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27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F66DC3-D360-4CB0-940F-2111951C6650}" type="datetimeFigureOut">
              <a:rPr lang="en-US" smtClean="0"/>
              <a:t>16-11-2021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A2FDA0-8DA9-4829-9025-E312798DDCEB}" type="slidenum">
              <a:rPr lang="en-US" smtClean="0"/>
              <a:t>‹#›</a:t>
            </a:fld>
            <a:endParaRPr lang="en-US"/>
          </a:p>
        </p:txBody>
      </p:sp>
    </p:spTree>
    <p:extLst>
      <p:ext uri="{BB962C8B-B14F-4D97-AF65-F5344CB8AC3E}">
        <p14:creationId xmlns:p14="http://schemas.microsoft.com/office/powerpoint/2010/main" val="296868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0B7FA00B-3EE3-444C-8CE1-155A9F63C84F}" type="slidenum">
              <a:rPr lang="en-GB" altLang="en-US" sz="1200"/>
              <a:pPr/>
              <a:t>2</a:t>
            </a:fld>
            <a:endParaRPr lang="en-GB"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62AD61F8-FA85-4767-B1C7-2652579CB10C}" type="slidenum">
              <a:rPr lang="en-GB" altLang="en-US" sz="1200"/>
              <a:pPr/>
              <a:t>11</a:t>
            </a:fld>
            <a:endParaRPr lang="en-GB"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F1C5A0C5-2BFC-4312-831F-BD1B4797DB90}" type="slidenum">
              <a:rPr lang="en-GB" altLang="en-US" sz="1200"/>
              <a:pPr/>
              <a:t>12</a:t>
            </a:fld>
            <a:endParaRPr lang="en-GB"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875D929D-992A-4AA8-8FF6-3CCBF2334B2C}" type="slidenum">
              <a:rPr lang="en-GB" altLang="en-US" sz="1200"/>
              <a:pPr/>
              <a:t>13</a:t>
            </a:fld>
            <a:endParaRPr lang="en-GB"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FD488389-D4F9-4555-A8B3-BAE41995E7B5}" type="slidenum">
              <a:rPr lang="en-GB" altLang="en-US" sz="1200"/>
              <a:pPr/>
              <a:t>14</a:t>
            </a:fld>
            <a:endParaRPr lang="en-GB"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3F25E5C6-AC27-41DD-B8C6-857384677578}" type="slidenum">
              <a:rPr lang="en-GB" altLang="en-US" sz="1200"/>
              <a:pPr/>
              <a:t>15</a:t>
            </a:fld>
            <a:endParaRPr lang="en-GB"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C5E69135-C0DF-4076-AC8C-C01391949B30}" type="slidenum">
              <a:rPr lang="en-GB" altLang="en-US" sz="1200"/>
              <a:pPr/>
              <a:t>16</a:t>
            </a:fld>
            <a:endParaRPr lang="en-GB"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8624E3D4-5185-452B-8B04-6441BF2812A1}" type="slidenum">
              <a:rPr lang="en-GB" altLang="en-US" sz="1200"/>
              <a:pPr/>
              <a:t>17</a:t>
            </a:fld>
            <a:endParaRPr lang="en-GB"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7F80B513-99C1-4ED8-AF1D-FCA478D974CF}" type="slidenum">
              <a:rPr lang="en-GB" altLang="en-US" sz="1200"/>
              <a:pPr/>
              <a:t>18</a:t>
            </a:fld>
            <a:endParaRPr lang="en-GB"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BF545761-0A1C-42A0-8E0F-0D492E600306}" type="slidenum">
              <a:rPr lang="en-GB" altLang="en-US" sz="1200"/>
              <a:pPr/>
              <a:t>19</a:t>
            </a:fld>
            <a:endParaRPr lang="en-GB"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BF12C950-B008-4E88-AAB8-E8E376E18A78}" type="slidenum">
              <a:rPr lang="en-GB" altLang="en-US" sz="1200"/>
              <a:pPr/>
              <a:t>3</a:t>
            </a:fld>
            <a:endParaRPr lang="en-GB"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6E00BDBF-809D-4114-AF45-1390BB27837F}" type="slidenum">
              <a:rPr lang="en-GB" altLang="en-US" sz="1200"/>
              <a:pPr/>
              <a:t>4</a:t>
            </a:fld>
            <a:endParaRPr lang="en-GB"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DA152580-B596-4A64-ABFB-C19541CFA0CE}" type="slidenum">
              <a:rPr lang="en-GB" altLang="en-US" sz="1200"/>
              <a:pPr/>
              <a:t>5</a:t>
            </a:fld>
            <a:endParaRPr lang="en-GB"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B890D723-C007-4D90-9F39-A2D5EE1F1854}" type="slidenum">
              <a:rPr lang="en-GB" altLang="en-US" sz="1200"/>
              <a:pPr/>
              <a:t>6</a:t>
            </a:fld>
            <a:endParaRPr lang="en-GB"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D9D424D0-2805-4F32-B1CA-8327A34F9FC0}" type="slidenum">
              <a:rPr lang="en-GB" altLang="en-US" sz="1200"/>
              <a:pPr/>
              <a:t>7</a:t>
            </a:fld>
            <a:endParaRPr lang="en-GB"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34DABD9E-A119-4FF1-9CED-144C3DE9172C}" type="slidenum">
              <a:rPr lang="en-GB" altLang="en-US" sz="1200"/>
              <a:pPr/>
              <a:t>8</a:t>
            </a:fld>
            <a:endParaRPr lang="en-GB"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49765C60-0899-4B0A-B3B8-2541A39DEA79}" type="slidenum">
              <a:rPr lang="en-GB" altLang="en-US" sz="1200"/>
              <a:pPr/>
              <a:t>9</a:t>
            </a:fld>
            <a:endParaRPr lang="en-GB"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cs typeface="Arial" pitchFamily="34" charset="0"/>
              </a:defRPr>
            </a:lvl1pPr>
            <a:lvl2pPr marL="702756" indent="-270291" defTabSz="914485">
              <a:defRPr sz="1100">
                <a:solidFill>
                  <a:schemeClr val="tx1"/>
                </a:solidFill>
                <a:latin typeface="Arial" pitchFamily="34" charset="0"/>
                <a:cs typeface="Arial" pitchFamily="34" charset="0"/>
              </a:defRPr>
            </a:lvl2pPr>
            <a:lvl3pPr marL="1081164" indent="-216233" defTabSz="914485">
              <a:defRPr sz="1100">
                <a:solidFill>
                  <a:schemeClr val="tx1"/>
                </a:solidFill>
                <a:latin typeface="Arial" pitchFamily="34" charset="0"/>
                <a:cs typeface="Arial" pitchFamily="34" charset="0"/>
              </a:defRPr>
            </a:lvl3pPr>
            <a:lvl4pPr marL="1513629" indent="-216233" defTabSz="914485">
              <a:defRPr sz="1100">
                <a:solidFill>
                  <a:schemeClr val="tx1"/>
                </a:solidFill>
                <a:latin typeface="Arial" pitchFamily="34" charset="0"/>
                <a:cs typeface="Arial" pitchFamily="34" charset="0"/>
              </a:defRPr>
            </a:lvl4pPr>
            <a:lvl5pPr marL="1946095" indent="-216233" defTabSz="914485">
              <a:defRPr sz="1100">
                <a:solidFill>
                  <a:schemeClr val="tx1"/>
                </a:solidFill>
                <a:latin typeface="Arial" pitchFamily="34" charset="0"/>
                <a:cs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cs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cs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cs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cs typeface="Arial" pitchFamily="34" charset="0"/>
              </a:defRPr>
            </a:lvl9pPr>
          </a:lstStyle>
          <a:p>
            <a:fld id="{8624E3D4-5185-452B-8B04-6441BF2812A1}" type="slidenum">
              <a:rPr lang="en-GB" altLang="en-US" sz="1200"/>
              <a:pPr/>
              <a:t>10</a:t>
            </a:fld>
            <a:endParaRPr lang="en-GB"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 Point Metric </a:t>
            </a:r>
            <a:endParaRPr lang="en-US" dirty="0"/>
          </a:p>
        </p:txBody>
      </p:sp>
      <p:sp>
        <p:nvSpPr>
          <p:cNvPr id="3" name="Subtitle 2"/>
          <p:cNvSpPr>
            <a:spLocks noGrp="1"/>
          </p:cNvSpPr>
          <p:nvPr>
            <p:ph type="subTitle" idx="1"/>
          </p:nvPr>
        </p:nvSpPr>
        <p:spPr/>
        <p:txBody>
          <a:bodyPr/>
          <a:lstStyle/>
          <a:p>
            <a:r>
              <a:rPr lang="en-US" dirty="0" smtClean="0"/>
              <a:t>With examples</a:t>
            </a:r>
            <a:endParaRPr lang="en-US" dirty="0"/>
          </a:p>
        </p:txBody>
      </p:sp>
    </p:spTree>
    <p:extLst>
      <p:ext uri="{BB962C8B-B14F-4D97-AF65-F5344CB8AC3E}">
        <p14:creationId xmlns:p14="http://schemas.microsoft.com/office/powerpoint/2010/main" val="403820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50682703-11A0-4121-AB2B-A19B795451AB}" type="slidenum">
              <a:rPr lang="en-GB" altLang="en-US" sz="1400"/>
              <a:pPr/>
              <a:t>10</a:t>
            </a:fld>
            <a:endParaRPr lang="en-GB" altLang="en-US" sz="1400"/>
          </a:p>
        </p:txBody>
      </p:sp>
      <p:sp>
        <p:nvSpPr>
          <p:cNvPr id="41987" name="Text Box 7"/>
          <p:cNvSpPr txBox="1">
            <a:spLocks noChangeArrowheads="1"/>
          </p:cNvSpPr>
          <p:nvPr/>
        </p:nvSpPr>
        <p:spPr bwMode="auto">
          <a:xfrm>
            <a:off x="304800" y="654050"/>
            <a:ext cx="845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2000">
                <a:latin typeface="Times New Roman" pitchFamily="18" charset="0"/>
              </a:rPr>
              <a:t>Table 3 : Computing function points.</a:t>
            </a:r>
            <a:endParaRPr lang="en-GB" altLang="en-US" sz="2000">
              <a:latin typeface="Times New Roman" pitchFamily="18" charset="0"/>
            </a:endParaRPr>
          </a:p>
        </p:txBody>
      </p:sp>
      <p:sp>
        <p:nvSpPr>
          <p:cNvPr id="41988" name="Text Box 8"/>
          <p:cNvSpPr txBox="1">
            <a:spLocks noChangeArrowheads="1"/>
          </p:cNvSpPr>
          <p:nvPr/>
        </p:nvSpPr>
        <p:spPr bwMode="auto">
          <a:xfrm>
            <a:off x="280988" y="971550"/>
            <a:ext cx="304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Rate each factor on a scale of 0 to 5.</a:t>
            </a:r>
            <a:endParaRPr lang="en-GB" altLang="en-US" sz="1600">
              <a:latin typeface="Times New Roman" pitchFamily="18" charset="0"/>
            </a:endParaRPr>
          </a:p>
        </p:txBody>
      </p:sp>
      <p:sp>
        <p:nvSpPr>
          <p:cNvPr id="41989" name="Line 9"/>
          <p:cNvSpPr>
            <a:spLocks noChangeShapeType="1"/>
          </p:cNvSpPr>
          <p:nvPr/>
        </p:nvSpPr>
        <p:spPr bwMode="auto">
          <a:xfrm>
            <a:off x="852488" y="1503363"/>
            <a:ext cx="7300912"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0" name="Line 10"/>
          <p:cNvSpPr>
            <a:spLocks noChangeShapeType="1"/>
          </p:cNvSpPr>
          <p:nvPr/>
        </p:nvSpPr>
        <p:spPr bwMode="auto">
          <a:xfrm>
            <a:off x="852488" y="1384300"/>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Line 11"/>
          <p:cNvSpPr>
            <a:spLocks noChangeShapeType="1"/>
          </p:cNvSpPr>
          <p:nvPr/>
        </p:nvSpPr>
        <p:spPr bwMode="auto">
          <a:xfrm>
            <a:off x="2295525" y="1368425"/>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2" name="Line 12"/>
          <p:cNvSpPr>
            <a:spLocks noChangeShapeType="1"/>
          </p:cNvSpPr>
          <p:nvPr/>
        </p:nvSpPr>
        <p:spPr bwMode="auto">
          <a:xfrm>
            <a:off x="8167688" y="1368425"/>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3" name="Line 13"/>
          <p:cNvSpPr>
            <a:spLocks noChangeShapeType="1"/>
          </p:cNvSpPr>
          <p:nvPr/>
        </p:nvSpPr>
        <p:spPr bwMode="auto">
          <a:xfrm>
            <a:off x="6800850" y="1368425"/>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4" name="Line 14"/>
          <p:cNvSpPr>
            <a:spLocks noChangeShapeType="1"/>
          </p:cNvSpPr>
          <p:nvPr/>
        </p:nvSpPr>
        <p:spPr bwMode="auto">
          <a:xfrm>
            <a:off x="5276850" y="1379538"/>
            <a:ext cx="0" cy="255587"/>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15"/>
          <p:cNvSpPr>
            <a:spLocks noChangeShapeType="1"/>
          </p:cNvSpPr>
          <p:nvPr/>
        </p:nvSpPr>
        <p:spPr bwMode="auto">
          <a:xfrm>
            <a:off x="3829050" y="1384300"/>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Text Box 16"/>
          <p:cNvSpPr txBox="1">
            <a:spLocks noChangeArrowheads="1"/>
          </p:cNvSpPr>
          <p:nvPr/>
        </p:nvSpPr>
        <p:spPr bwMode="auto">
          <a:xfrm>
            <a:off x="3676650"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2</a:t>
            </a:r>
            <a:endParaRPr lang="en-GB" altLang="en-US" sz="1600" i="1">
              <a:latin typeface="Times New Roman" pitchFamily="18" charset="0"/>
            </a:endParaRPr>
          </a:p>
        </p:txBody>
      </p:sp>
      <p:sp>
        <p:nvSpPr>
          <p:cNvPr id="41997" name="Text Box 17"/>
          <p:cNvSpPr txBox="1">
            <a:spLocks noChangeArrowheads="1"/>
          </p:cNvSpPr>
          <p:nvPr/>
        </p:nvSpPr>
        <p:spPr bwMode="auto">
          <a:xfrm>
            <a:off x="704850"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0</a:t>
            </a:r>
            <a:endParaRPr lang="en-GB" altLang="en-US" sz="1600" i="1">
              <a:latin typeface="Times New Roman" pitchFamily="18" charset="0"/>
            </a:endParaRPr>
          </a:p>
        </p:txBody>
      </p:sp>
      <p:sp>
        <p:nvSpPr>
          <p:cNvPr id="41998" name="Text Box 18"/>
          <p:cNvSpPr txBox="1">
            <a:spLocks noChangeArrowheads="1"/>
          </p:cNvSpPr>
          <p:nvPr/>
        </p:nvSpPr>
        <p:spPr bwMode="auto">
          <a:xfrm>
            <a:off x="5124450"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3</a:t>
            </a:r>
            <a:endParaRPr lang="en-GB" altLang="en-US" sz="1600" i="1">
              <a:latin typeface="Times New Roman" pitchFamily="18" charset="0"/>
            </a:endParaRPr>
          </a:p>
        </p:txBody>
      </p:sp>
      <p:sp>
        <p:nvSpPr>
          <p:cNvPr id="41999" name="Text Box 19"/>
          <p:cNvSpPr txBox="1">
            <a:spLocks noChangeArrowheads="1"/>
          </p:cNvSpPr>
          <p:nvPr/>
        </p:nvSpPr>
        <p:spPr bwMode="auto">
          <a:xfrm>
            <a:off x="8005763"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5</a:t>
            </a:r>
            <a:endParaRPr lang="en-GB" altLang="en-US" sz="1600" i="1">
              <a:latin typeface="Times New Roman" pitchFamily="18" charset="0"/>
            </a:endParaRPr>
          </a:p>
        </p:txBody>
      </p:sp>
      <p:sp>
        <p:nvSpPr>
          <p:cNvPr id="42000" name="Text Box 20"/>
          <p:cNvSpPr txBox="1">
            <a:spLocks noChangeArrowheads="1"/>
          </p:cNvSpPr>
          <p:nvPr/>
        </p:nvSpPr>
        <p:spPr bwMode="auto">
          <a:xfrm>
            <a:off x="6648450" y="11842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4</a:t>
            </a:r>
            <a:endParaRPr lang="en-GB" altLang="en-US" sz="1600" i="1">
              <a:latin typeface="Times New Roman" pitchFamily="18" charset="0"/>
            </a:endParaRPr>
          </a:p>
        </p:txBody>
      </p:sp>
      <p:sp>
        <p:nvSpPr>
          <p:cNvPr id="42001" name="Text Box 21"/>
          <p:cNvSpPr txBox="1">
            <a:spLocks noChangeArrowheads="1"/>
          </p:cNvSpPr>
          <p:nvPr/>
        </p:nvSpPr>
        <p:spPr bwMode="auto">
          <a:xfrm>
            <a:off x="2138363"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1</a:t>
            </a:r>
            <a:endParaRPr lang="en-GB" altLang="en-US" sz="1600" i="1">
              <a:latin typeface="Times New Roman" pitchFamily="18" charset="0"/>
            </a:endParaRPr>
          </a:p>
        </p:txBody>
      </p:sp>
      <p:sp>
        <p:nvSpPr>
          <p:cNvPr id="42002" name="Text Box 22"/>
          <p:cNvSpPr txBox="1">
            <a:spLocks noChangeArrowheads="1"/>
          </p:cNvSpPr>
          <p:nvPr/>
        </p:nvSpPr>
        <p:spPr bwMode="auto">
          <a:xfrm>
            <a:off x="3419475" y="1665288"/>
            <a:ext cx="83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Moderate</a:t>
            </a:r>
            <a:endParaRPr lang="en-GB" altLang="en-US" sz="1600" i="1">
              <a:latin typeface="Times New Roman" pitchFamily="18" charset="0"/>
            </a:endParaRPr>
          </a:p>
        </p:txBody>
      </p:sp>
      <p:sp>
        <p:nvSpPr>
          <p:cNvPr id="42003" name="Text Box 23"/>
          <p:cNvSpPr txBox="1">
            <a:spLocks noChangeArrowheads="1"/>
          </p:cNvSpPr>
          <p:nvPr/>
        </p:nvSpPr>
        <p:spPr bwMode="auto">
          <a:xfrm>
            <a:off x="342900" y="1665288"/>
            <a:ext cx="10668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lnSpc>
                <a:spcPct val="65000"/>
              </a:lnSpc>
              <a:spcBef>
                <a:spcPct val="5000"/>
              </a:spcBef>
            </a:pPr>
            <a:r>
              <a:rPr lang="en-US" altLang="en-US" sz="1600" i="1">
                <a:latin typeface="Times New Roman" pitchFamily="18" charset="0"/>
              </a:rPr>
              <a:t>No</a:t>
            </a:r>
          </a:p>
          <a:p>
            <a:pPr algn="ctr" eaLnBrk="1" hangingPunct="1">
              <a:lnSpc>
                <a:spcPct val="65000"/>
              </a:lnSpc>
              <a:spcBef>
                <a:spcPct val="5000"/>
              </a:spcBef>
            </a:pPr>
            <a:r>
              <a:rPr lang="en-US" altLang="en-US" sz="1600" i="1">
                <a:latin typeface="Times New Roman" pitchFamily="18" charset="0"/>
              </a:rPr>
              <a:t>Influence</a:t>
            </a:r>
            <a:endParaRPr lang="en-GB" altLang="en-US" sz="1600" i="1">
              <a:latin typeface="Times New Roman" pitchFamily="18" charset="0"/>
            </a:endParaRPr>
          </a:p>
        </p:txBody>
      </p:sp>
      <p:sp>
        <p:nvSpPr>
          <p:cNvPr id="42004" name="Text Box 24"/>
          <p:cNvSpPr txBox="1">
            <a:spLocks noChangeArrowheads="1"/>
          </p:cNvSpPr>
          <p:nvPr/>
        </p:nvSpPr>
        <p:spPr bwMode="auto">
          <a:xfrm>
            <a:off x="4743450" y="163830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Average</a:t>
            </a:r>
            <a:endParaRPr lang="en-GB" altLang="en-US" sz="1600" i="1">
              <a:latin typeface="Times New Roman" pitchFamily="18" charset="0"/>
            </a:endParaRPr>
          </a:p>
        </p:txBody>
      </p:sp>
      <p:sp>
        <p:nvSpPr>
          <p:cNvPr id="42005" name="Text Box 25"/>
          <p:cNvSpPr txBox="1">
            <a:spLocks noChangeArrowheads="1"/>
          </p:cNvSpPr>
          <p:nvPr/>
        </p:nvSpPr>
        <p:spPr bwMode="auto">
          <a:xfrm>
            <a:off x="7710488" y="1654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Essential</a:t>
            </a:r>
            <a:endParaRPr lang="en-GB" altLang="en-US" sz="1600" i="1">
              <a:latin typeface="Times New Roman" pitchFamily="18" charset="0"/>
            </a:endParaRPr>
          </a:p>
        </p:txBody>
      </p:sp>
      <p:sp>
        <p:nvSpPr>
          <p:cNvPr id="42006" name="Text Box 26"/>
          <p:cNvSpPr txBox="1">
            <a:spLocks noChangeArrowheads="1"/>
          </p:cNvSpPr>
          <p:nvPr/>
        </p:nvSpPr>
        <p:spPr bwMode="auto">
          <a:xfrm>
            <a:off x="6191250" y="1662113"/>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Significant</a:t>
            </a:r>
            <a:endParaRPr lang="en-GB" altLang="en-US" sz="1600" i="1">
              <a:latin typeface="Times New Roman" pitchFamily="18" charset="0"/>
            </a:endParaRPr>
          </a:p>
        </p:txBody>
      </p:sp>
      <p:sp>
        <p:nvSpPr>
          <p:cNvPr id="42007" name="Text Box 27"/>
          <p:cNvSpPr txBox="1">
            <a:spLocks noChangeArrowheads="1"/>
          </p:cNvSpPr>
          <p:nvPr/>
        </p:nvSpPr>
        <p:spPr bwMode="auto">
          <a:xfrm>
            <a:off x="1828800" y="1665288"/>
            <a:ext cx="9286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Incidental</a:t>
            </a:r>
            <a:endParaRPr lang="en-GB" altLang="en-US" sz="1600" i="1">
              <a:latin typeface="Times New Roman" pitchFamily="18" charset="0"/>
            </a:endParaRPr>
          </a:p>
        </p:txBody>
      </p:sp>
      <p:sp>
        <p:nvSpPr>
          <p:cNvPr id="42008" name="Text Box 28"/>
          <p:cNvSpPr txBox="1">
            <a:spLocks noChangeArrowheads="1"/>
          </p:cNvSpPr>
          <p:nvPr/>
        </p:nvSpPr>
        <p:spPr bwMode="auto">
          <a:xfrm>
            <a:off x="280988" y="2043113"/>
            <a:ext cx="304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Number of factors considered ( F</a:t>
            </a:r>
            <a:r>
              <a:rPr lang="en-US" altLang="en-US" sz="2000" i="1" baseline="-25000">
                <a:latin typeface="Times New Roman" pitchFamily="18" charset="0"/>
              </a:rPr>
              <a:t>i </a:t>
            </a:r>
            <a:r>
              <a:rPr lang="en-US" altLang="en-US" sz="1600">
                <a:latin typeface="Times New Roman" pitchFamily="18" charset="0"/>
              </a:rPr>
              <a:t>)</a:t>
            </a:r>
            <a:endParaRPr lang="en-GB" altLang="en-US" sz="1600">
              <a:latin typeface="Times New Roman" pitchFamily="18" charset="0"/>
            </a:endParaRPr>
          </a:p>
        </p:txBody>
      </p:sp>
      <p:sp>
        <p:nvSpPr>
          <p:cNvPr id="42009" name="Line 29"/>
          <p:cNvSpPr>
            <a:spLocks noChangeShapeType="1"/>
          </p:cNvSpPr>
          <p:nvPr/>
        </p:nvSpPr>
        <p:spPr bwMode="auto">
          <a:xfrm>
            <a:off x="138113" y="2362200"/>
            <a:ext cx="8915400"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0" name="Text Box 31"/>
          <p:cNvSpPr txBox="1">
            <a:spLocks noChangeArrowheads="1"/>
          </p:cNvSpPr>
          <p:nvPr/>
        </p:nvSpPr>
        <p:spPr bwMode="auto">
          <a:xfrm>
            <a:off x="228600" y="2438400"/>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660066"/>
                </a:solidFill>
                <a:latin typeface="Times New Roman" pitchFamily="18" charset="0"/>
              </a:rPr>
              <a:t>1.  Does the system require reliable backup and recovery ?</a:t>
            </a:r>
            <a:endParaRPr lang="en-GB" altLang="en-US" sz="1600">
              <a:solidFill>
                <a:srgbClr val="660066"/>
              </a:solidFill>
              <a:latin typeface="Times New Roman" pitchFamily="18" charset="0"/>
            </a:endParaRPr>
          </a:p>
        </p:txBody>
      </p:sp>
      <p:sp>
        <p:nvSpPr>
          <p:cNvPr id="42011" name="Text Box 32"/>
          <p:cNvSpPr txBox="1">
            <a:spLocks noChangeArrowheads="1"/>
          </p:cNvSpPr>
          <p:nvPr/>
        </p:nvSpPr>
        <p:spPr bwMode="auto">
          <a:xfrm>
            <a:off x="228600" y="27273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2.  Is data communication required ?</a:t>
            </a:r>
            <a:endParaRPr lang="en-GB" altLang="en-US" sz="1600">
              <a:solidFill>
                <a:srgbClr val="0000CC"/>
              </a:solidFill>
              <a:latin typeface="Times New Roman" pitchFamily="18" charset="0"/>
            </a:endParaRPr>
          </a:p>
        </p:txBody>
      </p:sp>
      <p:sp>
        <p:nvSpPr>
          <p:cNvPr id="42012" name="Text Box 33"/>
          <p:cNvSpPr txBox="1">
            <a:spLocks noChangeArrowheads="1"/>
          </p:cNvSpPr>
          <p:nvPr/>
        </p:nvSpPr>
        <p:spPr bwMode="auto">
          <a:xfrm>
            <a:off x="228600" y="30321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3.  Are there distributed processing functions ?</a:t>
            </a:r>
            <a:endParaRPr lang="en-GB" altLang="en-US" sz="1600">
              <a:latin typeface="Times New Roman" pitchFamily="18" charset="0"/>
            </a:endParaRPr>
          </a:p>
        </p:txBody>
      </p:sp>
      <p:sp>
        <p:nvSpPr>
          <p:cNvPr id="42013" name="Text Box 34"/>
          <p:cNvSpPr txBox="1">
            <a:spLocks noChangeArrowheads="1"/>
          </p:cNvSpPr>
          <p:nvPr/>
        </p:nvSpPr>
        <p:spPr bwMode="auto">
          <a:xfrm>
            <a:off x="228600" y="33369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4.  Is performance critical ?</a:t>
            </a:r>
            <a:endParaRPr lang="en-GB" altLang="en-US" sz="1600">
              <a:latin typeface="Times New Roman" pitchFamily="18" charset="0"/>
            </a:endParaRPr>
          </a:p>
        </p:txBody>
      </p:sp>
      <p:sp>
        <p:nvSpPr>
          <p:cNvPr id="42014" name="Text Box 35"/>
          <p:cNvSpPr txBox="1">
            <a:spLocks noChangeArrowheads="1"/>
          </p:cNvSpPr>
          <p:nvPr/>
        </p:nvSpPr>
        <p:spPr bwMode="auto">
          <a:xfrm>
            <a:off x="228600" y="36417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5.  Will the system run in an existing heavily utilized operational environment ?</a:t>
            </a:r>
            <a:endParaRPr lang="en-GB" altLang="en-US" sz="1600">
              <a:solidFill>
                <a:srgbClr val="0000CC"/>
              </a:solidFill>
              <a:latin typeface="Times New Roman" pitchFamily="18" charset="0"/>
            </a:endParaRPr>
          </a:p>
        </p:txBody>
      </p:sp>
      <p:sp>
        <p:nvSpPr>
          <p:cNvPr id="42015" name="Text Box 36"/>
          <p:cNvSpPr txBox="1">
            <a:spLocks noChangeArrowheads="1"/>
          </p:cNvSpPr>
          <p:nvPr/>
        </p:nvSpPr>
        <p:spPr bwMode="auto">
          <a:xfrm>
            <a:off x="228600" y="39465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6.  Does the system require on line data entry ?</a:t>
            </a:r>
            <a:endParaRPr lang="en-GB" altLang="en-US" sz="1600">
              <a:latin typeface="Times New Roman" pitchFamily="18" charset="0"/>
            </a:endParaRPr>
          </a:p>
        </p:txBody>
      </p:sp>
      <p:sp>
        <p:nvSpPr>
          <p:cNvPr id="42016" name="Text Box 37"/>
          <p:cNvSpPr txBox="1">
            <a:spLocks noChangeArrowheads="1"/>
          </p:cNvSpPr>
          <p:nvPr/>
        </p:nvSpPr>
        <p:spPr bwMode="auto">
          <a:xfrm>
            <a:off x="228600" y="4251325"/>
            <a:ext cx="8763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87338" indent="-287338">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660066"/>
                </a:solidFill>
                <a:latin typeface="Times New Roman" pitchFamily="18" charset="0"/>
              </a:rPr>
              <a:t>7.  Does the on line data entry require the input transaction to be built over multiple screens or operations ?</a:t>
            </a:r>
            <a:endParaRPr lang="en-GB" altLang="en-US" sz="1600">
              <a:solidFill>
                <a:srgbClr val="660066"/>
              </a:solidFill>
              <a:latin typeface="Times New Roman" pitchFamily="18" charset="0"/>
            </a:endParaRPr>
          </a:p>
        </p:txBody>
      </p:sp>
      <p:sp>
        <p:nvSpPr>
          <p:cNvPr id="42017" name="Text Box 38"/>
          <p:cNvSpPr txBox="1">
            <a:spLocks noChangeArrowheads="1"/>
          </p:cNvSpPr>
          <p:nvPr/>
        </p:nvSpPr>
        <p:spPr bwMode="auto">
          <a:xfrm>
            <a:off x="228600" y="4538663"/>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8.  Are the master files updated on line ?</a:t>
            </a:r>
            <a:endParaRPr lang="en-GB" altLang="en-US" sz="1600">
              <a:solidFill>
                <a:srgbClr val="0000CC"/>
              </a:solidFill>
              <a:latin typeface="Times New Roman" pitchFamily="18" charset="0"/>
            </a:endParaRPr>
          </a:p>
        </p:txBody>
      </p:sp>
      <p:sp>
        <p:nvSpPr>
          <p:cNvPr id="42018" name="Text Box 39"/>
          <p:cNvSpPr txBox="1">
            <a:spLocks noChangeArrowheads="1"/>
          </p:cNvSpPr>
          <p:nvPr/>
        </p:nvSpPr>
        <p:spPr bwMode="auto">
          <a:xfrm>
            <a:off x="228600" y="4843463"/>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9.  Is the inputs, outputs, files, or inquiries complex ?</a:t>
            </a:r>
            <a:endParaRPr lang="en-GB" altLang="en-US" sz="1600">
              <a:latin typeface="Times New Roman" pitchFamily="18" charset="0"/>
            </a:endParaRPr>
          </a:p>
        </p:txBody>
      </p:sp>
      <p:sp>
        <p:nvSpPr>
          <p:cNvPr id="42019" name="Text Box 40"/>
          <p:cNvSpPr txBox="1">
            <a:spLocks noChangeArrowheads="1"/>
          </p:cNvSpPr>
          <p:nvPr/>
        </p:nvSpPr>
        <p:spPr bwMode="auto">
          <a:xfrm>
            <a:off x="214313" y="5148263"/>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10.  Is the internal processing complex ?</a:t>
            </a:r>
            <a:endParaRPr lang="en-GB" altLang="en-US" sz="1600">
              <a:latin typeface="Times New Roman" pitchFamily="18" charset="0"/>
            </a:endParaRPr>
          </a:p>
        </p:txBody>
      </p:sp>
      <p:sp>
        <p:nvSpPr>
          <p:cNvPr id="42020" name="Text Box 41"/>
          <p:cNvSpPr txBox="1">
            <a:spLocks noChangeArrowheads="1"/>
          </p:cNvSpPr>
          <p:nvPr/>
        </p:nvSpPr>
        <p:spPr bwMode="auto">
          <a:xfrm>
            <a:off x="228600" y="543877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11.  Is the code designed to be reusable ?</a:t>
            </a:r>
            <a:endParaRPr lang="en-GB" altLang="en-US" sz="1600">
              <a:solidFill>
                <a:srgbClr val="0000CC"/>
              </a:solidFill>
              <a:latin typeface="Times New Roman" pitchFamily="18" charset="0"/>
            </a:endParaRPr>
          </a:p>
        </p:txBody>
      </p:sp>
      <p:sp>
        <p:nvSpPr>
          <p:cNvPr id="42021" name="Text Box 42"/>
          <p:cNvSpPr txBox="1">
            <a:spLocks noChangeArrowheads="1"/>
          </p:cNvSpPr>
          <p:nvPr/>
        </p:nvSpPr>
        <p:spPr bwMode="auto">
          <a:xfrm>
            <a:off x="228600" y="5727700"/>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12.  Are conversion and installation included in the design ?</a:t>
            </a:r>
            <a:endParaRPr lang="en-GB" altLang="en-US" sz="1600">
              <a:latin typeface="Times New Roman" pitchFamily="18" charset="0"/>
            </a:endParaRPr>
          </a:p>
        </p:txBody>
      </p:sp>
      <p:sp>
        <p:nvSpPr>
          <p:cNvPr id="42022" name="Text Box 43"/>
          <p:cNvSpPr txBox="1">
            <a:spLocks noChangeArrowheads="1"/>
          </p:cNvSpPr>
          <p:nvPr/>
        </p:nvSpPr>
        <p:spPr bwMode="auto">
          <a:xfrm>
            <a:off x="228600" y="6032500"/>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660066"/>
                </a:solidFill>
                <a:latin typeface="Times New Roman" pitchFamily="18" charset="0"/>
              </a:rPr>
              <a:t>13.  Is the system designed for multiple installations in different organizations ?</a:t>
            </a:r>
            <a:endParaRPr lang="en-GB" altLang="en-US" sz="1600">
              <a:solidFill>
                <a:srgbClr val="660066"/>
              </a:solidFill>
              <a:latin typeface="Times New Roman" pitchFamily="18" charset="0"/>
            </a:endParaRPr>
          </a:p>
        </p:txBody>
      </p:sp>
      <p:sp>
        <p:nvSpPr>
          <p:cNvPr id="42023" name="Text Box 44"/>
          <p:cNvSpPr txBox="1">
            <a:spLocks noChangeArrowheads="1"/>
          </p:cNvSpPr>
          <p:nvPr/>
        </p:nvSpPr>
        <p:spPr bwMode="auto">
          <a:xfrm>
            <a:off x="228600" y="6337300"/>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14.  Is the application designed to facilitate change and ease of use by the user ?</a:t>
            </a:r>
            <a:endParaRPr lang="en-GB" altLang="en-US" sz="1600">
              <a:solidFill>
                <a:srgbClr val="0000CC"/>
              </a:solidFill>
              <a:latin typeface="Times New Roman" pitchFamily="18" charset="0"/>
            </a:endParaRPr>
          </a:p>
        </p:txBody>
      </p:sp>
      <p:sp>
        <p:nvSpPr>
          <p:cNvPr id="42024" name="Text Box 47"/>
          <p:cNvSpPr txBox="1">
            <a:spLocks noChangeArrowheads="1"/>
          </p:cNvSpPr>
          <p:nvPr/>
        </p:nvSpPr>
        <p:spPr bwMode="auto">
          <a:xfrm>
            <a:off x="304800" y="-7620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42025" name="Line 48"/>
          <p:cNvSpPr>
            <a:spLocks noChangeShapeType="1"/>
          </p:cNvSpPr>
          <p:nvPr/>
        </p:nvSpPr>
        <p:spPr bwMode="auto">
          <a:xfrm>
            <a:off x="304800" y="60960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18165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CBF448D3-F276-48FE-AD76-0B017DC0E817}" type="slidenum">
              <a:rPr lang="en-GB" altLang="en-US" sz="1400"/>
              <a:pPr/>
              <a:t>11</a:t>
            </a:fld>
            <a:endParaRPr lang="en-GB" altLang="en-US" sz="1400"/>
          </a:p>
        </p:txBody>
      </p:sp>
      <p:sp>
        <p:nvSpPr>
          <p:cNvPr id="26630" name="Text Box 6"/>
          <p:cNvSpPr txBox="1">
            <a:spLocks noChangeArrowheads="1"/>
          </p:cNvSpPr>
          <p:nvPr/>
        </p:nvSpPr>
        <p:spPr bwMode="auto">
          <a:xfrm>
            <a:off x="304800" y="1385888"/>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800">
                <a:latin typeface="Times New Roman" pitchFamily="18" charset="0"/>
              </a:rPr>
              <a:t>Example: 4.1</a:t>
            </a:r>
            <a:endParaRPr lang="en-GB" altLang="en-US" sz="2800">
              <a:latin typeface="Times New Roman" pitchFamily="18" charset="0"/>
            </a:endParaRPr>
          </a:p>
        </p:txBody>
      </p:sp>
      <p:sp>
        <p:nvSpPr>
          <p:cNvPr id="26631" name="Text Box 7"/>
          <p:cNvSpPr txBox="1">
            <a:spLocks noChangeArrowheads="1"/>
          </p:cNvSpPr>
          <p:nvPr/>
        </p:nvSpPr>
        <p:spPr bwMode="auto">
          <a:xfrm>
            <a:off x="304800" y="2216150"/>
            <a:ext cx="86106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lnSpc>
                <a:spcPct val="90000"/>
              </a:lnSpc>
              <a:spcBef>
                <a:spcPct val="50000"/>
              </a:spcBef>
            </a:pPr>
            <a:r>
              <a:rPr lang="en-US" altLang="en-US" sz="2600">
                <a:solidFill>
                  <a:srgbClr val="660066"/>
                </a:solidFill>
                <a:latin typeface="Times New Roman" pitchFamily="18" charset="0"/>
              </a:rPr>
              <a:t>Consider a </a:t>
            </a:r>
            <a:r>
              <a:rPr lang="en-US" altLang="en-US" sz="2400">
                <a:solidFill>
                  <a:srgbClr val="660066"/>
                </a:solidFill>
                <a:latin typeface="Times New Roman" pitchFamily="18" charset="0"/>
              </a:rPr>
              <a:t>project with the following functional units:</a:t>
            </a:r>
          </a:p>
          <a:p>
            <a:pPr algn="just" eaLnBrk="1" hangingPunct="1">
              <a:lnSpc>
                <a:spcPct val="90000"/>
              </a:lnSpc>
              <a:spcBef>
                <a:spcPct val="50000"/>
              </a:spcBef>
            </a:pPr>
            <a:r>
              <a:rPr lang="en-US" altLang="en-US" sz="2400">
                <a:solidFill>
                  <a:srgbClr val="A50021"/>
                </a:solidFill>
                <a:latin typeface="Times New Roman" pitchFamily="18" charset="0"/>
              </a:rPr>
              <a:t>Number of user inputs			= 50</a:t>
            </a:r>
          </a:p>
          <a:p>
            <a:pPr algn="just" eaLnBrk="1" hangingPunct="1">
              <a:lnSpc>
                <a:spcPct val="90000"/>
              </a:lnSpc>
              <a:spcBef>
                <a:spcPct val="50000"/>
              </a:spcBef>
            </a:pPr>
            <a:r>
              <a:rPr lang="en-US" altLang="en-US" sz="2400">
                <a:latin typeface="Times New Roman" pitchFamily="18" charset="0"/>
              </a:rPr>
              <a:t>Number of user outputs		= 40</a:t>
            </a:r>
          </a:p>
          <a:p>
            <a:pPr algn="just" eaLnBrk="1" hangingPunct="1">
              <a:lnSpc>
                <a:spcPct val="90000"/>
              </a:lnSpc>
              <a:spcBef>
                <a:spcPct val="50000"/>
              </a:spcBef>
            </a:pPr>
            <a:r>
              <a:rPr lang="en-US" altLang="en-US" sz="2400">
                <a:solidFill>
                  <a:srgbClr val="0000CC"/>
                </a:solidFill>
                <a:latin typeface="Times New Roman" pitchFamily="18" charset="0"/>
              </a:rPr>
              <a:t>Number of user enquiries		= 35</a:t>
            </a:r>
          </a:p>
          <a:p>
            <a:pPr algn="just" eaLnBrk="1" hangingPunct="1">
              <a:lnSpc>
                <a:spcPct val="90000"/>
              </a:lnSpc>
              <a:spcBef>
                <a:spcPct val="50000"/>
              </a:spcBef>
            </a:pPr>
            <a:r>
              <a:rPr lang="en-US" altLang="en-US" sz="2400">
                <a:solidFill>
                  <a:srgbClr val="A50021"/>
                </a:solidFill>
                <a:latin typeface="Times New Roman" pitchFamily="18" charset="0"/>
              </a:rPr>
              <a:t>Number of user files			= 06</a:t>
            </a:r>
          </a:p>
          <a:p>
            <a:pPr algn="just" eaLnBrk="1" hangingPunct="1">
              <a:lnSpc>
                <a:spcPct val="90000"/>
              </a:lnSpc>
              <a:spcBef>
                <a:spcPct val="50000"/>
              </a:spcBef>
            </a:pPr>
            <a:r>
              <a:rPr lang="en-US" altLang="en-US" sz="2400">
                <a:latin typeface="Times New Roman" pitchFamily="18" charset="0"/>
              </a:rPr>
              <a:t>Number of external interfaces		= 04</a:t>
            </a:r>
          </a:p>
          <a:p>
            <a:pPr algn="just" eaLnBrk="1" hangingPunct="1">
              <a:lnSpc>
                <a:spcPct val="90000"/>
              </a:lnSpc>
              <a:spcBef>
                <a:spcPct val="50000"/>
              </a:spcBef>
            </a:pPr>
            <a:r>
              <a:rPr lang="en-US" altLang="en-US" sz="2400">
                <a:solidFill>
                  <a:srgbClr val="0000CC"/>
                </a:solidFill>
                <a:latin typeface="Times New Roman" pitchFamily="18" charset="0"/>
              </a:rPr>
              <a:t>Assume all complexity adjustment factors and weighting factors are average.</a:t>
            </a:r>
            <a:r>
              <a:rPr lang="en-US" altLang="en-US" sz="2600">
                <a:solidFill>
                  <a:srgbClr val="0000CC"/>
                </a:solidFill>
                <a:latin typeface="Times New Roman" pitchFamily="18" charset="0"/>
              </a:rPr>
              <a:t> Compute the function points for the project.</a:t>
            </a:r>
            <a:endParaRPr lang="en-GB" altLang="en-US" sz="2600">
              <a:solidFill>
                <a:srgbClr val="0000CC"/>
              </a:solidFill>
              <a:latin typeface="Times New Roman" pitchFamily="18" charset="0"/>
            </a:endParaRPr>
          </a:p>
        </p:txBody>
      </p:sp>
      <p:sp>
        <p:nvSpPr>
          <p:cNvPr id="46085" name="Text Box 8"/>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46086" name="Line 9"/>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16140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randombar(vertical)">
                                      <p:cBhvr>
                                        <p:cTn id="7" dur="1000"/>
                                        <p:tgtEl>
                                          <p:spTgt spid="26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randombar(vertical)">
                                      <p:cBhvr>
                                        <p:cTn id="12" dur="10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28EB8646-0AB4-45B8-9F8D-879E88D5EA4F}" type="slidenum">
              <a:rPr lang="en-GB" altLang="en-US" sz="1400"/>
              <a:pPr/>
              <a:t>12</a:t>
            </a:fld>
            <a:endParaRPr lang="en-GB" altLang="en-US" sz="1400"/>
          </a:p>
        </p:txBody>
      </p:sp>
      <p:sp>
        <p:nvSpPr>
          <p:cNvPr id="27654" name="Text Box 6"/>
          <p:cNvSpPr txBox="1">
            <a:spLocks noChangeArrowheads="1"/>
          </p:cNvSpPr>
          <p:nvPr/>
        </p:nvSpPr>
        <p:spPr bwMode="auto">
          <a:xfrm>
            <a:off x="304800" y="1219200"/>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lnSpc>
                <a:spcPct val="65000"/>
              </a:lnSpc>
              <a:spcBef>
                <a:spcPct val="50000"/>
              </a:spcBef>
            </a:pPr>
            <a:r>
              <a:rPr lang="en-US" altLang="en-US" sz="2800" b="1">
                <a:solidFill>
                  <a:srgbClr val="FF0000"/>
                </a:solidFill>
                <a:latin typeface="Times New Roman" pitchFamily="18" charset="0"/>
              </a:rPr>
              <a:t>Solution</a:t>
            </a:r>
          </a:p>
        </p:txBody>
      </p:sp>
      <p:graphicFrame>
        <p:nvGraphicFramePr>
          <p:cNvPr id="27655" name="Object 7"/>
          <p:cNvGraphicFramePr>
            <a:graphicFrameLocks noChangeAspect="1"/>
          </p:cNvGraphicFramePr>
          <p:nvPr/>
        </p:nvGraphicFramePr>
        <p:xfrm>
          <a:off x="2152650" y="2054225"/>
          <a:ext cx="3105150" cy="1135063"/>
        </p:xfrm>
        <a:graphic>
          <a:graphicData uri="http://schemas.openxmlformats.org/presentationml/2006/ole">
            <mc:AlternateContent xmlns:mc="http://schemas.openxmlformats.org/markup-compatibility/2006">
              <mc:Choice xmlns:v="urn:schemas-microsoft-com:vml" Requires="v">
                <p:oleObj spid="_x0000_s2053" name="समीकरण" r:id="rId4" imgW="1180588" imgH="431613" progId="Equation.3">
                  <p:embed/>
                </p:oleObj>
              </mc:Choice>
              <mc:Fallback>
                <p:oleObj name="समीकरण" r:id="rId4" imgW="1180588"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650" y="2054225"/>
                        <a:ext cx="310515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Text Box 8"/>
          <p:cNvSpPr txBox="1">
            <a:spLocks noChangeArrowheads="1"/>
          </p:cNvSpPr>
          <p:nvPr/>
        </p:nvSpPr>
        <p:spPr bwMode="auto">
          <a:xfrm>
            <a:off x="304800" y="3582988"/>
            <a:ext cx="83820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lnSpc>
                <a:spcPct val="60000"/>
              </a:lnSpc>
              <a:spcBef>
                <a:spcPct val="50000"/>
              </a:spcBef>
            </a:pPr>
            <a:r>
              <a:rPr lang="en-US" altLang="en-US" sz="3000">
                <a:solidFill>
                  <a:srgbClr val="663300"/>
                </a:solidFill>
                <a:latin typeface="Times New Roman" pitchFamily="18" charset="0"/>
              </a:rPr>
              <a:t>UFP 	= 50 x 4 + 40 x 5 + 35 x 4 + 6 x 10 + 4 x 7</a:t>
            </a:r>
          </a:p>
          <a:p>
            <a:pPr algn="just" eaLnBrk="1" hangingPunct="1">
              <a:lnSpc>
                <a:spcPct val="60000"/>
              </a:lnSpc>
              <a:spcBef>
                <a:spcPct val="50000"/>
              </a:spcBef>
            </a:pPr>
            <a:r>
              <a:rPr lang="en-US" altLang="en-US" sz="3000">
                <a:solidFill>
                  <a:srgbClr val="CC6600"/>
                </a:solidFill>
                <a:latin typeface="Times New Roman" pitchFamily="18" charset="0"/>
              </a:rPr>
              <a:t>	= 200 + 200 + 140 + 60 + 28 = 628</a:t>
            </a:r>
          </a:p>
          <a:p>
            <a:pPr algn="just" eaLnBrk="1" hangingPunct="1">
              <a:lnSpc>
                <a:spcPct val="60000"/>
              </a:lnSpc>
              <a:spcBef>
                <a:spcPct val="50000"/>
              </a:spcBef>
            </a:pPr>
            <a:r>
              <a:rPr lang="en-US" altLang="en-US" sz="3000">
                <a:solidFill>
                  <a:srgbClr val="663300"/>
                </a:solidFill>
                <a:latin typeface="Times New Roman" pitchFamily="18" charset="0"/>
              </a:rPr>
              <a:t>CAF	= (0.65 + 0.01 </a:t>
            </a:r>
            <a:r>
              <a:rPr lang="el-GR" altLang="en-US" sz="3000">
                <a:solidFill>
                  <a:srgbClr val="663300"/>
                </a:solidFill>
                <a:latin typeface="Times New Roman" pitchFamily="18" charset="0"/>
                <a:cs typeface="Times New Roman" pitchFamily="18" charset="0"/>
              </a:rPr>
              <a:t>Σ</a:t>
            </a:r>
            <a:r>
              <a:rPr lang="en-US" altLang="en-US" sz="3000">
                <a:solidFill>
                  <a:srgbClr val="663300"/>
                </a:solidFill>
                <a:latin typeface="Times New Roman" pitchFamily="18" charset="0"/>
                <a:cs typeface="Times New Roman" pitchFamily="18" charset="0"/>
              </a:rPr>
              <a:t>F</a:t>
            </a:r>
            <a:r>
              <a:rPr lang="en-US" altLang="en-US" sz="3400" baseline="-25000">
                <a:solidFill>
                  <a:srgbClr val="663300"/>
                </a:solidFill>
                <a:latin typeface="Times New Roman" pitchFamily="18" charset="0"/>
                <a:cs typeface="Times New Roman" pitchFamily="18" charset="0"/>
              </a:rPr>
              <a:t>i</a:t>
            </a:r>
            <a:r>
              <a:rPr lang="en-US" altLang="en-US" sz="3000">
                <a:solidFill>
                  <a:srgbClr val="663300"/>
                </a:solidFill>
                <a:latin typeface="Times New Roman" pitchFamily="18" charset="0"/>
                <a:cs typeface="Times New Roman" pitchFamily="18" charset="0"/>
              </a:rPr>
              <a:t>)</a:t>
            </a:r>
          </a:p>
          <a:p>
            <a:pPr algn="just" eaLnBrk="1" hangingPunct="1">
              <a:lnSpc>
                <a:spcPct val="60000"/>
              </a:lnSpc>
              <a:spcBef>
                <a:spcPct val="50000"/>
              </a:spcBef>
            </a:pPr>
            <a:r>
              <a:rPr lang="en-US" altLang="en-US" sz="3000">
                <a:solidFill>
                  <a:srgbClr val="CC6600"/>
                </a:solidFill>
                <a:latin typeface="Times New Roman" pitchFamily="18" charset="0"/>
                <a:cs typeface="Times New Roman" pitchFamily="18" charset="0"/>
              </a:rPr>
              <a:t>	= (0.65 + 0.01 (14 x 3)) = 0.65 + 0.42 = 1.07</a:t>
            </a:r>
          </a:p>
          <a:p>
            <a:pPr algn="just" eaLnBrk="1" hangingPunct="1">
              <a:lnSpc>
                <a:spcPct val="60000"/>
              </a:lnSpc>
              <a:spcBef>
                <a:spcPct val="50000"/>
              </a:spcBef>
            </a:pPr>
            <a:r>
              <a:rPr lang="en-US" altLang="en-US" sz="3000">
                <a:solidFill>
                  <a:srgbClr val="663300"/>
                </a:solidFill>
                <a:latin typeface="Times New Roman" pitchFamily="18" charset="0"/>
                <a:cs typeface="Times New Roman" pitchFamily="18" charset="0"/>
              </a:rPr>
              <a:t>FP 	= UFP x CAF</a:t>
            </a:r>
          </a:p>
          <a:p>
            <a:pPr algn="just" eaLnBrk="1" hangingPunct="1">
              <a:lnSpc>
                <a:spcPct val="60000"/>
              </a:lnSpc>
              <a:spcBef>
                <a:spcPct val="50000"/>
              </a:spcBef>
            </a:pPr>
            <a:r>
              <a:rPr lang="en-US" altLang="en-US" sz="3000">
                <a:solidFill>
                  <a:srgbClr val="CC6600"/>
                </a:solidFill>
                <a:latin typeface="Times New Roman" pitchFamily="18" charset="0"/>
                <a:cs typeface="Times New Roman" pitchFamily="18" charset="0"/>
              </a:rPr>
              <a:t>	= 628 x 1.07 = 672</a:t>
            </a:r>
            <a:endParaRPr lang="el-GR" altLang="en-US" sz="3000">
              <a:solidFill>
                <a:srgbClr val="CC6600"/>
              </a:solidFill>
              <a:latin typeface="Times New Roman" pitchFamily="18" charset="0"/>
              <a:cs typeface="Times New Roman" pitchFamily="18" charset="0"/>
            </a:endParaRPr>
          </a:p>
        </p:txBody>
      </p:sp>
      <p:sp>
        <p:nvSpPr>
          <p:cNvPr id="48134" name="Text Box 9"/>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48135" name="Line 10"/>
          <p:cNvSpPr>
            <a:spLocks noChangeShapeType="1"/>
          </p:cNvSpPr>
          <p:nvPr/>
        </p:nvSpPr>
        <p:spPr bwMode="auto">
          <a:xfrm>
            <a:off x="304800" y="106680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Text Box 11"/>
          <p:cNvSpPr txBox="1">
            <a:spLocks noChangeArrowheads="1"/>
          </p:cNvSpPr>
          <p:nvPr/>
        </p:nvSpPr>
        <p:spPr bwMode="auto">
          <a:xfrm>
            <a:off x="304800" y="1828800"/>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lnSpc>
                <a:spcPct val="65000"/>
              </a:lnSpc>
              <a:spcBef>
                <a:spcPct val="50000"/>
              </a:spcBef>
            </a:pPr>
            <a:r>
              <a:rPr lang="en-US" altLang="en-US" sz="2800">
                <a:latin typeface="Times New Roman" pitchFamily="18" charset="0"/>
              </a:rPr>
              <a:t>We know</a:t>
            </a:r>
            <a:endParaRPr lang="en-GB" altLang="en-US" sz="2800">
              <a:latin typeface="Times New Roman" pitchFamily="18" charset="0"/>
            </a:endParaRPr>
          </a:p>
        </p:txBody>
      </p:sp>
    </p:spTree>
    <p:extLst>
      <p:ext uri="{BB962C8B-B14F-4D97-AF65-F5344CB8AC3E}">
        <p14:creationId xmlns:p14="http://schemas.microsoft.com/office/powerpoint/2010/main" val="2559251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grpId="0" nodeType="with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circle(out)">
                                      <p:cBhvr>
                                        <p:cTn id="7" dur="1000"/>
                                        <p:tgtEl>
                                          <p:spTgt spid="276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27659"/>
                                        </p:tgtEl>
                                        <p:attrNameLst>
                                          <p:attrName>style.visibility</p:attrName>
                                        </p:attrNameLst>
                                      </p:cBhvr>
                                      <p:to>
                                        <p:strVal val="visible"/>
                                      </p:to>
                                    </p:set>
                                    <p:animEffect transition="in" filter="circle(out)">
                                      <p:cBhvr>
                                        <p:cTn id="12" dur="1000"/>
                                        <p:tgtEl>
                                          <p:spTgt spid="27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nodeType="clickEffect">
                                  <p:stCondLst>
                                    <p:cond delay="0"/>
                                  </p:stCondLst>
                                  <p:childTnLst>
                                    <p:set>
                                      <p:cBhvr>
                                        <p:cTn id="16" dur="1" fill="hold">
                                          <p:stCondLst>
                                            <p:cond delay="0"/>
                                          </p:stCondLst>
                                        </p:cTn>
                                        <p:tgtEl>
                                          <p:spTgt spid="27655"/>
                                        </p:tgtEl>
                                        <p:attrNameLst>
                                          <p:attrName>style.visibility</p:attrName>
                                        </p:attrNameLst>
                                      </p:cBhvr>
                                      <p:to>
                                        <p:strVal val="visible"/>
                                      </p:to>
                                    </p:set>
                                    <p:animEffect transition="in" filter="circle(out)">
                                      <p:cBhvr>
                                        <p:cTn id="17" dur="1000"/>
                                        <p:tgtEl>
                                          <p:spTgt spid="276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27656"/>
                                        </p:tgtEl>
                                        <p:attrNameLst>
                                          <p:attrName>style.visibility</p:attrName>
                                        </p:attrNameLst>
                                      </p:cBhvr>
                                      <p:to>
                                        <p:strVal val="visible"/>
                                      </p:to>
                                    </p:set>
                                    <p:animEffect transition="in" filter="circle(out)">
                                      <p:cBhvr>
                                        <p:cTn id="22" dur="10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P spid="27656" grpId="0"/>
      <p:bldP spid="276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64CE9D11-9579-48E5-8A27-8CDB70C90143}" type="slidenum">
              <a:rPr lang="en-GB" altLang="en-US" sz="1400"/>
              <a:pPr/>
              <a:t>13</a:t>
            </a:fld>
            <a:endParaRPr lang="en-GB" altLang="en-US" sz="1400"/>
          </a:p>
        </p:txBody>
      </p:sp>
      <p:sp>
        <p:nvSpPr>
          <p:cNvPr id="28679" name="Text Box 7"/>
          <p:cNvSpPr txBox="1">
            <a:spLocks noChangeArrowheads="1"/>
          </p:cNvSpPr>
          <p:nvPr/>
        </p:nvSpPr>
        <p:spPr bwMode="auto">
          <a:xfrm>
            <a:off x="304800" y="1524000"/>
            <a:ext cx="853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600" u="sng">
                <a:latin typeface="Times New Roman" pitchFamily="18" charset="0"/>
              </a:rPr>
              <a:t>Example:4.2</a:t>
            </a:r>
            <a:endParaRPr lang="en-GB" altLang="en-US" sz="2600" u="sng">
              <a:latin typeface="Times New Roman" pitchFamily="18" charset="0"/>
            </a:endParaRPr>
          </a:p>
        </p:txBody>
      </p:sp>
      <p:sp>
        <p:nvSpPr>
          <p:cNvPr id="50180" name="Text Box 13"/>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50181" name="Line 14"/>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Text Box 15"/>
          <p:cNvSpPr txBox="1">
            <a:spLocks noChangeArrowheads="1"/>
          </p:cNvSpPr>
          <p:nvPr/>
        </p:nvSpPr>
        <p:spPr bwMode="auto">
          <a:xfrm>
            <a:off x="304800" y="2082800"/>
            <a:ext cx="85344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600">
                <a:solidFill>
                  <a:srgbClr val="660066"/>
                </a:solidFill>
                <a:latin typeface="Times New Roman" pitchFamily="18" charset="0"/>
              </a:rPr>
              <a:t>An application has the following:</a:t>
            </a:r>
          </a:p>
          <a:p>
            <a:pPr algn="just" eaLnBrk="1" hangingPunct="1">
              <a:spcBef>
                <a:spcPct val="50000"/>
              </a:spcBef>
            </a:pPr>
            <a:r>
              <a:rPr lang="en-US" altLang="en-US" sz="2600">
                <a:solidFill>
                  <a:srgbClr val="A50021"/>
                </a:solidFill>
                <a:latin typeface="Times New Roman" pitchFamily="18" charset="0"/>
              </a:rPr>
              <a:t>10 low external inputs, 12 high external outputs, 20 low internal logical files, 15 high external interface files, 12 average external inquiries, and a value of complexity adjustment factor of 1.10.</a:t>
            </a:r>
          </a:p>
          <a:p>
            <a:pPr algn="just" eaLnBrk="1" hangingPunct="1">
              <a:spcBef>
                <a:spcPct val="50000"/>
              </a:spcBef>
            </a:pPr>
            <a:r>
              <a:rPr lang="en-US" altLang="en-US" sz="2600">
                <a:solidFill>
                  <a:srgbClr val="663300"/>
                </a:solidFill>
                <a:latin typeface="Times New Roman" pitchFamily="18" charset="0"/>
              </a:rPr>
              <a:t>What are the unadjusted and adjusted function point counts ?</a:t>
            </a:r>
            <a:endParaRPr lang="en-GB" altLang="en-US" sz="2600">
              <a:solidFill>
                <a:srgbClr val="663300"/>
              </a:solidFill>
              <a:latin typeface="Times New Roman" pitchFamily="18" charset="0"/>
            </a:endParaRPr>
          </a:p>
        </p:txBody>
      </p:sp>
    </p:spTree>
    <p:extLst>
      <p:ext uri="{BB962C8B-B14F-4D97-AF65-F5344CB8AC3E}">
        <p14:creationId xmlns:p14="http://schemas.microsoft.com/office/powerpoint/2010/main" val="2310190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checkerboard(across)">
                                      <p:cBhvr>
                                        <p:cTn id="7" dur="1000"/>
                                        <p:tgtEl>
                                          <p:spTgt spid="286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687"/>
                                        </p:tgtEl>
                                        <p:attrNameLst>
                                          <p:attrName>style.visibility</p:attrName>
                                        </p:attrNameLst>
                                      </p:cBhvr>
                                      <p:to>
                                        <p:strVal val="visible"/>
                                      </p:to>
                                    </p:set>
                                    <p:animEffect transition="in" filter="checkerboard(across)">
                                      <p:cBhvr>
                                        <p:cTn id="12" dur="1000"/>
                                        <p:tgtEl>
                                          <p:spTgt spid="28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P spid="286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BB6B8A98-22C9-4E6D-8FF4-2E1AAB4DBA92}" type="slidenum">
              <a:rPr lang="en-GB" altLang="en-US" sz="1400"/>
              <a:pPr/>
              <a:t>14</a:t>
            </a:fld>
            <a:endParaRPr lang="en-GB" altLang="en-US" sz="1400"/>
          </a:p>
        </p:txBody>
      </p:sp>
      <p:sp>
        <p:nvSpPr>
          <p:cNvPr id="113669" name="Text Box 1029"/>
          <p:cNvSpPr txBox="1">
            <a:spLocks noChangeArrowheads="1"/>
          </p:cNvSpPr>
          <p:nvPr/>
        </p:nvSpPr>
        <p:spPr bwMode="auto">
          <a:xfrm>
            <a:off x="95250" y="4130675"/>
            <a:ext cx="838200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lnSpc>
                <a:spcPct val="75000"/>
              </a:lnSpc>
              <a:spcBef>
                <a:spcPct val="40000"/>
              </a:spcBef>
            </a:pPr>
            <a:r>
              <a:rPr lang="en-US" altLang="en-US" sz="2400">
                <a:solidFill>
                  <a:srgbClr val="A50021"/>
                </a:solidFill>
                <a:latin typeface="Times New Roman" pitchFamily="18" charset="0"/>
              </a:rPr>
              <a:t>	= 10 x 3 + 12 x 7 + 20 x 7 + 15 + 10 + 12 x 4</a:t>
            </a:r>
          </a:p>
          <a:p>
            <a:pPr algn="just" eaLnBrk="1" hangingPunct="1">
              <a:lnSpc>
                <a:spcPct val="75000"/>
              </a:lnSpc>
              <a:spcBef>
                <a:spcPct val="40000"/>
              </a:spcBef>
            </a:pPr>
            <a:r>
              <a:rPr lang="en-US" altLang="en-US" sz="2400">
                <a:solidFill>
                  <a:srgbClr val="A50021"/>
                </a:solidFill>
                <a:latin typeface="Times New Roman" pitchFamily="18" charset="0"/>
              </a:rPr>
              <a:t>	= 30 + 84 +140 + 150 + 48</a:t>
            </a:r>
          </a:p>
          <a:p>
            <a:pPr algn="just" eaLnBrk="1" hangingPunct="1">
              <a:lnSpc>
                <a:spcPct val="75000"/>
              </a:lnSpc>
              <a:spcBef>
                <a:spcPct val="40000"/>
              </a:spcBef>
            </a:pPr>
            <a:r>
              <a:rPr lang="en-US" altLang="en-US" sz="2400">
                <a:solidFill>
                  <a:srgbClr val="A50021"/>
                </a:solidFill>
                <a:latin typeface="Times New Roman" pitchFamily="18" charset="0"/>
              </a:rPr>
              <a:t>	= 452</a:t>
            </a:r>
          </a:p>
          <a:p>
            <a:pPr algn="just" eaLnBrk="1" hangingPunct="1">
              <a:lnSpc>
                <a:spcPct val="75000"/>
              </a:lnSpc>
              <a:spcBef>
                <a:spcPct val="40000"/>
              </a:spcBef>
            </a:pPr>
            <a:r>
              <a:rPr lang="en-US" altLang="en-US" sz="2400">
                <a:solidFill>
                  <a:srgbClr val="A50021"/>
                </a:solidFill>
                <a:latin typeface="Times New Roman" pitchFamily="18" charset="0"/>
              </a:rPr>
              <a:t>FP 	= UFP x CAF</a:t>
            </a:r>
          </a:p>
          <a:p>
            <a:pPr algn="just" eaLnBrk="1" hangingPunct="1">
              <a:lnSpc>
                <a:spcPct val="75000"/>
              </a:lnSpc>
              <a:spcBef>
                <a:spcPct val="40000"/>
              </a:spcBef>
            </a:pPr>
            <a:r>
              <a:rPr lang="en-US" altLang="en-US" sz="2400">
                <a:solidFill>
                  <a:srgbClr val="A50021"/>
                </a:solidFill>
                <a:latin typeface="Times New Roman" pitchFamily="18" charset="0"/>
              </a:rPr>
              <a:t>	= 452 x 1.10 = 497.2.</a:t>
            </a:r>
            <a:endParaRPr lang="en-GB" altLang="en-US" sz="2400">
              <a:solidFill>
                <a:srgbClr val="A50021"/>
              </a:solidFill>
              <a:latin typeface="Times New Roman" pitchFamily="18" charset="0"/>
            </a:endParaRPr>
          </a:p>
        </p:txBody>
      </p:sp>
      <p:graphicFrame>
        <p:nvGraphicFramePr>
          <p:cNvPr id="414720" name="Object 1024"/>
          <p:cNvGraphicFramePr>
            <a:graphicFrameLocks noChangeAspect="1"/>
          </p:cNvGraphicFramePr>
          <p:nvPr/>
        </p:nvGraphicFramePr>
        <p:xfrm>
          <a:off x="1066800" y="2606675"/>
          <a:ext cx="3733800" cy="1365250"/>
        </p:xfrm>
        <a:graphic>
          <a:graphicData uri="http://schemas.openxmlformats.org/presentationml/2006/ole">
            <mc:AlternateContent xmlns:mc="http://schemas.openxmlformats.org/markup-compatibility/2006">
              <mc:Choice xmlns:v="urn:schemas-microsoft-com:vml" Requires="v">
                <p:oleObj spid="_x0000_s3077" name="समीकरण" r:id="rId4" imgW="1180588" imgH="431613" progId="Equation.3">
                  <p:embed/>
                </p:oleObj>
              </mc:Choice>
              <mc:Fallback>
                <p:oleObj name="समीकरण" r:id="rId4" imgW="1180588"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606675"/>
                        <a:ext cx="3733800" cy="136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71" name="Text Box 1031"/>
          <p:cNvSpPr txBox="1">
            <a:spLocks noChangeArrowheads="1"/>
          </p:cNvSpPr>
          <p:nvPr/>
        </p:nvSpPr>
        <p:spPr bwMode="auto">
          <a:xfrm>
            <a:off x="228600" y="1143000"/>
            <a:ext cx="85344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800">
                <a:solidFill>
                  <a:srgbClr val="FF0000"/>
                </a:solidFill>
                <a:latin typeface="Times New Roman" pitchFamily="18" charset="0"/>
              </a:rPr>
              <a:t>Solution</a:t>
            </a:r>
          </a:p>
          <a:p>
            <a:pPr algn="just" eaLnBrk="1" hangingPunct="1">
              <a:spcBef>
                <a:spcPct val="50000"/>
              </a:spcBef>
            </a:pPr>
            <a:r>
              <a:rPr lang="en-US" altLang="en-US" sz="2800">
                <a:latin typeface="Times New Roman" pitchFamily="18" charset="0"/>
              </a:rPr>
              <a:t>Unadjusted function point counts may be calculated using as:</a:t>
            </a:r>
            <a:endParaRPr lang="en-GB" altLang="en-US" sz="2800">
              <a:latin typeface="Times New Roman" pitchFamily="18" charset="0"/>
            </a:endParaRPr>
          </a:p>
        </p:txBody>
      </p:sp>
      <p:sp>
        <p:nvSpPr>
          <p:cNvPr id="52230" name="Text Box 1034"/>
          <p:cNvSpPr txBox="1">
            <a:spLocks noChangeArrowheads="1"/>
          </p:cNvSpPr>
          <p:nvPr/>
        </p:nvSpPr>
        <p:spPr bwMode="auto">
          <a:xfrm>
            <a:off x="76200" y="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52231" name="Line 1035"/>
          <p:cNvSpPr>
            <a:spLocks noChangeShapeType="1"/>
          </p:cNvSpPr>
          <p:nvPr/>
        </p:nvSpPr>
        <p:spPr bwMode="auto">
          <a:xfrm>
            <a:off x="228600" y="83820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06771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3671"/>
                                        </p:tgtEl>
                                        <p:attrNameLst>
                                          <p:attrName>style.visibility</p:attrName>
                                        </p:attrNameLst>
                                      </p:cBhvr>
                                      <p:to>
                                        <p:strVal val="visible"/>
                                      </p:to>
                                    </p:set>
                                    <p:animEffect transition="in" filter="box(in)">
                                      <p:cBhvr>
                                        <p:cTn id="7" dur="1000"/>
                                        <p:tgtEl>
                                          <p:spTgt spid="1136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4720"/>
                                        </p:tgtEl>
                                        <p:attrNameLst>
                                          <p:attrName>style.visibility</p:attrName>
                                        </p:attrNameLst>
                                      </p:cBhvr>
                                      <p:to>
                                        <p:strVal val="visible"/>
                                      </p:to>
                                    </p:set>
                                    <p:animEffect transition="in" filter="box(in)">
                                      <p:cBhvr>
                                        <p:cTn id="12" dur="1000"/>
                                        <p:tgtEl>
                                          <p:spTgt spid="4147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3669"/>
                                        </p:tgtEl>
                                        <p:attrNameLst>
                                          <p:attrName>style.visibility</p:attrName>
                                        </p:attrNameLst>
                                      </p:cBhvr>
                                      <p:to>
                                        <p:strVal val="visible"/>
                                      </p:to>
                                    </p:set>
                                    <p:animEffect transition="in" filter="box(in)">
                                      <p:cBhvr>
                                        <p:cTn id="17" dur="10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P spid="1136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2E8C722C-6631-4B78-A44C-1D351A2C71F3}" type="slidenum">
              <a:rPr lang="en-GB" altLang="en-US" sz="1400"/>
              <a:pPr/>
              <a:t>15</a:t>
            </a:fld>
            <a:endParaRPr lang="en-GB" altLang="en-US" sz="1400"/>
          </a:p>
        </p:txBody>
      </p:sp>
      <p:sp>
        <p:nvSpPr>
          <p:cNvPr id="29703" name="Text Box 7"/>
          <p:cNvSpPr txBox="1">
            <a:spLocks noChangeArrowheads="1"/>
          </p:cNvSpPr>
          <p:nvPr/>
        </p:nvSpPr>
        <p:spPr bwMode="auto">
          <a:xfrm>
            <a:off x="228600" y="1143000"/>
            <a:ext cx="83820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1475" indent="-371475">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marL="1285875" indent="-371475">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lnSpc>
                <a:spcPct val="70000"/>
              </a:lnSpc>
              <a:spcBef>
                <a:spcPct val="50000"/>
              </a:spcBef>
            </a:pPr>
            <a:r>
              <a:rPr lang="en-US" altLang="en-US" sz="2400" u="sng">
                <a:latin typeface="Times New Roman" pitchFamily="18" charset="0"/>
              </a:rPr>
              <a:t>Example: 4.3</a:t>
            </a:r>
            <a:endParaRPr lang="en-GB" altLang="en-US" sz="2400" u="sng">
              <a:latin typeface="Times New Roman" pitchFamily="18" charset="0"/>
            </a:endParaRPr>
          </a:p>
          <a:p>
            <a:pPr algn="just" eaLnBrk="1" hangingPunct="1">
              <a:lnSpc>
                <a:spcPct val="70000"/>
              </a:lnSpc>
              <a:spcBef>
                <a:spcPct val="50000"/>
              </a:spcBef>
            </a:pPr>
            <a:r>
              <a:rPr lang="en-US" altLang="en-US" sz="2400">
                <a:latin typeface="Times New Roman" pitchFamily="18" charset="0"/>
              </a:rPr>
              <a:t>Consider a project with the following parameters.</a:t>
            </a:r>
          </a:p>
          <a:p>
            <a:pPr algn="just" eaLnBrk="1" hangingPunct="1">
              <a:lnSpc>
                <a:spcPct val="70000"/>
              </a:lnSpc>
              <a:spcBef>
                <a:spcPct val="50000"/>
              </a:spcBef>
            </a:pPr>
            <a:r>
              <a:rPr lang="en-US" altLang="en-US" sz="2400">
                <a:latin typeface="Times New Roman" pitchFamily="18" charset="0"/>
              </a:rPr>
              <a:t>	(</a:t>
            </a:r>
            <a:r>
              <a:rPr lang="en-US" altLang="en-US" sz="2400" i="1">
                <a:latin typeface="Times New Roman" pitchFamily="18" charset="0"/>
              </a:rPr>
              <a:t>i</a:t>
            </a:r>
            <a:r>
              <a:rPr lang="en-US" altLang="en-US" sz="2400">
                <a:latin typeface="Times New Roman" pitchFamily="18" charset="0"/>
              </a:rPr>
              <a:t>)	External Inputs:</a:t>
            </a:r>
          </a:p>
          <a:p>
            <a:pPr lvl="2" algn="just" eaLnBrk="1" hangingPunct="1">
              <a:lnSpc>
                <a:spcPct val="70000"/>
              </a:lnSpc>
              <a:spcBef>
                <a:spcPct val="40000"/>
              </a:spcBef>
              <a:buFontTx/>
              <a:buAutoNum type="alphaLcParenBoth"/>
            </a:pPr>
            <a:r>
              <a:rPr lang="en-US" altLang="en-US">
                <a:solidFill>
                  <a:srgbClr val="663300"/>
                </a:solidFill>
                <a:latin typeface="Times New Roman" pitchFamily="18" charset="0"/>
              </a:rPr>
              <a:t>10 with low complexity</a:t>
            </a:r>
          </a:p>
          <a:p>
            <a:pPr lvl="2" algn="just" eaLnBrk="1" hangingPunct="1">
              <a:lnSpc>
                <a:spcPct val="70000"/>
              </a:lnSpc>
              <a:spcBef>
                <a:spcPct val="40000"/>
              </a:spcBef>
              <a:buFontTx/>
              <a:buAutoNum type="alphaLcParenBoth"/>
            </a:pPr>
            <a:r>
              <a:rPr lang="en-US" altLang="en-US">
                <a:solidFill>
                  <a:srgbClr val="CC6600"/>
                </a:solidFill>
                <a:latin typeface="Times New Roman" pitchFamily="18" charset="0"/>
              </a:rPr>
              <a:t>15 with average complexity</a:t>
            </a:r>
          </a:p>
          <a:p>
            <a:pPr lvl="2" algn="just" eaLnBrk="1" hangingPunct="1">
              <a:lnSpc>
                <a:spcPct val="70000"/>
              </a:lnSpc>
              <a:spcBef>
                <a:spcPct val="40000"/>
              </a:spcBef>
              <a:buFontTx/>
              <a:buAutoNum type="alphaLcParenBoth"/>
            </a:pPr>
            <a:r>
              <a:rPr lang="en-US" altLang="en-US">
                <a:solidFill>
                  <a:srgbClr val="336600"/>
                </a:solidFill>
                <a:latin typeface="Times New Roman" pitchFamily="18" charset="0"/>
              </a:rPr>
              <a:t>17 with high complexity</a:t>
            </a:r>
          </a:p>
          <a:p>
            <a:pPr algn="just" eaLnBrk="1" hangingPunct="1">
              <a:lnSpc>
                <a:spcPct val="70000"/>
              </a:lnSpc>
              <a:spcBef>
                <a:spcPct val="50000"/>
              </a:spcBef>
            </a:pPr>
            <a:r>
              <a:rPr lang="en-US" altLang="en-US" sz="2400">
                <a:latin typeface="Times New Roman" pitchFamily="18" charset="0"/>
              </a:rPr>
              <a:t>	(</a:t>
            </a:r>
            <a:r>
              <a:rPr lang="en-US" altLang="en-US" sz="2400" i="1">
                <a:latin typeface="Times New Roman" pitchFamily="18" charset="0"/>
              </a:rPr>
              <a:t>ii</a:t>
            </a:r>
            <a:r>
              <a:rPr lang="en-US" altLang="en-US" sz="2400">
                <a:latin typeface="Times New Roman" pitchFamily="18" charset="0"/>
              </a:rPr>
              <a:t>)	External Outputs:</a:t>
            </a:r>
          </a:p>
          <a:p>
            <a:pPr lvl="2" algn="just" eaLnBrk="1" hangingPunct="1">
              <a:lnSpc>
                <a:spcPct val="70000"/>
              </a:lnSpc>
              <a:spcBef>
                <a:spcPct val="40000"/>
              </a:spcBef>
              <a:buFontTx/>
              <a:buAutoNum type="alphaLcParenBoth"/>
            </a:pPr>
            <a:r>
              <a:rPr lang="en-US" altLang="en-US">
                <a:solidFill>
                  <a:srgbClr val="663300"/>
                </a:solidFill>
                <a:latin typeface="Times New Roman" pitchFamily="18" charset="0"/>
              </a:rPr>
              <a:t>6 with low complexity</a:t>
            </a:r>
          </a:p>
          <a:p>
            <a:pPr lvl="2" algn="just" eaLnBrk="1" hangingPunct="1">
              <a:lnSpc>
                <a:spcPct val="70000"/>
              </a:lnSpc>
              <a:spcBef>
                <a:spcPct val="40000"/>
              </a:spcBef>
              <a:buFontTx/>
              <a:buAutoNum type="alphaLcParenBoth"/>
            </a:pPr>
            <a:r>
              <a:rPr lang="en-US" altLang="en-US">
                <a:solidFill>
                  <a:srgbClr val="CC6600"/>
                </a:solidFill>
                <a:latin typeface="Times New Roman" pitchFamily="18" charset="0"/>
              </a:rPr>
              <a:t>13 with high complexity</a:t>
            </a:r>
          </a:p>
          <a:p>
            <a:pPr algn="just" eaLnBrk="1" hangingPunct="1">
              <a:lnSpc>
                <a:spcPct val="70000"/>
              </a:lnSpc>
              <a:spcBef>
                <a:spcPct val="50000"/>
              </a:spcBef>
            </a:pPr>
            <a:r>
              <a:rPr lang="en-US" altLang="en-US" sz="2400">
                <a:latin typeface="Times New Roman" pitchFamily="18" charset="0"/>
              </a:rPr>
              <a:t>	(</a:t>
            </a:r>
            <a:r>
              <a:rPr lang="en-US" altLang="en-US" sz="2400" i="1">
                <a:latin typeface="Times New Roman" pitchFamily="18" charset="0"/>
              </a:rPr>
              <a:t>iii</a:t>
            </a:r>
            <a:r>
              <a:rPr lang="en-US" altLang="en-US" sz="2400">
                <a:latin typeface="Times New Roman" pitchFamily="18" charset="0"/>
              </a:rPr>
              <a:t>)	External Inquiries: </a:t>
            </a:r>
          </a:p>
          <a:p>
            <a:pPr algn="just" eaLnBrk="1" hangingPunct="1">
              <a:lnSpc>
                <a:spcPct val="70000"/>
              </a:lnSpc>
              <a:spcBef>
                <a:spcPct val="50000"/>
              </a:spcBef>
            </a:pPr>
            <a:r>
              <a:rPr lang="en-US" altLang="en-US" sz="2400">
                <a:solidFill>
                  <a:srgbClr val="336600"/>
                </a:solidFill>
                <a:latin typeface="Times New Roman" pitchFamily="18" charset="0"/>
              </a:rPr>
              <a:t>            (a) 3 with low complexity</a:t>
            </a:r>
          </a:p>
          <a:p>
            <a:pPr lvl="2" algn="just" eaLnBrk="1" hangingPunct="1">
              <a:lnSpc>
                <a:spcPct val="70000"/>
              </a:lnSpc>
              <a:spcBef>
                <a:spcPct val="40000"/>
              </a:spcBef>
            </a:pPr>
            <a:r>
              <a:rPr lang="en-US" altLang="en-US">
                <a:solidFill>
                  <a:srgbClr val="CC6600"/>
                </a:solidFill>
                <a:latin typeface="Times New Roman" pitchFamily="18" charset="0"/>
              </a:rPr>
              <a:t>(b) 4 with average complexity</a:t>
            </a:r>
          </a:p>
          <a:p>
            <a:pPr lvl="2" algn="just" eaLnBrk="1" hangingPunct="1">
              <a:lnSpc>
                <a:spcPct val="70000"/>
              </a:lnSpc>
              <a:spcBef>
                <a:spcPct val="40000"/>
              </a:spcBef>
            </a:pPr>
            <a:r>
              <a:rPr lang="en-US" altLang="en-US">
                <a:solidFill>
                  <a:srgbClr val="663300"/>
                </a:solidFill>
                <a:latin typeface="Times New Roman" pitchFamily="18" charset="0"/>
              </a:rPr>
              <a:t>(c) 2  high complexity</a:t>
            </a:r>
            <a:endParaRPr lang="en-GB" altLang="en-US">
              <a:solidFill>
                <a:srgbClr val="663300"/>
              </a:solidFill>
              <a:latin typeface="Times New Roman" pitchFamily="18" charset="0"/>
            </a:endParaRPr>
          </a:p>
        </p:txBody>
      </p:sp>
      <p:sp>
        <p:nvSpPr>
          <p:cNvPr id="54276" name="Text Box 8"/>
          <p:cNvSpPr txBox="1">
            <a:spLocks noChangeArrowheads="1"/>
          </p:cNvSpPr>
          <p:nvPr/>
        </p:nvSpPr>
        <p:spPr bwMode="auto">
          <a:xfrm>
            <a:off x="304800" y="24130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54277" name="Line 9"/>
          <p:cNvSpPr>
            <a:spLocks noChangeShapeType="1"/>
          </p:cNvSpPr>
          <p:nvPr/>
        </p:nvSpPr>
        <p:spPr bwMode="auto">
          <a:xfrm>
            <a:off x="304800" y="1101725"/>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02228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9703">
                                            <p:txEl>
                                              <p:charRg st="0" end="11"/>
                                            </p:txEl>
                                          </p:spTgt>
                                        </p:tgtEl>
                                        <p:attrNameLst>
                                          <p:attrName>style.visibility</p:attrName>
                                        </p:attrNameLst>
                                      </p:cBhvr>
                                      <p:to>
                                        <p:strVal val="visible"/>
                                      </p:to>
                                    </p:set>
                                    <p:animEffect transition="in" filter="diamond(in)">
                                      <p:cBhvr>
                                        <p:cTn id="7" dur="1000"/>
                                        <p:tgtEl>
                                          <p:spTgt spid="29703">
                                            <p:txEl>
                                              <p:charRg st="0" end="1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9703">
                                            <p:txEl>
                                              <p:charRg st="11" end="61"/>
                                            </p:txEl>
                                          </p:spTgt>
                                        </p:tgtEl>
                                        <p:attrNameLst>
                                          <p:attrName>style.visibility</p:attrName>
                                        </p:attrNameLst>
                                      </p:cBhvr>
                                      <p:to>
                                        <p:strVal val="visible"/>
                                      </p:to>
                                    </p:set>
                                    <p:animEffect transition="in" filter="dissolve">
                                      <p:cBhvr>
                                        <p:cTn id="10" dur="500"/>
                                        <p:tgtEl>
                                          <p:spTgt spid="29703">
                                            <p:txEl>
                                              <p:charRg st="11" end="61"/>
                                            </p:txEl>
                                          </p:spTgt>
                                        </p:tgtEl>
                                      </p:cBhvr>
                                    </p:animEffect>
                                  </p:childTnLst>
                                </p:cTn>
                              </p:par>
                              <p:par>
                                <p:cTn id="11" presetID="8" presetClass="entr" presetSubtype="32" fill="hold" nodeType="withEffect">
                                  <p:stCondLst>
                                    <p:cond delay="0"/>
                                  </p:stCondLst>
                                  <p:childTnLst>
                                    <p:set>
                                      <p:cBhvr>
                                        <p:cTn id="12" dur="1" fill="hold">
                                          <p:stCondLst>
                                            <p:cond delay="0"/>
                                          </p:stCondLst>
                                        </p:cTn>
                                        <p:tgtEl>
                                          <p:spTgt spid="29703">
                                            <p:txEl>
                                              <p:charRg st="61" end="83"/>
                                            </p:txEl>
                                          </p:spTgt>
                                        </p:tgtEl>
                                        <p:attrNameLst>
                                          <p:attrName>style.visibility</p:attrName>
                                        </p:attrNameLst>
                                      </p:cBhvr>
                                      <p:to>
                                        <p:strVal val="visible"/>
                                      </p:to>
                                    </p:set>
                                    <p:animEffect transition="in" filter="diamond(out)">
                                      <p:cBhvr>
                                        <p:cTn id="13" dur="1000"/>
                                        <p:tgtEl>
                                          <p:spTgt spid="29703">
                                            <p:txEl>
                                              <p:charRg st="61" end="83"/>
                                            </p:txEl>
                                          </p:spTgt>
                                        </p:tgtEl>
                                      </p:cBhvr>
                                    </p:animEffect>
                                  </p:childTnLst>
                                </p:cTn>
                              </p:par>
                              <p:par>
                                <p:cTn id="14" presetID="8" presetClass="entr" presetSubtype="32" fill="hold" nodeType="withEffect">
                                  <p:stCondLst>
                                    <p:cond delay="0"/>
                                  </p:stCondLst>
                                  <p:childTnLst>
                                    <p:set>
                                      <p:cBhvr>
                                        <p:cTn id="15" dur="1" fill="hold">
                                          <p:stCondLst>
                                            <p:cond delay="0"/>
                                          </p:stCondLst>
                                        </p:cTn>
                                        <p:tgtEl>
                                          <p:spTgt spid="29703">
                                            <p:txEl>
                                              <p:charRg st="83" end="106"/>
                                            </p:txEl>
                                          </p:spTgt>
                                        </p:tgtEl>
                                        <p:attrNameLst>
                                          <p:attrName>style.visibility</p:attrName>
                                        </p:attrNameLst>
                                      </p:cBhvr>
                                      <p:to>
                                        <p:strVal val="visible"/>
                                      </p:to>
                                    </p:set>
                                    <p:animEffect transition="in" filter="diamond(out)">
                                      <p:cBhvr>
                                        <p:cTn id="16" dur="1000"/>
                                        <p:tgtEl>
                                          <p:spTgt spid="29703">
                                            <p:txEl>
                                              <p:charRg st="83" end="106"/>
                                            </p:txEl>
                                          </p:spTgt>
                                        </p:tgtEl>
                                      </p:cBhvr>
                                    </p:animEffect>
                                  </p:childTnLst>
                                </p:cTn>
                              </p:par>
                              <p:par>
                                <p:cTn id="17" presetID="8" presetClass="entr" presetSubtype="32" fill="hold" nodeType="withEffect">
                                  <p:stCondLst>
                                    <p:cond delay="0"/>
                                  </p:stCondLst>
                                  <p:childTnLst>
                                    <p:set>
                                      <p:cBhvr>
                                        <p:cTn id="18" dur="1" fill="hold">
                                          <p:stCondLst>
                                            <p:cond delay="0"/>
                                          </p:stCondLst>
                                        </p:cTn>
                                        <p:tgtEl>
                                          <p:spTgt spid="29703">
                                            <p:txEl>
                                              <p:charRg st="106" end="133"/>
                                            </p:txEl>
                                          </p:spTgt>
                                        </p:tgtEl>
                                        <p:attrNameLst>
                                          <p:attrName>style.visibility</p:attrName>
                                        </p:attrNameLst>
                                      </p:cBhvr>
                                      <p:to>
                                        <p:strVal val="visible"/>
                                      </p:to>
                                    </p:set>
                                    <p:animEffect transition="in" filter="diamond(out)">
                                      <p:cBhvr>
                                        <p:cTn id="19" dur="1000"/>
                                        <p:tgtEl>
                                          <p:spTgt spid="29703">
                                            <p:txEl>
                                              <p:charRg st="106" end="133"/>
                                            </p:txEl>
                                          </p:spTgt>
                                        </p:tgtEl>
                                      </p:cBhvr>
                                    </p:animEffect>
                                  </p:childTnLst>
                                </p:cTn>
                              </p:par>
                              <p:par>
                                <p:cTn id="20" presetID="8" presetClass="entr" presetSubtype="32" fill="hold" nodeType="withEffect">
                                  <p:stCondLst>
                                    <p:cond delay="0"/>
                                  </p:stCondLst>
                                  <p:childTnLst>
                                    <p:set>
                                      <p:cBhvr>
                                        <p:cTn id="21" dur="1" fill="hold">
                                          <p:stCondLst>
                                            <p:cond delay="0"/>
                                          </p:stCondLst>
                                        </p:cTn>
                                        <p:tgtEl>
                                          <p:spTgt spid="29703">
                                            <p:txEl>
                                              <p:charRg st="133" end="157"/>
                                            </p:txEl>
                                          </p:spTgt>
                                        </p:tgtEl>
                                        <p:attrNameLst>
                                          <p:attrName>style.visibility</p:attrName>
                                        </p:attrNameLst>
                                      </p:cBhvr>
                                      <p:to>
                                        <p:strVal val="visible"/>
                                      </p:to>
                                    </p:set>
                                    <p:animEffect transition="in" filter="diamond(out)">
                                      <p:cBhvr>
                                        <p:cTn id="22" dur="1000"/>
                                        <p:tgtEl>
                                          <p:spTgt spid="29703">
                                            <p:txEl>
                                              <p:charRg st="133" end="157"/>
                                            </p:txEl>
                                          </p:spTgt>
                                        </p:tgtEl>
                                      </p:cBhvr>
                                    </p:animEffect>
                                  </p:childTnLst>
                                </p:cTn>
                              </p:par>
                              <p:par>
                                <p:cTn id="23" presetID="8" presetClass="entr" presetSubtype="32" fill="hold" nodeType="withEffect">
                                  <p:stCondLst>
                                    <p:cond delay="0"/>
                                  </p:stCondLst>
                                  <p:childTnLst>
                                    <p:set>
                                      <p:cBhvr>
                                        <p:cTn id="24" dur="1" fill="hold">
                                          <p:stCondLst>
                                            <p:cond delay="0"/>
                                          </p:stCondLst>
                                        </p:cTn>
                                        <p:tgtEl>
                                          <p:spTgt spid="29703">
                                            <p:txEl>
                                              <p:charRg st="157" end="181"/>
                                            </p:txEl>
                                          </p:spTgt>
                                        </p:tgtEl>
                                        <p:attrNameLst>
                                          <p:attrName>style.visibility</p:attrName>
                                        </p:attrNameLst>
                                      </p:cBhvr>
                                      <p:to>
                                        <p:strVal val="visible"/>
                                      </p:to>
                                    </p:set>
                                    <p:animEffect transition="in" filter="diamond(out)">
                                      <p:cBhvr>
                                        <p:cTn id="25" dur="1000"/>
                                        <p:tgtEl>
                                          <p:spTgt spid="29703">
                                            <p:txEl>
                                              <p:charRg st="157" end="181"/>
                                            </p:txEl>
                                          </p:spTgt>
                                        </p:tgtEl>
                                      </p:cBhvr>
                                    </p:animEffect>
                                  </p:childTnLst>
                                </p:cTn>
                              </p:par>
                              <p:par>
                                <p:cTn id="26" presetID="8" presetClass="entr" presetSubtype="32" fill="hold" nodeType="withEffect">
                                  <p:stCondLst>
                                    <p:cond delay="0"/>
                                  </p:stCondLst>
                                  <p:childTnLst>
                                    <p:set>
                                      <p:cBhvr>
                                        <p:cTn id="27" dur="1" fill="hold">
                                          <p:stCondLst>
                                            <p:cond delay="0"/>
                                          </p:stCondLst>
                                        </p:cTn>
                                        <p:tgtEl>
                                          <p:spTgt spid="29703">
                                            <p:txEl>
                                              <p:charRg st="181" end="203"/>
                                            </p:txEl>
                                          </p:spTgt>
                                        </p:tgtEl>
                                        <p:attrNameLst>
                                          <p:attrName>style.visibility</p:attrName>
                                        </p:attrNameLst>
                                      </p:cBhvr>
                                      <p:to>
                                        <p:strVal val="visible"/>
                                      </p:to>
                                    </p:set>
                                    <p:animEffect transition="in" filter="diamond(out)">
                                      <p:cBhvr>
                                        <p:cTn id="28" dur="1000"/>
                                        <p:tgtEl>
                                          <p:spTgt spid="29703">
                                            <p:txEl>
                                              <p:charRg st="181" end="203"/>
                                            </p:txEl>
                                          </p:spTgt>
                                        </p:tgtEl>
                                      </p:cBhvr>
                                    </p:animEffect>
                                  </p:childTnLst>
                                </p:cTn>
                              </p:par>
                              <p:par>
                                <p:cTn id="29" presetID="8" presetClass="entr" presetSubtype="32" fill="hold" nodeType="withEffect">
                                  <p:stCondLst>
                                    <p:cond delay="0"/>
                                  </p:stCondLst>
                                  <p:childTnLst>
                                    <p:set>
                                      <p:cBhvr>
                                        <p:cTn id="30" dur="1" fill="hold">
                                          <p:stCondLst>
                                            <p:cond delay="0"/>
                                          </p:stCondLst>
                                        </p:cTn>
                                        <p:tgtEl>
                                          <p:spTgt spid="29703">
                                            <p:txEl>
                                              <p:charRg st="203" end="227"/>
                                            </p:txEl>
                                          </p:spTgt>
                                        </p:tgtEl>
                                        <p:attrNameLst>
                                          <p:attrName>style.visibility</p:attrName>
                                        </p:attrNameLst>
                                      </p:cBhvr>
                                      <p:to>
                                        <p:strVal val="visible"/>
                                      </p:to>
                                    </p:set>
                                    <p:animEffect transition="in" filter="diamond(out)">
                                      <p:cBhvr>
                                        <p:cTn id="31" dur="1000"/>
                                        <p:tgtEl>
                                          <p:spTgt spid="29703">
                                            <p:txEl>
                                              <p:charRg st="203" end="227"/>
                                            </p:txEl>
                                          </p:spTgt>
                                        </p:tgtEl>
                                      </p:cBhvr>
                                    </p:animEffect>
                                  </p:childTnLst>
                                </p:cTn>
                              </p:par>
                              <p:par>
                                <p:cTn id="32" presetID="8" presetClass="entr" presetSubtype="32" fill="hold" nodeType="withEffect">
                                  <p:stCondLst>
                                    <p:cond delay="0"/>
                                  </p:stCondLst>
                                  <p:childTnLst>
                                    <p:set>
                                      <p:cBhvr>
                                        <p:cTn id="33" dur="1" fill="hold">
                                          <p:stCondLst>
                                            <p:cond delay="0"/>
                                          </p:stCondLst>
                                        </p:cTn>
                                        <p:tgtEl>
                                          <p:spTgt spid="29703">
                                            <p:txEl>
                                              <p:charRg st="227" end="255"/>
                                            </p:txEl>
                                          </p:spTgt>
                                        </p:tgtEl>
                                        <p:attrNameLst>
                                          <p:attrName>style.visibility</p:attrName>
                                        </p:attrNameLst>
                                      </p:cBhvr>
                                      <p:to>
                                        <p:strVal val="visible"/>
                                      </p:to>
                                    </p:set>
                                    <p:animEffect transition="in" filter="diamond(out)">
                                      <p:cBhvr>
                                        <p:cTn id="34" dur="1000"/>
                                        <p:tgtEl>
                                          <p:spTgt spid="29703">
                                            <p:txEl>
                                              <p:charRg st="227" end="255"/>
                                            </p:txEl>
                                          </p:spTgt>
                                        </p:tgtEl>
                                      </p:cBhvr>
                                    </p:animEffect>
                                  </p:childTnLst>
                                </p:cTn>
                              </p:par>
                              <p:par>
                                <p:cTn id="35" presetID="8" presetClass="entr" presetSubtype="32" fill="hold" nodeType="withEffect">
                                  <p:stCondLst>
                                    <p:cond delay="0"/>
                                  </p:stCondLst>
                                  <p:childTnLst>
                                    <p:set>
                                      <p:cBhvr>
                                        <p:cTn id="36" dur="1" fill="hold">
                                          <p:stCondLst>
                                            <p:cond delay="0"/>
                                          </p:stCondLst>
                                        </p:cTn>
                                        <p:tgtEl>
                                          <p:spTgt spid="29703">
                                            <p:txEl>
                                              <p:charRg st="255" end="293"/>
                                            </p:txEl>
                                          </p:spTgt>
                                        </p:tgtEl>
                                        <p:attrNameLst>
                                          <p:attrName>style.visibility</p:attrName>
                                        </p:attrNameLst>
                                      </p:cBhvr>
                                      <p:to>
                                        <p:strVal val="visible"/>
                                      </p:to>
                                    </p:set>
                                    <p:animEffect transition="in" filter="diamond(out)">
                                      <p:cBhvr>
                                        <p:cTn id="37" dur="1000"/>
                                        <p:tgtEl>
                                          <p:spTgt spid="29703">
                                            <p:txEl>
                                              <p:charRg st="255" end="293"/>
                                            </p:txEl>
                                          </p:spTgt>
                                        </p:tgtEl>
                                      </p:cBhvr>
                                    </p:animEffect>
                                  </p:childTnLst>
                                </p:cTn>
                              </p:par>
                              <p:par>
                                <p:cTn id="38" presetID="8" presetClass="entr" presetSubtype="32" fill="hold" nodeType="withEffect">
                                  <p:stCondLst>
                                    <p:cond delay="0"/>
                                  </p:stCondLst>
                                  <p:childTnLst>
                                    <p:set>
                                      <p:cBhvr>
                                        <p:cTn id="39" dur="1" fill="hold">
                                          <p:stCondLst>
                                            <p:cond delay="0"/>
                                          </p:stCondLst>
                                        </p:cTn>
                                        <p:tgtEl>
                                          <p:spTgt spid="29703">
                                            <p:txEl>
                                              <p:charRg st="293" end="323"/>
                                            </p:txEl>
                                          </p:spTgt>
                                        </p:tgtEl>
                                        <p:attrNameLst>
                                          <p:attrName>style.visibility</p:attrName>
                                        </p:attrNameLst>
                                      </p:cBhvr>
                                      <p:to>
                                        <p:strVal val="visible"/>
                                      </p:to>
                                    </p:set>
                                    <p:animEffect transition="in" filter="diamond(out)">
                                      <p:cBhvr>
                                        <p:cTn id="40" dur="1000"/>
                                        <p:tgtEl>
                                          <p:spTgt spid="29703">
                                            <p:txEl>
                                              <p:charRg st="293" end="323"/>
                                            </p:txEl>
                                          </p:spTgt>
                                        </p:tgtEl>
                                      </p:cBhvr>
                                    </p:animEffect>
                                  </p:childTnLst>
                                </p:cTn>
                              </p:par>
                              <p:par>
                                <p:cTn id="41" presetID="8" presetClass="entr" presetSubtype="32" fill="hold" nodeType="withEffect">
                                  <p:stCondLst>
                                    <p:cond delay="0"/>
                                  </p:stCondLst>
                                  <p:childTnLst>
                                    <p:set>
                                      <p:cBhvr>
                                        <p:cTn id="42" dur="1" fill="hold">
                                          <p:stCondLst>
                                            <p:cond delay="0"/>
                                          </p:stCondLst>
                                        </p:cTn>
                                        <p:tgtEl>
                                          <p:spTgt spid="29703">
                                            <p:txEl>
                                              <p:charRg st="323" end="346"/>
                                            </p:txEl>
                                          </p:spTgt>
                                        </p:tgtEl>
                                        <p:attrNameLst>
                                          <p:attrName>style.visibility</p:attrName>
                                        </p:attrNameLst>
                                      </p:cBhvr>
                                      <p:to>
                                        <p:strVal val="visible"/>
                                      </p:to>
                                    </p:set>
                                    <p:animEffect transition="in" filter="diamond(out)">
                                      <p:cBhvr>
                                        <p:cTn id="43" dur="1000"/>
                                        <p:tgtEl>
                                          <p:spTgt spid="29703">
                                            <p:txEl>
                                              <p:charRg st="323" end="3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7868510F-B86E-4294-9CE2-A057A46B7DB5}" type="slidenum">
              <a:rPr lang="en-GB" altLang="en-US" sz="1400"/>
              <a:pPr/>
              <a:t>16</a:t>
            </a:fld>
            <a:endParaRPr lang="en-GB" altLang="en-US" sz="1400"/>
          </a:p>
        </p:txBody>
      </p:sp>
      <p:sp>
        <p:nvSpPr>
          <p:cNvPr id="30727" name="Text Box 7"/>
          <p:cNvSpPr txBox="1">
            <a:spLocks noChangeArrowheads="1"/>
          </p:cNvSpPr>
          <p:nvPr/>
        </p:nvSpPr>
        <p:spPr bwMode="auto">
          <a:xfrm>
            <a:off x="228600" y="1031875"/>
            <a:ext cx="83820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1475" indent="-371475">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marL="1285875" indent="-371475">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lnSpc>
                <a:spcPct val="70000"/>
              </a:lnSpc>
              <a:spcBef>
                <a:spcPct val="50000"/>
              </a:spcBef>
            </a:pPr>
            <a:r>
              <a:rPr lang="en-US" altLang="en-US" sz="2400">
                <a:latin typeface="Times New Roman" pitchFamily="18" charset="0"/>
              </a:rPr>
              <a:t>	(</a:t>
            </a:r>
            <a:r>
              <a:rPr lang="en-US" altLang="en-US" sz="2400" i="1">
                <a:latin typeface="Times New Roman" pitchFamily="18" charset="0"/>
              </a:rPr>
              <a:t>iv</a:t>
            </a:r>
            <a:r>
              <a:rPr lang="en-US" altLang="en-US" sz="2400">
                <a:latin typeface="Times New Roman" pitchFamily="18" charset="0"/>
              </a:rPr>
              <a:t>)	Internal logical files:</a:t>
            </a:r>
          </a:p>
          <a:p>
            <a:pPr lvl="2" algn="just" eaLnBrk="1" hangingPunct="1">
              <a:lnSpc>
                <a:spcPct val="70000"/>
              </a:lnSpc>
              <a:spcBef>
                <a:spcPct val="40000"/>
              </a:spcBef>
              <a:buFontTx/>
              <a:buAutoNum type="alphaLcParenBoth"/>
            </a:pPr>
            <a:r>
              <a:rPr lang="en-US" altLang="en-US">
                <a:solidFill>
                  <a:srgbClr val="663300"/>
                </a:solidFill>
                <a:latin typeface="Times New Roman" pitchFamily="18" charset="0"/>
              </a:rPr>
              <a:t>2 with average complexity</a:t>
            </a:r>
          </a:p>
          <a:p>
            <a:pPr lvl="2" algn="just" eaLnBrk="1" hangingPunct="1">
              <a:lnSpc>
                <a:spcPct val="70000"/>
              </a:lnSpc>
              <a:spcBef>
                <a:spcPct val="40000"/>
              </a:spcBef>
              <a:buFontTx/>
              <a:buAutoNum type="alphaLcParenBoth"/>
            </a:pPr>
            <a:r>
              <a:rPr lang="en-US" altLang="en-US">
                <a:solidFill>
                  <a:srgbClr val="336600"/>
                </a:solidFill>
                <a:latin typeface="Times New Roman" pitchFamily="18" charset="0"/>
              </a:rPr>
              <a:t>1 with high complexity</a:t>
            </a:r>
          </a:p>
          <a:p>
            <a:pPr algn="just" eaLnBrk="1" hangingPunct="1">
              <a:lnSpc>
                <a:spcPct val="70000"/>
              </a:lnSpc>
              <a:spcBef>
                <a:spcPct val="50000"/>
              </a:spcBef>
            </a:pPr>
            <a:r>
              <a:rPr lang="en-US" altLang="en-US" sz="2400">
                <a:latin typeface="Times New Roman" pitchFamily="18" charset="0"/>
              </a:rPr>
              <a:t>	(v)	External Interface files:</a:t>
            </a:r>
          </a:p>
          <a:p>
            <a:pPr lvl="2" algn="just" eaLnBrk="1" hangingPunct="1">
              <a:lnSpc>
                <a:spcPct val="70000"/>
              </a:lnSpc>
              <a:spcBef>
                <a:spcPct val="40000"/>
              </a:spcBef>
              <a:buFontTx/>
              <a:buAutoNum type="alphaLcParenBoth"/>
            </a:pPr>
            <a:r>
              <a:rPr lang="en-US" altLang="en-US">
                <a:solidFill>
                  <a:srgbClr val="663300"/>
                </a:solidFill>
                <a:latin typeface="Times New Roman" pitchFamily="18" charset="0"/>
              </a:rPr>
              <a:t>9 with low complexity</a:t>
            </a:r>
            <a:endParaRPr lang="en-GB" altLang="en-US">
              <a:solidFill>
                <a:srgbClr val="663300"/>
              </a:solidFill>
              <a:latin typeface="Times New Roman" pitchFamily="18" charset="0"/>
            </a:endParaRPr>
          </a:p>
        </p:txBody>
      </p:sp>
      <p:sp>
        <p:nvSpPr>
          <p:cNvPr id="30729" name="Text Box 9"/>
          <p:cNvSpPr txBox="1">
            <a:spLocks noChangeArrowheads="1"/>
          </p:cNvSpPr>
          <p:nvPr/>
        </p:nvSpPr>
        <p:spPr bwMode="auto">
          <a:xfrm>
            <a:off x="228600" y="3035300"/>
            <a:ext cx="86868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1475" indent="-371475">
              <a:defRPr sz="3200">
                <a:solidFill>
                  <a:schemeClr val="tx1"/>
                </a:solidFill>
                <a:latin typeface="Arial" pitchFamily="34" charset="0"/>
                <a:cs typeface="Arial" pitchFamily="34" charset="0"/>
              </a:defRPr>
            </a:lvl1pPr>
            <a:lvl2pPr marL="828675" indent="-371475">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lnSpc>
                <a:spcPct val="80000"/>
              </a:lnSpc>
              <a:spcBef>
                <a:spcPct val="50000"/>
              </a:spcBef>
            </a:pPr>
            <a:r>
              <a:rPr lang="en-US" altLang="en-US" sz="2400" dirty="0">
                <a:latin typeface="Times New Roman" pitchFamily="18" charset="0"/>
              </a:rPr>
              <a:t>In addition to above, system requires</a:t>
            </a:r>
          </a:p>
          <a:p>
            <a:pPr lvl="1" algn="just" eaLnBrk="1" hangingPunct="1">
              <a:lnSpc>
                <a:spcPct val="80000"/>
              </a:lnSpc>
              <a:spcBef>
                <a:spcPct val="40000"/>
              </a:spcBef>
              <a:buFontTx/>
              <a:buAutoNum type="romanLcPeriod"/>
            </a:pPr>
            <a:r>
              <a:rPr lang="en-US" altLang="en-US" sz="2400" dirty="0">
                <a:solidFill>
                  <a:srgbClr val="663300"/>
                </a:solidFill>
                <a:latin typeface="Times New Roman" pitchFamily="18" charset="0"/>
              </a:rPr>
              <a:t>Significant data communication</a:t>
            </a:r>
          </a:p>
          <a:p>
            <a:pPr lvl="1" algn="just" eaLnBrk="1" hangingPunct="1">
              <a:lnSpc>
                <a:spcPct val="80000"/>
              </a:lnSpc>
              <a:spcBef>
                <a:spcPct val="40000"/>
              </a:spcBef>
              <a:buFontTx/>
              <a:buAutoNum type="romanLcPeriod"/>
            </a:pPr>
            <a:r>
              <a:rPr lang="en-US" altLang="en-US" sz="2400" dirty="0">
                <a:solidFill>
                  <a:srgbClr val="336600"/>
                </a:solidFill>
                <a:latin typeface="Times New Roman" pitchFamily="18" charset="0"/>
              </a:rPr>
              <a:t>Performance is </a:t>
            </a:r>
            <a:r>
              <a:rPr lang="en-US" altLang="en-US" sz="2400" dirty="0" smtClean="0">
                <a:solidFill>
                  <a:srgbClr val="336600"/>
                </a:solidFill>
                <a:latin typeface="Times New Roman" pitchFamily="18" charset="0"/>
              </a:rPr>
              <a:t>essentially </a:t>
            </a:r>
            <a:r>
              <a:rPr lang="en-US" altLang="en-US" sz="2400" dirty="0">
                <a:solidFill>
                  <a:srgbClr val="336600"/>
                </a:solidFill>
                <a:latin typeface="Times New Roman" pitchFamily="18" charset="0"/>
              </a:rPr>
              <a:t>critical</a:t>
            </a:r>
          </a:p>
          <a:p>
            <a:pPr lvl="1" algn="just" eaLnBrk="1" hangingPunct="1">
              <a:lnSpc>
                <a:spcPct val="80000"/>
              </a:lnSpc>
              <a:spcBef>
                <a:spcPct val="40000"/>
              </a:spcBef>
              <a:buFontTx/>
              <a:buAutoNum type="romanLcPeriod"/>
            </a:pPr>
            <a:r>
              <a:rPr lang="en-US" altLang="en-US" sz="2400" dirty="0">
                <a:solidFill>
                  <a:srgbClr val="CC6600"/>
                </a:solidFill>
                <a:latin typeface="Times New Roman" pitchFamily="18" charset="0"/>
              </a:rPr>
              <a:t>Designed code may be moderately reusable</a:t>
            </a:r>
          </a:p>
          <a:p>
            <a:pPr lvl="1" algn="just" eaLnBrk="1" hangingPunct="1">
              <a:lnSpc>
                <a:spcPct val="80000"/>
              </a:lnSpc>
              <a:spcBef>
                <a:spcPct val="40000"/>
              </a:spcBef>
              <a:buFontTx/>
              <a:buAutoNum type="romanLcPeriod"/>
            </a:pPr>
            <a:r>
              <a:rPr lang="en-US" altLang="en-US" sz="2400" dirty="0">
                <a:solidFill>
                  <a:schemeClr val="accent2"/>
                </a:solidFill>
                <a:latin typeface="Times New Roman" pitchFamily="18" charset="0"/>
              </a:rPr>
              <a:t>System is not designed for multiple installation in different </a:t>
            </a:r>
            <a:r>
              <a:rPr lang="en-US" altLang="en-US" sz="2400" dirty="0" smtClean="0">
                <a:solidFill>
                  <a:schemeClr val="accent2"/>
                </a:solidFill>
                <a:latin typeface="Times New Roman" pitchFamily="18" charset="0"/>
              </a:rPr>
              <a:t>organizations (no influence).</a:t>
            </a:r>
            <a:endParaRPr lang="en-GB" altLang="en-US" sz="2400" dirty="0">
              <a:solidFill>
                <a:schemeClr val="accent2"/>
              </a:solidFill>
              <a:latin typeface="Times New Roman" pitchFamily="18" charset="0"/>
            </a:endParaRPr>
          </a:p>
        </p:txBody>
      </p:sp>
      <p:sp>
        <p:nvSpPr>
          <p:cNvPr id="30730" name="Text Box 10"/>
          <p:cNvSpPr txBox="1">
            <a:spLocks noChangeArrowheads="1"/>
          </p:cNvSpPr>
          <p:nvPr/>
        </p:nvSpPr>
        <p:spPr bwMode="auto">
          <a:xfrm>
            <a:off x="228600" y="546735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400">
                <a:latin typeface="Times New Roman" pitchFamily="18" charset="0"/>
              </a:rPr>
              <a:t>Other complexity adjustment factors are treated as average. Compute the function points for the project.</a:t>
            </a:r>
            <a:endParaRPr lang="en-GB" altLang="en-US" sz="2400">
              <a:latin typeface="Times New Roman" pitchFamily="18" charset="0"/>
            </a:endParaRPr>
          </a:p>
        </p:txBody>
      </p:sp>
      <p:sp>
        <p:nvSpPr>
          <p:cNvPr id="56326" name="Text Box 11"/>
          <p:cNvSpPr txBox="1">
            <a:spLocks noChangeArrowheads="1"/>
          </p:cNvSpPr>
          <p:nvPr/>
        </p:nvSpPr>
        <p:spPr bwMode="auto">
          <a:xfrm>
            <a:off x="304800" y="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56327" name="Line 12"/>
          <p:cNvSpPr>
            <a:spLocks noChangeShapeType="1"/>
          </p:cNvSpPr>
          <p:nvPr/>
        </p:nvSpPr>
        <p:spPr bwMode="auto">
          <a:xfrm>
            <a:off x="304800" y="860425"/>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93459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with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diamond(out)">
                                      <p:cBhvr>
                                        <p:cTn id="7" dur="1000"/>
                                        <p:tgtEl>
                                          <p:spTgt spid="30727"/>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30729"/>
                                        </p:tgtEl>
                                        <p:attrNameLst>
                                          <p:attrName>style.visibility</p:attrName>
                                        </p:attrNameLst>
                                      </p:cBhvr>
                                      <p:to>
                                        <p:strVal val="visible"/>
                                      </p:to>
                                    </p:set>
                                    <p:animEffect transition="in" filter="diamond(out)">
                                      <p:cBhvr>
                                        <p:cTn id="10" dur="1000"/>
                                        <p:tgtEl>
                                          <p:spTgt spid="30729"/>
                                        </p:tgtEl>
                                      </p:cBhvr>
                                    </p:animEffect>
                                  </p:childTnLst>
                                </p:cTn>
                              </p:par>
                              <p:par>
                                <p:cTn id="11" presetID="8" presetClass="entr" presetSubtype="32" fill="hold" grpId="0" nodeType="withEffect">
                                  <p:stCondLst>
                                    <p:cond delay="0"/>
                                  </p:stCondLst>
                                  <p:childTnLst>
                                    <p:set>
                                      <p:cBhvr>
                                        <p:cTn id="12" dur="1" fill="hold">
                                          <p:stCondLst>
                                            <p:cond delay="0"/>
                                          </p:stCondLst>
                                        </p:cTn>
                                        <p:tgtEl>
                                          <p:spTgt spid="30730"/>
                                        </p:tgtEl>
                                        <p:attrNameLst>
                                          <p:attrName>style.visibility</p:attrName>
                                        </p:attrNameLst>
                                      </p:cBhvr>
                                      <p:to>
                                        <p:strVal val="visible"/>
                                      </p:to>
                                    </p:set>
                                    <p:animEffect transition="in" filter="diamond(out)">
                                      <p:cBhvr>
                                        <p:cTn id="13" dur="1000"/>
                                        <p:tgtEl>
                                          <p:spTgt spid="3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P spid="30729" grpId="0"/>
      <p:bldP spid="307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50682703-11A0-4121-AB2B-A19B795451AB}" type="slidenum">
              <a:rPr lang="en-GB" altLang="en-US" sz="1400"/>
              <a:pPr/>
              <a:t>17</a:t>
            </a:fld>
            <a:endParaRPr lang="en-GB" altLang="en-US" sz="1400"/>
          </a:p>
        </p:txBody>
      </p:sp>
      <p:sp>
        <p:nvSpPr>
          <p:cNvPr id="41987" name="Text Box 7"/>
          <p:cNvSpPr txBox="1">
            <a:spLocks noChangeArrowheads="1"/>
          </p:cNvSpPr>
          <p:nvPr/>
        </p:nvSpPr>
        <p:spPr bwMode="auto">
          <a:xfrm>
            <a:off x="304800" y="654050"/>
            <a:ext cx="845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2000">
                <a:latin typeface="Times New Roman" pitchFamily="18" charset="0"/>
              </a:rPr>
              <a:t>Table 3 : Computing function points.</a:t>
            </a:r>
            <a:endParaRPr lang="en-GB" altLang="en-US" sz="2000">
              <a:latin typeface="Times New Roman" pitchFamily="18" charset="0"/>
            </a:endParaRPr>
          </a:p>
        </p:txBody>
      </p:sp>
      <p:sp>
        <p:nvSpPr>
          <p:cNvPr id="41988" name="Text Box 8"/>
          <p:cNvSpPr txBox="1">
            <a:spLocks noChangeArrowheads="1"/>
          </p:cNvSpPr>
          <p:nvPr/>
        </p:nvSpPr>
        <p:spPr bwMode="auto">
          <a:xfrm>
            <a:off x="280988" y="971550"/>
            <a:ext cx="304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Rate each factor on a scale of 0 to 5.</a:t>
            </a:r>
            <a:endParaRPr lang="en-GB" altLang="en-US" sz="1600">
              <a:latin typeface="Times New Roman" pitchFamily="18" charset="0"/>
            </a:endParaRPr>
          </a:p>
        </p:txBody>
      </p:sp>
      <p:sp>
        <p:nvSpPr>
          <p:cNvPr id="41989" name="Line 9"/>
          <p:cNvSpPr>
            <a:spLocks noChangeShapeType="1"/>
          </p:cNvSpPr>
          <p:nvPr/>
        </p:nvSpPr>
        <p:spPr bwMode="auto">
          <a:xfrm>
            <a:off x="852488" y="1503363"/>
            <a:ext cx="7300912"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0" name="Line 10"/>
          <p:cNvSpPr>
            <a:spLocks noChangeShapeType="1"/>
          </p:cNvSpPr>
          <p:nvPr/>
        </p:nvSpPr>
        <p:spPr bwMode="auto">
          <a:xfrm>
            <a:off x="852488" y="1384300"/>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Line 11"/>
          <p:cNvSpPr>
            <a:spLocks noChangeShapeType="1"/>
          </p:cNvSpPr>
          <p:nvPr/>
        </p:nvSpPr>
        <p:spPr bwMode="auto">
          <a:xfrm>
            <a:off x="2295525" y="1368425"/>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2" name="Line 12"/>
          <p:cNvSpPr>
            <a:spLocks noChangeShapeType="1"/>
          </p:cNvSpPr>
          <p:nvPr/>
        </p:nvSpPr>
        <p:spPr bwMode="auto">
          <a:xfrm>
            <a:off x="8167688" y="1368425"/>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3" name="Line 13"/>
          <p:cNvSpPr>
            <a:spLocks noChangeShapeType="1"/>
          </p:cNvSpPr>
          <p:nvPr/>
        </p:nvSpPr>
        <p:spPr bwMode="auto">
          <a:xfrm>
            <a:off x="6800850" y="1368425"/>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4" name="Line 14"/>
          <p:cNvSpPr>
            <a:spLocks noChangeShapeType="1"/>
          </p:cNvSpPr>
          <p:nvPr/>
        </p:nvSpPr>
        <p:spPr bwMode="auto">
          <a:xfrm>
            <a:off x="5276850" y="1379538"/>
            <a:ext cx="0" cy="255587"/>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15"/>
          <p:cNvSpPr>
            <a:spLocks noChangeShapeType="1"/>
          </p:cNvSpPr>
          <p:nvPr/>
        </p:nvSpPr>
        <p:spPr bwMode="auto">
          <a:xfrm>
            <a:off x="3829050" y="1384300"/>
            <a:ext cx="0" cy="2555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Text Box 16"/>
          <p:cNvSpPr txBox="1">
            <a:spLocks noChangeArrowheads="1"/>
          </p:cNvSpPr>
          <p:nvPr/>
        </p:nvSpPr>
        <p:spPr bwMode="auto">
          <a:xfrm>
            <a:off x="3676650"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2</a:t>
            </a:r>
            <a:endParaRPr lang="en-GB" altLang="en-US" sz="1600" i="1">
              <a:latin typeface="Times New Roman" pitchFamily="18" charset="0"/>
            </a:endParaRPr>
          </a:p>
        </p:txBody>
      </p:sp>
      <p:sp>
        <p:nvSpPr>
          <p:cNvPr id="41997" name="Text Box 17"/>
          <p:cNvSpPr txBox="1">
            <a:spLocks noChangeArrowheads="1"/>
          </p:cNvSpPr>
          <p:nvPr/>
        </p:nvSpPr>
        <p:spPr bwMode="auto">
          <a:xfrm>
            <a:off x="704850"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0</a:t>
            </a:r>
            <a:endParaRPr lang="en-GB" altLang="en-US" sz="1600" i="1">
              <a:latin typeface="Times New Roman" pitchFamily="18" charset="0"/>
            </a:endParaRPr>
          </a:p>
        </p:txBody>
      </p:sp>
      <p:sp>
        <p:nvSpPr>
          <p:cNvPr id="41998" name="Text Box 18"/>
          <p:cNvSpPr txBox="1">
            <a:spLocks noChangeArrowheads="1"/>
          </p:cNvSpPr>
          <p:nvPr/>
        </p:nvSpPr>
        <p:spPr bwMode="auto">
          <a:xfrm>
            <a:off x="5124450"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3</a:t>
            </a:r>
            <a:endParaRPr lang="en-GB" altLang="en-US" sz="1600" i="1">
              <a:latin typeface="Times New Roman" pitchFamily="18" charset="0"/>
            </a:endParaRPr>
          </a:p>
        </p:txBody>
      </p:sp>
      <p:sp>
        <p:nvSpPr>
          <p:cNvPr id="41999" name="Text Box 19"/>
          <p:cNvSpPr txBox="1">
            <a:spLocks noChangeArrowheads="1"/>
          </p:cNvSpPr>
          <p:nvPr/>
        </p:nvSpPr>
        <p:spPr bwMode="auto">
          <a:xfrm>
            <a:off x="8005763"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5</a:t>
            </a:r>
            <a:endParaRPr lang="en-GB" altLang="en-US" sz="1600" i="1">
              <a:latin typeface="Times New Roman" pitchFamily="18" charset="0"/>
            </a:endParaRPr>
          </a:p>
        </p:txBody>
      </p:sp>
      <p:sp>
        <p:nvSpPr>
          <p:cNvPr id="42000" name="Text Box 20"/>
          <p:cNvSpPr txBox="1">
            <a:spLocks noChangeArrowheads="1"/>
          </p:cNvSpPr>
          <p:nvPr/>
        </p:nvSpPr>
        <p:spPr bwMode="auto">
          <a:xfrm>
            <a:off x="6648450" y="11842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4</a:t>
            </a:r>
            <a:endParaRPr lang="en-GB" altLang="en-US" sz="1600" i="1">
              <a:latin typeface="Times New Roman" pitchFamily="18" charset="0"/>
            </a:endParaRPr>
          </a:p>
        </p:txBody>
      </p:sp>
      <p:sp>
        <p:nvSpPr>
          <p:cNvPr id="42001" name="Text Box 21"/>
          <p:cNvSpPr txBox="1">
            <a:spLocks noChangeArrowheads="1"/>
          </p:cNvSpPr>
          <p:nvPr/>
        </p:nvSpPr>
        <p:spPr bwMode="auto">
          <a:xfrm>
            <a:off x="2138363" y="11763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1</a:t>
            </a:r>
            <a:endParaRPr lang="en-GB" altLang="en-US" sz="1600" i="1">
              <a:latin typeface="Times New Roman" pitchFamily="18" charset="0"/>
            </a:endParaRPr>
          </a:p>
        </p:txBody>
      </p:sp>
      <p:sp>
        <p:nvSpPr>
          <p:cNvPr id="42002" name="Text Box 22"/>
          <p:cNvSpPr txBox="1">
            <a:spLocks noChangeArrowheads="1"/>
          </p:cNvSpPr>
          <p:nvPr/>
        </p:nvSpPr>
        <p:spPr bwMode="auto">
          <a:xfrm>
            <a:off x="3419475" y="1665288"/>
            <a:ext cx="83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Moderate</a:t>
            </a:r>
            <a:endParaRPr lang="en-GB" altLang="en-US" sz="1600" i="1">
              <a:latin typeface="Times New Roman" pitchFamily="18" charset="0"/>
            </a:endParaRPr>
          </a:p>
        </p:txBody>
      </p:sp>
      <p:sp>
        <p:nvSpPr>
          <p:cNvPr id="42003" name="Text Box 23"/>
          <p:cNvSpPr txBox="1">
            <a:spLocks noChangeArrowheads="1"/>
          </p:cNvSpPr>
          <p:nvPr/>
        </p:nvSpPr>
        <p:spPr bwMode="auto">
          <a:xfrm>
            <a:off x="342900" y="1665288"/>
            <a:ext cx="10668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lnSpc>
                <a:spcPct val="65000"/>
              </a:lnSpc>
              <a:spcBef>
                <a:spcPct val="5000"/>
              </a:spcBef>
            </a:pPr>
            <a:r>
              <a:rPr lang="en-US" altLang="en-US" sz="1600" i="1">
                <a:latin typeface="Times New Roman" pitchFamily="18" charset="0"/>
              </a:rPr>
              <a:t>No</a:t>
            </a:r>
          </a:p>
          <a:p>
            <a:pPr algn="ctr" eaLnBrk="1" hangingPunct="1">
              <a:lnSpc>
                <a:spcPct val="65000"/>
              </a:lnSpc>
              <a:spcBef>
                <a:spcPct val="5000"/>
              </a:spcBef>
            </a:pPr>
            <a:r>
              <a:rPr lang="en-US" altLang="en-US" sz="1600" i="1">
                <a:latin typeface="Times New Roman" pitchFamily="18" charset="0"/>
              </a:rPr>
              <a:t>Influence</a:t>
            </a:r>
            <a:endParaRPr lang="en-GB" altLang="en-US" sz="1600" i="1">
              <a:latin typeface="Times New Roman" pitchFamily="18" charset="0"/>
            </a:endParaRPr>
          </a:p>
        </p:txBody>
      </p:sp>
      <p:sp>
        <p:nvSpPr>
          <p:cNvPr id="42004" name="Text Box 24"/>
          <p:cNvSpPr txBox="1">
            <a:spLocks noChangeArrowheads="1"/>
          </p:cNvSpPr>
          <p:nvPr/>
        </p:nvSpPr>
        <p:spPr bwMode="auto">
          <a:xfrm>
            <a:off x="4743450" y="163830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Average</a:t>
            </a:r>
            <a:endParaRPr lang="en-GB" altLang="en-US" sz="1600" i="1">
              <a:latin typeface="Times New Roman" pitchFamily="18" charset="0"/>
            </a:endParaRPr>
          </a:p>
        </p:txBody>
      </p:sp>
      <p:sp>
        <p:nvSpPr>
          <p:cNvPr id="42005" name="Text Box 25"/>
          <p:cNvSpPr txBox="1">
            <a:spLocks noChangeArrowheads="1"/>
          </p:cNvSpPr>
          <p:nvPr/>
        </p:nvSpPr>
        <p:spPr bwMode="auto">
          <a:xfrm>
            <a:off x="7710488" y="1654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Essential</a:t>
            </a:r>
            <a:endParaRPr lang="en-GB" altLang="en-US" sz="1600" i="1">
              <a:latin typeface="Times New Roman" pitchFamily="18" charset="0"/>
            </a:endParaRPr>
          </a:p>
        </p:txBody>
      </p:sp>
      <p:sp>
        <p:nvSpPr>
          <p:cNvPr id="42006" name="Text Box 26"/>
          <p:cNvSpPr txBox="1">
            <a:spLocks noChangeArrowheads="1"/>
          </p:cNvSpPr>
          <p:nvPr/>
        </p:nvSpPr>
        <p:spPr bwMode="auto">
          <a:xfrm>
            <a:off x="6191250" y="1662113"/>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Significant</a:t>
            </a:r>
            <a:endParaRPr lang="en-GB" altLang="en-US" sz="1600" i="1">
              <a:latin typeface="Times New Roman" pitchFamily="18" charset="0"/>
            </a:endParaRPr>
          </a:p>
        </p:txBody>
      </p:sp>
      <p:sp>
        <p:nvSpPr>
          <p:cNvPr id="42007" name="Text Box 27"/>
          <p:cNvSpPr txBox="1">
            <a:spLocks noChangeArrowheads="1"/>
          </p:cNvSpPr>
          <p:nvPr/>
        </p:nvSpPr>
        <p:spPr bwMode="auto">
          <a:xfrm>
            <a:off x="1828800" y="1665288"/>
            <a:ext cx="9286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i="1">
                <a:latin typeface="Times New Roman" pitchFamily="18" charset="0"/>
              </a:rPr>
              <a:t>Incidental</a:t>
            </a:r>
            <a:endParaRPr lang="en-GB" altLang="en-US" sz="1600" i="1">
              <a:latin typeface="Times New Roman" pitchFamily="18" charset="0"/>
            </a:endParaRPr>
          </a:p>
        </p:txBody>
      </p:sp>
      <p:sp>
        <p:nvSpPr>
          <p:cNvPr id="42008" name="Text Box 28"/>
          <p:cNvSpPr txBox="1">
            <a:spLocks noChangeArrowheads="1"/>
          </p:cNvSpPr>
          <p:nvPr/>
        </p:nvSpPr>
        <p:spPr bwMode="auto">
          <a:xfrm>
            <a:off x="280988" y="2043113"/>
            <a:ext cx="304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Number of factors considered ( F</a:t>
            </a:r>
            <a:r>
              <a:rPr lang="en-US" altLang="en-US" sz="2000" i="1" baseline="-25000">
                <a:latin typeface="Times New Roman" pitchFamily="18" charset="0"/>
              </a:rPr>
              <a:t>i </a:t>
            </a:r>
            <a:r>
              <a:rPr lang="en-US" altLang="en-US" sz="1600">
                <a:latin typeface="Times New Roman" pitchFamily="18" charset="0"/>
              </a:rPr>
              <a:t>)</a:t>
            </a:r>
            <a:endParaRPr lang="en-GB" altLang="en-US" sz="1600">
              <a:latin typeface="Times New Roman" pitchFamily="18" charset="0"/>
            </a:endParaRPr>
          </a:p>
        </p:txBody>
      </p:sp>
      <p:sp>
        <p:nvSpPr>
          <p:cNvPr id="42009" name="Line 29"/>
          <p:cNvSpPr>
            <a:spLocks noChangeShapeType="1"/>
          </p:cNvSpPr>
          <p:nvPr/>
        </p:nvSpPr>
        <p:spPr bwMode="auto">
          <a:xfrm>
            <a:off x="138113" y="2362200"/>
            <a:ext cx="8915400"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0" name="Text Box 31"/>
          <p:cNvSpPr txBox="1">
            <a:spLocks noChangeArrowheads="1"/>
          </p:cNvSpPr>
          <p:nvPr/>
        </p:nvSpPr>
        <p:spPr bwMode="auto">
          <a:xfrm>
            <a:off x="228600" y="2438400"/>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660066"/>
                </a:solidFill>
                <a:latin typeface="Times New Roman" pitchFamily="18" charset="0"/>
              </a:rPr>
              <a:t>1.  Does the system require reliable backup and recovery ?</a:t>
            </a:r>
            <a:endParaRPr lang="en-GB" altLang="en-US" sz="1600">
              <a:solidFill>
                <a:srgbClr val="660066"/>
              </a:solidFill>
              <a:latin typeface="Times New Roman" pitchFamily="18" charset="0"/>
            </a:endParaRPr>
          </a:p>
        </p:txBody>
      </p:sp>
      <p:sp>
        <p:nvSpPr>
          <p:cNvPr id="42011" name="Text Box 32"/>
          <p:cNvSpPr txBox="1">
            <a:spLocks noChangeArrowheads="1"/>
          </p:cNvSpPr>
          <p:nvPr/>
        </p:nvSpPr>
        <p:spPr bwMode="auto">
          <a:xfrm>
            <a:off x="228600" y="27273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2.  Is data communication required ?</a:t>
            </a:r>
            <a:endParaRPr lang="en-GB" altLang="en-US" sz="1600">
              <a:solidFill>
                <a:srgbClr val="0000CC"/>
              </a:solidFill>
              <a:latin typeface="Times New Roman" pitchFamily="18" charset="0"/>
            </a:endParaRPr>
          </a:p>
        </p:txBody>
      </p:sp>
      <p:sp>
        <p:nvSpPr>
          <p:cNvPr id="42012" name="Text Box 33"/>
          <p:cNvSpPr txBox="1">
            <a:spLocks noChangeArrowheads="1"/>
          </p:cNvSpPr>
          <p:nvPr/>
        </p:nvSpPr>
        <p:spPr bwMode="auto">
          <a:xfrm>
            <a:off x="228600" y="30321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3.  Are there distributed processing functions ?</a:t>
            </a:r>
            <a:endParaRPr lang="en-GB" altLang="en-US" sz="1600">
              <a:latin typeface="Times New Roman" pitchFamily="18" charset="0"/>
            </a:endParaRPr>
          </a:p>
        </p:txBody>
      </p:sp>
      <p:sp>
        <p:nvSpPr>
          <p:cNvPr id="42013" name="Text Box 34"/>
          <p:cNvSpPr txBox="1">
            <a:spLocks noChangeArrowheads="1"/>
          </p:cNvSpPr>
          <p:nvPr/>
        </p:nvSpPr>
        <p:spPr bwMode="auto">
          <a:xfrm>
            <a:off x="228600" y="33369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4.  Is performance critical ?</a:t>
            </a:r>
            <a:endParaRPr lang="en-GB" altLang="en-US" sz="1600">
              <a:latin typeface="Times New Roman" pitchFamily="18" charset="0"/>
            </a:endParaRPr>
          </a:p>
        </p:txBody>
      </p:sp>
      <p:sp>
        <p:nvSpPr>
          <p:cNvPr id="42014" name="Text Box 35"/>
          <p:cNvSpPr txBox="1">
            <a:spLocks noChangeArrowheads="1"/>
          </p:cNvSpPr>
          <p:nvPr/>
        </p:nvSpPr>
        <p:spPr bwMode="auto">
          <a:xfrm>
            <a:off x="228600" y="36417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5.  Will the system run in an existing heavily utilized operational environment ?</a:t>
            </a:r>
            <a:endParaRPr lang="en-GB" altLang="en-US" sz="1600">
              <a:solidFill>
                <a:srgbClr val="0000CC"/>
              </a:solidFill>
              <a:latin typeface="Times New Roman" pitchFamily="18" charset="0"/>
            </a:endParaRPr>
          </a:p>
        </p:txBody>
      </p:sp>
      <p:sp>
        <p:nvSpPr>
          <p:cNvPr id="42015" name="Text Box 36"/>
          <p:cNvSpPr txBox="1">
            <a:spLocks noChangeArrowheads="1"/>
          </p:cNvSpPr>
          <p:nvPr/>
        </p:nvSpPr>
        <p:spPr bwMode="auto">
          <a:xfrm>
            <a:off x="228600" y="394652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6.  Does the system require on line data entry ?</a:t>
            </a:r>
            <a:endParaRPr lang="en-GB" altLang="en-US" sz="1600">
              <a:latin typeface="Times New Roman" pitchFamily="18" charset="0"/>
            </a:endParaRPr>
          </a:p>
        </p:txBody>
      </p:sp>
      <p:sp>
        <p:nvSpPr>
          <p:cNvPr id="42016" name="Text Box 37"/>
          <p:cNvSpPr txBox="1">
            <a:spLocks noChangeArrowheads="1"/>
          </p:cNvSpPr>
          <p:nvPr/>
        </p:nvSpPr>
        <p:spPr bwMode="auto">
          <a:xfrm>
            <a:off x="228600" y="4251325"/>
            <a:ext cx="8763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87338" indent="-287338">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660066"/>
                </a:solidFill>
                <a:latin typeface="Times New Roman" pitchFamily="18" charset="0"/>
              </a:rPr>
              <a:t>7.  Does the on line data entry require the input transaction to be built over multiple screens or operations ?</a:t>
            </a:r>
            <a:endParaRPr lang="en-GB" altLang="en-US" sz="1600">
              <a:solidFill>
                <a:srgbClr val="660066"/>
              </a:solidFill>
              <a:latin typeface="Times New Roman" pitchFamily="18" charset="0"/>
            </a:endParaRPr>
          </a:p>
        </p:txBody>
      </p:sp>
      <p:sp>
        <p:nvSpPr>
          <p:cNvPr id="42017" name="Text Box 38"/>
          <p:cNvSpPr txBox="1">
            <a:spLocks noChangeArrowheads="1"/>
          </p:cNvSpPr>
          <p:nvPr/>
        </p:nvSpPr>
        <p:spPr bwMode="auto">
          <a:xfrm>
            <a:off x="228600" y="4538663"/>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8.  Are the master files updated on line ?</a:t>
            </a:r>
            <a:endParaRPr lang="en-GB" altLang="en-US" sz="1600">
              <a:solidFill>
                <a:srgbClr val="0000CC"/>
              </a:solidFill>
              <a:latin typeface="Times New Roman" pitchFamily="18" charset="0"/>
            </a:endParaRPr>
          </a:p>
        </p:txBody>
      </p:sp>
      <p:sp>
        <p:nvSpPr>
          <p:cNvPr id="42018" name="Text Box 39"/>
          <p:cNvSpPr txBox="1">
            <a:spLocks noChangeArrowheads="1"/>
          </p:cNvSpPr>
          <p:nvPr/>
        </p:nvSpPr>
        <p:spPr bwMode="auto">
          <a:xfrm>
            <a:off x="228600" y="4843463"/>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9.  Is the inputs, outputs, files, or inquiries complex ?</a:t>
            </a:r>
            <a:endParaRPr lang="en-GB" altLang="en-US" sz="1600">
              <a:latin typeface="Times New Roman" pitchFamily="18" charset="0"/>
            </a:endParaRPr>
          </a:p>
        </p:txBody>
      </p:sp>
      <p:sp>
        <p:nvSpPr>
          <p:cNvPr id="42019" name="Text Box 40"/>
          <p:cNvSpPr txBox="1">
            <a:spLocks noChangeArrowheads="1"/>
          </p:cNvSpPr>
          <p:nvPr/>
        </p:nvSpPr>
        <p:spPr bwMode="auto">
          <a:xfrm>
            <a:off x="214313" y="5148263"/>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10.  Is the internal processing complex ?</a:t>
            </a:r>
            <a:endParaRPr lang="en-GB" altLang="en-US" sz="1600">
              <a:latin typeface="Times New Roman" pitchFamily="18" charset="0"/>
            </a:endParaRPr>
          </a:p>
        </p:txBody>
      </p:sp>
      <p:sp>
        <p:nvSpPr>
          <p:cNvPr id="42020" name="Text Box 41"/>
          <p:cNvSpPr txBox="1">
            <a:spLocks noChangeArrowheads="1"/>
          </p:cNvSpPr>
          <p:nvPr/>
        </p:nvSpPr>
        <p:spPr bwMode="auto">
          <a:xfrm>
            <a:off x="228600" y="5438775"/>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11.  Is the code designed to be reusable ?</a:t>
            </a:r>
            <a:endParaRPr lang="en-GB" altLang="en-US" sz="1600">
              <a:solidFill>
                <a:srgbClr val="0000CC"/>
              </a:solidFill>
              <a:latin typeface="Times New Roman" pitchFamily="18" charset="0"/>
            </a:endParaRPr>
          </a:p>
        </p:txBody>
      </p:sp>
      <p:sp>
        <p:nvSpPr>
          <p:cNvPr id="42021" name="Text Box 42"/>
          <p:cNvSpPr txBox="1">
            <a:spLocks noChangeArrowheads="1"/>
          </p:cNvSpPr>
          <p:nvPr/>
        </p:nvSpPr>
        <p:spPr bwMode="auto">
          <a:xfrm>
            <a:off x="228600" y="5727700"/>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latin typeface="Times New Roman" pitchFamily="18" charset="0"/>
              </a:rPr>
              <a:t>12.  Are conversion and installation included in the design ?</a:t>
            </a:r>
            <a:endParaRPr lang="en-GB" altLang="en-US" sz="1600">
              <a:latin typeface="Times New Roman" pitchFamily="18" charset="0"/>
            </a:endParaRPr>
          </a:p>
        </p:txBody>
      </p:sp>
      <p:sp>
        <p:nvSpPr>
          <p:cNvPr id="42022" name="Text Box 43"/>
          <p:cNvSpPr txBox="1">
            <a:spLocks noChangeArrowheads="1"/>
          </p:cNvSpPr>
          <p:nvPr/>
        </p:nvSpPr>
        <p:spPr bwMode="auto">
          <a:xfrm>
            <a:off x="228600" y="6032500"/>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660066"/>
                </a:solidFill>
                <a:latin typeface="Times New Roman" pitchFamily="18" charset="0"/>
              </a:rPr>
              <a:t>13.  Is the system designed for multiple installations in different organizations ?</a:t>
            </a:r>
            <a:endParaRPr lang="en-GB" altLang="en-US" sz="1600">
              <a:solidFill>
                <a:srgbClr val="660066"/>
              </a:solidFill>
              <a:latin typeface="Times New Roman" pitchFamily="18" charset="0"/>
            </a:endParaRPr>
          </a:p>
        </p:txBody>
      </p:sp>
      <p:sp>
        <p:nvSpPr>
          <p:cNvPr id="42023" name="Text Box 44"/>
          <p:cNvSpPr txBox="1">
            <a:spLocks noChangeArrowheads="1"/>
          </p:cNvSpPr>
          <p:nvPr/>
        </p:nvSpPr>
        <p:spPr bwMode="auto">
          <a:xfrm>
            <a:off x="228600" y="6337300"/>
            <a:ext cx="800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1600">
                <a:solidFill>
                  <a:srgbClr val="0000CC"/>
                </a:solidFill>
                <a:latin typeface="Times New Roman" pitchFamily="18" charset="0"/>
              </a:rPr>
              <a:t>14.  Is the application designed to facilitate change and ease of use by the user ?</a:t>
            </a:r>
            <a:endParaRPr lang="en-GB" altLang="en-US" sz="1600">
              <a:solidFill>
                <a:srgbClr val="0000CC"/>
              </a:solidFill>
              <a:latin typeface="Times New Roman" pitchFamily="18" charset="0"/>
            </a:endParaRPr>
          </a:p>
        </p:txBody>
      </p:sp>
      <p:sp>
        <p:nvSpPr>
          <p:cNvPr id="42024" name="Text Box 47"/>
          <p:cNvSpPr txBox="1">
            <a:spLocks noChangeArrowheads="1"/>
          </p:cNvSpPr>
          <p:nvPr/>
        </p:nvSpPr>
        <p:spPr bwMode="auto">
          <a:xfrm>
            <a:off x="304800" y="-7620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42025" name="Line 48"/>
          <p:cNvSpPr>
            <a:spLocks noChangeShapeType="1"/>
          </p:cNvSpPr>
          <p:nvPr/>
        </p:nvSpPr>
        <p:spPr bwMode="auto">
          <a:xfrm>
            <a:off x="304800" y="60960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12575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63A53A35-1421-443B-8F3B-3CD3286BA7AA}" type="slidenum">
              <a:rPr lang="en-GB" altLang="en-US" sz="1400"/>
              <a:pPr/>
              <a:t>18</a:t>
            </a:fld>
            <a:endParaRPr lang="en-GB" altLang="en-US" sz="1400"/>
          </a:p>
        </p:txBody>
      </p:sp>
      <p:sp>
        <p:nvSpPr>
          <p:cNvPr id="58371" name="Text Box 4"/>
          <p:cNvSpPr txBox="1">
            <a:spLocks noChangeArrowheads="1"/>
          </p:cNvSpPr>
          <p:nvPr/>
        </p:nvSpPr>
        <p:spPr bwMode="auto">
          <a:xfrm>
            <a:off x="428625" y="89535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2400" b="1">
                <a:latin typeface="Times New Roman" pitchFamily="18" charset="0"/>
              </a:rPr>
              <a:t>Solution: </a:t>
            </a:r>
            <a:r>
              <a:rPr lang="en-US" altLang="en-US" sz="2000">
                <a:latin typeface="Times New Roman" pitchFamily="18" charset="0"/>
              </a:rPr>
              <a:t>Unadjusted function points may be counted using table 2</a:t>
            </a:r>
            <a:endParaRPr lang="en-GB" altLang="en-US" sz="2000">
              <a:latin typeface="Times New Roman" pitchFamily="18" charset="0"/>
            </a:endParaRPr>
          </a:p>
        </p:txBody>
      </p:sp>
      <p:grpSp>
        <p:nvGrpSpPr>
          <p:cNvPr id="58372" name="Group 152"/>
          <p:cNvGrpSpPr>
            <a:grpSpLocks/>
          </p:cNvGrpSpPr>
          <p:nvPr/>
        </p:nvGrpSpPr>
        <p:grpSpPr bwMode="auto">
          <a:xfrm>
            <a:off x="304800" y="1385888"/>
            <a:ext cx="7696200" cy="5195887"/>
            <a:chOff x="192" y="873"/>
            <a:chExt cx="4848" cy="3273"/>
          </a:xfrm>
        </p:grpSpPr>
        <p:sp>
          <p:nvSpPr>
            <p:cNvPr id="58452" name="Rectangle 7"/>
            <p:cNvSpPr>
              <a:spLocks noChangeArrowheads="1"/>
            </p:cNvSpPr>
            <p:nvPr/>
          </p:nvSpPr>
          <p:spPr bwMode="auto">
            <a:xfrm>
              <a:off x="192" y="3780"/>
              <a:ext cx="393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US" altLang="en-US" sz="1400">
                <a:latin typeface="Arial" pitchFamily="34" charset="0"/>
              </a:endParaRPr>
            </a:p>
          </p:txBody>
        </p:sp>
        <p:sp>
          <p:nvSpPr>
            <p:cNvPr id="58453" name="Rectangle 8"/>
            <p:cNvSpPr>
              <a:spLocks noChangeArrowheads="1"/>
            </p:cNvSpPr>
            <p:nvPr/>
          </p:nvSpPr>
          <p:spPr bwMode="auto">
            <a:xfrm>
              <a:off x="4128" y="3267"/>
              <a:ext cx="912"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US" altLang="en-US" sz="1400">
                <a:latin typeface="Arial" pitchFamily="34" charset="0"/>
              </a:endParaRPr>
            </a:p>
          </p:txBody>
        </p:sp>
        <p:sp>
          <p:nvSpPr>
            <p:cNvPr id="58454" name="Rectangle 10"/>
            <p:cNvSpPr>
              <a:spLocks noChangeArrowheads="1"/>
            </p:cNvSpPr>
            <p:nvPr/>
          </p:nvSpPr>
          <p:spPr bwMode="auto">
            <a:xfrm>
              <a:off x="192" y="3267"/>
              <a:ext cx="864"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spcBef>
                  <a:spcPct val="20000"/>
                </a:spcBef>
              </a:pPr>
              <a:endParaRPr lang="en-US" altLang="en-US" sz="1400">
                <a:latin typeface="Arial" pitchFamily="34" charset="0"/>
              </a:endParaRPr>
            </a:p>
            <a:p>
              <a:pPr eaLnBrk="1" hangingPunct="1">
                <a:spcBef>
                  <a:spcPct val="20000"/>
                </a:spcBef>
              </a:pPr>
              <a:endParaRPr lang="en-US" altLang="en-US" sz="1400">
                <a:latin typeface="Arial" pitchFamily="34" charset="0"/>
              </a:endParaRPr>
            </a:p>
            <a:p>
              <a:pPr eaLnBrk="1" hangingPunct="1">
                <a:spcBef>
                  <a:spcPct val="20000"/>
                </a:spcBef>
              </a:pPr>
              <a:endParaRPr lang="en-GB" altLang="en-US" sz="1400">
                <a:latin typeface="Arial" pitchFamily="34" charset="0"/>
              </a:endParaRPr>
            </a:p>
          </p:txBody>
        </p:sp>
        <p:sp>
          <p:nvSpPr>
            <p:cNvPr id="58455" name="Rectangle 13"/>
            <p:cNvSpPr>
              <a:spLocks noChangeArrowheads="1"/>
            </p:cNvSpPr>
            <p:nvPr/>
          </p:nvSpPr>
          <p:spPr bwMode="auto">
            <a:xfrm>
              <a:off x="192" y="2754"/>
              <a:ext cx="864"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spcBef>
                  <a:spcPct val="20000"/>
                </a:spcBef>
              </a:pPr>
              <a:endParaRPr lang="en-US" altLang="en-US" sz="1400">
                <a:latin typeface="Arial" pitchFamily="34" charset="0"/>
              </a:endParaRPr>
            </a:p>
            <a:p>
              <a:pPr eaLnBrk="1" hangingPunct="1">
                <a:spcBef>
                  <a:spcPct val="20000"/>
                </a:spcBef>
              </a:pPr>
              <a:endParaRPr lang="en-US" altLang="en-US" sz="1400">
                <a:latin typeface="Arial" pitchFamily="34" charset="0"/>
              </a:endParaRPr>
            </a:p>
            <a:p>
              <a:pPr eaLnBrk="1" hangingPunct="1">
                <a:spcBef>
                  <a:spcPct val="20000"/>
                </a:spcBef>
              </a:pPr>
              <a:endParaRPr lang="en-GB" altLang="en-US" sz="1400">
                <a:latin typeface="Arial" pitchFamily="34" charset="0"/>
              </a:endParaRPr>
            </a:p>
          </p:txBody>
        </p:sp>
        <p:sp>
          <p:nvSpPr>
            <p:cNvPr id="58456" name="Rectangle 14"/>
            <p:cNvSpPr>
              <a:spLocks noChangeArrowheads="1"/>
            </p:cNvSpPr>
            <p:nvPr/>
          </p:nvSpPr>
          <p:spPr bwMode="auto">
            <a:xfrm>
              <a:off x="4128" y="2241"/>
              <a:ext cx="912"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US" altLang="en-US" sz="1400">
                <a:latin typeface="Arial" pitchFamily="34" charset="0"/>
              </a:endParaRPr>
            </a:p>
          </p:txBody>
        </p:sp>
        <p:sp>
          <p:nvSpPr>
            <p:cNvPr id="58457" name="Rectangle 16"/>
            <p:cNvSpPr>
              <a:spLocks noChangeArrowheads="1"/>
            </p:cNvSpPr>
            <p:nvPr/>
          </p:nvSpPr>
          <p:spPr bwMode="auto">
            <a:xfrm>
              <a:off x="192" y="2241"/>
              <a:ext cx="864"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spcBef>
                  <a:spcPct val="20000"/>
                </a:spcBef>
              </a:pPr>
              <a:endParaRPr lang="en-US" altLang="en-US" sz="1400">
                <a:latin typeface="Arial" pitchFamily="34" charset="0"/>
              </a:endParaRPr>
            </a:p>
            <a:p>
              <a:pPr eaLnBrk="1" hangingPunct="1">
                <a:spcBef>
                  <a:spcPct val="20000"/>
                </a:spcBef>
              </a:pPr>
              <a:endParaRPr lang="en-US" altLang="en-US" sz="1400">
                <a:latin typeface="Arial" pitchFamily="34" charset="0"/>
              </a:endParaRPr>
            </a:p>
            <a:p>
              <a:pPr eaLnBrk="1" hangingPunct="1">
                <a:spcBef>
                  <a:spcPct val="20000"/>
                </a:spcBef>
              </a:pPr>
              <a:endParaRPr lang="en-GB" altLang="en-US" sz="1400">
                <a:latin typeface="Arial" pitchFamily="34" charset="0"/>
              </a:endParaRPr>
            </a:p>
          </p:txBody>
        </p:sp>
        <p:sp>
          <p:nvSpPr>
            <p:cNvPr id="58458" name="Rectangle 19"/>
            <p:cNvSpPr>
              <a:spLocks noChangeArrowheads="1"/>
            </p:cNvSpPr>
            <p:nvPr/>
          </p:nvSpPr>
          <p:spPr bwMode="auto">
            <a:xfrm>
              <a:off x="192" y="1728"/>
              <a:ext cx="864"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spcBef>
                  <a:spcPct val="20000"/>
                </a:spcBef>
              </a:pPr>
              <a:endParaRPr lang="en-US" altLang="en-US" sz="1400">
                <a:latin typeface="Arial" pitchFamily="34" charset="0"/>
              </a:endParaRPr>
            </a:p>
            <a:p>
              <a:pPr eaLnBrk="1" hangingPunct="1">
                <a:spcBef>
                  <a:spcPct val="20000"/>
                </a:spcBef>
              </a:pPr>
              <a:endParaRPr lang="en-US" altLang="en-US" sz="1400">
                <a:latin typeface="Arial" pitchFamily="34" charset="0"/>
              </a:endParaRPr>
            </a:p>
            <a:p>
              <a:pPr eaLnBrk="1" hangingPunct="1">
                <a:spcBef>
                  <a:spcPct val="20000"/>
                </a:spcBef>
              </a:pPr>
              <a:endParaRPr lang="en-GB" altLang="en-US" sz="1400">
                <a:latin typeface="Arial" pitchFamily="34" charset="0"/>
              </a:endParaRPr>
            </a:p>
          </p:txBody>
        </p:sp>
        <p:sp>
          <p:nvSpPr>
            <p:cNvPr id="58459" name="Rectangle 20"/>
            <p:cNvSpPr>
              <a:spLocks noChangeArrowheads="1"/>
            </p:cNvSpPr>
            <p:nvPr/>
          </p:nvSpPr>
          <p:spPr bwMode="auto">
            <a:xfrm>
              <a:off x="4128" y="1239"/>
              <a:ext cx="912"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US" altLang="en-US" sz="1400">
                <a:latin typeface="Arial" pitchFamily="34" charset="0"/>
              </a:endParaRPr>
            </a:p>
          </p:txBody>
        </p:sp>
        <p:sp>
          <p:nvSpPr>
            <p:cNvPr id="58460" name="Rectangle 22"/>
            <p:cNvSpPr>
              <a:spLocks noChangeArrowheads="1"/>
            </p:cNvSpPr>
            <p:nvPr/>
          </p:nvSpPr>
          <p:spPr bwMode="auto">
            <a:xfrm>
              <a:off x="192" y="1239"/>
              <a:ext cx="864"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spcBef>
                  <a:spcPct val="20000"/>
                </a:spcBef>
              </a:pPr>
              <a:endParaRPr lang="en-US" altLang="en-US" sz="1400">
                <a:latin typeface="Arial" pitchFamily="34" charset="0"/>
              </a:endParaRPr>
            </a:p>
          </p:txBody>
        </p:sp>
        <p:sp>
          <p:nvSpPr>
            <p:cNvPr id="58461" name="Rectangle 23"/>
            <p:cNvSpPr>
              <a:spLocks noChangeArrowheads="1"/>
            </p:cNvSpPr>
            <p:nvPr/>
          </p:nvSpPr>
          <p:spPr bwMode="auto">
            <a:xfrm>
              <a:off x="4128" y="873"/>
              <a:ext cx="91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US" altLang="en-US" sz="1400">
                <a:latin typeface="Arial" pitchFamily="34" charset="0"/>
              </a:endParaRPr>
            </a:p>
          </p:txBody>
        </p:sp>
        <p:sp>
          <p:nvSpPr>
            <p:cNvPr id="58462" name="Rectangle 24"/>
            <p:cNvSpPr>
              <a:spLocks noChangeArrowheads="1"/>
            </p:cNvSpPr>
            <p:nvPr/>
          </p:nvSpPr>
          <p:spPr bwMode="auto">
            <a:xfrm>
              <a:off x="1056" y="873"/>
              <a:ext cx="30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US" altLang="en-US" sz="1400">
                <a:latin typeface="Arial" pitchFamily="34" charset="0"/>
              </a:endParaRPr>
            </a:p>
          </p:txBody>
        </p:sp>
        <p:sp>
          <p:nvSpPr>
            <p:cNvPr id="58463" name="Rectangle 25"/>
            <p:cNvSpPr>
              <a:spLocks noChangeArrowheads="1"/>
            </p:cNvSpPr>
            <p:nvPr/>
          </p:nvSpPr>
          <p:spPr bwMode="auto">
            <a:xfrm>
              <a:off x="192" y="873"/>
              <a:ext cx="86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spcBef>
                  <a:spcPct val="20000"/>
                </a:spcBef>
              </a:pPr>
              <a:endParaRPr lang="en-US" altLang="en-US" sz="1400">
                <a:latin typeface="Arial" pitchFamily="34" charset="0"/>
              </a:endParaRPr>
            </a:p>
          </p:txBody>
        </p:sp>
        <p:sp>
          <p:nvSpPr>
            <p:cNvPr id="58464" name="Line 26"/>
            <p:cNvSpPr>
              <a:spLocks noChangeShapeType="1"/>
            </p:cNvSpPr>
            <p:nvPr/>
          </p:nvSpPr>
          <p:spPr bwMode="auto">
            <a:xfrm>
              <a:off x="192" y="873"/>
              <a:ext cx="484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65" name="Line 27"/>
            <p:cNvSpPr>
              <a:spLocks noChangeShapeType="1"/>
            </p:cNvSpPr>
            <p:nvPr/>
          </p:nvSpPr>
          <p:spPr bwMode="auto">
            <a:xfrm>
              <a:off x="192" y="1239"/>
              <a:ext cx="48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66" name="Line 28"/>
            <p:cNvSpPr>
              <a:spLocks noChangeShapeType="1"/>
            </p:cNvSpPr>
            <p:nvPr/>
          </p:nvSpPr>
          <p:spPr bwMode="auto">
            <a:xfrm>
              <a:off x="192" y="1728"/>
              <a:ext cx="48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67" name="Line 29"/>
            <p:cNvSpPr>
              <a:spLocks noChangeShapeType="1"/>
            </p:cNvSpPr>
            <p:nvPr/>
          </p:nvSpPr>
          <p:spPr bwMode="auto">
            <a:xfrm>
              <a:off x="192" y="2241"/>
              <a:ext cx="48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68" name="Line 30"/>
            <p:cNvSpPr>
              <a:spLocks noChangeShapeType="1"/>
            </p:cNvSpPr>
            <p:nvPr/>
          </p:nvSpPr>
          <p:spPr bwMode="auto">
            <a:xfrm>
              <a:off x="192" y="2754"/>
              <a:ext cx="48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69" name="Line 31"/>
            <p:cNvSpPr>
              <a:spLocks noChangeShapeType="1"/>
            </p:cNvSpPr>
            <p:nvPr/>
          </p:nvSpPr>
          <p:spPr bwMode="auto">
            <a:xfrm>
              <a:off x="192" y="3267"/>
              <a:ext cx="48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70" name="Line 32"/>
            <p:cNvSpPr>
              <a:spLocks noChangeShapeType="1"/>
            </p:cNvSpPr>
            <p:nvPr/>
          </p:nvSpPr>
          <p:spPr bwMode="auto">
            <a:xfrm>
              <a:off x="192" y="3780"/>
              <a:ext cx="48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71" name="Line 33"/>
            <p:cNvSpPr>
              <a:spLocks noChangeShapeType="1"/>
            </p:cNvSpPr>
            <p:nvPr/>
          </p:nvSpPr>
          <p:spPr bwMode="auto">
            <a:xfrm>
              <a:off x="192" y="4146"/>
              <a:ext cx="484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72" name="Line 34"/>
            <p:cNvSpPr>
              <a:spLocks noChangeShapeType="1"/>
            </p:cNvSpPr>
            <p:nvPr/>
          </p:nvSpPr>
          <p:spPr bwMode="auto">
            <a:xfrm>
              <a:off x="192" y="873"/>
              <a:ext cx="0" cy="327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73" name="Line 35"/>
            <p:cNvSpPr>
              <a:spLocks noChangeShapeType="1"/>
            </p:cNvSpPr>
            <p:nvPr/>
          </p:nvSpPr>
          <p:spPr bwMode="auto">
            <a:xfrm>
              <a:off x="1056" y="873"/>
              <a:ext cx="0" cy="290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58474" name="Line 36"/>
            <p:cNvSpPr>
              <a:spLocks noChangeShapeType="1"/>
            </p:cNvSpPr>
            <p:nvPr/>
          </p:nvSpPr>
          <p:spPr bwMode="auto">
            <a:xfrm>
              <a:off x="4128" y="873"/>
              <a:ext cx="0" cy="327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58475" name="Line 37"/>
            <p:cNvSpPr>
              <a:spLocks noChangeShapeType="1"/>
            </p:cNvSpPr>
            <p:nvPr/>
          </p:nvSpPr>
          <p:spPr bwMode="auto">
            <a:xfrm>
              <a:off x="5040" y="873"/>
              <a:ext cx="0" cy="327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8373" name="Text Box 38"/>
          <p:cNvSpPr txBox="1">
            <a:spLocks noChangeArrowheads="1"/>
          </p:cNvSpPr>
          <p:nvPr/>
        </p:nvSpPr>
        <p:spPr bwMode="auto">
          <a:xfrm>
            <a:off x="1676400" y="150812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Count</a:t>
            </a:r>
            <a:endParaRPr lang="en-GB" altLang="en-US" sz="1600">
              <a:latin typeface="Times New Roman" pitchFamily="18" charset="0"/>
            </a:endParaRPr>
          </a:p>
        </p:txBody>
      </p:sp>
      <p:sp>
        <p:nvSpPr>
          <p:cNvPr id="58374" name="Text Box 39"/>
          <p:cNvSpPr txBox="1">
            <a:spLocks noChangeArrowheads="1"/>
          </p:cNvSpPr>
          <p:nvPr/>
        </p:nvSpPr>
        <p:spPr bwMode="auto">
          <a:xfrm>
            <a:off x="4800600" y="1447800"/>
            <a:ext cx="1143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Complexity Totals</a:t>
            </a:r>
            <a:endParaRPr lang="en-GB" altLang="en-US" sz="1600">
              <a:latin typeface="Times New Roman" pitchFamily="18" charset="0"/>
            </a:endParaRPr>
          </a:p>
        </p:txBody>
      </p:sp>
      <p:sp>
        <p:nvSpPr>
          <p:cNvPr id="58375" name="Text Box 40"/>
          <p:cNvSpPr txBox="1">
            <a:spLocks noChangeArrowheads="1"/>
          </p:cNvSpPr>
          <p:nvPr/>
        </p:nvSpPr>
        <p:spPr bwMode="auto">
          <a:xfrm>
            <a:off x="2743200" y="200025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3</a:t>
            </a:r>
            <a:endParaRPr lang="en-GB" altLang="en-US" sz="1600">
              <a:latin typeface="Times New Roman" pitchFamily="18" charset="0"/>
            </a:endParaRPr>
          </a:p>
        </p:txBody>
      </p:sp>
      <p:sp>
        <p:nvSpPr>
          <p:cNvPr id="58376" name="Text Box 44"/>
          <p:cNvSpPr txBox="1">
            <a:spLocks noChangeArrowheads="1"/>
          </p:cNvSpPr>
          <p:nvPr/>
        </p:nvSpPr>
        <p:spPr bwMode="auto">
          <a:xfrm>
            <a:off x="2724150" y="2209800"/>
            <a:ext cx="1223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4</a:t>
            </a:r>
            <a:endParaRPr lang="en-GB" altLang="en-US" sz="1600">
              <a:latin typeface="Times New Roman" pitchFamily="18" charset="0"/>
            </a:endParaRPr>
          </a:p>
        </p:txBody>
      </p:sp>
      <p:sp>
        <p:nvSpPr>
          <p:cNvPr id="58377" name="Text Box 45"/>
          <p:cNvSpPr txBox="1">
            <a:spLocks noChangeArrowheads="1"/>
          </p:cNvSpPr>
          <p:nvPr/>
        </p:nvSpPr>
        <p:spPr bwMode="auto">
          <a:xfrm>
            <a:off x="2743200" y="2465388"/>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6</a:t>
            </a:r>
            <a:endParaRPr lang="en-GB" altLang="en-US" sz="1600">
              <a:latin typeface="Times New Roman" pitchFamily="18" charset="0"/>
            </a:endParaRPr>
          </a:p>
        </p:txBody>
      </p:sp>
      <p:sp>
        <p:nvSpPr>
          <p:cNvPr id="58378" name="Text Box 46"/>
          <p:cNvSpPr txBox="1">
            <a:spLocks noChangeArrowheads="1"/>
          </p:cNvSpPr>
          <p:nvPr/>
        </p:nvSpPr>
        <p:spPr bwMode="auto">
          <a:xfrm>
            <a:off x="4419600" y="19954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79" name="Text Box 47"/>
          <p:cNvSpPr txBox="1">
            <a:spLocks noChangeArrowheads="1"/>
          </p:cNvSpPr>
          <p:nvPr/>
        </p:nvSpPr>
        <p:spPr bwMode="auto">
          <a:xfrm>
            <a:off x="4419600" y="22367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0" name="Text Box 48"/>
          <p:cNvSpPr txBox="1">
            <a:spLocks noChangeArrowheads="1"/>
          </p:cNvSpPr>
          <p:nvPr/>
        </p:nvSpPr>
        <p:spPr bwMode="auto">
          <a:xfrm>
            <a:off x="4419600" y="249872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1" name="Text Box 81"/>
          <p:cNvSpPr txBox="1">
            <a:spLocks noChangeArrowheads="1"/>
          </p:cNvSpPr>
          <p:nvPr/>
        </p:nvSpPr>
        <p:spPr bwMode="auto">
          <a:xfrm>
            <a:off x="4419600" y="28194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2" name="Text Box 82"/>
          <p:cNvSpPr txBox="1">
            <a:spLocks noChangeArrowheads="1"/>
          </p:cNvSpPr>
          <p:nvPr/>
        </p:nvSpPr>
        <p:spPr bwMode="auto">
          <a:xfrm>
            <a:off x="4419600" y="30607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3" name="Text Box 83"/>
          <p:cNvSpPr txBox="1">
            <a:spLocks noChangeArrowheads="1"/>
          </p:cNvSpPr>
          <p:nvPr/>
        </p:nvSpPr>
        <p:spPr bwMode="auto">
          <a:xfrm>
            <a:off x="4419600" y="33226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4" name="Text Box 84"/>
          <p:cNvSpPr txBox="1">
            <a:spLocks noChangeArrowheads="1"/>
          </p:cNvSpPr>
          <p:nvPr/>
        </p:nvSpPr>
        <p:spPr bwMode="auto">
          <a:xfrm>
            <a:off x="4419600" y="362902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5" name="Text Box 85"/>
          <p:cNvSpPr txBox="1">
            <a:spLocks noChangeArrowheads="1"/>
          </p:cNvSpPr>
          <p:nvPr/>
        </p:nvSpPr>
        <p:spPr bwMode="auto">
          <a:xfrm>
            <a:off x="4419600" y="387032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6" name="Text Box 86"/>
          <p:cNvSpPr txBox="1">
            <a:spLocks noChangeArrowheads="1"/>
          </p:cNvSpPr>
          <p:nvPr/>
        </p:nvSpPr>
        <p:spPr bwMode="auto">
          <a:xfrm>
            <a:off x="4419600" y="413226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7" name="Text Box 87"/>
          <p:cNvSpPr txBox="1">
            <a:spLocks noChangeArrowheads="1"/>
          </p:cNvSpPr>
          <p:nvPr/>
        </p:nvSpPr>
        <p:spPr bwMode="auto">
          <a:xfrm>
            <a:off x="4419600" y="44481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8" name="Text Box 88"/>
          <p:cNvSpPr txBox="1">
            <a:spLocks noChangeArrowheads="1"/>
          </p:cNvSpPr>
          <p:nvPr/>
        </p:nvSpPr>
        <p:spPr bwMode="auto">
          <a:xfrm>
            <a:off x="4419600" y="46894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89" name="Text Box 89"/>
          <p:cNvSpPr txBox="1">
            <a:spLocks noChangeArrowheads="1"/>
          </p:cNvSpPr>
          <p:nvPr/>
        </p:nvSpPr>
        <p:spPr bwMode="auto">
          <a:xfrm>
            <a:off x="4419600" y="495141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90" name="Text Box 90"/>
          <p:cNvSpPr txBox="1">
            <a:spLocks noChangeArrowheads="1"/>
          </p:cNvSpPr>
          <p:nvPr/>
        </p:nvSpPr>
        <p:spPr bwMode="auto">
          <a:xfrm>
            <a:off x="4419600" y="52578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91" name="Text Box 91"/>
          <p:cNvSpPr txBox="1">
            <a:spLocks noChangeArrowheads="1"/>
          </p:cNvSpPr>
          <p:nvPr/>
        </p:nvSpPr>
        <p:spPr bwMode="auto">
          <a:xfrm>
            <a:off x="4419600" y="54991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92" name="Text Box 92"/>
          <p:cNvSpPr txBox="1">
            <a:spLocks noChangeArrowheads="1"/>
          </p:cNvSpPr>
          <p:nvPr/>
        </p:nvSpPr>
        <p:spPr bwMode="auto">
          <a:xfrm>
            <a:off x="4419600" y="57610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58393" name="Text Box 93"/>
          <p:cNvSpPr txBox="1">
            <a:spLocks noChangeArrowheads="1"/>
          </p:cNvSpPr>
          <p:nvPr/>
        </p:nvSpPr>
        <p:spPr bwMode="auto">
          <a:xfrm>
            <a:off x="2747963" y="2824163"/>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4</a:t>
            </a:r>
            <a:endParaRPr lang="en-GB" altLang="en-US" sz="1600">
              <a:latin typeface="Times New Roman" pitchFamily="18" charset="0"/>
            </a:endParaRPr>
          </a:p>
        </p:txBody>
      </p:sp>
      <p:sp>
        <p:nvSpPr>
          <p:cNvPr id="58394" name="Text Box 94"/>
          <p:cNvSpPr txBox="1">
            <a:spLocks noChangeArrowheads="1"/>
          </p:cNvSpPr>
          <p:nvPr/>
        </p:nvSpPr>
        <p:spPr bwMode="auto">
          <a:xfrm>
            <a:off x="2728913" y="3033713"/>
            <a:ext cx="1223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5</a:t>
            </a:r>
            <a:endParaRPr lang="en-GB" altLang="en-US" sz="1600">
              <a:latin typeface="Times New Roman" pitchFamily="18" charset="0"/>
            </a:endParaRPr>
          </a:p>
        </p:txBody>
      </p:sp>
      <p:sp>
        <p:nvSpPr>
          <p:cNvPr id="58395" name="Text Box 95"/>
          <p:cNvSpPr txBox="1">
            <a:spLocks noChangeArrowheads="1"/>
          </p:cNvSpPr>
          <p:nvPr/>
        </p:nvSpPr>
        <p:spPr bwMode="auto">
          <a:xfrm>
            <a:off x="2747963" y="328930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7</a:t>
            </a:r>
            <a:endParaRPr lang="en-GB" altLang="en-US" sz="1600">
              <a:latin typeface="Times New Roman" pitchFamily="18" charset="0"/>
            </a:endParaRPr>
          </a:p>
        </p:txBody>
      </p:sp>
      <p:sp>
        <p:nvSpPr>
          <p:cNvPr id="58396" name="Text Box 96"/>
          <p:cNvSpPr txBox="1">
            <a:spLocks noChangeArrowheads="1"/>
          </p:cNvSpPr>
          <p:nvPr/>
        </p:nvSpPr>
        <p:spPr bwMode="auto">
          <a:xfrm>
            <a:off x="2747963" y="363855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3</a:t>
            </a:r>
            <a:endParaRPr lang="en-GB" altLang="en-US" sz="1600">
              <a:latin typeface="Times New Roman" pitchFamily="18" charset="0"/>
            </a:endParaRPr>
          </a:p>
        </p:txBody>
      </p:sp>
      <p:sp>
        <p:nvSpPr>
          <p:cNvPr id="58397" name="Text Box 97"/>
          <p:cNvSpPr txBox="1">
            <a:spLocks noChangeArrowheads="1"/>
          </p:cNvSpPr>
          <p:nvPr/>
        </p:nvSpPr>
        <p:spPr bwMode="auto">
          <a:xfrm>
            <a:off x="2728913" y="3848100"/>
            <a:ext cx="1223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4</a:t>
            </a:r>
            <a:endParaRPr lang="en-GB" altLang="en-US" sz="1600">
              <a:latin typeface="Times New Roman" pitchFamily="18" charset="0"/>
            </a:endParaRPr>
          </a:p>
        </p:txBody>
      </p:sp>
      <p:sp>
        <p:nvSpPr>
          <p:cNvPr id="58398" name="Text Box 98"/>
          <p:cNvSpPr txBox="1">
            <a:spLocks noChangeArrowheads="1"/>
          </p:cNvSpPr>
          <p:nvPr/>
        </p:nvSpPr>
        <p:spPr bwMode="auto">
          <a:xfrm>
            <a:off x="2747963" y="4103688"/>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6</a:t>
            </a:r>
            <a:endParaRPr lang="en-GB" altLang="en-US" sz="1600">
              <a:latin typeface="Times New Roman" pitchFamily="18" charset="0"/>
            </a:endParaRPr>
          </a:p>
        </p:txBody>
      </p:sp>
      <p:sp>
        <p:nvSpPr>
          <p:cNvPr id="58399" name="Text Box 99"/>
          <p:cNvSpPr txBox="1">
            <a:spLocks noChangeArrowheads="1"/>
          </p:cNvSpPr>
          <p:nvPr/>
        </p:nvSpPr>
        <p:spPr bwMode="auto">
          <a:xfrm>
            <a:off x="2752725" y="445770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7</a:t>
            </a:r>
            <a:endParaRPr lang="en-GB" altLang="en-US" sz="1600">
              <a:latin typeface="Times New Roman" pitchFamily="18" charset="0"/>
            </a:endParaRPr>
          </a:p>
        </p:txBody>
      </p:sp>
      <p:sp>
        <p:nvSpPr>
          <p:cNvPr id="58400" name="Text Box 100"/>
          <p:cNvSpPr txBox="1">
            <a:spLocks noChangeArrowheads="1"/>
          </p:cNvSpPr>
          <p:nvPr/>
        </p:nvSpPr>
        <p:spPr bwMode="auto">
          <a:xfrm>
            <a:off x="2733675" y="4667250"/>
            <a:ext cx="1223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10</a:t>
            </a:r>
            <a:endParaRPr lang="en-GB" altLang="en-US" sz="1600">
              <a:latin typeface="Times New Roman" pitchFamily="18" charset="0"/>
            </a:endParaRPr>
          </a:p>
        </p:txBody>
      </p:sp>
      <p:sp>
        <p:nvSpPr>
          <p:cNvPr id="58401" name="Text Box 101"/>
          <p:cNvSpPr txBox="1">
            <a:spLocks noChangeArrowheads="1"/>
          </p:cNvSpPr>
          <p:nvPr/>
        </p:nvSpPr>
        <p:spPr bwMode="auto">
          <a:xfrm>
            <a:off x="2752725" y="4922838"/>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15</a:t>
            </a:r>
            <a:endParaRPr lang="en-GB" altLang="en-US" sz="1600">
              <a:latin typeface="Times New Roman" pitchFamily="18" charset="0"/>
            </a:endParaRPr>
          </a:p>
        </p:txBody>
      </p:sp>
      <p:sp>
        <p:nvSpPr>
          <p:cNvPr id="58402" name="Text Box 102"/>
          <p:cNvSpPr txBox="1">
            <a:spLocks noChangeArrowheads="1"/>
          </p:cNvSpPr>
          <p:nvPr/>
        </p:nvSpPr>
        <p:spPr bwMode="auto">
          <a:xfrm>
            <a:off x="2752725" y="5262563"/>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5</a:t>
            </a:r>
            <a:endParaRPr lang="en-GB" altLang="en-US" sz="1600">
              <a:latin typeface="Times New Roman" pitchFamily="18" charset="0"/>
            </a:endParaRPr>
          </a:p>
        </p:txBody>
      </p:sp>
      <p:sp>
        <p:nvSpPr>
          <p:cNvPr id="58403" name="Text Box 103"/>
          <p:cNvSpPr txBox="1">
            <a:spLocks noChangeArrowheads="1"/>
          </p:cNvSpPr>
          <p:nvPr/>
        </p:nvSpPr>
        <p:spPr bwMode="auto">
          <a:xfrm>
            <a:off x="2743200" y="5472113"/>
            <a:ext cx="1223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7</a:t>
            </a:r>
            <a:endParaRPr lang="en-GB" altLang="en-US" sz="1600">
              <a:latin typeface="Times New Roman" pitchFamily="18" charset="0"/>
            </a:endParaRPr>
          </a:p>
        </p:txBody>
      </p:sp>
      <p:sp>
        <p:nvSpPr>
          <p:cNvPr id="58404" name="Text Box 104"/>
          <p:cNvSpPr txBox="1">
            <a:spLocks noChangeArrowheads="1"/>
          </p:cNvSpPr>
          <p:nvPr/>
        </p:nvSpPr>
        <p:spPr bwMode="auto">
          <a:xfrm>
            <a:off x="2752725" y="572770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10</a:t>
            </a:r>
            <a:endParaRPr lang="en-GB" altLang="en-US" sz="1600">
              <a:latin typeface="Times New Roman" pitchFamily="18" charset="0"/>
            </a:endParaRPr>
          </a:p>
        </p:txBody>
      </p:sp>
      <p:sp>
        <p:nvSpPr>
          <p:cNvPr id="58405" name="Text Box 105"/>
          <p:cNvSpPr txBox="1">
            <a:spLocks noChangeArrowheads="1"/>
          </p:cNvSpPr>
          <p:nvPr/>
        </p:nvSpPr>
        <p:spPr bwMode="auto">
          <a:xfrm>
            <a:off x="409575" y="1447800"/>
            <a:ext cx="1143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lnSpc>
                <a:spcPct val="80000"/>
              </a:lnSpc>
            </a:pPr>
            <a:r>
              <a:rPr lang="en-US" altLang="en-US" sz="1800">
                <a:latin typeface="Times New Roman" pitchFamily="18" charset="0"/>
              </a:rPr>
              <a:t>Functional </a:t>
            </a:r>
          </a:p>
          <a:p>
            <a:pPr algn="ctr" eaLnBrk="1" hangingPunct="1">
              <a:lnSpc>
                <a:spcPct val="80000"/>
              </a:lnSpc>
            </a:pPr>
            <a:r>
              <a:rPr lang="en-US" altLang="en-US" sz="1800">
                <a:latin typeface="Times New Roman" pitchFamily="18" charset="0"/>
              </a:rPr>
              <a:t>Units</a:t>
            </a:r>
            <a:endParaRPr lang="en-GB" altLang="en-US" sz="1800">
              <a:latin typeface="Times New Roman" pitchFamily="18" charset="0"/>
            </a:endParaRPr>
          </a:p>
        </p:txBody>
      </p:sp>
      <p:sp>
        <p:nvSpPr>
          <p:cNvPr id="58406" name="Text Box 106"/>
          <p:cNvSpPr txBox="1">
            <a:spLocks noChangeArrowheads="1"/>
          </p:cNvSpPr>
          <p:nvPr/>
        </p:nvSpPr>
        <p:spPr bwMode="auto">
          <a:xfrm>
            <a:off x="509588" y="1976438"/>
            <a:ext cx="9144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Inputs</a:t>
            </a:r>
          </a:p>
          <a:p>
            <a:pPr eaLnBrk="1" hangingPunct="1">
              <a:lnSpc>
                <a:spcPct val="85000"/>
              </a:lnSpc>
            </a:pPr>
            <a:r>
              <a:rPr lang="en-US" altLang="en-US" sz="1800">
                <a:latin typeface="Times New Roman" pitchFamily="18" charset="0"/>
              </a:rPr>
              <a:t>(EIs)</a:t>
            </a:r>
            <a:endParaRPr lang="en-GB" altLang="en-US" sz="1800">
              <a:latin typeface="Times New Roman" pitchFamily="18" charset="0"/>
            </a:endParaRPr>
          </a:p>
        </p:txBody>
      </p:sp>
      <p:sp>
        <p:nvSpPr>
          <p:cNvPr id="58407" name="Text Box 107"/>
          <p:cNvSpPr txBox="1">
            <a:spLocks noChangeArrowheads="1"/>
          </p:cNvSpPr>
          <p:nvPr/>
        </p:nvSpPr>
        <p:spPr bwMode="auto">
          <a:xfrm>
            <a:off x="485775" y="2771775"/>
            <a:ext cx="1143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Outputs</a:t>
            </a:r>
          </a:p>
          <a:p>
            <a:pPr eaLnBrk="1" hangingPunct="1">
              <a:lnSpc>
                <a:spcPct val="85000"/>
              </a:lnSpc>
            </a:pPr>
            <a:r>
              <a:rPr lang="en-US" altLang="en-US" sz="1800">
                <a:latin typeface="Times New Roman" pitchFamily="18" charset="0"/>
              </a:rPr>
              <a:t>(EOs)</a:t>
            </a:r>
            <a:endParaRPr lang="en-GB" altLang="en-US" sz="1800">
              <a:latin typeface="Times New Roman" pitchFamily="18" charset="0"/>
            </a:endParaRPr>
          </a:p>
        </p:txBody>
      </p:sp>
      <p:sp>
        <p:nvSpPr>
          <p:cNvPr id="58408" name="Text Box 108"/>
          <p:cNvSpPr txBox="1">
            <a:spLocks noChangeArrowheads="1"/>
          </p:cNvSpPr>
          <p:nvPr/>
        </p:nvSpPr>
        <p:spPr bwMode="auto">
          <a:xfrm>
            <a:off x="504825" y="3581400"/>
            <a:ext cx="1143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Inquiries</a:t>
            </a:r>
          </a:p>
          <a:p>
            <a:pPr eaLnBrk="1" hangingPunct="1">
              <a:lnSpc>
                <a:spcPct val="85000"/>
              </a:lnSpc>
            </a:pPr>
            <a:r>
              <a:rPr lang="en-US" altLang="en-US" sz="1800">
                <a:latin typeface="Times New Roman" pitchFamily="18" charset="0"/>
              </a:rPr>
              <a:t>(EQs)</a:t>
            </a:r>
            <a:endParaRPr lang="en-GB" altLang="en-US" sz="1800">
              <a:latin typeface="Times New Roman" pitchFamily="18" charset="0"/>
            </a:endParaRPr>
          </a:p>
        </p:txBody>
      </p:sp>
      <p:sp>
        <p:nvSpPr>
          <p:cNvPr id="58409" name="Text Box 109"/>
          <p:cNvSpPr txBox="1">
            <a:spLocks noChangeArrowheads="1"/>
          </p:cNvSpPr>
          <p:nvPr/>
        </p:nvSpPr>
        <p:spPr bwMode="auto">
          <a:xfrm>
            <a:off x="500063" y="4433888"/>
            <a:ext cx="1143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logical</a:t>
            </a:r>
          </a:p>
          <a:p>
            <a:pPr eaLnBrk="1" hangingPunct="1">
              <a:lnSpc>
                <a:spcPct val="85000"/>
              </a:lnSpc>
            </a:pPr>
            <a:r>
              <a:rPr lang="en-US" altLang="en-US" sz="1800">
                <a:latin typeface="Times New Roman" pitchFamily="18" charset="0"/>
              </a:rPr>
              <a:t>Files (ILFs)</a:t>
            </a:r>
            <a:endParaRPr lang="en-GB" altLang="en-US" sz="1800">
              <a:latin typeface="Times New Roman" pitchFamily="18" charset="0"/>
            </a:endParaRPr>
          </a:p>
        </p:txBody>
      </p:sp>
      <p:sp>
        <p:nvSpPr>
          <p:cNvPr id="58410" name="Text Box 110"/>
          <p:cNvSpPr txBox="1">
            <a:spLocks noChangeArrowheads="1"/>
          </p:cNvSpPr>
          <p:nvPr/>
        </p:nvSpPr>
        <p:spPr bwMode="auto">
          <a:xfrm>
            <a:off x="490538" y="5224463"/>
            <a:ext cx="1143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Interface </a:t>
            </a:r>
          </a:p>
          <a:p>
            <a:pPr eaLnBrk="1" hangingPunct="1">
              <a:lnSpc>
                <a:spcPct val="85000"/>
              </a:lnSpc>
            </a:pPr>
            <a:r>
              <a:rPr lang="en-US" altLang="en-US" sz="1800">
                <a:latin typeface="Times New Roman" pitchFamily="18" charset="0"/>
              </a:rPr>
              <a:t>Files (EIFs)</a:t>
            </a:r>
            <a:endParaRPr lang="en-GB" altLang="en-US" sz="1800">
              <a:latin typeface="Times New Roman" pitchFamily="18" charset="0"/>
            </a:endParaRPr>
          </a:p>
        </p:txBody>
      </p:sp>
      <p:sp>
        <p:nvSpPr>
          <p:cNvPr id="58411" name="Text Box 111"/>
          <p:cNvSpPr txBox="1">
            <a:spLocks noChangeArrowheads="1"/>
          </p:cNvSpPr>
          <p:nvPr/>
        </p:nvSpPr>
        <p:spPr bwMode="auto">
          <a:xfrm>
            <a:off x="6734175" y="1433513"/>
            <a:ext cx="1143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r>
              <a:rPr lang="en-US" altLang="en-US" sz="1800">
                <a:latin typeface="Times New Roman" pitchFamily="18" charset="0"/>
              </a:rPr>
              <a:t>Functional </a:t>
            </a:r>
          </a:p>
          <a:p>
            <a:pPr eaLnBrk="1" hangingPunct="1"/>
            <a:r>
              <a:rPr lang="en-US" altLang="en-US" sz="1800">
                <a:latin typeface="Times New Roman" pitchFamily="18" charset="0"/>
              </a:rPr>
              <a:t>Unit Totals</a:t>
            </a:r>
            <a:endParaRPr lang="en-GB" altLang="en-US" sz="1800">
              <a:latin typeface="Times New Roman" pitchFamily="18" charset="0"/>
            </a:endParaRPr>
          </a:p>
        </p:txBody>
      </p:sp>
      <p:sp>
        <p:nvSpPr>
          <p:cNvPr id="58412" name="Text Box 112"/>
          <p:cNvSpPr txBox="1">
            <a:spLocks noChangeArrowheads="1"/>
          </p:cNvSpPr>
          <p:nvPr/>
        </p:nvSpPr>
        <p:spPr bwMode="auto">
          <a:xfrm>
            <a:off x="1676400" y="6172200"/>
            <a:ext cx="419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Total Unadjusted Function Point Count</a:t>
            </a:r>
            <a:endParaRPr lang="en-GB" altLang="en-US" sz="1600">
              <a:latin typeface="Times New Roman" pitchFamily="18" charset="0"/>
            </a:endParaRPr>
          </a:p>
        </p:txBody>
      </p:sp>
      <p:sp>
        <p:nvSpPr>
          <p:cNvPr id="58413" name="Text Box 114"/>
          <p:cNvSpPr txBox="1">
            <a:spLocks noChangeArrowheads="1"/>
          </p:cNvSpPr>
          <p:nvPr/>
        </p:nvSpPr>
        <p:spPr bwMode="auto">
          <a:xfrm>
            <a:off x="1733550" y="200025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10</a:t>
            </a:r>
            <a:endParaRPr lang="en-GB" altLang="en-US" sz="1200">
              <a:latin typeface="Times New Roman" pitchFamily="18" charset="0"/>
            </a:endParaRPr>
          </a:p>
        </p:txBody>
      </p:sp>
      <p:sp>
        <p:nvSpPr>
          <p:cNvPr id="58414" name="Text Box 115"/>
          <p:cNvSpPr txBox="1">
            <a:spLocks noChangeArrowheads="1"/>
          </p:cNvSpPr>
          <p:nvPr/>
        </p:nvSpPr>
        <p:spPr bwMode="auto">
          <a:xfrm>
            <a:off x="2795588" y="1522413"/>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Complexity</a:t>
            </a:r>
            <a:endParaRPr lang="en-GB" altLang="en-US" sz="1600">
              <a:latin typeface="Times New Roman" pitchFamily="18" charset="0"/>
            </a:endParaRPr>
          </a:p>
        </p:txBody>
      </p:sp>
      <p:sp>
        <p:nvSpPr>
          <p:cNvPr id="58415" name="Text Box 117"/>
          <p:cNvSpPr txBox="1">
            <a:spLocks noChangeArrowheads="1"/>
          </p:cNvSpPr>
          <p:nvPr/>
        </p:nvSpPr>
        <p:spPr bwMode="auto">
          <a:xfrm>
            <a:off x="1738313" y="226377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15</a:t>
            </a:r>
            <a:endParaRPr lang="en-GB" altLang="en-US" sz="1200">
              <a:latin typeface="Times New Roman" pitchFamily="18" charset="0"/>
            </a:endParaRPr>
          </a:p>
        </p:txBody>
      </p:sp>
      <p:sp>
        <p:nvSpPr>
          <p:cNvPr id="58416" name="Text Box 118"/>
          <p:cNvSpPr txBox="1">
            <a:spLocks noChangeArrowheads="1"/>
          </p:cNvSpPr>
          <p:nvPr/>
        </p:nvSpPr>
        <p:spPr bwMode="auto">
          <a:xfrm>
            <a:off x="1738313" y="252095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17</a:t>
            </a:r>
            <a:endParaRPr lang="en-GB" altLang="en-US" sz="1200">
              <a:latin typeface="Times New Roman" pitchFamily="18" charset="0"/>
            </a:endParaRPr>
          </a:p>
        </p:txBody>
      </p:sp>
      <p:sp>
        <p:nvSpPr>
          <p:cNvPr id="58417" name="Text Box 119"/>
          <p:cNvSpPr txBox="1">
            <a:spLocks noChangeArrowheads="1"/>
          </p:cNvSpPr>
          <p:nvPr/>
        </p:nvSpPr>
        <p:spPr bwMode="auto">
          <a:xfrm>
            <a:off x="1738313" y="2792413"/>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6</a:t>
            </a:r>
            <a:endParaRPr lang="en-GB" altLang="en-US" sz="1200">
              <a:latin typeface="Times New Roman" pitchFamily="18" charset="0"/>
            </a:endParaRPr>
          </a:p>
        </p:txBody>
      </p:sp>
      <p:sp>
        <p:nvSpPr>
          <p:cNvPr id="58418" name="Text Box 120"/>
          <p:cNvSpPr txBox="1">
            <a:spLocks noChangeArrowheads="1"/>
          </p:cNvSpPr>
          <p:nvPr/>
        </p:nvSpPr>
        <p:spPr bwMode="auto">
          <a:xfrm>
            <a:off x="1743075" y="3055938"/>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0</a:t>
            </a:r>
            <a:endParaRPr lang="en-GB" altLang="en-US" sz="1200">
              <a:latin typeface="Times New Roman" pitchFamily="18" charset="0"/>
            </a:endParaRPr>
          </a:p>
        </p:txBody>
      </p:sp>
      <p:sp>
        <p:nvSpPr>
          <p:cNvPr id="58419" name="Text Box 121"/>
          <p:cNvSpPr txBox="1">
            <a:spLocks noChangeArrowheads="1"/>
          </p:cNvSpPr>
          <p:nvPr/>
        </p:nvSpPr>
        <p:spPr bwMode="auto">
          <a:xfrm>
            <a:off x="1743075" y="3313113"/>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13</a:t>
            </a:r>
            <a:endParaRPr lang="en-GB" altLang="en-US" sz="1200">
              <a:latin typeface="Times New Roman" pitchFamily="18" charset="0"/>
            </a:endParaRPr>
          </a:p>
        </p:txBody>
      </p:sp>
      <p:sp>
        <p:nvSpPr>
          <p:cNvPr id="58420" name="Text Box 122"/>
          <p:cNvSpPr txBox="1">
            <a:spLocks noChangeArrowheads="1"/>
          </p:cNvSpPr>
          <p:nvPr/>
        </p:nvSpPr>
        <p:spPr bwMode="auto">
          <a:xfrm>
            <a:off x="1752600" y="360045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3</a:t>
            </a:r>
            <a:endParaRPr lang="en-GB" altLang="en-US" sz="1200">
              <a:latin typeface="Times New Roman" pitchFamily="18" charset="0"/>
            </a:endParaRPr>
          </a:p>
        </p:txBody>
      </p:sp>
      <p:sp>
        <p:nvSpPr>
          <p:cNvPr id="58421" name="Text Box 123"/>
          <p:cNvSpPr txBox="1">
            <a:spLocks noChangeArrowheads="1"/>
          </p:cNvSpPr>
          <p:nvPr/>
        </p:nvSpPr>
        <p:spPr bwMode="auto">
          <a:xfrm>
            <a:off x="1757363" y="386397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4</a:t>
            </a:r>
            <a:endParaRPr lang="en-GB" altLang="en-US" sz="1200">
              <a:latin typeface="Times New Roman" pitchFamily="18" charset="0"/>
            </a:endParaRPr>
          </a:p>
        </p:txBody>
      </p:sp>
      <p:sp>
        <p:nvSpPr>
          <p:cNvPr id="58422" name="Text Box 124"/>
          <p:cNvSpPr txBox="1">
            <a:spLocks noChangeArrowheads="1"/>
          </p:cNvSpPr>
          <p:nvPr/>
        </p:nvSpPr>
        <p:spPr bwMode="auto">
          <a:xfrm>
            <a:off x="1757363" y="412115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2</a:t>
            </a:r>
            <a:endParaRPr lang="en-GB" altLang="en-US" sz="1200">
              <a:latin typeface="Times New Roman" pitchFamily="18" charset="0"/>
            </a:endParaRPr>
          </a:p>
        </p:txBody>
      </p:sp>
      <p:sp>
        <p:nvSpPr>
          <p:cNvPr id="58423" name="Text Box 125"/>
          <p:cNvSpPr txBox="1">
            <a:spLocks noChangeArrowheads="1"/>
          </p:cNvSpPr>
          <p:nvPr/>
        </p:nvSpPr>
        <p:spPr bwMode="auto">
          <a:xfrm>
            <a:off x="1752600" y="4440238"/>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0</a:t>
            </a:r>
            <a:endParaRPr lang="en-GB" altLang="en-US" sz="1200">
              <a:latin typeface="Times New Roman" pitchFamily="18" charset="0"/>
            </a:endParaRPr>
          </a:p>
        </p:txBody>
      </p:sp>
      <p:sp>
        <p:nvSpPr>
          <p:cNvPr id="58424" name="Text Box 126"/>
          <p:cNvSpPr txBox="1">
            <a:spLocks noChangeArrowheads="1"/>
          </p:cNvSpPr>
          <p:nvPr/>
        </p:nvSpPr>
        <p:spPr bwMode="auto">
          <a:xfrm>
            <a:off x="1757363" y="4703763"/>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2</a:t>
            </a:r>
            <a:endParaRPr lang="en-GB" altLang="en-US" sz="1200">
              <a:latin typeface="Times New Roman" pitchFamily="18" charset="0"/>
            </a:endParaRPr>
          </a:p>
        </p:txBody>
      </p:sp>
      <p:sp>
        <p:nvSpPr>
          <p:cNvPr id="58425" name="Text Box 127"/>
          <p:cNvSpPr txBox="1">
            <a:spLocks noChangeArrowheads="1"/>
          </p:cNvSpPr>
          <p:nvPr/>
        </p:nvSpPr>
        <p:spPr bwMode="auto">
          <a:xfrm>
            <a:off x="1757363" y="4960938"/>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a:t>
            </a:r>
            <a:endParaRPr lang="en-GB" altLang="en-US" sz="1200">
              <a:latin typeface="Times New Roman" pitchFamily="18" charset="0"/>
            </a:endParaRPr>
          </a:p>
        </p:txBody>
      </p:sp>
      <p:sp>
        <p:nvSpPr>
          <p:cNvPr id="58426" name="Text Box 128"/>
          <p:cNvSpPr txBox="1">
            <a:spLocks noChangeArrowheads="1"/>
          </p:cNvSpPr>
          <p:nvPr/>
        </p:nvSpPr>
        <p:spPr bwMode="auto">
          <a:xfrm>
            <a:off x="1752600" y="522922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9</a:t>
            </a:r>
            <a:endParaRPr lang="en-GB" altLang="en-US" sz="1200">
              <a:latin typeface="Times New Roman" pitchFamily="18" charset="0"/>
            </a:endParaRPr>
          </a:p>
        </p:txBody>
      </p:sp>
      <p:sp>
        <p:nvSpPr>
          <p:cNvPr id="58427" name="Text Box 129"/>
          <p:cNvSpPr txBox="1">
            <a:spLocks noChangeArrowheads="1"/>
          </p:cNvSpPr>
          <p:nvPr/>
        </p:nvSpPr>
        <p:spPr bwMode="auto">
          <a:xfrm>
            <a:off x="1757363" y="549275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0</a:t>
            </a:r>
            <a:endParaRPr lang="en-GB" altLang="en-US" sz="1200">
              <a:latin typeface="Times New Roman" pitchFamily="18" charset="0"/>
            </a:endParaRPr>
          </a:p>
        </p:txBody>
      </p:sp>
      <p:sp>
        <p:nvSpPr>
          <p:cNvPr id="58428" name="Text Box 130"/>
          <p:cNvSpPr txBox="1">
            <a:spLocks noChangeArrowheads="1"/>
          </p:cNvSpPr>
          <p:nvPr/>
        </p:nvSpPr>
        <p:spPr bwMode="auto">
          <a:xfrm>
            <a:off x="1757363" y="574992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0</a:t>
            </a:r>
            <a:endParaRPr lang="en-GB" altLang="en-US" sz="1200">
              <a:latin typeface="Times New Roman" pitchFamily="18" charset="0"/>
            </a:endParaRPr>
          </a:p>
        </p:txBody>
      </p:sp>
      <p:sp>
        <p:nvSpPr>
          <p:cNvPr id="58429" name="Text Box 131"/>
          <p:cNvSpPr txBox="1">
            <a:spLocks noChangeArrowheads="1"/>
          </p:cNvSpPr>
          <p:nvPr/>
        </p:nvSpPr>
        <p:spPr bwMode="auto">
          <a:xfrm>
            <a:off x="5005388" y="201612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30</a:t>
            </a:r>
            <a:endParaRPr lang="en-GB" altLang="en-US" sz="1200">
              <a:latin typeface="Times New Roman" pitchFamily="18" charset="0"/>
            </a:endParaRPr>
          </a:p>
        </p:txBody>
      </p:sp>
      <p:sp>
        <p:nvSpPr>
          <p:cNvPr id="58430" name="Text Box 132"/>
          <p:cNvSpPr txBox="1">
            <a:spLocks noChangeArrowheads="1"/>
          </p:cNvSpPr>
          <p:nvPr/>
        </p:nvSpPr>
        <p:spPr bwMode="auto">
          <a:xfrm>
            <a:off x="5010150" y="227965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60</a:t>
            </a:r>
            <a:endParaRPr lang="en-GB" altLang="en-US" sz="1200">
              <a:latin typeface="Times New Roman" pitchFamily="18" charset="0"/>
            </a:endParaRPr>
          </a:p>
        </p:txBody>
      </p:sp>
      <p:sp>
        <p:nvSpPr>
          <p:cNvPr id="58431" name="Text Box 133"/>
          <p:cNvSpPr txBox="1">
            <a:spLocks noChangeArrowheads="1"/>
          </p:cNvSpPr>
          <p:nvPr/>
        </p:nvSpPr>
        <p:spPr bwMode="auto">
          <a:xfrm>
            <a:off x="5010150" y="253682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102</a:t>
            </a:r>
            <a:endParaRPr lang="en-GB" altLang="en-US" sz="1200">
              <a:latin typeface="Times New Roman" pitchFamily="18" charset="0"/>
            </a:endParaRPr>
          </a:p>
        </p:txBody>
      </p:sp>
      <p:sp>
        <p:nvSpPr>
          <p:cNvPr id="58432" name="Text Box 134"/>
          <p:cNvSpPr txBox="1">
            <a:spLocks noChangeArrowheads="1"/>
          </p:cNvSpPr>
          <p:nvPr/>
        </p:nvSpPr>
        <p:spPr bwMode="auto">
          <a:xfrm>
            <a:off x="5010150" y="2808288"/>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24</a:t>
            </a:r>
            <a:endParaRPr lang="en-GB" altLang="en-US" sz="1200">
              <a:latin typeface="Times New Roman" pitchFamily="18" charset="0"/>
            </a:endParaRPr>
          </a:p>
        </p:txBody>
      </p:sp>
      <p:sp>
        <p:nvSpPr>
          <p:cNvPr id="58433" name="Text Box 135"/>
          <p:cNvSpPr txBox="1">
            <a:spLocks noChangeArrowheads="1"/>
          </p:cNvSpPr>
          <p:nvPr/>
        </p:nvSpPr>
        <p:spPr bwMode="auto">
          <a:xfrm>
            <a:off x="5014913" y="3071813"/>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0</a:t>
            </a:r>
            <a:endParaRPr lang="en-GB" altLang="en-US" sz="1200">
              <a:latin typeface="Times New Roman" pitchFamily="18" charset="0"/>
            </a:endParaRPr>
          </a:p>
        </p:txBody>
      </p:sp>
      <p:sp>
        <p:nvSpPr>
          <p:cNvPr id="58434" name="Text Box 136"/>
          <p:cNvSpPr txBox="1">
            <a:spLocks noChangeArrowheads="1"/>
          </p:cNvSpPr>
          <p:nvPr/>
        </p:nvSpPr>
        <p:spPr bwMode="auto">
          <a:xfrm>
            <a:off x="5014913" y="3328988"/>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91</a:t>
            </a:r>
            <a:endParaRPr lang="en-GB" altLang="en-US" sz="1200">
              <a:latin typeface="Times New Roman" pitchFamily="18" charset="0"/>
            </a:endParaRPr>
          </a:p>
        </p:txBody>
      </p:sp>
      <p:sp>
        <p:nvSpPr>
          <p:cNvPr id="58435" name="Text Box 137"/>
          <p:cNvSpPr txBox="1">
            <a:spLocks noChangeArrowheads="1"/>
          </p:cNvSpPr>
          <p:nvPr/>
        </p:nvSpPr>
        <p:spPr bwMode="auto">
          <a:xfrm>
            <a:off x="5024438" y="361632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9</a:t>
            </a:r>
            <a:endParaRPr lang="en-GB" altLang="en-US" sz="1200">
              <a:latin typeface="Times New Roman" pitchFamily="18" charset="0"/>
            </a:endParaRPr>
          </a:p>
        </p:txBody>
      </p:sp>
      <p:sp>
        <p:nvSpPr>
          <p:cNvPr id="58436" name="Text Box 138"/>
          <p:cNvSpPr txBox="1">
            <a:spLocks noChangeArrowheads="1"/>
          </p:cNvSpPr>
          <p:nvPr/>
        </p:nvSpPr>
        <p:spPr bwMode="auto">
          <a:xfrm>
            <a:off x="5029200" y="387985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16</a:t>
            </a:r>
            <a:endParaRPr lang="en-GB" altLang="en-US" sz="1200">
              <a:latin typeface="Times New Roman" pitchFamily="18" charset="0"/>
            </a:endParaRPr>
          </a:p>
        </p:txBody>
      </p:sp>
      <p:sp>
        <p:nvSpPr>
          <p:cNvPr id="58437" name="Text Box 139"/>
          <p:cNvSpPr txBox="1">
            <a:spLocks noChangeArrowheads="1"/>
          </p:cNvSpPr>
          <p:nvPr/>
        </p:nvSpPr>
        <p:spPr bwMode="auto">
          <a:xfrm>
            <a:off x="5029200" y="413702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12</a:t>
            </a:r>
            <a:endParaRPr lang="en-GB" altLang="en-US" sz="1200">
              <a:latin typeface="Times New Roman" pitchFamily="18" charset="0"/>
            </a:endParaRPr>
          </a:p>
        </p:txBody>
      </p:sp>
      <p:sp>
        <p:nvSpPr>
          <p:cNvPr id="58438" name="Text Box 140"/>
          <p:cNvSpPr txBox="1">
            <a:spLocks noChangeArrowheads="1"/>
          </p:cNvSpPr>
          <p:nvPr/>
        </p:nvSpPr>
        <p:spPr bwMode="auto">
          <a:xfrm>
            <a:off x="5024438" y="4456113"/>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0</a:t>
            </a:r>
            <a:endParaRPr lang="en-GB" altLang="en-US" sz="1200">
              <a:latin typeface="Times New Roman" pitchFamily="18" charset="0"/>
            </a:endParaRPr>
          </a:p>
        </p:txBody>
      </p:sp>
      <p:sp>
        <p:nvSpPr>
          <p:cNvPr id="58439" name="Text Box 141"/>
          <p:cNvSpPr txBox="1">
            <a:spLocks noChangeArrowheads="1"/>
          </p:cNvSpPr>
          <p:nvPr/>
        </p:nvSpPr>
        <p:spPr bwMode="auto">
          <a:xfrm>
            <a:off x="5029200" y="4719638"/>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20</a:t>
            </a:r>
            <a:endParaRPr lang="en-GB" altLang="en-US" sz="1200">
              <a:latin typeface="Times New Roman" pitchFamily="18" charset="0"/>
            </a:endParaRPr>
          </a:p>
        </p:txBody>
      </p:sp>
      <p:sp>
        <p:nvSpPr>
          <p:cNvPr id="58440" name="Text Box 142"/>
          <p:cNvSpPr txBox="1">
            <a:spLocks noChangeArrowheads="1"/>
          </p:cNvSpPr>
          <p:nvPr/>
        </p:nvSpPr>
        <p:spPr bwMode="auto">
          <a:xfrm>
            <a:off x="5029200" y="4976813"/>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15</a:t>
            </a:r>
            <a:endParaRPr lang="en-GB" altLang="en-US" sz="1200">
              <a:latin typeface="Times New Roman" pitchFamily="18" charset="0"/>
            </a:endParaRPr>
          </a:p>
        </p:txBody>
      </p:sp>
      <p:sp>
        <p:nvSpPr>
          <p:cNvPr id="58441" name="Text Box 143"/>
          <p:cNvSpPr txBox="1">
            <a:spLocks noChangeArrowheads="1"/>
          </p:cNvSpPr>
          <p:nvPr/>
        </p:nvSpPr>
        <p:spPr bwMode="auto">
          <a:xfrm>
            <a:off x="5024438" y="524510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45</a:t>
            </a:r>
            <a:endParaRPr lang="en-GB" altLang="en-US" sz="1200">
              <a:latin typeface="Times New Roman" pitchFamily="18" charset="0"/>
            </a:endParaRPr>
          </a:p>
        </p:txBody>
      </p:sp>
      <p:sp>
        <p:nvSpPr>
          <p:cNvPr id="58442" name="Text Box 144"/>
          <p:cNvSpPr txBox="1">
            <a:spLocks noChangeArrowheads="1"/>
          </p:cNvSpPr>
          <p:nvPr/>
        </p:nvSpPr>
        <p:spPr bwMode="auto">
          <a:xfrm>
            <a:off x="5029200" y="550862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0</a:t>
            </a:r>
            <a:endParaRPr lang="en-GB" altLang="en-US" sz="1200">
              <a:latin typeface="Times New Roman" pitchFamily="18" charset="0"/>
            </a:endParaRPr>
          </a:p>
        </p:txBody>
      </p:sp>
      <p:sp>
        <p:nvSpPr>
          <p:cNvPr id="58443" name="Text Box 145"/>
          <p:cNvSpPr txBox="1">
            <a:spLocks noChangeArrowheads="1"/>
          </p:cNvSpPr>
          <p:nvPr/>
        </p:nvSpPr>
        <p:spPr bwMode="auto">
          <a:xfrm>
            <a:off x="5029200" y="576580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0</a:t>
            </a:r>
            <a:endParaRPr lang="en-GB" altLang="en-US" sz="1200">
              <a:latin typeface="Times New Roman" pitchFamily="18" charset="0"/>
            </a:endParaRPr>
          </a:p>
        </p:txBody>
      </p:sp>
      <p:sp>
        <p:nvSpPr>
          <p:cNvPr id="58444" name="Text Box 146"/>
          <p:cNvSpPr txBox="1">
            <a:spLocks noChangeArrowheads="1"/>
          </p:cNvSpPr>
          <p:nvPr/>
        </p:nvSpPr>
        <p:spPr bwMode="auto">
          <a:xfrm>
            <a:off x="6824663" y="251460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192</a:t>
            </a:r>
            <a:endParaRPr lang="en-GB" altLang="en-US" sz="1200">
              <a:latin typeface="Times New Roman" pitchFamily="18" charset="0"/>
            </a:endParaRPr>
          </a:p>
        </p:txBody>
      </p:sp>
      <p:sp>
        <p:nvSpPr>
          <p:cNvPr id="58445" name="Text Box 147"/>
          <p:cNvSpPr txBox="1">
            <a:spLocks noChangeArrowheads="1"/>
          </p:cNvSpPr>
          <p:nvPr/>
        </p:nvSpPr>
        <p:spPr bwMode="auto">
          <a:xfrm>
            <a:off x="6829425" y="3306763"/>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115</a:t>
            </a:r>
            <a:endParaRPr lang="en-GB" altLang="en-US" sz="1200">
              <a:latin typeface="Times New Roman" pitchFamily="18" charset="0"/>
            </a:endParaRPr>
          </a:p>
        </p:txBody>
      </p:sp>
      <p:sp>
        <p:nvSpPr>
          <p:cNvPr id="58446" name="Text Box 148"/>
          <p:cNvSpPr txBox="1">
            <a:spLocks noChangeArrowheads="1"/>
          </p:cNvSpPr>
          <p:nvPr/>
        </p:nvSpPr>
        <p:spPr bwMode="auto">
          <a:xfrm>
            <a:off x="6843713" y="4114800"/>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37</a:t>
            </a:r>
            <a:endParaRPr lang="en-GB" altLang="en-US" sz="1200">
              <a:latin typeface="Times New Roman" pitchFamily="18" charset="0"/>
            </a:endParaRPr>
          </a:p>
        </p:txBody>
      </p:sp>
      <p:sp>
        <p:nvSpPr>
          <p:cNvPr id="58447" name="Text Box 149"/>
          <p:cNvSpPr txBox="1">
            <a:spLocks noChangeArrowheads="1"/>
          </p:cNvSpPr>
          <p:nvPr/>
        </p:nvSpPr>
        <p:spPr bwMode="auto">
          <a:xfrm>
            <a:off x="6843713" y="4954588"/>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35</a:t>
            </a:r>
            <a:endParaRPr lang="en-GB" altLang="en-US" sz="1200">
              <a:latin typeface="Times New Roman" pitchFamily="18" charset="0"/>
            </a:endParaRPr>
          </a:p>
        </p:txBody>
      </p:sp>
      <p:sp>
        <p:nvSpPr>
          <p:cNvPr id="58448" name="Text Box 150"/>
          <p:cNvSpPr txBox="1">
            <a:spLocks noChangeArrowheads="1"/>
          </p:cNvSpPr>
          <p:nvPr/>
        </p:nvSpPr>
        <p:spPr bwMode="auto">
          <a:xfrm>
            <a:off x="6843713" y="5743575"/>
            <a:ext cx="762000" cy="192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45</a:t>
            </a:r>
            <a:endParaRPr lang="en-GB" altLang="en-US" sz="1200">
              <a:latin typeface="Times New Roman" pitchFamily="18" charset="0"/>
            </a:endParaRPr>
          </a:p>
        </p:txBody>
      </p:sp>
      <p:sp>
        <p:nvSpPr>
          <p:cNvPr id="58449" name="Text Box 151"/>
          <p:cNvSpPr txBox="1">
            <a:spLocks noChangeArrowheads="1"/>
          </p:cNvSpPr>
          <p:nvPr/>
        </p:nvSpPr>
        <p:spPr bwMode="auto">
          <a:xfrm>
            <a:off x="6858000" y="6132513"/>
            <a:ext cx="762000" cy="192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200">
                <a:latin typeface="Times New Roman" pitchFamily="18" charset="0"/>
              </a:rPr>
              <a:t>424</a:t>
            </a:r>
            <a:endParaRPr lang="en-GB" altLang="en-US" sz="1200">
              <a:latin typeface="Times New Roman" pitchFamily="18" charset="0"/>
            </a:endParaRPr>
          </a:p>
        </p:txBody>
      </p:sp>
      <p:sp>
        <p:nvSpPr>
          <p:cNvPr id="58450" name="Text Box 153"/>
          <p:cNvSpPr txBox="1">
            <a:spLocks noChangeArrowheads="1"/>
          </p:cNvSpPr>
          <p:nvPr/>
        </p:nvSpPr>
        <p:spPr bwMode="auto">
          <a:xfrm>
            <a:off x="304800" y="15240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58451" name="Line 154"/>
          <p:cNvSpPr>
            <a:spLocks noChangeShapeType="1"/>
          </p:cNvSpPr>
          <p:nvPr/>
        </p:nvSpPr>
        <p:spPr bwMode="auto">
          <a:xfrm>
            <a:off x="304800" y="91440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47877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C1FFB417-7BBC-4203-94B1-37DFA41E243A}" type="slidenum">
              <a:rPr lang="en-GB" altLang="en-US" sz="1400"/>
              <a:pPr/>
              <a:t>19</a:t>
            </a:fld>
            <a:endParaRPr lang="en-GB" altLang="en-US" sz="1400"/>
          </a:p>
        </p:txBody>
      </p:sp>
      <p:graphicFrame>
        <p:nvGraphicFramePr>
          <p:cNvPr id="60419" name="Object 1024"/>
          <p:cNvGraphicFramePr>
            <a:graphicFrameLocks noChangeAspect="1"/>
          </p:cNvGraphicFramePr>
          <p:nvPr/>
        </p:nvGraphicFramePr>
        <p:xfrm>
          <a:off x="565150" y="1249363"/>
          <a:ext cx="1371600" cy="1227137"/>
        </p:xfrm>
        <a:graphic>
          <a:graphicData uri="http://schemas.openxmlformats.org/presentationml/2006/ole">
            <mc:AlternateContent xmlns:mc="http://schemas.openxmlformats.org/markup-compatibility/2006">
              <mc:Choice xmlns:v="urn:schemas-microsoft-com:vml" Requires="v">
                <p:oleObj spid="_x0000_s4101" name="समीकरण" r:id="rId4" imgW="482391" imgH="431613" progId="Equation.3">
                  <p:embed/>
                </p:oleObj>
              </mc:Choice>
              <mc:Fallback>
                <p:oleObj name="समीकरण" r:id="rId4" imgW="482391"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 y="1249363"/>
                        <a:ext cx="1371600" cy="122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0" name="Text Box 1031"/>
          <p:cNvSpPr txBox="1">
            <a:spLocks noChangeArrowheads="1"/>
          </p:cNvSpPr>
          <p:nvPr/>
        </p:nvSpPr>
        <p:spPr bwMode="auto">
          <a:xfrm>
            <a:off x="1828800" y="15240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3000">
                <a:latin typeface="Times New Roman" pitchFamily="18" charset="0"/>
              </a:rPr>
              <a:t>3+4+3+5+3+3+3+3+3+3+2+3+0+3=41</a:t>
            </a:r>
            <a:endParaRPr lang="en-GB" altLang="en-US" sz="3000">
              <a:latin typeface="Times New Roman" pitchFamily="18" charset="0"/>
            </a:endParaRPr>
          </a:p>
        </p:txBody>
      </p:sp>
      <p:sp>
        <p:nvSpPr>
          <p:cNvPr id="60421" name="Text Box 1032"/>
          <p:cNvSpPr txBox="1">
            <a:spLocks noChangeArrowheads="1"/>
          </p:cNvSpPr>
          <p:nvPr/>
        </p:nvSpPr>
        <p:spPr bwMode="auto">
          <a:xfrm>
            <a:off x="412750" y="2562225"/>
            <a:ext cx="73914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70000"/>
              </a:lnSpc>
              <a:spcBef>
                <a:spcPct val="50000"/>
              </a:spcBef>
            </a:pPr>
            <a:r>
              <a:rPr lang="en-US" altLang="en-US" sz="2800">
                <a:latin typeface="Times New Roman" pitchFamily="18" charset="0"/>
              </a:rPr>
              <a:t>CAF	= (0.65 + 0.01 x </a:t>
            </a:r>
            <a:r>
              <a:rPr lang="el-GR" altLang="en-US" sz="2800">
                <a:latin typeface="Times New Roman" pitchFamily="18" charset="0"/>
              </a:rPr>
              <a:t>Σ</a:t>
            </a:r>
            <a:r>
              <a:rPr lang="en-US" altLang="en-US" sz="2800">
                <a:latin typeface="Times New Roman" pitchFamily="18" charset="0"/>
              </a:rPr>
              <a:t>F</a:t>
            </a:r>
            <a:r>
              <a:rPr lang="en-US" altLang="en-US" baseline="-25000">
                <a:latin typeface="Times New Roman" pitchFamily="18" charset="0"/>
              </a:rPr>
              <a:t>i</a:t>
            </a:r>
            <a:r>
              <a:rPr lang="en-US" altLang="en-US" sz="2800">
                <a:latin typeface="Times New Roman" pitchFamily="18" charset="0"/>
              </a:rPr>
              <a:t>)</a:t>
            </a:r>
          </a:p>
          <a:p>
            <a:pPr eaLnBrk="1" hangingPunct="1">
              <a:lnSpc>
                <a:spcPct val="70000"/>
              </a:lnSpc>
              <a:spcBef>
                <a:spcPct val="50000"/>
              </a:spcBef>
            </a:pPr>
            <a:r>
              <a:rPr lang="en-US" altLang="en-US" sz="2800">
                <a:latin typeface="Times New Roman" pitchFamily="18" charset="0"/>
              </a:rPr>
              <a:t>	= (0.65 + 0.01 x 41)</a:t>
            </a:r>
          </a:p>
          <a:p>
            <a:pPr eaLnBrk="1" hangingPunct="1">
              <a:lnSpc>
                <a:spcPct val="70000"/>
              </a:lnSpc>
              <a:spcBef>
                <a:spcPct val="50000"/>
              </a:spcBef>
            </a:pPr>
            <a:r>
              <a:rPr lang="en-US" altLang="en-US" sz="2800">
                <a:latin typeface="Times New Roman" pitchFamily="18" charset="0"/>
              </a:rPr>
              <a:t>	= 1.06</a:t>
            </a:r>
          </a:p>
          <a:p>
            <a:pPr eaLnBrk="1" hangingPunct="1">
              <a:lnSpc>
                <a:spcPct val="70000"/>
              </a:lnSpc>
              <a:spcBef>
                <a:spcPct val="50000"/>
              </a:spcBef>
            </a:pPr>
            <a:r>
              <a:rPr lang="en-US" altLang="en-US" sz="2800">
                <a:latin typeface="Times New Roman" pitchFamily="18" charset="0"/>
              </a:rPr>
              <a:t>FP 	= UFP x CAF</a:t>
            </a:r>
          </a:p>
          <a:p>
            <a:pPr eaLnBrk="1" hangingPunct="1">
              <a:lnSpc>
                <a:spcPct val="70000"/>
              </a:lnSpc>
              <a:spcBef>
                <a:spcPct val="50000"/>
              </a:spcBef>
            </a:pPr>
            <a:r>
              <a:rPr lang="en-US" altLang="en-US" sz="2800">
                <a:latin typeface="Times New Roman" pitchFamily="18" charset="0"/>
              </a:rPr>
              <a:t>	= 424 x 1.06</a:t>
            </a:r>
          </a:p>
          <a:p>
            <a:pPr eaLnBrk="1" hangingPunct="1">
              <a:lnSpc>
                <a:spcPct val="70000"/>
              </a:lnSpc>
              <a:spcBef>
                <a:spcPct val="50000"/>
              </a:spcBef>
            </a:pPr>
            <a:r>
              <a:rPr lang="en-US" altLang="en-US" sz="2800">
                <a:latin typeface="Times New Roman" pitchFamily="18" charset="0"/>
              </a:rPr>
              <a:t>	= 449.44</a:t>
            </a:r>
            <a:endParaRPr lang="en-GB" altLang="en-US" sz="2800">
              <a:latin typeface="Times New Roman" pitchFamily="18" charset="0"/>
            </a:endParaRPr>
          </a:p>
        </p:txBody>
      </p:sp>
      <p:sp>
        <p:nvSpPr>
          <p:cNvPr id="60422" name="Text Box 1033"/>
          <p:cNvSpPr txBox="1">
            <a:spLocks noChangeArrowheads="1"/>
          </p:cNvSpPr>
          <p:nvPr/>
        </p:nvSpPr>
        <p:spPr bwMode="auto">
          <a:xfrm>
            <a:off x="488950" y="5745163"/>
            <a:ext cx="1600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3000">
                <a:latin typeface="Times New Roman" pitchFamily="18" charset="0"/>
              </a:rPr>
              <a:t>Hence </a:t>
            </a:r>
            <a:endParaRPr lang="en-GB" altLang="en-US" sz="3000">
              <a:latin typeface="Times New Roman" pitchFamily="18" charset="0"/>
            </a:endParaRPr>
          </a:p>
        </p:txBody>
      </p:sp>
      <p:sp>
        <p:nvSpPr>
          <p:cNvPr id="60423" name="Text Box 1034"/>
          <p:cNvSpPr txBox="1">
            <a:spLocks noChangeArrowheads="1"/>
          </p:cNvSpPr>
          <p:nvPr/>
        </p:nvSpPr>
        <p:spPr bwMode="auto">
          <a:xfrm>
            <a:off x="2241550" y="5745163"/>
            <a:ext cx="1600200" cy="55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spcBef>
                <a:spcPct val="50000"/>
              </a:spcBef>
            </a:pPr>
            <a:r>
              <a:rPr lang="en-US" altLang="en-US" sz="3000">
                <a:latin typeface="Times New Roman" pitchFamily="18" charset="0"/>
              </a:rPr>
              <a:t>FP = 449</a:t>
            </a:r>
            <a:endParaRPr lang="en-GB" altLang="en-US" sz="3000">
              <a:latin typeface="Times New Roman" pitchFamily="18" charset="0"/>
            </a:endParaRPr>
          </a:p>
        </p:txBody>
      </p:sp>
      <p:sp>
        <p:nvSpPr>
          <p:cNvPr id="60424" name="Text Box 1035"/>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60425" name="Line 1036"/>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86731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BDE6145E-5324-4C96-88DF-5A173ADDD536}" type="slidenum">
              <a:rPr lang="en-GB" altLang="en-US" sz="1400"/>
              <a:pPr/>
              <a:t>2</a:t>
            </a:fld>
            <a:endParaRPr lang="en-GB" altLang="en-US" sz="1400"/>
          </a:p>
        </p:txBody>
      </p:sp>
      <p:sp>
        <p:nvSpPr>
          <p:cNvPr id="13318" name="Text Box 6"/>
          <p:cNvSpPr txBox="1">
            <a:spLocks noChangeArrowheads="1"/>
          </p:cNvSpPr>
          <p:nvPr/>
        </p:nvSpPr>
        <p:spPr bwMode="auto">
          <a:xfrm>
            <a:off x="304800" y="15240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800">
                <a:latin typeface="Times New Roman" pitchFamily="18" charset="0"/>
              </a:rPr>
              <a:t>The five functional units are divided in two categories:</a:t>
            </a:r>
            <a:endParaRPr lang="en-GB" altLang="en-US" sz="2800">
              <a:latin typeface="Times New Roman" pitchFamily="18" charset="0"/>
            </a:endParaRPr>
          </a:p>
        </p:txBody>
      </p:sp>
      <p:sp>
        <p:nvSpPr>
          <p:cNvPr id="13319" name="Text Box 7"/>
          <p:cNvSpPr txBox="1">
            <a:spLocks noChangeArrowheads="1"/>
          </p:cNvSpPr>
          <p:nvPr/>
        </p:nvSpPr>
        <p:spPr bwMode="auto">
          <a:xfrm>
            <a:off x="381000" y="22860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800">
                <a:solidFill>
                  <a:srgbClr val="660066"/>
                </a:solidFill>
                <a:latin typeface="Times New Roman" pitchFamily="18" charset="0"/>
              </a:rPr>
              <a:t>(i) Data function types</a:t>
            </a:r>
            <a:endParaRPr lang="en-GB" altLang="en-US" sz="2800">
              <a:solidFill>
                <a:srgbClr val="660066"/>
              </a:solidFill>
              <a:latin typeface="Times New Roman" pitchFamily="18" charset="0"/>
            </a:endParaRPr>
          </a:p>
        </p:txBody>
      </p:sp>
      <p:sp>
        <p:nvSpPr>
          <p:cNvPr id="13320" name="Text Box 8"/>
          <p:cNvSpPr txBox="1">
            <a:spLocks noChangeArrowheads="1"/>
          </p:cNvSpPr>
          <p:nvPr/>
        </p:nvSpPr>
        <p:spPr bwMode="auto">
          <a:xfrm>
            <a:off x="304800" y="3048000"/>
            <a:ext cx="83820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buFont typeface="Wingdings" pitchFamily="2" charset="2"/>
              <a:buChar char="§"/>
            </a:pPr>
            <a:r>
              <a:rPr lang="en-US" altLang="en-US" sz="2600">
                <a:solidFill>
                  <a:srgbClr val="A50021"/>
                </a:solidFill>
                <a:latin typeface="Times New Roman" pitchFamily="18" charset="0"/>
              </a:rPr>
              <a:t>Internal Logical Files (ILF): A user identifiable group of logical related data or control information maintained within the system.</a:t>
            </a:r>
          </a:p>
        </p:txBody>
      </p:sp>
      <p:sp>
        <p:nvSpPr>
          <p:cNvPr id="23558" name="Text Box 10"/>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23559" name="Line 11"/>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Text Box 12"/>
          <p:cNvSpPr txBox="1">
            <a:spLocks noChangeArrowheads="1"/>
          </p:cNvSpPr>
          <p:nvPr/>
        </p:nvSpPr>
        <p:spPr bwMode="auto">
          <a:xfrm>
            <a:off x="304800" y="4476750"/>
            <a:ext cx="83820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buFont typeface="Wingdings" pitchFamily="2" charset="2"/>
              <a:buChar char="§"/>
            </a:pPr>
            <a:r>
              <a:rPr lang="en-US" altLang="en-US" sz="2600">
                <a:solidFill>
                  <a:srgbClr val="0000CC"/>
                </a:solidFill>
                <a:latin typeface="Times New Roman" pitchFamily="18" charset="0"/>
              </a:rPr>
              <a:t>External Interface files (EIF): A user identifiable group of logically related data or control information referenced by the system, but maintained within another system. This means that EIF counted for one system, may be an ILF in another system.</a:t>
            </a:r>
            <a:endParaRPr lang="en-GB" altLang="en-US" sz="2600">
              <a:latin typeface="Times New Roman" pitchFamily="18" charset="0"/>
            </a:endParaRPr>
          </a:p>
        </p:txBody>
      </p:sp>
    </p:spTree>
    <p:extLst>
      <p:ext uri="{BB962C8B-B14F-4D97-AF65-F5344CB8AC3E}">
        <p14:creationId xmlns:p14="http://schemas.microsoft.com/office/powerpoint/2010/main" val="963832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additive="base">
                                        <p:cTn id="7" dur="1000" fill="hold"/>
                                        <p:tgtEl>
                                          <p:spTgt spid="13318"/>
                                        </p:tgtEl>
                                        <p:attrNameLst>
                                          <p:attrName>ppt_x</p:attrName>
                                        </p:attrNameLst>
                                      </p:cBhvr>
                                      <p:tavLst>
                                        <p:tav tm="0">
                                          <p:val>
                                            <p:strVal val="#ppt_x"/>
                                          </p:val>
                                        </p:tav>
                                        <p:tav tm="100000">
                                          <p:val>
                                            <p:strVal val="#ppt_x"/>
                                          </p:val>
                                        </p:tav>
                                      </p:tavLst>
                                    </p:anim>
                                    <p:anim calcmode="lin" valueType="num">
                                      <p:cBhvr additive="base">
                                        <p:cTn id="8" dur="10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9"/>
                                        </p:tgtEl>
                                        <p:attrNameLst>
                                          <p:attrName>style.visibility</p:attrName>
                                        </p:attrNameLst>
                                      </p:cBhvr>
                                      <p:to>
                                        <p:strVal val="visible"/>
                                      </p:to>
                                    </p:set>
                                    <p:anim calcmode="lin" valueType="num">
                                      <p:cBhvr additive="base">
                                        <p:cTn id="13" dur="1000" fill="hold"/>
                                        <p:tgtEl>
                                          <p:spTgt spid="13319"/>
                                        </p:tgtEl>
                                        <p:attrNameLst>
                                          <p:attrName>ppt_x</p:attrName>
                                        </p:attrNameLst>
                                      </p:cBhvr>
                                      <p:tavLst>
                                        <p:tav tm="0">
                                          <p:val>
                                            <p:strVal val="#ppt_x"/>
                                          </p:val>
                                        </p:tav>
                                        <p:tav tm="100000">
                                          <p:val>
                                            <p:strVal val="#ppt_x"/>
                                          </p:val>
                                        </p:tav>
                                      </p:tavLst>
                                    </p:anim>
                                    <p:anim calcmode="lin" valueType="num">
                                      <p:cBhvr additive="base">
                                        <p:cTn id="14" dur="10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20"/>
                                        </p:tgtEl>
                                        <p:attrNameLst>
                                          <p:attrName>style.visibility</p:attrName>
                                        </p:attrNameLst>
                                      </p:cBhvr>
                                      <p:to>
                                        <p:strVal val="visible"/>
                                      </p:to>
                                    </p:set>
                                    <p:anim calcmode="lin" valueType="num">
                                      <p:cBhvr additive="base">
                                        <p:cTn id="19" dur="1000" fill="hold"/>
                                        <p:tgtEl>
                                          <p:spTgt spid="13320"/>
                                        </p:tgtEl>
                                        <p:attrNameLst>
                                          <p:attrName>ppt_x</p:attrName>
                                        </p:attrNameLst>
                                      </p:cBhvr>
                                      <p:tavLst>
                                        <p:tav tm="0">
                                          <p:val>
                                            <p:strVal val="#ppt_x"/>
                                          </p:val>
                                        </p:tav>
                                        <p:tav tm="100000">
                                          <p:val>
                                            <p:strVal val="#ppt_x"/>
                                          </p:val>
                                        </p:tav>
                                      </p:tavLst>
                                    </p:anim>
                                    <p:anim calcmode="lin" valueType="num">
                                      <p:cBhvr additive="base">
                                        <p:cTn id="20" dur="10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24"/>
                                        </p:tgtEl>
                                        <p:attrNameLst>
                                          <p:attrName>style.visibility</p:attrName>
                                        </p:attrNameLst>
                                      </p:cBhvr>
                                      <p:to>
                                        <p:strVal val="visible"/>
                                      </p:to>
                                    </p:set>
                                    <p:anim calcmode="lin" valueType="num">
                                      <p:cBhvr additive="base">
                                        <p:cTn id="25" dur="1000" fill="hold"/>
                                        <p:tgtEl>
                                          <p:spTgt spid="13324"/>
                                        </p:tgtEl>
                                        <p:attrNameLst>
                                          <p:attrName>ppt_x</p:attrName>
                                        </p:attrNameLst>
                                      </p:cBhvr>
                                      <p:tavLst>
                                        <p:tav tm="0">
                                          <p:val>
                                            <p:strVal val="#ppt_x"/>
                                          </p:val>
                                        </p:tav>
                                        <p:tav tm="100000">
                                          <p:val>
                                            <p:strVal val="#ppt_x"/>
                                          </p:val>
                                        </p:tav>
                                      </p:tavLst>
                                    </p:anim>
                                    <p:anim calcmode="lin" valueType="num">
                                      <p:cBhvr additive="base">
                                        <p:cTn id="26" dur="1000" fill="hold"/>
                                        <p:tgtEl>
                                          <p:spTgt spid="13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19" grpId="0"/>
      <p:bldP spid="13320" grpId="0"/>
      <p:bldP spid="133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A1F7E903-CA26-42E0-8CD3-AC0A7F6D2543}" type="slidenum">
              <a:rPr lang="en-GB" altLang="en-US" sz="1400"/>
              <a:pPr/>
              <a:t>3</a:t>
            </a:fld>
            <a:endParaRPr lang="en-GB" altLang="en-US" sz="1400"/>
          </a:p>
        </p:txBody>
      </p:sp>
      <p:sp>
        <p:nvSpPr>
          <p:cNvPr id="14340" name="Text Box 4"/>
          <p:cNvSpPr txBox="1">
            <a:spLocks noChangeArrowheads="1"/>
          </p:cNvSpPr>
          <p:nvPr/>
        </p:nvSpPr>
        <p:spPr bwMode="auto">
          <a:xfrm>
            <a:off x="228600" y="12954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800">
                <a:latin typeface="Times New Roman" pitchFamily="18" charset="0"/>
              </a:rPr>
              <a:t>(ii) Transactional function types</a:t>
            </a:r>
            <a:endParaRPr lang="en-GB" altLang="en-US" sz="2800">
              <a:latin typeface="Times New Roman" pitchFamily="18" charset="0"/>
            </a:endParaRPr>
          </a:p>
        </p:txBody>
      </p:sp>
      <p:sp>
        <p:nvSpPr>
          <p:cNvPr id="14341" name="Text Box 5"/>
          <p:cNvSpPr txBox="1">
            <a:spLocks noChangeArrowheads="1"/>
          </p:cNvSpPr>
          <p:nvPr/>
        </p:nvSpPr>
        <p:spPr bwMode="auto">
          <a:xfrm>
            <a:off x="304800" y="1905000"/>
            <a:ext cx="8534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buFont typeface="Wingdings" pitchFamily="2" charset="2"/>
              <a:buChar char="§"/>
            </a:pPr>
            <a:r>
              <a:rPr lang="en-US" altLang="en-US" sz="2400">
                <a:solidFill>
                  <a:srgbClr val="660066"/>
                </a:solidFill>
                <a:latin typeface="Times New Roman" pitchFamily="18" charset="0"/>
              </a:rPr>
              <a:t>External Input (EI): An EI processes data or control information that comes from outside the system. The EI is an elementary process, which is the smallest unit of activity that is meaningful to the end user in the business.</a:t>
            </a:r>
          </a:p>
          <a:p>
            <a:pPr algn="just" eaLnBrk="1" hangingPunct="1">
              <a:spcBef>
                <a:spcPct val="50000"/>
              </a:spcBef>
              <a:buFont typeface="Wingdings" pitchFamily="2" charset="2"/>
              <a:buChar char="§"/>
            </a:pPr>
            <a:r>
              <a:rPr lang="en-US" altLang="en-US" sz="2400">
                <a:solidFill>
                  <a:srgbClr val="0000CC"/>
                </a:solidFill>
                <a:latin typeface="Times New Roman" pitchFamily="18" charset="0"/>
              </a:rPr>
              <a:t>External Output (EO): An EO is an elementary process that generate data or control information to be sent outside the system.</a:t>
            </a:r>
            <a:endParaRPr lang="en-GB" altLang="en-US" sz="2400">
              <a:solidFill>
                <a:srgbClr val="0000CC"/>
              </a:solidFill>
              <a:latin typeface="Times New Roman" pitchFamily="18" charset="0"/>
            </a:endParaRPr>
          </a:p>
          <a:p>
            <a:pPr algn="just" eaLnBrk="1" hangingPunct="1">
              <a:spcBef>
                <a:spcPct val="50000"/>
              </a:spcBef>
              <a:buFont typeface="Wingdings" pitchFamily="2" charset="2"/>
              <a:buChar char="§"/>
            </a:pPr>
            <a:r>
              <a:rPr lang="en-US" altLang="en-US" sz="2400">
                <a:latin typeface="Times New Roman" pitchFamily="18" charset="0"/>
              </a:rPr>
              <a:t>External Inquiry (EQ): An EQ is an elementary process that is made up to an input-output combination that results in data retrieval.</a:t>
            </a:r>
            <a:endParaRPr lang="en-GB" altLang="en-US" sz="2400">
              <a:solidFill>
                <a:srgbClr val="660066"/>
              </a:solidFill>
              <a:latin typeface="Times New Roman" pitchFamily="18" charset="0"/>
            </a:endParaRPr>
          </a:p>
        </p:txBody>
      </p:sp>
      <p:sp>
        <p:nvSpPr>
          <p:cNvPr id="25605" name="Text Box 12"/>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25606" name="Line 13"/>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27034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341">
                                            <p:txEl>
                                              <p:pRg st="0" end="0"/>
                                            </p:txEl>
                                          </p:spTgt>
                                        </p:tgtEl>
                                        <p:attrNameLst>
                                          <p:attrName>style.visibility</p:attrName>
                                        </p:attrNameLst>
                                      </p:cBhvr>
                                      <p:to>
                                        <p:strVal val="visible"/>
                                      </p:to>
                                    </p:set>
                                    <p:anim calcmode="lin" valueType="num">
                                      <p:cBhvr additive="base">
                                        <p:cTn id="11" dur="500" fill="hold"/>
                                        <p:tgtEl>
                                          <p:spTgt spid="1434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3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341">
                                            <p:txEl>
                                              <p:pRg st="1" end="1"/>
                                            </p:txEl>
                                          </p:spTgt>
                                        </p:tgtEl>
                                        <p:attrNameLst>
                                          <p:attrName>style.visibility</p:attrName>
                                        </p:attrNameLst>
                                      </p:cBhvr>
                                      <p:to>
                                        <p:strVal val="visible"/>
                                      </p:to>
                                    </p:set>
                                    <p:anim calcmode="lin" valueType="num">
                                      <p:cBhvr additive="base">
                                        <p:cTn id="17" dur="500" fill="hold"/>
                                        <p:tgtEl>
                                          <p:spTgt spid="1434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3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341">
                                            <p:txEl>
                                              <p:pRg st="2" end="2"/>
                                            </p:txEl>
                                          </p:spTgt>
                                        </p:tgtEl>
                                        <p:attrNameLst>
                                          <p:attrName>style.visibility</p:attrName>
                                        </p:attrNameLst>
                                      </p:cBhvr>
                                      <p:to>
                                        <p:strVal val="visible"/>
                                      </p:to>
                                    </p:set>
                                    <p:anim calcmode="lin" valueType="num">
                                      <p:cBhvr additive="base">
                                        <p:cTn id="23" dur="500" fill="hold"/>
                                        <p:tgtEl>
                                          <p:spTgt spid="1434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34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91701AA8-D2B0-489E-AC1D-E31C66A6017C}" type="slidenum">
              <a:rPr lang="en-GB" altLang="en-US" sz="1400"/>
              <a:pPr/>
              <a:t>4</a:t>
            </a:fld>
            <a:endParaRPr lang="en-GB" altLang="en-US" sz="1400"/>
          </a:p>
        </p:txBody>
      </p:sp>
      <p:sp>
        <p:nvSpPr>
          <p:cNvPr id="15364" name="Text Box 4"/>
          <p:cNvSpPr txBox="1">
            <a:spLocks noChangeArrowheads="1"/>
          </p:cNvSpPr>
          <p:nvPr/>
        </p:nvSpPr>
        <p:spPr bwMode="auto">
          <a:xfrm>
            <a:off x="304800" y="1371600"/>
            <a:ext cx="8382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600" u="sng">
                <a:latin typeface="Times New Roman" pitchFamily="18" charset="0"/>
              </a:rPr>
              <a:t>Special features</a:t>
            </a:r>
          </a:p>
        </p:txBody>
      </p:sp>
      <p:sp>
        <p:nvSpPr>
          <p:cNvPr id="27652" name="Text Box 11"/>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27653" name="Line 12"/>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Text Box 13"/>
          <p:cNvSpPr txBox="1">
            <a:spLocks noChangeArrowheads="1"/>
          </p:cNvSpPr>
          <p:nvPr/>
        </p:nvSpPr>
        <p:spPr bwMode="auto">
          <a:xfrm>
            <a:off x="304800" y="2095500"/>
            <a:ext cx="83820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buFont typeface="Wingdings" pitchFamily="2" charset="2"/>
              <a:buChar char="Ø"/>
            </a:pPr>
            <a:r>
              <a:rPr lang="en-US" altLang="en-US" sz="2600">
                <a:solidFill>
                  <a:srgbClr val="CC6600"/>
                </a:solidFill>
                <a:latin typeface="Times New Roman" pitchFamily="18" charset="0"/>
              </a:rPr>
              <a:t>Function point approach is independent of the language, tools, or methodologies used for implementation; i.e. they do not take into consideration programming languages, data base management systems, processing hardware or any other data base technology.</a:t>
            </a:r>
            <a:endParaRPr lang="en-GB" altLang="en-US" sz="2600">
              <a:solidFill>
                <a:srgbClr val="CC6600"/>
              </a:solidFill>
              <a:latin typeface="Times New Roman" pitchFamily="18" charset="0"/>
            </a:endParaRPr>
          </a:p>
        </p:txBody>
      </p:sp>
      <p:sp>
        <p:nvSpPr>
          <p:cNvPr id="15374" name="Text Box 14"/>
          <p:cNvSpPr txBox="1">
            <a:spLocks noChangeArrowheads="1"/>
          </p:cNvSpPr>
          <p:nvPr/>
        </p:nvSpPr>
        <p:spPr bwMode="auto">
          <a:xfrm>
            <a:off x="304800" y="4187825"/>
            <a:ext cx="83820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buFont typeface="Wingdings" pitchFamily="2" charset="2"/>
              <a:buChar char="Ø"/>
            </a:pPr>
            <a:r>
              <a:rPr lang="en-US" altLang="en-US" sz="2600">
                <a:solidFill>
                  <a:srgbClr val="660066"/>
                </a:solidFill>
                <a:latin typeface="Times New Roman" pitchFamily="18" charset="0"/>
              </a:rPr>
              <a:t>Function points can be estimated from requirement specification or design specification, thus making it possible to estimate development efforts in early phases of development.</a:t>
            </a:r>
            <a:endParaRPr lang="en-GB" altLang="en-US" sz="2600">
              <a:latin typeface="Times New Roman" pitchFamily="18" charset="0"/>
            </a:endParaRPr>
          </a:p>
        </p:txBody>
      </p:sp>
    </p:spTree>
    <p:extLst>
      <p:ext uri="{BB962C8B-B14F-4D97-AF65-F5344CB8AC3E}">
        <p14:creationId xmlns:p14="http://schemas.microsoft.com/office/powerpoint/2010/main" val="2443473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checkerboard(across)">
                                      <p:cBhvr>
                                        <p:cTn id="7" dur="10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73"/>
                                        </p:tgtEl>
                                        <p:attrNameLst>
                                          <p:attrName>style.visibility</p:attrName>
                                        </p:attrNameLst>
                                      </p:cBhvr>
                                      <p:to>
                                        <p:strVal val="visible"/>
                                      </p:to>
                                    </p:set>
                                    <p:animEffect transition="in" filter="checkerboard(across)">
                                      <p:cBhvr>
                                        <p:cTn id="12" dur="1000"/>
                                        <p:tgtEl>
                                          <p:spTgt spid="153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374"/>
                                        </p:tgtEl>
                                        <p:attrNameLst>
                                          <p:attrName>style.visibility</p:attrName>
                                        </p:attrNameLst>
                                      </p:cBhvr>
                                      <p:to>
                                        <p:strVal val="visible"/>
                                      </p:to>
                                    </p:set>
                                    <p:animEffect transition="in" filter="checkerboard(across)">
                                      <p:cBhvr>
                                        <p:cTn id="17" dur="1000"/>
                                        <p:tgtEl>
                                          <p:spTgt spid="1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73" grpId="0"/>
      <p:bldP spid="153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750CDE62-86EB-454E-8A5A-19E6C4519743}" type="slidenum">
              <a:rPr lang="en-GB" altLang="en-US" sz="1400"/>
              <a:pPr/>
              <a:t>5</a:t>
            </a:fld>
            <a:endParaRPr lang="en-GB" altLang="en-US" sz="1400"/>
          </a:p>
        </p:txBody>
      </p:sp>
      <p:sp>
        <p:nvSpPr>
          <p:cNvPr id="16390" name="Text Box 6"/>
          <p:cNvSpPr txBox="1">
            <a:spLocks noChangeArrowheads="1"/>
          </p:cNvSpPr>
          <p:nvPr/>
        </p:nvSpPr>
        <p:spPr bwMode="auto">
          <a:xfrm>
            <a:off x="381000" y="1538288"/>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800" b="1">
                <a:solidFill>
                  <a:srgbClr val="CC0000"/>
                </a:solidFill>
                <a:latin typeface="Times New Roman" pitchFamily="18" charset="0"/>
              </a:rPr>
              <a:t>Counting function points</a:t>
            </a:r>
            <a:endParaRPr lang="en-GB" altLang="en-US" sz="2800" b="1">
              <a:solidFill>
                <a:srgbClr val="CC0000"/>
              </a:solidFill>
              <a:latin typeface="Times New Roman" pitchFamily="18" charset="0"/>
            </a:endParaRPr>
          </a:p>
        </p:txBody>
      </p:sp>
      <p:graphicFrame>
        <p:nvGraphicFramePr>
          <p:cNvPr id="16466" name="Group 82"/>
          <p:cNvGraphicFramePr>
            <a:graphicFrameLocks noGrp="1"/>
          </p:cNvGraphicFramePr>
          <p:nvPr/>
        </p:nvGraphicFramePr>
        <p:xfrm>
          <a:off x="457200" y="2373313"/>
          <a:ext cx="8001000" cy="3200400"/>
        </p:xfrm>
        <a:graphic>
          <a:graphicData uri="http://schemas.openxmlformats.org/drawingml/2006/table">
            <a:tbl>
              <a:tblPr/>
              <a:tblGrid>
                <a:gridCol w="3962400"/>
                <a:gridCol w="1295400"/>
                <a:gridCol w="1524000"/>
                <a:gridCol w="1219200"/>
              </a:tblGrid>
              <a:tr h="42068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Functional Units</a:t>
                      </a:r>
                      <a:endParaRPr kumimoji="0" lang="en-GB" sz="2400" b="0" i="0" u="none" strike="noStrike" cap="none" normalizeH="0" baseline="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Weighting factors</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hMerge="1">
                  <a:txBody>
                    <a:bodyPr/>
                    <a:lstStyle/>
                    <a:p>
                      <a:endParaRPr lang="en-US"/>
                    </a:p>
                  </a:txBody>
                  <a:tcPr/>
                </a:tc>
                <a:tc hMerge="1">
                  <a:txBody>
                    <a:bodyPr/>
                    <a:lstStyle/>
                    <a:p>
                      <a:endParaRPr lang="en-US"/>
                    </a:p>
                  </a:txBody>
                  <a:tcPr/>
                </a:tc>
              </a:tr>
              <a:tr h="4206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Low</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Average</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High</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External Inputs (EI)</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External Output (EO)</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7</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External Inquiries (EQ)</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Internal logical files (ILF)</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7</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15</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External Interface files (EIF) </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7</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endParaRPr kumimoji="0" lang="en-GB" sz="24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54" name="Text Box 70"/>
          <p:cNvSpPr txBox="1">
            <a:spLocks noChangeArrowheads="1"/>
          </p:cNvSpPr>
          <p:nvPr/>
        </p:nvSpPr>
        <p:spPr bwMode="auto">
          <a:xfrm>
            <a:off x="381000" y="58674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2400">
                <a:latin typeface="Times New Roman" pitchFamily="18" charset="0"/>
              </a:rPr>
              <a:t>Table 1 : Functional units with weighting factors</a:t>
            </a:r>
            <a:endParaRPr lang="en-GB" altLang="en-US" sz="2400">
              <a:latin typeface="Times New Roman" pitchFamily="18" charset="0"/>
            </a:endParaRPr>
          </a:p>
        </p:txBody>
      </p:sp>
      <p:sp>
        <p:nvSpPr>
          <p:cNvPr id="31788" name="Text Box 83"/>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31789" name="Line 84"/>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10692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plus(out)">
                                      <p:cBhvr>
                                        <p:cTn id="7" dur="10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32" fill="hold" nodeType="clickEffect">
                                  <p:stCondLst>
                                    <p:cond delay="0"/>
                                  </p:stCondLst>
                                  <p:childTnLst>
                                    <p:set>
                                      <p:cBhvr>
                                        <p:cTn id="11" dur="1" fill="hold">
                                          <p:stCondLst>
                                            <p:cond delay="0"/>
                                          </p:stCondLst>
                                        </p:cTn>
                                        <p:tgtEl>
                                          <p:spTgt spid="16466"/>
                                        </p:tgtEl>
                                        <p:attrNameLst>
                                          <p:attrName>style.visibility</p:attrName>
                                        </p:attrNameLst>
                                      </p:cBhvr>
                                      <p:to>
                                        <p:strVal val="visible"/>
                                      </p:to>
                                    </p:set>
                                    <p:animEffect transition="in" filter="plus(out)">
                                      <p:cBhvr>
                                        <p:cTn id="12" dur="1000"/>
                                        <p:tgtEl>
                                          <p:spTgt spid="16466"/>
                                        </p:tgtEl>
                                      </p:cBhvr>
                                    </p:animEffect>
                                  </p:childTnLst>
                                </p:cTn>
                              </p:par>
                              <p:par>
                                <p:cTn id="13" presetID="13" presetClass="entr" presetSubtype="32" fill="hold" grpId="0" nodeType="withEffect">
                                  <p:stCondLst>
                                    <p:cond delay="0"/>
                                  </p:stCondLst>
                                  <p:childTnLst>
                                    <p:set>
                                      <p:cBhvr>
                                        <p:cTn id="14" dur="1" fill="hold">
                                          <p:stCondLst>
                                            <p:cond delay="0"/>
                                          </p:stCondLst>
                                        </p:cTn>
                                        <p:tgtEl>
                                          <p:spTgt spid="16454"/>
                                        </p:tgtEl>
                                        <p:attrNameLst>
                                          <p:attrName>style.visibility</p:attrName>
                                        </p:attrNameLst>
                                      </p:cBhvr>
                                      <p:to>
                                        <p:strVal val="visible"/>
                                      </p:to>
                                    </p:set>
                                    <p:animEffect transition="in" filter="plus(out)">
                                      <p:cBhvr>
                                        <p:cTn id="15" dur="1000"/>
                                        <p:tgtEl>
                                          <p:spTgt spid="16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4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D248BA22-106A-4089-861E-9AFB67C6C7FC}" type="slidenum">
              <a:rPr lang="en-GB" altLang="en-US" sz="1400"/>
              <a:pPr/>
              <a:t>6</a:t>
            </a:fld>
            <a:endParaRPr lang="en-GB" altLang="en-US" sz="1400"/>
          </a:p>
        </p:txBody>
      </p:sp>
      <p:sp>
        <p:nvSpPr>
          <p:cNvPr id="33795" name="Text Box 6"/>
          <p:cNvSpPr txBox="1">
            <a:spLocks noChangeArrowheads="1"/>
          </p:cNvSpPr>
          <p:nvPr/>
        </p:nvSpPr>
        <p:spPr bwMode="auto">
          <a:xfrm>
            <a:off x="381000" y="990600"/>
            <a:ext cx="838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2000">
                <a:latin typeface="Times New Roman" pitchFamily="18" charset="0"/>
              </a:rPr>
              <a:t>Table 2: UFP calculation table</a:t>
            </a:r>
            <a:endParaRPr lang="en-GB" altLang="en-US" sz="2000">
              <a:latin typeface="Times New Roman" pitchFamily="18" charset="0"/>
            </a:endParaRPr>
          </a:p>
        </p:txBody>
      </p:sp>
      <p:graphicFrame>
        <p:nvGraphicFramePr>
          <p:cNvPr id="17556" name="Group 148"/>
          <p:cNvGraphicFramePr>
            <a:graphicFrameLocks noGrp="1"/>
          </p:cNvGraphicFramePr>
          <p:nvPr/>
        </p:nvGraphicFramePr>
        <p:xfrm>
          <a:off x="304800" y="1385888"/>
          <a:ext cx="7696200" cy="5205434"/>
        </p:xfrm>
        <a:graphic>
          <a:graphicData uri="http://schemas.openxmlformats.org/drawingml/2006/table">
            <a:tbl>
              <a:tblPr/>
              <a:tblGrid>
                <a:gridCol w="1371600"/>
                <a:gridCol w="4876800"/>
                <a:gridCol w="1447800"/>
              </a:tblGrid>
              <a:tr h="580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1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68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400" b="0" i="0" u="none" strike="noStrike" cap="none" normalizeH="0" baseline="0">
                        <a:ln>
                          <a:noFill/>
                        </a:ln>
                        <a:solidFill>
                          <a:schemeClr val="tx1"/>
                        </a:solidFill>
                        <a:effectLst/>
                        <a:latin typeface="Arial" charset="0"/>
                        <a:cs typeface="Arial"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68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400" b="0" i="0" u="none" strike="noStrike" cap="none" normalizeH="0" baseline="0">
                        <a:ln>
                          <a:noFill/>
                        </a:ln>
                        <a:solidFill>
                          <a:schemeClr val="tx1"/>
                        </a:solidFill>
                        <a:effectLst/>
                        <a:latin typeface="Arial" charset="0"/>
                        <a:cs typeface="Arial"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68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400" b="0" i="0" u="none" strike="noStrike" cap="none" normalizeH="0" baseline="0">
                        <a:ln>
                          <a:noFill/>
                        </a:ln>
                        <a:solidFill>
                          <a:schemeClr val="tx1"/>
                        </a:solidFill>
                        <a:effectLst/>
                        <a:latin typeface="Arial" charset="0"/>
                        <a:cs typeface="Arial"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68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400" b="0" i="0" u="none" strike="noStrike" cap="none" normalizeH="0" baseline="0">
                        <a:ln>
                          <a:noFill/>
                        </a:ln>
                        <a:solidFill>
                          <a:schemeClr val="tx1"/>
                        </a:solidFill>
                        <a:effectLst/>
                        <a:latin typeface="Arial" charset="0"/>
                        <a:cs typeface="Arial"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934">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29" name="Text Box 60"/>
          <p:cNvSpPr txBox="1">
            <a:spLocks noChangeArrowheads="1"/>
          </p:cNvSpPr>
          <p:nvPr/>
        </p:nvSpPr>
        <p:spPr bwMode="auto">
          <a:xfrm>
            <a:off x="2133600" y="1452563"/>
            <a:ext cx="1143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Count Complexity</a:t>
            </a:r>
            <a:endParaRPr lang="en-GB" altLang="en-US" sz="1600">
              <a:latin typeface="Times New Roman" pitchFamily="18" charset="0"/>
            </a:endParaRPr>
          </a:p>
        </p:txBody>
      </p:sp>
      <p:sp>
        <p:nvSpPr>
          <p:cNvPr id="33830" name="Text Box 61"/>
          <p:cNvSpPr txBox="1">
            <a:spLocks noChangeArrowheads="1"/>
          </p:cNvSpPr>
          <p:nvPr/>
        </p:nvSpPr>
        <p:spPr bwMode="auto">
          <a:xfrm>
            <a:off x="4800600" y="1447800"/>
            <a:ext cx="1143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Complexity Totals</a:t>
            </a:r>
            <a:endParaRPr lang="en-GB" altLang="en-US" sz="1600">
              <a:latin typeface="Times New Roman" pitchFamily="18" charset="0"/>
            </a:endParaRPr>
          </a:p>
        </p:txBody>
      </p:sp>
      <p:sp>
        <p:nvSpPr>
          <p:cNvPr id="33831" name="Text Box 62"/>
          <p:cNvSpPr txBox="1">
            <a:spLocks noChangeArrowheads="1"/>
          </p:cNvSpPr>
          <p:nvPr/>
        </p:nvSpPr>
        <p:spPr bwMode="auto">
          <a:xfrm>
            <a:off x="2743200" y="200025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3</a:t>
            </a:r>
            <a:endParaRPr lang="en-GB" altLang="en-US" sz="1600">
              <a:latin typeface="Times New Roman" pitchFamily="18" charset="0"/>
            </a:endParaRPr>
          </a:p>
        </p:txBody>
      </p:sp>
      <p:sp>
        <p:nvSpPr>
          <p:cNvPr id="33832" name="Rectangle 64"/>
          <p:cNvSpPr>
            <a:spLocks noChangeArrowheads="1"/>
          </p:cNvSpPr>
          <p:nvPr/>
        </p:nvSpPr>
        <p:spPr bwMode="auto">
          <a:xfrm>
            <a:off x="1871663" y="2057400"/>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33" name="Rectangle 67"/>
          <p:cNvSpPr>
            <a:spLocks noChangeArrowheads="1"/>
          </p:cNvSpPr>
          <p:nvPr/>
        </p:nvSpPr>
        <p:spPr bwMode="auto">
          <a:xfrm>
            <a:off x="1876425" y="2295525"/>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34" name="Rectangle 68"/>
          <p:cNvSpPr>
            <a:spLocks noChangeArrowheads="1"/>
          </p:cNvSpPr>
          <p:nvPr/>
        </p:nvSpPr>
        <p:spPr bwMode="auto">
          <a:xfrm>
            <a:off x="1876425" y="2543175"/>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35" name="Text Box 69"/>
          <p:cNvSpPr txBox="1">
            <a:spLocks noChangeArrowheads="1"/>
          </p:cNvSpPr>
          <p:nvPr/>
        </p:nvSpPr>
        <p:spPr bwMode="auto">
          <a:xfrm>
            <a:off x="2724150" y="2209800"/>
            <a:ext cx="1223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4</a:t>
            </a:r>
            <a:endParaRPr lang="en-GB" altLang="en-US" sz="1600">
              <a:latin typeface="Times New Roman" pitchFamily="18" charset="0"/>
            </a:endParaRPr>
          </a:p>
        </p:txBody>
      </p:sp>
      <p:sp>
        <p:nvSpPr>
          <p:cNvPr id="33836" name="Text Box 70"/>
          <p:cNvSpPr txBox="1">
            <a:spLocks noChangeArrowheads="1"/>
          </p:cNvSpPr>
          <p:nvPr/>
        </p:nvSpPr>
        <p:spPr bwMode="auto">
          <a:xfrm>
            <a:off x="2743200" y="2465388"/>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6</a:t>
            </a:r>
            <a:endParaRPr lang="en-GB" altLang="en-US" sz="1600">
              <a:latin typeface="Times New Roman" pitchFamily="18" charset="0"/>
            </a:endParaRPr>
          </a:p>
        </p:txBody>
      </p:sp>
      <p:sp>
        <p:nvSpPr>
          <p:cNvPr id="33837" name="Text Box 72"/>
          <p:cNvSpPr txBox="1">
            <a:spLocks noChangeArrowheads="1"/>
          </p:cNvSpPr>
          <p:nvPr/>
        </p:nvSpPr>
        <p:spPr bwMode="auto">
          <a:xfrm>
            <a:off x="4419600" y="19954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38" name="Text Box 73"/>
          <p:cNvSpPr txBox="1">
            <a:spLocks noChangeArrowheads="1"/>
          </p:cNvSpPr>
          <p:nvPr/>
        </p:nvSpPr>
        <p:spPr bwMode="auto">
          <a:xfrm>
            <a:off x="4419600" y="22367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39" name="Text Box 74"/>
          <p:cNvSpPr txBox="1">
            <a:spLocks noChangeArrowheads="1"/>
          </p:cNvSpPr>
          <p:nvPr/>
        </p:nvSpPr>
        <p:spPr bwMode="auto">
          <a:xfrm>
            <a:off x="4419600" y="249872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40" name="Rectangle 75"/>
          <p:cNvSpPr>
            <a:spLocks noChangeArrowheads="1"/>
          </p:cNvSpPr>
          <p:nvPr/>
        </p:nvSpPr>
        <p:spPr bwMode="auto">
          <a:xfrm>
            <a:off x="5143500" y="2057400"/>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1" name="Rectangle 76"/>
          <p:cNvSpPr>
            <a:spLocks noChangeArrowheads="1"/>
          </p:cNvSpPr>
          <p:nvPr/>
        </p:nvSpPr>
        <p:spPr bwMode="auto">
          <a:xfrm>
            <a:off x="5148263" y="2295525"/>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2" name="Rectangle 77"/>
          <p:cNvSpPr>
            <a:spLocks noChangeArrowheads="1"/>
          </p:cNvSpPr>
          <p:nvPr/>
        </p:nvSpPr>
        <p:spPr bwMode="auto">
          <a:xfrm>
            <a:off x="5148263" y="2543175"/>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3" name="Rectangle 81"/>
          <p:cNvSpPr>
            <a:spLocks noChangeArrowheads="1"/>
          </p:cNvSpPr>
          <p:nvPr/>
        </p:nvSpPr>
        <p:spPr bwMode="auto">
          <a:xfrm>
            <a:off x="1871663" y="286226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4" name="Rectangle 82"/>
          <p:cNvSpPr>
            <a:spLocks noChangeArrowheads="1"/>
          </p:cNvSpPr>
          <p:nvPr/>
        </p:nvSpPr>
        <p:spPr bwMode="auto">
          <a:xfrm>
            <a:off x="1876425" y="310038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5" name="Rectangle 83"/>
          <p:cNvSpPr>
            <a:spLocks noChangeArrowheads="1"/>
          </p:cNvSpPr>
          <p:nvPr/>
        </p:nvSpPr>
        <p:spPr bwMode="auto">
          <a:xfrm>
            <a:off x="1876425" y="334803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6" name="Rectangle 84"/>
          <p:cNvSpPr>
            <a:spLocks noChangeArrowheads="1"/>
          </p:cNvSpPr>
          <p:nvPr/>
        </p:nvSpPr>
        <p:spPr bwMode="auto">
          <a:xfrm>
            <a:off x="1871663" y="367188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7" name="Rectangle 85"/>
          <p:cNvSpPr>
            <a:spLocks noChangeArrowheads="1"/>
          </p:cNvSpPr>
          <p:nvPr/>
        </p:nvSpPr>
        <p:spPr bwMode="auto">
          <a:xfrm>
            <a:off x="1876425" y="391001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8" name="Rectangle 86"/>
          <p:cNvSpPr>
            <a:spLocks noChangeArrowheads="1"/>
          </p:cNvSpPr>
          <p:nvPr/>
        </p:nvSpPr>
        <p:spPr bwMode="auto">
          <a:xfrm>
            <a:off x="1876425" y="415766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49" name="Rectangle 87"/>
          <p:cNvSpPr>
            <a:spLocks noChangeArrowheads="1"/>
          </p:cNvSpPr>
          <p:nvPr/>
        </p:nvSpPr>
        <p:spPr bwMode="auto">
          <a:xfrm>
            <a:off x="1876425" y="448151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0" name="Rectangle 88"/>
          <p:cNvSpPr>
            <a:spLocks noChangeArrowheads="1"/>
          </p:cNvSpPr>
          <p:nvPr/>
        </p:nvSpPr>
        <p:spPr bwMode="auto">
          <a:xfrm>
            <a:off x="1881188" y="471963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1" name="Rectangle 89"/>
          <p:cNvSpPr>
            <a:spLocks noChangeArrowheads="1"/>
          </p:cNvSpPr>
          <p:nvPr/>
        </p:nvSpPr>
        <p:spPr bwMode="auto">
          <a:xfrm>
            <a:off x="1881188" y="496728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2" name="Rectangle 90"/>
          <p:cNvSpPr>
            <a:spLocks noChangeArrowheads="1"/>
          </p:cNvSpPr>
          <p:nvPr/>
        </p:nvSpPr>
        <p:spPr bwMode="auto">
          <a:xfrm>
            <a:off x="1876425" y="530066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3" name="Rectangle 91"/>
          <p:cNvSpPr>
            <a:spLocks noChangeArrowheads="1"/>
          </p:cNvSpPr>
          <p:nvPr/>
        </p:nvSpPr>
        <p:spPr bwMode="auto">
          <a:xfrm>
            <a:off x="1881188" y="553878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4" name="Rectangle 92"/>
          <p:cNvSpPr>
            <a:spLocks noChangeArrowheads="1"/>
          </p:cNvSpPr>
          <p:nvPr/>
        </p:nvSpPr>
        <p:spPr bwMode="auto">
          <a:xfrm>
            <a:off x="1881188" y="578643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5" name="Rectangle 93"/>
          <p:cNvSpPr>
            <a:spLocks noChangeArrowheads="1"/>
          </p:cNvSpPr>
          <p:nvPr/>
        </p:nvSpPr>
        <p:spPr bwMode="auto">
          <a:xfrm>
            <a:off x="5148263" y="2847975"/>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6" name="Rectangle 94"/>
          <p:cNvSpPr>
            <a:spLocks noChangeArrowheads="1"/>
          </p:cNvSpPr>
          <p:nvPr/>
        </p:nvSpPr>
        <p:spPr bwMode="auto">
          <a:xfrm>
            <a:off x="5153025" y="3086100"/>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7" name="Rectangle 95"/>
          <p:cNvSpPr>
            <a:spLocks noChangeArrowheads="1"/>
          </p:cNvSpPr>
          <p:nvPr/>
        </p:nvSpPr>
        <p:spPr bwMode="auto">
          <a:xfrm>
            <a:off x="5153025" y="3333750"/>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8" name="Rectangle 96"/>
          <p:cNvSpPr>
            <a:spLocks noChangeArrowheads="1"/>
          </p:cNvSpPr>
          <p:nvPr/>
        </p:nvSpPr>
        <p:spPr bwMode="auto">
          <a:xfrm>
            <a:off x="5148263" y="367188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59" name="Rectangle 97"/>
          <p:cNvSpPr>
            <a:spLocks noChangeArrowheads="1"/>
          </p:cNvSpPr>
          <p:nvPr/>
        </p:nvSpPr>
        <p:spPr bwMode="auto">
          <a:xfrm>
            <a:off x="5153025" y="391001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0" name="Rectangle 98"/>
          <p:cNvSpPr>
            <a:spLocks noChangeArrowheads="1"/>
          </p:cNvSpPr>
          <p:nvPr/>
        </p:nvSpPr>
        <p:spPr bwMode="auto">
          <a:xfrm>
            <a:off x="5153025" y="415766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1" name="Rectangle 99"/>
          <p:cNvSpPr>
            <a:spLocks noChangeArrowheads="1"/>
          </p:cNvSpPr>
          <p:nvPr/>
        </p:nvSpPr>
        <p:spPr bwMode="auto">
          <a:xfrm>
            <a:off x="5157788" y="448151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2" name="Rectangle 100"/>
          <p:cNvSpPr>
            <a:spLocks noChangeArrowheads="1"/>
          </p:cNvSpPr>
          <p:nvPr/>
        </p:nvSpPr>
        <p:spPr bwMode="auto">
          <a:xfrm>
            <a:off x="5162550" y="471963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3" name="Rectangle 101"/>
          <p:cNvSpPr>
            <a:spLocks noChangeArrowheads="1"/>
          </p:cNvSpPr>
          <p:nvPr/>
        </p:nvSpPr>
        <p:spPr bwMode="auto">
          <a:xfrm>
            <a:off x="5162550" y="496728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4" name="Rectangle 102"/>
          <p:cNvSpPr>
            <a:spLocks noChangeArrowheads="1"/>
          </p:cNvSpPr>
          <p:nvPr/>
        </p:nvSpPr>
        <p:spPr bwMode="auto">
          <a:xfrm>
            <a:off x="5148263" y="5305425"/>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5" name="Rectangle 103"/>
          <p:cNvSpPr>
            <a:spLocks noChangeArrowheads="1"/>
          </p:cNvSpPr>
          <p:nvPr/>
        </p:nvSpPr>
        <p:spPr bwMode="auto">
          <a:xfrm>
            <a:off x="5153025" y="5543550"/>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6" name="Rectangle 104"/>
          <p:cNvSpPr>
            <a:spLocks noChangeArrowheads="1"/>
          </p:cNvSpPr>
          <p:nvPr/>
        </p:nvSpPr>
        <p:spPr bwMode="auto">
          <a:xfrm>
            <a:off x="5153025" y="5791200"/>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7" name="Rectangle 105"/>
          <p:cNvSpPr>
            <a:spLocks noChangeArrowheads="1"/>
          </p:cNvSpPr>
          <p:nvPr/>
        </p:nvSpPr>
        <p:spPr bwMode="auto">
          <a:xfrm>
            <a:off x="6991350" y="2543175"/>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8" name="Rectangle 106"/>
          <p:cNvSpPr>
            <a:spLocks noChangeArrowheads="1"/>
          </p:cNvSpPr>
          <p:nvPr/>
        </p:nvSpPr>
        <p:spPr bwMode="auto">
          <a:xfrm>
            <a:off x="6977063" y="3333750"/>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69" name="Rectangle 107"/>
          <p:cNvSpPr>
            <a:spLocks noChangeArrowheads="1"/>
          </p:cNvSpPr>
          <p:nvPr/>
        </p:nvSpPr>
        <p:spPr bwMode="auto">
          <a:xfrm>
            <a:off x="6996113" y="415766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70" name="Rectangle 108"/>
          <p:cNvSpPr>
            <a:spLocks noChangeArrowheads="1"/>
          </p:cNvSpPr>
          <p:nvPr/>
        </p:nvSpPr>
        <p:spPr bwMode="auto">
          <a:xfrm>
            <a:off x="6996113" y="4953000"/>
            <a:ext cx="533400" cy="18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71" name="Rectangle 109"/>
          <p:cNvSpPr>
            <a:spLocks noChangeArrowheads="1"/>
          </p:cNvSpPr>
          <p:nvPr/>
        </p:nvSpPr>
        <p:spPr bwMode="auto">
          <a:xfrm>
            <a:off x="6996113" y="5757863"/>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72" name="Text Box 110"/>
          <p:cNvSpPr txBox="1">
            <a:spLocks noChangeArrowheads="1"/>
          </p:cNvSpPr>
          <p:nvPr/>
        </p:nvSpPr>
        <p:spPr bwMode="auto">
          <a:xfrm>
            <a:off x="4419600" y="28194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73" name="Text Box 111"/>
          <p:cNvSpPr txBox="1">
            <a:spLocks noChangeArrowheads="1"/>
          </p:cNvSpPr>
          <p:nvPr/>
        </p:nvSpPr>
        <p:spPr bwMode="auto">
          <a:xfrm>
            <a:off x="4419600" y="30607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74" name="Text Box 112"/>
          <p:cNvSpPr txBox="1">
            <a:spLocks noChangeArrowheads="1"/>
          </p:cNvSpPr>
          <p:nvPr/>
        </p:nvSpPr>
        <p:spPr bwMode="auto">
          <a:xfrm>
            <a:off x="4419600" y="33226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75" name="Text Box 113"/>
          <p:cNvSpPr txBox="1">
            <a:spLocks noChangeArrowheads="1"/>
          </p:cNvSpPr>
          <p:nvPr/>
        </p:nvSpPr>
        <p:spPr bwMode="auto">
          <a:xfrm>
            <a:off x="4419600" y="362902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76" name="Text Box 114"/>
          <p:cNvSpPr txBox="1">
            <a:spLocks noChangeArrowheads="1"/>
          </p:cNvSpPr>
          <p:nvPr/>
        </p:nvSpPr>
        <p:spPr bwMode="auto">
          <a:xfrm>
            <a:off x="4419600" y="387032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77" name="Text Box 115"/>
          <p:cNvSpPr txBox="1">
            <a:spLocks noChangeArrowheads="1"/>
          </p:cNvSpPr>
          <p:nvPr/>
        </p:nvSpPr>
        <p:spPr bwMode="auto">
          <a:xfrm>
            <a:off x="4419600" y="413226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78" name="Text Box 116"/>
          <p:cNvSpPr txBox="1">
            <a:spLocks noChangeArrowheads="1"/>
          </p:cNvSpPr>
          <p:nvPr/>
        </p:nvSpPr>
        <p:spPr bwMode="auto">
          <a:xfrm>
            <a:off x="4419600" y="44481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79" name="Text Box 117"/>
          <p:cNvSpPr txBox="1">
            <a:spLocks noChangeArrowheads="1"/>
          </p:cNvSpPr>
          <p:nvPr/>
        </p:nvSpPr>
        <p:spPr bwMode="auto">
          <a:xfrm>
            <a:off x="4419600" y="46894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80" name="Text Box 118"/>
          <p:cNvSpPr txBox="1">
            <a:spLocks noChangeArrowheads="1"/>
          </p:cNvSpPr>
          <p:nvPr/>
        </p:nvSpPr>
        <p:spPr bwMode="auto">
          <a:xfrm>
            <a:off x="4419600" y="495141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81" name="Text Box 119"/>
          <p:cNvSpPr txBox="1">
            <a:spLocks noChangeArrowheads="1"/>
          </p:cNvSpPr>
          <p:nvPr/>
        </p:nvSpPr>
        <p:spPr bwMode="auto">
          <a:xfrm>
            <a:off x="4419600" y="52578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82" name="Text Box 120"/>
          <p:cNvSpPr txBox="1">
            <a:spLocks noChangeArrowheads="1"/>
          </p:cNvSpPr>
          <p:nvPr/>
        </p:nvSpPr>
        <p:spPr bwMode="auto">
          <a:xfrm>
            <a:off x="4419600" y="54991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83" name="Text Box 121"/>
          <p:cNvSpPr txBox="1">
            <a:spLocks noChangeArrowheads="1"/>
          </p:cNvSpPr>
          <p:nvPr/>
        </p:nvSpPr>
        <p:spPr bwMode="auto">
          <a:xfrm>
            <a:off x="4419600" y="576103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t>
            </a:r>
            <a:endParaRPr lang="en-GB" altLang="en-US" sz="1600">
              <a:latin typeface="Times New Roman" pitchFamily="18" charset="0"/>
            </a:endParaRPr>
          </a:p>
        </p:txBody>
      </p:sp>
      <p:sp>
        <p:nvSpPr>
          <p:cNvPr id="33884" name="Text Box 122"/>
          <p:cNvSpPr txBox="1">
            <a:spLocks noChangeArrowheads="1"/>
          </p:cNvSpPr>
          <p:nvPr/>
        </p:nvSpPr>
        <p:spPr bwMode="auto">
          <a:xfrm>
            <a:off x="2747963" y="2824163"/>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4</a:t>
            </a:r>
            <a:endParaRPr lang="en-GB" altLang="en-US" sz="1600">
              <a:latin typeface="Times New Roman" pitchFamily="18" charset="0"/>
            </a:endParaRPr>
          </a:p>
        </p:txBody>
      </p:sp>
      <p:sp>
        <p:nvSpPr>
          <p:cNvPr id="33885" name="Text Box 123"/>
          <p:cNvSpPr txBox="1">
            <a:spLocks noChangeArrowheads="1"/>
          </p:cNvSpPr>
          <p:nvPr/>
        </p:nvSpPr>
        <p:spPr bwMode="auto">
          <a:xfrm>
            <a:off x="2728913" y="3033713"/>
            <a:ext cx="1223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5</a:t>
            </a:r>
            <a:endParaRPr lang="en-GB" altLang="en-US" sz="1600">
              <a:latin typeface="Times New Roman" pitchFamily="18" charset="0"/>
            </a:endParaRPr>
          </a:p>
        </p:txBody>
      </p:sp>
      <p:sp>
        <p:nvSpPr>
          <p:cNvPr id="33886" name="Text Box 124"/>
          <p:cNvSpPr txBox="1">
            <a:spLocks noChangeArrowheads="1"/>
          </p:cNvSpPr>
          <p:nvPr/>
        </p:nvSpPr>
        <p:spPr bwMode="auto">
          <a:xfrm>
            <a:off x="2747963" y="328930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7</a:t>
            </a:r>
            <a:endParaRPr lang="en-GB" altLang="en-US" sz="1600">
              <a:latin typeface="Times New Roman" pitchFamily="18" charset="0"/>
            </a:endParaRPr>
          </a:p>
        </p:txBody>
      </p:sp>
      <p:sp>
        <p:nvSpPr>
          <p:cNvPr id="33887" name="Text Box 125"/>
          <p:cNvSpPr txBox="1">
            <a:spLocks noChangeArrowheads="1"/>
          </p:cNvSpPr>
          <p:nvPr/>
        </p:nvSpPr>
        <p:spPr bwMode="auto">
          <a:xfrm>
            <a:off x="2747963" y="363855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3</a:t>
            </a:r>
            <a:endParaRPr lang="en-GB" altLang="en-US" sz="1600">
              <a:latin typeface="Times New Roman" pitchFamily="18" charset="0"/>
            </a:endParaRPr>
          </a:p>
        </p:txBody>
      </p:sp>
      <p:sp>
        <p:nvSpPr>
          <p:cNvPr id="33888" name="Text Box 126"/>
          <p:cNvSpPr txBox="1">
            <a:spLocks noChangeArrowheads="1"/>
          </p:cNvSpPr>
          <p:nvPr/>
        </p:nvSpPr>
        <p:spPr bwMode="auto">
          <a:xfrm>
            <a:off x="2728913" y="3848100"/>
            <a:ext cx="1223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4</a:t>
            </a:r>
            <a:endParaRPr lang="en-GB" altLang="en-US" sz="1600">
              <a:latin typeface="Times New Roman" pitchFamily="18" charset="0"/>
            </a:endParaRPr>
          </a:p>
        </p:txBody>
      </p:sp>
      <p:sp>
        <p:nvSpPr>
          <p:cNvPr id="33889" name="Text Box 127"/>
          <p:cNvSpPr txBox="1">
            <a:spLocks noChangeArrowheads="1"/>
          </p:cNvSpPr>
          <p:nvPr/>
        </p:nvSpPr>
        <p:spPr bwMode="auto">
          <a:xfrm>
            <a:off x="2747963" y="4103688"/>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6</a:t>
            </a:r>
            <a:endParaRPr lang="en-GB" altLang="en-US" sz="1600">
              <a:latin typeface="Times New Roman" pitchFamily="18" charset="0"/>
            </a:endParaRPr>
          </a:p>
        </p:txBody>
      </p:sp>
      <p:sp>
        <p:nvSpPr>
          <p:cNvPr id="33890" name="Text Box 128"/>
          <p:cNvSpPr txBox="1">
            <a:spLocks noChangeArrowheads="1"/>
          </p:cNvSpPr>
          <p:nvPr/>
        </p:nvSpPr>
        <p:spPr bwMode="auto">
          <a:xfrm>
            <a:off x="2752725" y="445770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7</a:t>
            </a:r>
            <a:endParaRPr lang="en-GB" altLang="en-US" sz="1600">
              <a:latin typeface="Times New Roman" pitchFamily="18" charset="0"/>
            </a:endParaRPr>
          </a:p>
        </p:txBody>
      </p:sp>
      <p:sp>
        <p:nvSpPr>
          <p:cNvPr id="33891" name="Text Box 129"/>
          <p:cNvSpPr txBox="1">
            <a:spLocks noChangeArrowheads="1"/>
          </p:cNvSpPr>
          <p:nvPr/>
        </p:nvSpPr>
        <p:spPr bwMode="auto">
          <a:xfrm>
            <a:off x="2733675" y="4667250"/>
            <a:ext cx="1223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10</a:t>
            </a:r>
            <a:endParaRPr lang="en-GB" altLang="en-US" sz="1600">
              <a:latin typeface="Times New Roman" pitchFamily="18" charset="0"/>
            </a:endParaRPr>
          </a:p>
        </p:txBody>
      </p:sp>
      <p:sp>
        <p:nvSpPr>
          <p:cNvPr id="33892" name="Text Box 130"/>
          <p:cNvSpPr txBox="1">
            <a:spLocks noChangeArrowheads="1"/>
          </p:cNvSpPr>
          <p:nvPr/>
        </p:nvSpPr>
        <p:spPr bwMode="auto">
          <a:xfrm>
            <a:off x="2752725" y="4922838"/>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15</a:t>
            </a:r>
            <a:endParaRPr lang="en-GB" altLang="en-US" sz="1600">
              <a:latin typeface="Times New Roman" pitchFamily="18" charset="0"/>
            </a:endParaRPr>
          </a:p>
        </p:txBody>
      </p:sp>
      <p:sp>
        <p:nvSpPr>
          <p:cNvPr id="33893" name="Text Box 131"/>
          <p:cNvSpPr txBox="1">
            <a:spLocks noChangeArrowheads="1"/>
          </p:cNvSpPr>
          <p:nvPr/>
        </p:nvSpPr>
        <p:spPr bwMode="auto">
          <a:xfrm>
            <a:off x="2752725" y="5262563"/>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Low x 5</a:t>
            </a:r>
            <a:endParaRPr lang="en-GB" altLang="en-US" sz="1600">
              <a:latin typeface="Times New Roman" pitchFamily="18" charset="0"/>
            </a:endParaRPr>
          </a:p>
        </p:txBody>
      </p:sp>
      <p:sp>
        <p:nvSpPr>
          <p:cNvPr id="33894" name="Text Box 132"/>
          <p:cNvSpPr txBox="1">
            <a:spLocks noChangeArrowheads="1"/>
          </p:cNvSpPr>
          <p:nvPr/>
        </p:nvSpPr>
        <p:spPr bwMode="auto">
          <a:xfrm>
            <a:off x="2743200" y="5472113"/>
            <a:ext cx="1223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Average x 7</a:t>
            </a:r>
            <a:endParaRPr lang="en-GB" altLang="en-US" sz="1600">
              <a:latin typeface="Times New Roman" pitchFamily="18" charset="0"/>
            </a:endParaRPr>
          </a:p>
        </p:txBody>
      </p:sp>
      <p:sp>
        <p:nvSpPr>
          <p:cNvPr id="33895" name="Text Box 133"/>
          <p:cNvSpPr txBox="1">
            <a:spLocks noChangeArrowheads="1"/>
          </p:cNvSpPr>
          <p:nvPr/>
        </p:nvSpPr>
        <p:spPr bwMode="auto">
          <a:xfrm>
            <a:off x="2752725" y="572770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High x 10</a:t>
            </a:r>
            <a:endParaRPr lang="en-GB" altLang="en-US" sz="1600">
              <a:latin typeface="Times New Roman" pitchFamily="18" charset="0"/>
            </a:endParaRPr>
          </a:p>
        </p:txBody>
      </p:sp>
      <p:sp>
        <p:nvSpPr>
          <p:cNvPr id="33896" name="Text Box 134"/>
          <p:cNvSpPr txBox="1">
            <a:spLocks noChangeArrowheads="1"/>
          </p:cNvSpPr>
          <p:nvPr/>
        </p:nvSpPr>
        <p:spPr bwMode="auto">
          <a:xfrm>
            <a:off x="409575" y="1447800"/>
            <a:ext cx="1143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lnSpc>
                <a:spcPct val="80000"/>
              </a:lnSpc>
            </a:pPr>
            <a:r>
              <a:rPr lang="en-US" altLang="en-US" sz="1800">
                <a:latin typeface="Times New Roman" pitchFamily="18" charset="0"/>
              </a:rPr>
              <a:t>Functional </a:t>
            </a:r>
          </a:p>
          <a:p>
            <a:pPr algn="ctr" eaLnBrk="1" hangingPunct="1">
              <a:lnSpc>
                <a:spcPct val="80000"/>
              </a:lnSpc>
            </a:pPr>
            <a:r>
              <a:rPr lang="en-US" altLang="en-US" sz="1800">
                <a:latin typeface="Times New Roman" pitchFamily="18" charset="0"/>
              </a:rPr>
              <a:t>Units</a:t>
            </a:r>
            <a:endParaRPr lang="en-GB" altLang="en-US" sz="1800">
              <a:latin typeface="Times New Roman" pitchFamily="18" charset="0"/>
            </a:endParaRPr>
          </a:p>
        </p:txBody>
      </p:sp>
      <p:sp>
        <p:nvSpPr>
          <p:cNvPr id="33897" name="Text Box 136"/>
          <p:cNvSpPr txBox="1">
            <a:spLocks noChangeArrowheads="1"/>
          </p:cNvSpPr>
          <p:nvPr/>
        </p:nvSpPr>
        <p:spPr bwMode="auto">
          <a:xfrm>
            <a:off x="509588" y="1976438"/>
            <a:ext cx="9144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Inputs</a:t>
            </a:r>
          </a:p>
          <a:p>
            <a:pPr eaLnBrk="1" hangingPunct="1">
              <a:lnSpc>
                <a:spcPct val="85000"/>
              </a:lnSpc>
            </a:pPr>
            <a:r>
              <a:rPr lang="en-US" altLang="en-US" sz="1800">
                <a:latin typeface="Times New Roman" pitchFamily="18" charset="0"/>
              </a:rPr>
              <a:t>(EIs)</a:t>
            </a:r>
            <a:endParaRPr lang="en-GB" altLang="en-US" sz="1800">
              <a:latin typeface="Times New Roman" pitchFamily="18" charset="0"/>
            </a:endParaRPr>
          </a:p>
        </p:txBody>
      </p:sp>
      <p:sp>
        <p:nvSpPr>
          <p:cNvPr id="33898" name="Text Box 138"/>
          <p:cNvSpPr txBox="1">
            <a:spLocks noChangeArrowheads="1"/>
          </p:cNvSpPr>
          <p:nvPr/>
        </p:nvSpPr>
        <p:spPr bwMode="auto">
          <a:xfrm>
            <a:off x="485775" y="2771775"/>
            <a:ext cx="1143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Outputs</a:t>
            </a:r>
          </a:p>
          <a:p>
            <a:pPr eaLnBrk="1" hangingPunct="1">
              <a:lnSpc>
                <a:spcPct val="85000"/>
              </a:lnSpc>
            </a:pPr>
            <a:r>
              <a:rPr lang="en-US" altLang="en-US" sz="1800">
                <a:latin typeface="Times New Roman" pitchFamily="18" charset="0"/>
              </a:rPr>
              <a:t>(EOs)</a:t>
            </a:r>
            <a:endParaRPr lang="en-GB" altLang="en-US" sz="1800">
              <a:latin typeface="Times New Roman" pitchFamily="18" charset="0"/>
            </a:endParaRPr>
          </a:p>
        </p:txBody>
      </p:sp>
      <p:sp>
        <p:nvSpPr>
          <p:cNvPr id="33899" name="Text Box 143"/>
          <p:cNvSpPr txBox="1">
            <a:spLocks noChangeArrowheads="1"/>
          </p:cNvSpPr>
          <p:nvPr/>
        </p:nvSpPr>
        <p:spPr bwMode="auto">
          <a:xfrm>
            <a:off x="504825" y="3581400"/>
            <a:ext cx="1143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Inquiries</a:t>
            </a:r>
          </a:p>
          <a:p>
            <a:pPr eaLnBrk="1" hangingPunct="1">
              <a:lnSpc>
                <a:spcPct val="85000"/>
              </a:lnSpc>
            </a:pPr>
            <a:r>
              <a:rPr lang="en-US" altLang="en-US" sz="1800">
                <a:latin typeface="Times New Roman" pitchFamily="18" charset="0"/>
              </a:rPr>
              <a:t>(EQs)</a:t>
            </a:r>
            <a:endParaRPr lang="en-GB" altLang="en-US" sz="1800">
              <a:latin typeface="Times New Roman" pitchFamily="18" charset="0"/>
            </a:endParaRPr>
          </a:p>
        </p:txBody>
      </p:sp>
      <p:sp>
        <p:nvSpPr>
          <p:cNvPr id="33900" name="Text Box 146"/>
          <p:cNvSpPr txBox="1">
            <a:spLocks noChangeArrowheads="1"/>
          </p:cNvSpPr>
          <p:nvPr/>
        </p:nvSpPr>
        <p:spPr bwMode="auto">
          <a:xfrm>
            <a:off x="500063" y="4433888"/>
            <a:ext cx="1143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logical</a:t>
            </a:r>
          </a:p>
          <a:p>
            <a:pPr eaLnBrk="1" hangingPunct="1">
              <a:lnSpc>
                <a:spcPct val="85000"/>
              </a:lnSpc>
            </a:pPr>
            <a:r>
              <a:rPr lang="en-US" altLang="en-US" sz="1800">
                <a:latin typeface="Times New Roman" pitchFamily="18" charset="0"/>
              </a:rPr>
              <a:t>Files (ILFs)</a:t>
            </a:r>
            <a:endParaRPr lang="en-GB" altLang="en-US" sz="1800">
              <a:latin typeface="Times New Roman" pitchFamily="18" charset="0"/>
            </a:endParaRPr>
          </a:p>
        </p:txBody>
      </p:sp>
      <p:sp>
        <p:nvSpPr>
          <p:cNvPr id="33901" name="Text Box 149"/>
          <p:cNvSpPr txBox="1">
            <a:spLocks noChangeArrowheads="1"/>
          </p:cNvSpPr>
          <p:nvPr/>
        </p:nvSpPr>
        <p:spPr bwMode="auto">
          <a:xfrm>
            <a:off x="490538" y="5224463"/>
            <a:ext cx="1143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lnSpc>
                <a:spcPct val="85000"/>
              </a:lnSpc>
            </a:pPr>
            <a:r>
              <a:rPr lang="en-US" altLang="en-US" sz="1800">
                <a:latin typeface="Times New Roman" pitchFamily="18" charset="0"/>
              </a:rPr>
              <a:t>External </a:t>
            </a:r>
          </a:p>
          <a:p>
            <a:pPr eaLnBrk="1" hangingPunct="1">
              <a:lnSpc>
                <a:spcPct val="85000"/>
              </a:lnSpc>
            </a:pPr>
            <a:r>
              <a:rPr lang="en-US" altLang="en-US" sz="1800">
                <a:latin typeface="Times New Roman" pitchFamily="18" charset="0"/>
              </a:rPr>
              <a:t>Interface </a:t>
            </a:r>
          </a:p>
          <a:p>
            <a:pPr eaLnBrk="1" hangingPunct="1">
              <a:lnSpc>
                <a:spcPct val="85000"/>
              </a:lnSpc>
            </a:pPr>
            <a:r>
              <a:rPr lang="en-US" altLang="en-US" sz="1800">
                <a:latin typeface="Times New Roman" pitchFamily="18" charset="0"/>
              </a:rPr>
              <a:t>Files (EIFs)</a:t>
            </a:r>
            <a:endParaRPr lang="en-GB" altLang="en-US" sz="1800">
              <a:latin typeface="Times New Roman" pitchFamily="18" charset="0"/>
            </a:endParaRPr>
          </a:p>
        </p:txBody>
      </p:sp>
      <p:sp>
        <p:nvSpPr>
          <p:cNvPr id="33902" name="Text Box 150"/>
          <p:cNvSpPr txBox="1">
            <a:spLocks noChangeArrowheads="1"/>
          </p:cNvSpPr>
          <p:nvPr/>
        </p:nvSpPr>
        <p:spPr bwMode="auto">
          <a:xfrm>
            <a:off x="6734175" y="1433513"/>
            <a:ext cx="1143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eaLnBrk="1" hangingPunct="1"/>
            <a:r>
              <a:rPr lang="en-US" altLang="en-US" sz="1800">
                <a:latin typeface="Times New Roman" pitchFamily="18" charset="0"/>
              </a:rPr>
              <a:t>Functional </a:t>
            </a:r>
          </a:p>
          <a:p>
            <a:pPr eaLnBrk="1" hangingPunct="1"/>
            <a:r>
              <a:rPr lang="en-US" altLang="en-US" sz="1800">
                <a:latin typeface="Times New Roman" pitchFamily="18" charset="0"/>
              </a:rPr>
              <a:t>Unit Totals</a:t>
            </a:r>
            <a:endParaRPr lang="en-GB" altLang="en-US" sz="1800">
              <a:latin typeface="Times New Roman" pitchFamily="18" charset="0"/>
            </a:endParaRPr>
          </a:p>
        </p:txBody>
      </p:sp>
      <p:sp>
        <p:nvSpPr>
          <p:cNvPr id="33903" name="Text Box 151"/>
          <p:cNvSpPr txBox="1">
            <a:spLocks noChangeArrowheads="1"/>
          </p:cNvSpPr>
          <p:nvPr/>
        </p:nvSpPr>
        <p:spPr bwMode="auto">
          <a:xfrm>
            <a:off x="1676400" y="6172200"/>
            <a:ext cx="419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1600">
                <a:latin typeface="Times New Roman" pitchFamily="18" charset="0"/>
              </a:rPr>
              <a:t>Total Unadjusted Function Point Count</a:t>
            </a:r>
            <a:endParaRPr lang="en-GB" altLang="en-US" sz="1600">
              <a:latin typeface="Times New Roman" pitchFamily="18" charset="0"/>
            </a:endParaRPr>
          </a:p>
        </p:txBody>
      </p:sp>
      <p:sp>
        <p:nvSpPr>
          <p:cNvPr id="33904" name="Rectangle 152"/>
          <p:cNvSpPr>
            <a:spLocks noChangeArrowheads="1"/>
          </p:cNvSpPr>
          <p:nvPr/>
        </p:nvSpPr>
        <p:spPr bwMode="auto">
          <a:xfrm>
            <a:off x="6991350" y="6167438"/>
            <a:ext cx="533400" cy="185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905" name="Text Box 153"/>
          <p:cNvSpPr txBox="1">
            <a:spLocks noChangeArrowheads="1"/>
          </p:cNvSpPr>
          <p:nvPr/>
        </p:nvSpPr>
        <p:spPr bwMode="auto">
          <a:xfrm>
            <a:off x="304800" y="15240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33906" name="Line 154"/>
          <p:cNvSpPr>
            <a:spLocks noChangeShapeType="1"/>
          </p:cNvSpPr>
          <p:nvPr/>
        </p:nvSpPr>
        <p:spPr bwMode="auto">
          <a:xfrm>
            <a:off x="304800" y="91440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8771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E6DF861B-550C-4479-8F3C-5EA7D9963B94}" type="slidenum">
              <a:rPr lang="en-GB" altLang="en-US" sz="1400"/>
              <a:pPr/>
              <a:t>7</a:t>
            </a:fld>
            <a:endParaRPr lang="en-GB" altLang="en-US" sz="1400"/>
          </a:p>
        </p:txBody>
      </p:sp>
      <p:sp>
        <p:nvSpPr>
          <p:cNvPr id="20492" name="Text Box 12"/>
          <p:cNvSpPr txBox="1">
            <a:spLocks noChangeArrowheads="1"/>
          </p:cNvSpPr>
          <p:nvPr/>
        </p:nvSpPr>
        <p:spPr bwMode="auto">
          <a:xfrm>
            <a:off x="304800" y="1887538"/>
            <a:ext cx="83820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a:solidFill>
                  <a:srgbClr val="660066"/>
                </a:solidFill>
                <a:latin typeface="Times New Roman" pitchFamily="18" charset="0"/>
              </a:rPr>
              <a:t>The weighting factors are identified for all functional units and multiplied with the functional units accordingly. The procedure for the calculation of Unadjusted Function Point (UFP) is given in table shown above.</a:t>
            </a:r>
            <a:endParaRPr lang="en-GB" altLang="en-US">
              <a:solidFill>
                <a:srgbClr val="660066"/>
              </a:solidFill>
              <a:latin typeface="Times New Roman" pitchFamily="18" charset="0"/>
            </a:endParaRPr>
          </a:p>
        </p:txBody>
      </p:sp>
      <p:sp>
        <p:nvSpPr>
          <p:cNvPr id="35844" name="Text Box 20"/>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35845" name="Line 21"/>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481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92"/>
                                        </p:tgtEl>
                                        <p:attrNameLst>
                                          <p:attrName>style.visibility</p:attrName>
                                        </p:attrNameLst>
                                      </p:cBhvr>
                                      <p:to>
                                        <p:strVal val="visible"/>
                                      </p:to>
                                    </p:set>
                                    <p:animEffect transition="in" filter="dissolve">
                                      <p:cBhvr>
                                        <p:cTn id="7" dur="10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C4D35E50-B66C-4BA1-9B01-389D8E50C442}" type="slidenum">
              <a:rPr lang="en-GB" altLang="en-US" sz="1400"/>
              <a:pPr/>
              <a:t>8</a:t>
            </a:fld>
            <a:endParaRPr lang="en-GB" altLang="en-US" sz="1400"/>
          </a:p>
        </p:txBody>
      </p:sp>
      <p:sp>
        <p:nvSpPr>
          <p:cNvPr id="112644" name="Text Box 4"/>
          <p:cNvSpPr txBox="1">
            <a:spLocks noChangeArrowheads="1"/>
          </p:cNvSpPr>
          <p:nvPr/>
        </p:nvSpPr>
        <p:spPr bwMode="auto">
          <a:xfrm>
            <a:off x="304800" y="1371600"/>
            <a:ext cx="838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600">
                <a:solidFill>
                  <a:srgbClr val="CC6600"/>
                </a:solidFill>
                <a:latin typeface="Times New Roman" pitchFamily="18" charset="0"/>
              </a:rPr>
              <a:t>The procedure for the calculation of UFP in mathematical form is given below:</a:t>
            </a:r>
            <a:endParaRPr lang="en-GB" altLang="en-US" sz="2600">
              <a:solidFill>
                <a:srgbClr val="CC6600"/>
              </a:solidFill>
              <a:latin typeface="Times New Roman" pitchFamily="18" charset="0"/>
            </a:endParaRPr>
          </a:p>
        </p:txBody>
      </p:sp>
      <p:sp>
        <p:nvSpPr>
          <p:cNvPr id="112645" name="Text Box 5"/>
          <p:cNvSpPr txBox="1">
            <a:spLocks noChangeArrowheads="1"/>
          </p:cNvSpPr>
          <p:nvPr/>
        </p:nvSpPr>
        <p:spPr bwMode="auto">
          <a:xfrm>
            <a:off x="228600" y="4114800"/>
            <a:ext cx="838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500">
                <a:solidFill>
                  <a:srgbClr val="663300"/>
                </a:solidFill>
                <a:latin typeface="Times New Roman" pitchFamily="18" charset="0"/>
              </a:rPr>
              <a:t>Where i indicate the row and j indicates the column of Table 1</a:t>
            </a:r>
            <a:endParaRPr lang="en-GB" altLang="en-US" sz="2500">
              <a:solidFill>
                <a:srgbClr val="663300"/>
              </a:solidFill>
              <a:latin typeface="Times New Roman" pitchFamily="18" charset="0"/>
            </a:endParaRPr>
          </a:p>
        </p:txBody>
      </p:sp>
      <p:sp>
        <p:nvSpPr>
          <p:cNvPr id="112646" name="Text Box 6"/>
          <p:cNvSpPr txBox="1">
            <a:spLocks noChangeArrowheads="1"/>
          </p:cNvSpPr>
          <p:nvPr/>
        </p:nvSpPr>
        <p:spPr bwMode="auto">
          <a:xfrm>
            <a:off x="206375" y="4692650"/>
            <a:ext cx="863282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400">
                <a:solidFill>
                  <a:srgbClr val="336600"/>
                </a:solidFill>
                <a:latin typeface="Times New Roman" pitchFamily="18" charset="0"/>
              </a:rPr>
              <a:t>W</a:t>
            </a:r>
            <a:r>
              <a:rPr lang="en-US" altLang="en-US" baseline="-25000">
                <a:solidFill>
                  <a:srgbClr val="336600"/>
                </a:solidFill>
                <a:latin typeface="Times New Roman" pitchFamily="18" charset="0"/>
              </a:rPr>
              <a:t>ij</a:t>
            </a:r>
            <a:r>
              <a:rPr lang="en-US" altLang="en-US" sz="2400">
                <a:solidFill>
                  <a:srgbClr val="336600"/>
                </a:solidFill>
                <a:latin typeface="Times New Roman" pitchFamily="18" charset="0"/>
              </a:rPr>
              <a:t> : It is the entry of the i</a:t>
            </a:r>
            <a:r>
              <a:rPr lang="en-US" altLang="en-US" sz="2800" baseline="30000">
                <a:solidFill>
                  <a:srgbClr val="336600"/>
                </a:solidFill>
                <a:latin typeface="Times New Roman" pitchFamily="18" charset="0"/>
              </a:rPr>
              <a:t>th</a:t>
            </a:r>
            <a:r>
              <a:rPr lang="en-US" altLang="en-US" sz="2400">
                <a:solidFill>
                  <a:srgbClr val="336600"/>
                </a:solidFill>
                <a:latin typeface="Times New Roman" pitchFamily="18" charset="0"/>
              </a:rPr>
              <a:t> row and j</a:t>
            </a:r>
            <a:r>
              <a:rPr lang="en-US" altLang="en-US" sz="2800" baseline="30000">
                <a:solidFill>
                  <a:srgbClr val="336600"/>
                </a:solidFill>
                <a:latin typeface="Times New Roman" pitchFamily="18" charset="0"/>
              </a:rPr>
              <a:t>th</a:t>
            </a:r>
            <a:r>
              <a:rPr lang="en-US" altLang="en-US" sz="2400">
                <a:solidFill>
                  <a:srgbClr val="336600"/>
                </a:solidFill>
                <a:latin typeface="Times New Roman" pitchFamily="18" charset="0"/>
              </a:rPr>
              <a:t> column of the table 1</a:t>
            </a:r>
          </a:p>
          <a:p>
            <a:pPr algn="just" eaLnBrk="1" hangingPunct="1">
              <a:spcBef>
                <a:spcPct val="50000"/>
              </a:spcBef>
            </a:pPr>
            <a:r>
              <a:rPr lang="en-US" altLang="en-US" sz="2400">
                <a:solidFill>
                  <a:schemeClr val="accent2"/>
                </a:solidFill>
                <a:latin typeface="Times New Roman" pitchFamily="18" charset="0"/>
              </a:rPr>
              <a:t>Zij : It is the count of the number of functional units of Type </a:t>
            </a:r>
            <a:r>
              <a:rPr lang="en-US" altLang="en-US" sz="2400" i="1">
                <a:solidFill>
                  <a:schemeClr val="accent2"/>
                </a:solidFill>
                <a:latin typeface="Times New Roman" pitchFamily="18" charset="0"/>
              </a:rPr>
              <a:t>i</a:t>
            </a:r>
            <a:r>
              <a:rPr lang="en-US" altLang="en-US" sz="2400">
                <a:solidFill>
                  <a:schemeClr val="accent2"/>
                </a:solidFill>
                <a:latin typeface="Times New Roman" pitchFamily="18" charset="0"/>
              </a:rPr>
              <a:t> that have been classified as having the complexity corresponding to column </a:t>
            </a:r>
            <a:r>
              <a:rPr lang="en-US" altLang="en-US" sz="2400" i="1">
                <a:solidFill>
                  <a:schemeClr val="accent2"/>
                </a:solidFill>
                <a:latin typeface="Times New Roman" pitchFamily="18" charset="0"/>
              </a:rPr>
              <a:t>j</a:t>
            </a:r>
            <a:r>
              <a:rPr lang="en-US" altLang="en-US" sz="2400">
                <a:solidFill>
                  <a:schemeClr val="accent2"/>
                </a:solidFill>
                <a:latin typeface="Times New Roman" pitchFamily="18" charset="0"/>
              </a:rPr>
              <a:t>.</a:t>
            </a:r>
            <a:endParaRPr lang="en-GB" altLang="en-US" sz="2400">
              <a:solidFill>
                <a:schemeClr val="accent2"/>
              </a:solidFill>
              <a:latin typeface="Times New Roman" pitchFamily="18" charset="0"/>
            </a:endParaRPr>
          </a:p>
        </p:txBody>
      </p:sp>
      <p:graphicFrame>
        <p:nvGraphicFramePr>
          <p:cNvPr id="112648" name="Object 8"/>
          <p:cNvGraphicFramePr>
            <a:graphicFrameLocks noChangeAspect="1"/>
          </p:cNvGraphicFramePr>
          <p:nvPr/>
        </p:nvGraphicFramePr>
        <p:xfrm>
          <a:off x="1828800" y="2362200"/>
          <a:ext cx="4419600" cy="1616075"/>
        </p:xfrm>
        <a:graphic>
          <a:graphicData uri="http://schemas.openxmlformats.org/presentationml/2006/ole">
            <mc:AlternateContent xmlns:mc="http://schemas.openxmlformats.org/markup-compatibility/2006">
              <mc:Choice xmlns:v="urn:schemas-microsoft-com:vml" Requires="v">
                <p:oleObj spid="_x0000_s1029" name="समीकरण" r:id="rId4" imgW="1180588" imgH="431613" progId="Equation.3">
                  <p:embed/>
                </p:oleObj>
              </mc:Choice>
              <mc:Fallback>
                <p:oleObj name="समीकरण" r:id="rId4" imgW="1180588"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362200"/>
                        <a:ext cx="4419600"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Text Box 11"/>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37896" name="Line 12"/>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4647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Effect transition="in" filter="diamond(in)">
                                      <p:cBhvr>
                                        <p:cTn id="7" dur="1000"/>
                                        <p:tgtEl>
                                          <p:spTgt spid="1126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8"/>
                                        </p:tgtEl>
                                        <p:attrNameLst>
                                          <p:attrName>style.visibility</p:attrName>
                                        </p:attrNameLst>
                                      </p:cBhvr>
                                      <p:to>
                                        <p:strVal val="visible"/>
                                      </p:to>
                                    </p:set>
                                    <p:animEffect transition="in" filter="fade">
                                      <p:cBhvr>
                                        <p:cTn id="12" dur="1000"/>
                                        <p:tgtEl>
                                          <p:spTgt spid="1126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2645">
                                            <p:txEl>
                                              <p:pRg st="0" end="0"/>
                                            </p:txEl>
                                          </p:spTgt>
                                        </p:tgtEl>
                                        <p:attrNameLst>
                                          <p:attrName>style.visibility</p:attrName>
                                        </p:attrNameLst>
                                      </p:cBhvr>
                                      <p:to>
                                        <p:strVal val="visible"/>
                                      </p:to>
                                    </p:set>
                                    <p:animEffect transition="in" filter="wipe(down)">
                                      <p:cBhvr>
                                        <p:cTn id="17" dur="1000"/>
                                        <p:tgtEl>
                                          <p:spTgt spid="1126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646">
                                            <p:txEl>
                                              <p:pRg st="0" end="0"/>
                                            </p:txEl>
                                          </p:spTgt>
                                        </p:tgtEl>
                                        <p:attrNameLst>
                                          <p:attrName>style.visibility</p:attrName>
                                        </p:attrNameLst>
                                      </p:cBhvr>
                                      <p:to>
                                        <p:strVal val="visible"/>
                                      </p:to>
                                    </p:set>
                                    <p:animEffect transition="in" filter="dissolve">
                                      <p:cBhvr>
                                        <p:cTn id="22" dur="1000"/>
                                        <p:tgtEl>
                                          <p:spTgt spid="112646">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12646">
                                            <p:txEl>
                                              <p:pRg st="1" end="1"/>
                                            </p:txEl>
                                          </p:spTgt>
                                        </p:tgtEl>
                                        <p:attrNameLst>
                                          <p:attrName>style.visibility</p:attrName>
                                        </p:attrNameLst>
                                      </p:cBhvr>
                                      <p:to>
                                        <p:strVal val="visible"/>
                                      </p:to>
                                    </p:set>
                                    <p:animEffect transition="in" filter="dissolve">
                                      <p:cBhvr>
                                        <p:cTn id="25" dur="1000"/>
                                        <p:tgtEl>
                                          <p:spTgt spid="1126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fld id="{58687AF5-9BC3-47C9-9520-4531624271C0}" type="slidenum">
              <a:rPr lang="en-GB" altLang="en-US" sz="1400"/>
              <a:pPr/>
              <a:t>9</a:t>
            </a:fld>
            <a:endParaRPr lang="en-GB" altLang="en-US" sz="1400"/>
          </a:p>
        </p:txBody>
      </p:sp>
      <p:sp>
        <p:nvSpPr>
          <p:cNvPr id="23558" name="Text Box 6"/>
          <p:cNvSpPr txBox="1">
            <a:spLocks noChangeArrowheads="1"/>
          </p:cNvSpPr>
          <p:nvPr/>
        </p:nvSpPr>
        <p:spPr bwMode="auto">
          <a:xfrm>
            <a:off x="304800" y="1876425"/>
            <a:ext cx="861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400" dirty="0">
                <a:solidFill>
                  <a:srgbClr val="663300"/>
                </a:solidFill>
                <a:latin typeface="Times New Roman" pitchFamily="18" charset="0"/>
              </a:rPr>
              <a:t>Organizations that use function point methods develop a criterion for determining whether a particular entry is Low, Average or High. Nonetheless, the determination of complexity is somewhat subjective</a:t>
            </a:r>
            <a:r>
              <a:rPr lang="en-US" altLang="en-US" sz="2400" dirty="0" smtClean="0">
                <a:solidFill>
                  <a:srgbClr val="663300"/>
                </a:solidFill>
                <a:latin typeface="Times New Roman" pitchFamily="18" charset="0"/>
              </a:rPr>
              <a:t>.</a:t>
            </a:r>
          </a:p>
        </p:txBody>
      </p:sp>
      <p:sp>
        <p:nvSpPr>
          <p:cNvPr id="23560" name="Text Box 8"/>
          <p:cNvSpPr txBox="1">
            <a:spLocks noChangeArrowheads="1"/>
          </p:cNvSpPr>
          <p:nvPr/>
        </p:nvSpPr>
        <p:spPr bwMode="auto">
          <a:xfrm>
            <a:off x="76200" y="4071257"/>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2400">
                <a:latin typeface="Times New Roman" pitchFamily="18" charset="0"/>
              </a:rPr>
              <a:t>FP = UFP * CAF</a:t>
            </a:r>
            <a:endParaRPr lang="en-GB" altLang="en-US" sz="2400">
              <a:latin typeface="Times New Roman" pitchFamily="18" charset="0"/>
            </a:endParaRPr>
          </a:p>
        </p:txBody>
      </p:sp>
      <p:sp>
        <p:nvSpPr>
          <p:cNvPr id="23561" name="Text Box 9"/>
          <p:cNvSpPr txBox="1">
            <a:spLocks noChangeArrowheads="1"/>
          </p:cNvSpPr>
          <p:nvPr/>
        </p:nvSpPr>
        <p:spPr bwMode="auto">
          <a:xfrm>
            <a:off x="304800" y="4495800"/>
            <a:ext cx="8534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just" eaLnBrk="1" hangingPunct="1">
              <a:spcBef>
                <a:spcPct val="50000"/>
              </a:spcBef>
            </a:pPr>
            <a:r>
              <a:rPr lang="en-US" altLang="en-US" sz="2400" dirty="0">
                <a:solidFill>
                  <a:srgbClr val="0000CC"/>
                </a:solidFill>
                <a:latin typeface="Times New Roman" pitchFamily="18" charset="0"/>
              </a:rPr>
              <a:t>Where CAF is complexity adjustment factor </a:t>
            </a:r>
            <a:r>
              <a:rPr lang="en-US" altLang="en-US" sz="2400" dirty="0" smtClean="0">
                <a:solidFill>
                  <a:srgbClr val="0000CC"/>
                </a:solidFill>
                <a:latin typeface="Times New Roman" pitchFamily="18" charset="0"/>
              </a:rPr>
              <a:t>(</a:t>
            </a:r>
            <a:r>
              <a:rPr lang="en-US" altLang="en-US" sz="2400" dirty="0" smtClean="0">
                <a:solidFill>
                  <a:srgbClr val="663300"/>
                </a:solidFill>
                <a:latin typeface="Times New Roman" pitchFamily="18" charset="0"/>
              </a:rPr>
              <a:t>CAF Or TCF (Technical complexity factor))</a:t>
            </a:r>
            <a:endParaRPr lang="en-GB" altLang="en-US" sz="2400" dirty="0" smtClean="0">
              <a:solidFill>
                <a:srgbClr val="663300"/>
              </a:solidFill>
              <a:latin typeface="Times New Roman" pitchFamily="18" charset="0"/>
            </a:endParaRPr>
          </a:p>
          <a:p>
            <a:pPr algn="just" eaLnBrk="1" hangingPunct="1">
              <a:spcBef>
                <a:spcPct val="50000"/>
              </a:spcBef>
            </a:pPr>
            <a:r>
              <a:rPr lang="en-US" altLang="en-US" sz="2400" dirty="0" smtClean="0">
                <a:solidFill>
                  <a:srgbClr val="0000CC"/>
                </a:solidFill>
                <a:latin typeface="Times New Roman" pitchFamily="18" charset="0"/>
              </a:rPr>
              <a:t>and </a:t>
            </a:r>
            <a:r>
              <a:rPr lang="en-US" altLang="en-US" sz="2400" dirty="0">
                <a:solidFill>
                  <a:srgbClr val="0000CC"/>
                </a:solidFill>
                <a:latin typeface="Times New Roman" pitchFamily="18" charset="0"/>
              </a:rPr>
              <a:t>is equal to [0.65 + 0.01 x </a:t>
            </a:r>
            <a:r>
              <a:rPr lang="el-GR" altLang="en-US" sz="2400" dirty="0">
                <a:solidFill>
                  <a:srgbClr val="0000CC"/>
                </a:solidFill>
                <a:latin typeface="Times New Roman" pitchFamily="18" charset="0"/>
                <a:cs typeface="Times New Roman" pitchFamily="18" charset="0"/>
              </a:rPr>
              <a:t>Σ</a:t>
            </a:r>
            <a:r>
              <a:rPr lang="en-US" altLang="en-US" sz="2400" dirty="0">
                <a:solidFill>
                  <a:srgbClr val="0000CC"/>
                </a:solidFill>
                <a:latin typeface="Times New Roman" pitchFamily="18" charset="0"/>
                <a:cs typeface="Times New Roman" pitchFamily="18" charset="0"/>
              </a:rPr>
              <a:t>F</a:t>
            </a:r>
            <a:r>
              <a:rPr lang="en-US" altLang="en-US" sz="2400" baseline="-25000" dirty="0">
                <a:solidFill>
                  <a:srgbClr val="0000CC"/>
                </a:solidFill>
                <a:latin typeface="Times New Roman" pitchFamily="18" charset="0"/>
                <a:cs typeface="Times New Roman" pitchFamily="18" charset="0"/>
              </a:rPr>
              <a:t>i</a:t>
            </a:r>
            <a:r>
              <a:rPr lang="en-US" altLang="en-US" sz="2400" dirty="0">
                <a:solidFill>
                  <a:srgbClr val="0000CC"/>
                </a:solidFill>
                <a:latin typeface="Times New Roman" pitchFamily="18" charset="0"/>
                <a:cs typeface="Times New Roman" pitchFamily="18" charset="0"/>
              </a:rPr>
              <a:t>]. The F</a:t>
            </a:r>
            <a:r>
              <a:rPr lang="en-US" altLang="en-US" sz="2800" baseline="-25000" dirty="0">
                <a:solidFill>
                  <a:srgbClr val="0000CC"/>
                </a:solidFill>
                <a:latin typeface="Times New Roman" pitchFamily="18" charset="0"/>
                <a:cs typeface="Times New Roman" pitchFamily="18" charset="0"/>
              </a:rPr>
              <a:t>i</a:t>
            </a:r>
            <a:r>
              <a:rPr lang="en-US" altLang="en-US" sz="2400" dirty="0">
                <a:solidFill>
                  <a:srgbClr val="0000CC"/>
                </a:solidFill>
                <a:latin typeface="Times New Roman" pitchFamily="18" charset="0"/>
                <a:cs typeface="Times New Roman" pitchFamily="18" charset="0"/>
              </a:rPr>
              <a:t> (</a:t>
            </a:r>
            <a:r>
              <a:rPr lang="en-US" altLang="en-US" sz="2400" i="1" dirty="0">
                <a:solidFill>
                  <a:srgbClr val="0000CC"/>
                </a:solidFill>
                <a:latin typeface="Times New Roman" pitchFamily="18" charset="0"/>
                <a:cs typeface="Times New Roman" pitchFamily="18" charset="0"/>
              </a:rPr>
              <a:t>i</a:t>
            </a:r>
            <a:r>
              <a:rPr lang="en-US" altLang="en-US" sz="2400" dirty="0">
                <a:solidFill>
                  <a:srgbClr val="0000CC"/>
                </a:solidFill>
                <a:latin typeface="Times New Roman" pitchFamily="18" charset="0"/>
                <a:cs typeface="Times New Roman" pitchFamily="18" charset="0"/>
              </a:rPr>
              <a:t>=1 to 14) are the degree of influence and are based on responses to questions noted in table 3.</a:t>
            </a:r>
            <a:endParaRPr lang="el-GR" altLang="en-US" sz="2400" dirty="0">
              <a:solidFill>
                <a:srgbClr val="0000CC"/>
              </a:solidFill>
              <a:latin typeface="Times New Roman" pitchFamily="18" charset="0"/>
              <a:cs typeface="Times New Roman" pitchFamily="18" charset="0"/>
            </a:endParaRPr>
          </a:p>
        </p:txBody>
      </p:sp>
      <p:sp>
        <p:nvSpPr>
          <p:cNvPr id="39942" name="Text Box 12"/>
          <p:cNvSpPr txBox="1">
            <a:spLocks noChangeArrowheads="1"/>
          </p:cNvSpPr>
          <p:nvPr/>
        </p:nvSpPr>
        <p:spPr bwMode="auto">
          <a:xfrm>
            <a:off x="304800" y="288925"/>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cs typeface="Arial" pitchFamily="34" charset="0"/>
              </a:defRPr>
            </a:lvl1pPr>
            <a:lvl2pPr>
              <a:defRPr sz="2800">
                <a:solidFill>
                  <a:schemeClr val="tx1"/>
                </a:solidFill>
                <a:latin typeface="Arial" pitchFamily="34" charset="0"/>
                <a:cs typeface="Arial" pitchFamily="34" charset="0"/>
              </a:defRPr>
            </a:lvl2pPr>
            <a:lvl3pPr>
              <a:defRPr sz="24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sz="2000">
                <a:solidFill>
                  <a:schemeClr val="tx1"/>
                </a:solidFill>
                <a:latin typeface="Arial" pitchFamily="34" charset="0"/>
                <a:cs typeface="Arial" pitchFamily="34" charset="0"/>
              </a:defRPr>
            </a:lvl5pPr>
            <a:lvl6pPr eaLnBrk="0" hangingPunct="0">
              <a:defRPr sz="2000">
                <a:solidFill>
                  <a:schemeClr val="tx1"/>
                </a:solidFill>
                <a:latin typeface="Arial" pitchFamily="34" charset="0"/>
                <a:cs typeface="Arial" pitchFamily="34" charset="0"/>
              </a:defRPr>
            </a:lvl6pPr>
            <a:lvl7pPr eaLnBrk="0" hangingPunct="0">
              <a:defRPr sz="2000">
                <a:solidFill>
                  <a:schemeClr val="tx1"/>
                </a:solidFill>
                <a:latin typeface="Arial" pitchFamily="34" charset="0"/>
                <a:cs typeface="Arial" pitchFamily="34" charset="0"/>
              </a:defRPr>
            </a:lvl7pPr>
            <a:lvl8pPr eaLnBrk="0" hangingPunct="0">
              <a:defRPr sz="2000">
                <a:solidFill>
                  <a:schemeClr val="tx1"/>
                </a:solidFill>
                <a:latin typeface="Arial" pitchFamily="34" charset="0"/>
                <a:cs typeface="Arial" pitchFamily="34" charset="0"/>
              </a:defRPr>
            </a:lvl8pPr>
            <a:lvl9pPr eaLnBrk="0" hangingPunct="0">
              <a:defRPr sz="2000">
                <a:solidFill>
                  <a:schemeClr val="tx1"/>
                </a:solidFill>
                <a:latin typeface="Arial" pitchFamily="34" charset="0"/>
                <a:cs typeface="Arial" pitchFamily="34" charset="0"/>
              </a:defRPr>
            </a:lvl9pPr>
          </a:lstStyle>
          <a:p>
            <a:pPr algn="ctr" eaLnBrk="1" hangingPunct="1">
              <a:spcBef>
                <a:spcPct val="50000"/>
              </a:spcBef>
            </a:pPr>
            <a:r>
              <a:rPr lang="en-US" altLang="en-US" sz="4000" b="1">
                <a:solidFill>
                  <a:schemeClr val="accent2"/>
                </a:solidFill>
                <a:latin typeface="Monotype Corsiva" pitchFamily="66" charset="0"/>
                <a:cs typeface="Times New Roman" pitchFamily="18" charset="0"/>
              </a:rPr>
              <a:t>Software Project Planning</a:t>
            </a:r>
          </a:p>
        </p:txBody>
      </p:sp>
      <p:sp>
        <p:nvSpPr>
          <p:cNvPr id="39943" name="Line 13"/>
          <p:cNvSpPr>
            <a:spLocks noChangeShapeType="1"/>
          </p:cNvSpPr>
          <p:nvPr/>
        </p:nvSpPr>
        <p:spPr bwMode="auto">
          <a:xfrm>
            <a:off x="304800" y="11493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80007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circle(in)">
                                      <p:cBhvr>
                                        <p:cTn id="7" dur="1000"/>
                                        <p:tgtEl>
                                          <p:spTgt spid="23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circle(in)">
                                      <p:cBhvr>
                                        <p:cTn id="12" dur="1000"/>
                                        <p:tgtEl>
                                          <p:spTgt spid="235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3561"/>
                                        </p:tgtEl>
                                        <p:attrNameLst>
                                          <p:attrName>style.visibility</p:attrName>
                                        </p:attrNameLst>
                                      </p:cBhvr>
                                      <p:to>
                                        <p:strVal val="visible"/>
                                      </p:to>
                                    </p:set>
                                    <p:animEffect transition="in" filter="circle(in)">
                                      <p:cBhvr>
                                        <p:cTn id="17" dur="10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23560" grpId="0"/>
      <p:bldP spid="2356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1409</Words>
  <Application>Microsoft Office PowerPoint</Application>
  <PresentationFormat>On-screen Show (4:3)</PresentationFormat>
  <Paragraphs>374</Paragraphs>
  <Slides>19</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समीकरण</vt:lpstr>
      <vt:lpstr>Function Point Metric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 Kaur</dc:creator>
  <cp:lastModifiedBy>Pam</cp:lastModifiedBy>
  <cp:revision>3</cp:revision>
  <dcterms:created xsi:type="dcterms:W3CDTF">2006-08-16T00:00:00Z</dcterms:created>
  <dcterms:modified xsi:type="dcterms:W3CDTF">2021-11-16T11:17:10Z</dcterms:modified>
</cp:coreProperties>
</file>