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287" r:id="rId3"/>
    <p:sldId id="289" r:id="rId4"/>
    <p:sldId id="319" r:id="rId5"/>
    <p:sldId id="320" r:id="rId6"/>
    <p:sldId id="290" r:id="rId7"/>
    <p:sldId id="316" r:id="rId8"/>
    <p:sldId id="317" r:id="rId9"/>
    <p:sldId id="322" r:id="rId10"/>
    <p:sldId id="291" r:id="rId11"/>
    <p:sldId id="292" r:id="rId12"/>
    <p:sldId id="323" r:id="rId13"/>
    <p:sldId id="296" r:id="rId14"/>
    <p:sldId id="297" r:id="rId15"/>
    <p:sldId id="298" r:id="rId16"/>
    <p:sldId id="299" r:id="rId17"/>
    <p:sldId id="302" r:id="rId18"/>
    <p:sldId id="301" r:id="rId19"/>
    <p:sldId id="303" r:id="rId20"/>
    <p:sldId id="300" r:id="rId21"/>
    <p:sldId id="304" r:id="rId22"/>
    <p:sldId id="305" r:id="rId23"/>
    <p:sldId id="306" r:id="rId24"/>
    <p:sldId id="312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80" d="100"/>
          <a:sy n="80" d="100"/>
        </p:scale>
        <p:origin x="-110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3308-6170-4DB2-B54B-1632D21B043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5F52-CCC1-46C7-AF7A-ED071E16F3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18-11-2021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basic COCOMO model assumes that effort and development time are </a:t>
            </a:r>
            <a:r>
              <a:rPr lang="en-IN" b="1" dirty="0"/>
              <a:t>functions of the product size</a:t>
            </a:r>
            <a:r>
              <a:rPr lang="en-IN" dirty="0"/>
              <a:t> alone. </a:t>
            </a:r>
          </a:p>
          <a:p>
            <a:r>
              <a:rPr lang="en-IN" dirty="0"/>
              <a:t>However, a host of other project parameters besides the product size affect the effort required to develop the product as well as the development time. </a:t>
            </a:r>
          </a:p>
          <a:p>
            <a:r>
              <a:rPr lang="en-IN" dirty="0"/>
              <a:t>Therefore, in order to obtain </a:t>
            </a:r>
            <a:r>
              <a:rPr lang="en-IN" b="1" dirty="0"/>
              <a:t>an accurate estimation</a:t>
            </a:r>
            <a:r>
              <a:rPr lang="en-IN" dirty="0"/>
              <a:t> of the effort and project duration, the </a:t>
            </a:r>
            <a:r>
              <a:rPr lang="en-IN" b="1" dirty="0"/>
              <a:t>effect of all relevant parameters </a:t>
            </a:r>
            <a:r>
              <a:rPr lang="en-IN" dirty="0"/>
              <a:t>must be taken into account.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major shortcoming of both the basic and intermediate COCOMO models is that they consider a software product as a </a:t>
            </a:r>
            <a:r>
              <a:rPr lang="en-IN" b="1" dirty="0"/>
              <a:t>single homogeneous entity. </a:t>
            </a:r>
          </a:p>
          <a:p>
            <a:r>
              <a:rPr lang="en-IN" dirty="0"/>
              <a:t>However, most large systems are made up several smaller sub-systems.</a:t>
            </a:r>
          </a:p>
          <a:p>
            <a:r>
              <a:rPr lang="en-IN" dirty="0"/>
              <a:t> These subsystems may have widely different characteristics. </a:t>
            </a:r>
          </a:p>
          <a:p>
            <a:r>
              <a:rPr lang="en-IN" dirty="0"/>
              <a:t>For example, some subsystems may be considered as organic type, some semidetached, and some embedded.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distributed Management Information System (MIS) product for an organization having offices at several places across the country can have the following sub-components:</a:t>
            </a:r>
          </a:p>
          <a:p>
            <a:pPr>
              <a:buNone/>
            </a:pPr>
            <a:r>
              <a:rPr lang="en-IN" dirty="0"/>
              <a:t>    • Database part</a:t>
            </a:r>
          </a:p>
          <a:p>
            <a:pPr>
              <a:buNone/>
            </a:pPr>
            <a:r>
              <a:rPr lang="en-IN" dirty="0"/>
              <a:t>    • Graphical User Interface (GUI) part</a:t>
            </a:r>
          </a:p>
          <a:p>
            <a:pPr>
              <a:buNone/>
            </a:pPr>
            <a:r>
              <a:rPr lang="en-IN" dirty="0"/>
              <a:t>    • Communication part</a:t>
            </a:r>
          </a:p>
          <a:p>
            <a:r>
              <a:rPr lang="en-IN" dirty="0"/>
              <a:t>Of these, the communication part can be considered as embedded software. </a:t>
            </a:r>
          </a:p>
          <a:p>
            <a:r>
              <a:rPr lang="en-IN" dirty="0"/>
              <a:t>The database part could be semi-detached software, and the GUI part organic  software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cost of these components can be estimated separately and summed up to give the overall cost of the system.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COCOMO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the cost of development of each sub-system is estimated separately, and the complete system cost is determined as the subsystem costs.</a:t>
            </a:r>
          </a:p>
          <a:p>
            <a:r>
              <a:rPr lang="en-US" dirty="0" smtClean="0"/>
              <a:t>This approach reduces the margin of error in the final estimate.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It involves deciding which tasks would be taken up when. Activities undertaken:</a:t>
            </a:r>
          </a:p>
          <a:p>
            <a:pPr>
              <a:buNone/>
            </a:pPr>
            <a:r>
              <a:rPr lang="en-IN" dirty="0"/>
              <a:t>1. Identify all the tasks needed to complete the project.</a:t>
            </a:r>
          </a:p>
          <a:p>
            <a:pPr>
              <a:buNone/>
            </a:pPr>
            <a:r>
              <a:rPr lang="en-IN" dirty="0"/>
              <a:t>2. Break down large tasks into small activities.</a:t>
            </a:r>
          </a:p>
          <a:p>
            <a:pPr>
              <a:buNone/>
            </a:pPr>
            <a:r>
              <a:rPr lang="en-IN" dirty="0"/>
              <a:t>3. Determine the dependency among different activities.</a:t>
            </a:r>
          </a:p>
          <a:p>
            <a:pPr>
              <a:buNone/>
            </a:pPr>
            <a:r>
              <a:rPr lang="en-IN" dirty="0"/>
              <a:t>4. Establish the most likely estimates for the time durations necessary to complete the activities.</a:t>
            </a:r>
          </a:p>
          <a:p>
            <a:pPr>
              <a:buNone/>
            </a:pPr>
            <a:r>
              <a:rPr lang="en-IN" dirty="0"/>
              <a:t>5. Allocate resources to activities.</a:t>
            </a:r>
          </a:p>
          <a:p>
            <a:pPr>
              <a:buNone/>
            </a:pPr>
            <a:r>
              <a:rPr lang="en-IN" dirty="0"/>
              <a:t>6. Plan the starting and ending dates for various activities.</a:t>
            </a:r>
          </a:p>
          <a:p>
            <a:pPr>
              <a:buNone/>
            </a:pPr>
            <a:r>
              <a:rPr lang="en-IN" dirty="0"/>
              <a:t>7. Determine the critical path. A critical path is the chain of activities that determines the duration of the project.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Work Breakdown Structure (WBS) is used to decompose a given task set recursively into small activities. </a:t>
            </a:r>
          </a:p>
          <a:p>
            <a:r>
              <a:rPr lang="en-IN" dirty="0"/>
              <a:t>The root of the tree is </a:t>
            </a:r>
            <a:r>
              <a:rPr lang="en-IN" dirty="0" err="1"/>
              <a:t>labeled</a:t>
            </a:r>
            <a:r>
              <a:rPr lang="en-IN" dirty="0"/>
              <a:t> by the </a:t>
            </a:r>
            <a:r>
              <a:rPr lang="en-IN" b="1" dirty="0"/>
              <a:t>problem name. </a:t>
            </a:r>
          </a:p>
          <a:p>
            <a:r>
              <a:rPr lang="en-IN" dirty="0"/>
              <a:t>Each node of the tree is broken down into smaller activities that are made the children of the node. </a:t>
            </a:r>
          </a:p>
          <a:p>
            <a:r>
              <a:rPr lang="en-IN" dirty="0"/>
              <a:t>Each activity is recursively decomposed into smaller sub-activities until at the </a:t>
            </a:r>
            <a:r>
              <a:rPr lang="en-IN" b="1" dirty="0"/>
              <a:t>leaf level</a:t>
            </a:r>
            <a:r>
              <a:rPr lang="en-IN" dirty="0"/>
              <a:t>, the activities requires approximately </a:t>
            </a:r>
            <a:r>
              <a:rPr lang="en-IN" b="1" dirty="0"/>
              <a:t>two weeks to develop.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Work breakdown </a:t>
            </a:r>
            <a:r>
              <a:rPr lang="en-IN" b="1"/>
              <a:t>structure of </a:t>
            </a:r>
            <a:r>
              <a:rPr lang="en-IN" b="1" dirty="0"/>
              <a:t>MIS problem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667669"/>
            <a:ext cx="7543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Activity networks and 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648200"/>
          </a:xfrm>
        </p:spPr>
        <p:txBody>
          <a:bodyPr/>
          <a:lstStyle/>
          <a:p>
            <a:r>
              <a:rPr lang="en-IN" dirty="0"/>
              <a:t>WBS representation of a project is transformed into an activity network by representing activities identified in WBS along with their interdependencies. </a:t>
            </a:r>
          </a:p>
          <a:p>
            <a:r>
              <a:rPr lang="en-IN" dirty="0"/>
              <a:t>An activity network shows the different </a:t>
            </a:r>
            <a:r>
              <a:rPr lang="en-IN" b="1" dirty="0"/>
              <a:t>activities</a:t>
            </a:r>
            <a:r>
              <a:rPr lang="en-IN" dirty="0"/>
              <a:t> making up a project, their estimated </a:t>
            </a:r>
            <a:r>
              <a:rPr lang="en-IN" b="1" dirty="0"/>
              <a:t>durations</a:t>
            </a:r>
            <a:r>
              <a:rPr lang="en-IN" dirty="0"/>
              <a:t>, and </a:t>
            </a:r>
            <a:r>
              <a:rPr lang="en-IN" b="1" dirty="0"/>
              <a:t>interdependencies.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slack time (or float time) is the total time that a task may be delayed before it will affect the end time of the project.</a:t>
            </a:r>
          </a:p>
          <a:p>
            <a:r>
              <a:rPr lang="en-IN" dirty="0"/>
              <a:t>The slack time indicates the “flexibility” in starting and completion of tasks.</a:t>
            </a:r>
          </a:p>
          <a:p>
            <a:r>
              <a:rPr lang="en-IN" dirty="0"/>
              <a:t> A critical task is one with a zero slack time. A path from the start node to the finish node containing only critical tasks is called a </a:t>
            </a:r>
            <a:r>
              <a:rPr lang="en-IN" b="1" dirty="0"/>
              <a:t>critical path.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Critical Path Method (CPM)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</a:t>
            </a:r>
            <a:r>
              <a:rPr lang="en-IN" b="1" dirty="0"/>
              <a:t>minimum time (MT) </a:t>
            </a:r>
            <a:r>
              <a:rPr lang="en-IN" dirty="0"/>
              <a:t>to complete the project is the maximum of all paths from start to finish. </a:t>
            </a:r>
          </a:p>
          <a:p>
            <a:r>
              <a:rPr lang="en-IN" dirty="0"/>
              <a:t>The </a:t>
            </a:r>
            <a:r>
              <a:rPr lang="en-IN" b="1" dirty="0"/>
              <a:t>earliest start (ES) </a:t>
            </a:r>
            <a:r>
              <a:rPr lang="en-IN" dirty="0"/>
              <a:t>time of a task is the maximum of all paths from the start to the task.</a:t>
            </a:r>
          </a:p>
          <a:p>
            <a:r>
              <a:rPr lang="en-IN" dirty="0"/>
              <a:t> The </a:t>
            </a:r>
            <a:r>
              <a:rPr lang="en-IN" b="1" dirty="0"/>
              <a:t>latest start time </a:t>
            </a:r>
            <a:r>
              <a:rPr lang="en-IN" dirty="0"/>
              <a:t>is the difference between MT and the maximum of all paths from this task to the finish. </a:t>
            </a:r>
          </a:p>
          <a:p>
            <a:r>
              <a:rPr lang="en-IN" dirty="0"/>
              <a:t>The </a:t>
            </a:r>
            <a:r>
              <a:rPr lang="en-IN" b="1" dirty="0"/>
              <a:t>earliest finish time (EF) </a:t>
            </a:r>
            <a:r>
              <a:rPr lang="en-IN" dirty="0"/>
              <a:t>of a task is the sum of the earliest start time of the task and the duration of the task.</a:t>
            </a:r>
          </a:p>
          <a:p>
            <a:r>
              <a:rPr lang="en-IN" dirty="0"/>
              <a:t>The </a:t>
            </a:r>
            <a:r>
              <a:rPr lang="en-IN" b="1" dirty="0"/>
              <a:t>latest finish (LF) time </a:t>
            </a:r>
            <a:r>
              <a:rPr lang="en-IN" dirty="0"/>
              <a:t>of a task can be obtained by subtracting maximum of all paths from this task to finish from MT. </a:t>
            </a:r>
          </a:p>
          <a:p>
            <a:r>
              <a:rPr lang="en-IN" dirty="0"/>
              <a:t>The </a:t>
            </a:r>
            <a:r>
              <a:rPr lang="en-IN" b="1" dirty="0"/>
              <a:t>slack time (ST) </a:t>
            </a:r>
            <a:r>
              <a:rPr lang="en-IN" dirty="0"/>
              <a:t>is LS – EF and equivalently can be written as LF – EF.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for different tasks of MIS Problem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22699" cy="296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768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Boehm requires the project manager to </a:t>
            </a:r>
            <a:r>
              <a:rPr lang="en-IN" b="1" dirty="0"/>
              <a:t>rate these 15 different parameters</a:t>
            </a:r>
            <a:r>
              <a:rPr lang="en-IN" dirty="0"/>
              <a:t> for a particular project on a scale of one to three.</a:t>
            </a:r>
          </a:p>
          <a:p>
            <a:r>
              <a:rPr lang="en-IN" dirty="0"/>
              <a:t>Then, depending on these ratings, he suggests </a:t>
            </a:r>
            <a:r>
              <a:rPr lang="en-IN" b="1" dirty="0"/>
              <a:t>appropriate cost driver values </a:t>
            </a:r>
            <a:r>
              <a:rPr lang="en-IN" dirty="0"/>
              <a:t>which should be multiplied with the initial estimate obtained using the basic COCOMO.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Activity network representation of the MIS problem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2422"/>
            <a:ext cx="8229600" cy="414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Used to allocate resources to activities (resource planning). </a:t>
            </a:r>
          </a:p>
          <a:p>
            <a:pPr>
              <a:buNone/>
            </a:pPr>
            <a:r>
              <a:rPr lang="en-IN" dirty="0"/>
              <a:t>              The resources allocated to activities include staff, hardware, and software. </a:t>
            </a:r>
          </a:p>
          <a:p>
            <a:r>
              <a:rPr lang="en-IN" dirty="0"/>
              <a:t>A Gantt chart is a special type of bar chart where each bar represents an activity.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bars are drawn along a time line.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length of each bar is proportional to the duration of time planned for the corresponding activity.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for MIS problem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031"/>
            <a:ext cx="6629400" cy="528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PERT (Program Evaluation and Review Technique) charts consist of a network of boxes and arrows. </a:t>
            </a:r>
          </a:p>
          <a:p>
            <a:r>
              <a:rPr lang="en-IN" dirty="0"/>
              <a:t>The boxes represent activities and the arrows represent task dependencies.</a:t>
            </a:r>
          </a:p>
          <a:p>
            <a:r>
              <a:rPr lang="en-IN" dirty="0"/>
              <a:t>The boxes of PERT charts are usually annotated with the pessimistic, likely, and optimistic estimates for every task.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Gantt chart representation of a project schedule is helpful in planning the utilization of resources, while PERT chart is useful for monitoring the timely progress of activities.</a:t>
            </a:r>
          </a:p>
          <a:p>
            <a:r>
              <a:rPr lang="en-IN" dirty="0"/>
              <a:t>Also, it is easier to identify parallel activities in a project using a PERT chart.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PERT chart representation of the MIS problem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2" y="1667669"/>
            <a:ext cx="81819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Product: </a:t>
            </a:r>
            <a:r>
              <a:rPr lang="en-IN" sz="2400" dirty="0"/>
              <a:t>The characteristics of the product that are considered include the  inherent complexity of the product, reliability requirements of the product, etc.</a:t>
            </a:r>
          </a:p>
          <a:p>
            <a:pPr>
              <a:buNone/>
            </a:pPr>
            <a:r>
              <a:rPr lang="en-IN" sz="2400" b="1" dirty="0"/>
              <a:t>Computer: </a:t>
            </a:r>
            <a:r>
              <a:rPr lang="en-IN" sz="2400" dirty="0"/>
              <a:t>Characteristics of the computer that are considered include the execution speed required, storage space required etc. </a:t>
            </a:r>
          </a:p>
          <a:p>
            <a:pPr>
              <a:buNone/>
            </a:pPr>
            <a:r>
              <a:rPr lang="en-IN" sz="2400" b="1" dirty="0"/>
              <a:t>Personnel: </a:t>
            </a:r>
            <a:r>
              <a:rPr lang="en-IN" sz="2400" dirty="0"/>
              <a:t>The attributes of development personnel that are considered include the experience level of personnel, programming capability, analysis capability, etc.</a:t>
            </a:r>
          </a:p>
          <a:p>
            <a:pPr>
              <a:buNone/>
            </a:pPr>
            <a:r>
              <a:rPr lang="en-IN" sz="2400" b="1" dirty="0"/>
              <a:t>Development Environment: </a:t>
            </a:r>
            <a:r>
              <a:rPr lang="en-IN" sz="2400" dirty="0"/>
              <a:t>Development environment attributes capture the development facilities available to the developers. An important parameter that is considered is the sophistication of the automation (CASE) tools used for software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 for Effort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E = a1 (KLOC)^b1 x (EAF)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Where, E  = Efforts applied in terms of person months (PM)</a:t>
            </a:r>
          </a:p>
          <a:p>
            <a:pPr marL="0" indent="0">
              <a:buNone/>
            </a:pPr>
            <a:r>
              <a:rPr lang="en-US" dirty="0" smtClean="0"/>
              <a:t>KLOC = Kilo lines of code for the project</a:t>
            </a:r>
          </a:p>
          <a:p>
            <a:pPr marL="0" indent="0">
              <a:buNone/>
            </a:pPr>
            <a:r>
              <a:rPr lang="en-US" dirty="0" smtClean="0"/>
              <a:t>EAF = Effort adjustment factor</a:t>
            </a:r>
          </a:p>
          <a:p>
            <a:pPr marL="0" indent="0">
              <a:buNone/>
            </a:pPr>
            <a:r>
              <a:rPr lang="en-US" dirty="0" smtClean="0"/>
              <a:t>The value of a1 and b1 for various classes of software projects are defined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10257"/>
              </p:ext>
            </p:extLst>
          </p:nvPr>
        </p:nvGraphicFramePr>
        <p:xfrm>
          <a:off x="381000" y="3886200"/>
          <a:ext cx="7848600" cy="153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Semi-detached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Development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 = b1 (Efforts) ^ b2</a:t>
            </a:r>
          </a:p>
          <a:p>
            <a:endParaRPr lang="en-US" dirty="0"/>
          </a:p>
          <a:p>
            <a:r>
              <a:rPr lang="en-US" dirty="0" smtClean="0"/>
              <a:t>Values for b1 and b2: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30019"/>
              </p:ext>
            </p:extLst>
          </p:nvPr>
        </p:nvGraphicFramePr>
        <p:xfrm>
          <a:off x="914400" y="3276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Semi-detached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0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am\Desktop\interm cocomo 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80963"/>
            <a:ext cx="7029450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 Consider a project having 30,000 lines of code which in an embedded software with critical area hence reliability is high. Find out the estimation?</a:t>
            </a:r>
          </a:p>
        </p:txBody>
      </p:sp>
    </p:spTree>
    <p:extLst>
      <p:ext uri="{BB962C8B-B14F-4D97-AF65-F5344CB8AC3E}">
        <p14:creationId xmlns:p14="http://schemas.microsoft.com/office/powerpoint/2010/main" val="118090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Formula: E = a1 (KLOC)^b1 x (EAF)</a:t>
            </a:r>
          </a:p>
          <a:p>
            <a:r>
              <a:rPr lang="en-US" dirty="0" smtClean="0"/>
              <a:t>The reliability is high, therefore EAF = 1.15</a:t>
            </a:r>
          </a:p>
          <a:p>
            <a:r>
              <a:rPr lang="en-US" dirty="0" smtClean="0"/>
              <a:t>a1 = 2.8 ; b1 = 1.20 for embedded software</a:t>
            </a:r>
          </a:p>
          <a:p>
            <a:r>
              <a:rPr lang="en-US" dirty="0" smtClean="0"/>
              <a:t>E = 2.8 (30) ^1.20 x 1.15 = 191 PM</a:t>
            </a:r>
          </a:p>
          <a:p>
            <a:r>
              <a:rPr lang="en-US" dirty="0" smtClean="0"/>
              <a:t>D = b1(E)^b2</a:t>
            </a:r>
            <a:endParaRPr lang="en-US" dirty="0"/>
          </a:p>
          <a:p>
            <a:r>
              <a:rPr lang="en-US" dirty="0" smtClean="0"/>
              <a:t>D = 2.5(191)^0.32 = 13 months </a:t>
            </a:r>
            <a:r>
              <a:rPr lang="en-US" dirty="0" err="1" smtClean="0"/>
              <a:t>approx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68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Q. </a:t>
            </a:r>
            <a:r>
              <a:rPr lang="en-US" sz="1600" b="1" dirty="0"/>
              <a:t>Consider a project having </a:t>
            </a:r>
            <a:r>
              <a:rPr lang="en-US" sz="1600" b="1" dirty="0" smtClean="0"/>
              <a:t>45,000 </a:t>
            </a:r>
            <a:r>
              <a:rPr lang="en-US" sz="1600" b="1" dirty="0"/>
              <a:t>lines of code which in an </a:t>
            </a:r>
            <a:endParaRPr lang="en-US" sz="1600" b="1" dirty="0" smtClean="0"/>
          </a:p>
          <a:p>
            <a:pPr marL="514350" indent="-514350">
              <a:buAutoNum type="arabicPeriod"/>
            </a:pPr>
            <a:r>
              <a:rPr lang="en-US" sz="1600" b="1" dirty="0" smtClean="0"/>
              <a:t>Organic software with parameters as:</a:t>
            </a:r>
          </a:p>
          <a:p>
            <a:pPr marL="514350" indent="-514350">
              <a:buAutoNum type="alphaUcPeriod"/>
            </a:pPr>
            <a:r>
              <a:rPr lang="en-US" sz="1600" b="1" dirty="0" smtClean="0"/>
              <a:t>low database size</a:t>
            </a:r>
          </a:p>
          <a:p>
            <a:pPr marL="514350" indent="-514350">
              <a:buAutoNum type="alphaUcPeriod"/>
            </a:pPr>
            <a:r>
              <a:rPr lang="en-US" sz="1600" b="1" dirty="0"/>
              <a:t> </a:t>
            </a:r>
            <a:r>
              <a:rPr lang="en-US" sz="1600" b="1" dirty="0" smtClean="0"/>
              <a:t>nominal virtual machine volatility</a:t>
            </a:r>
          </a:p>
          <a:p>
            <a:pPr marL="514350" indent="-514350">
              <a:buAutoNum type="alphaUcPeriod"/>
            </a:pPr>
            <a:r>
              <a:rPr lang="en-US" sz="1600" b="1" dirty="0" smtClean="0"/>
              <a:t>High use of software tools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2. semi-detached </a:t>
            </a:r>
            <a:r>
              <a:rPr lang="en-US" sz="1600" b="1" dirty="0"/>
              <a:t>software with </a:t>
            </a:r>
            <a:r>
              <a:rPr lang="en-US" sz="1600" b="1" dirty="0" smtClean="0"/>
              <a:t>parameters as:</a:t>
            </a:r>
          </a:p>
          <a:p>
            <a:pPr>
              <a:buAutoNum type="alphaUcPeriod"/>
            </a:pPr>
            <a:r>
              <a:rPr lang="en-US" sz="1600" b="1" dirty="0" smtClean="0"/>
              <a:t>reliability </a:t>
            </a:r>
            <a:r>
              <a:rPr lang="en-US" sz="1600" b="1" dirty="0"/>
              <a:t>is high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b="1" dirty="0" smtClean="0"/>
              <a:t> analyst capability is low.</a:t>
            </a:r>
          </a:p>
          <a:p>
            <a:pPr>
              <a:buAutoNum type="alphaUcPeriod"/>
            </a:pPr>
            <a:r>
              <a:rPr lang="en-US" sz="1600" b="1" dirty="0" smtClean="0"/>
              <a:t>Programming language experience is nominal</a:t>
            </a:r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Find out the estimation?</a:t>
            </a:r>
          </a:p>
          <a:p>
            <a:pPr>
              <a:buAutoNum type="alphaUcPeriod"/>
            </a:pP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858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1352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Intermediate COCOMO model</vt:lpstr>
      <vt:lpstr>15 Cost Drivers</vt:lpstr>
      <vt:lpstr>Classification of Cost Drivers</vt:lpstr>
      <vt:lpstr>Formula for Effort</vt:lpstr>
      <vt:lpstr>Formula for Development time</vt:lpstr>
      <vt:lpstr>PowerPoint Presentation</vt:lpstr>
      <vt:lpstr>PowerPoint Presentation</vt:lpstr>
      <vt:lpstr>PowerPoint Presentation</vt:lpstr>
      <vt:lpstr>PowerPoint Presentation</vt:lpstr>
      <vt:lpstr>Complete COCOMO model</vt:lpstr>
      <vt:lpstr>Example</vt:lpstr>
      <vt:lpstr>Complete COCOMO (contd)</vt:lpstr>
      <vt:lpstr>Project scheduling</vt:lpstr>
      <vt:lpstr>Work breakdown structure</vt:lpstr>
      <vt:lpstr>Work breakdown structure of MIS problem</vt:lpstr>
      <vt:lpstr>Activity networks and critical path method</vt:lpstr>
      <vt:lpstr>Slack Time</vt:lpstr>
      <vt:lpstr>Critical Path Method (CPM)</vt:lpstr>
      <vt:lpstr>Parameters for different tasks of MIS Problem</vt:lpstr>
      <vt:lpstr>Activity network representation of the MIS problem</vt:lpstr>
      <vt:lpstr>Gantt chart</vt:lpstr>
      <vt:lpstr>Gantt chart for MIS problem</vt:lpstr>
      <vt:lpstr>PERT chart</vt:lpstr>
      <vt:lpstr>PowerPoint Presentation</vt:lpstr>
      <vt:lpstr>PERT chart representation of the MIS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Ramandeep Singh</dc:creator>
  <cp:lastModifiedBy>Pam</cp:lastModifiedBy>
  <cp:revision>27</cp:revision>
  <dcterms:created xsi:type="dcterms:W3CDTF">2006-08-16T00:00:00Z</dcterms:created>
  <dcterms:modified xsi:type="dcterms:W3CDTF">2021-11-22T08:04:58Z</dcterms:modified>
</cp:coreProperties>
</file>