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65" r:id="rId5"/>
    <p:sldId id="259" r:id="rId6"/>
    <p:sldId id="260" r:id="rId7"/>
    <p:sldId id="264"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 id="287" r:id="rId33"/>
    <p:sldId id="288" r:id="rId34"/>
    <p:sldId id="289" r:id="rId35"/>
    <p:sldId id="293" r:id="rId36"/>
    <p:sldId id="291" r:id="rId37"/>
    <p:sldId id="292"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932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13183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73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92361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363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00258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13778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04270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1400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4179-5CCF-4154-ABB5-484A5DB5CFA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7629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24998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64179-5CCF-4154-ABB5-484A5DB5CFA2}"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378966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64179-5CCF-4154-ABB5-484A5DB5CFA2}"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02766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64179-5CCF-4154-ABB5-484A5DB5CFA2}"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83109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188338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64179-5CCF-4154-ABB5-484A5DB5CFA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6EB0F0-71F2-41EB-BE2F-4960CE65C3C5}" type="slidenum">
              <a:rPr lang="en-US" smtClean="0"/>
              <a:t>‹#›</a:t>
            </a:fld>
            <a:endParaRPr lang="en-US"/>
          </a:p>
        </p:txBody>
      </p:sp>
    </p:spTree>
    <p:extLst>
      <p:ext uri="{BB962C8B-B14F-4D97-AF65-F5344CB8AC3E}">
        <p14:creationId xmlns:p14="http://schemas.microsoft.com/office/powerpoint/2010/main" val="297294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864179-5CCF-4154-ABB5-484A5DB5CFA2}" type="datetimeFigureOut">
              <a:rPr lang="en-US" smtClean="0"/>
              <a:t>2/7/2023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6EB0F0-71F2-41EB-BE2F-4960CE65C3C5}" type="slidenum">
              <a:rPr lang="en-US" smtClean="0"/>
              <a:t>‹#›</a:t>
            </a:fld>
            <a:endParaRPr lang="en-US"/>
          </a:p>
        </p:txBody>
      </p:sp>
    </p:spTree>
    <p:extLst>
      <p:ext uri="{BB962C8B-B14F-4D97-AF65-F5344CB8AC3E}">
        <p14:creationId xmlns:p14="http://schemas.microsoft.com/office/powerpoint/2010/main" val="412923956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B74F-8E26-ECD9-FC3B-D9132CAC51AE}"/>
              </a:ext>
            </a:extLst>
          </p:cNvPr>
          <p:cNvSpPr>
            <a:spLocks noGrp="1"/>
          </p:cNvSpPr>
          <p:nvPr>
            <p:ph type="ctrTitle"/>
          </p:nvPr>
        </p:nvSpPr>
        <p:spPr/>
        <p:txBody>
          <a:bodyPr/>
          <a:lstStyle/>
          <a:p>
            <a:r>
              <a:rPr lang="en-US" dirty="0"/>
              <a:t>UNIT 2 </a:t>
            </a:r>
          </a:p>
        </p:txBody>
      </p:sp>
      <p:sp>
        <p:nvSpPr>
          <p:cNvPr id="3" name="Subtitle 2">
            <a:extLst>
              <a:ext uri="{FF2B5EF4-FFF2-40B4-BE49-F238E27FC236}">
                <a16:creationId xmlns:a16="http://schemas.microsoft.com/office/drawing/2014/main" id="{793548D9-0A52-F8D3-4ECD-D98175F48BE0}"/>
              </a:ext>
            </a:extLst>
          </p:cNvPr>
          <p:cNvSpPr>
            <a:spLocks noGrp="1"/>
          </p:cNvSpPr>
          <p:nvPr>
            <p:ph type="subTitle" idx="1"/>
          </p:nvPr>
        </p:nvSpPr>
        <p:spPr/>
        <p:txBody>
          <a:bodyPr/>
          <a:lstStyle/>
          <a:p>
            <a:r>
              <a:rPr lang="en-US" dirty="0"/>
              <a:t>Relational Query Language</a:t>
            </a:r>
          </a:p>
        </p:txBody>
      </p:sp>
    </p:spTree>
    <p:extLst>
      <p:ext uri="{BB962C8B-B14F-4D97-AF65-F5344CB8AC3E}">
        <p14:creationId xmlns:p14="http://schemas.microsoft.com/office/powerpoint/2010/main" val="25106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7700-BABD-9967-C126-FBF2859E1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8834F3-188D-5CEE-2BE7-642793F2C9FC}"/>
              </a:ext>
            </a:extLst>
          </p:cNvPr>
          <p:cNvSpPr>
            <a:spLocks noGrp="1"/>
          </p:cNvSpPr>
          <p:nvPr>
            <p:ph idx="1"/>
          </p:nvPr>
        </p:nvSpPr>
        <p:spPr/>
        <p:txBody>
          <a:bodyPr>
            <a:normAutofit/>
          </a:bodyPr>
          <a:lstStyle/>
          <a:p>
            <a:r>
              <a:rPr lang="en-US" sz="2400" dirty="0"/>
              <a:t>Select a customer who’s city name is “</a:t>
            </a:r>
            <a:r>
              <a:rPr lang="en-US" sz="2400" dirty="0" err="1"/>
              <a:t>agra</a:t>
            </a:r>
            <a:r>
              <a:rPr lang="en-US" sz="2400" dirty="0"/>
              <a:t>”.</a:t>
            </a:r>
          </a:p>
          <a:p>
            <a:endParaRPr lang="en-US" sz="2400" dirty="0"/>
          </a:p>
          <a:p>
            <a:pPr algn="l"/>
            <a:r>
              <a:rPr lang="en-US" sz="2400" b="1" i="0" u="none" strike="noStrike" baseline="0" dirty="0">
                <a:solidFill>
                  <a:srgbClr val="222426"/>
                </a:solidFill>
                <a:latin typeface="Arial-BoldMT"/>
              </a:rPr>
              <a:t>Query:</a:t>
            </a:r>
          </a:p>
          <a:p>
            <a:pPr marL="0" indent="0" algn="l">
              <a:buNone/>
            </a:pPr>
            <a:r>
              <a:rPr lang="en-US" sz="2400" b="0" i="0" u="none" strike="noStrike" baseline="0" dirty="0">
                <a:solidFill>
                  <a:srgbClr val="000000"/>
                </a:solidFill>
                <a:latin typeface="Consolas" panose="020B0609020204030204" pitchFamily="49" charset="0"/>
              </a:rPr>
              <a:t>	σ </a:t>
            </a:r>
            <a:r>
              <a:rPr lang="en-US" sz="2400" b="0" i="0" u="none" strike="noStrike" baseline="0" dirty="0" err="1">
                <a:solidFill>
                  <a:srgbClr val="000000"/>
                </a:solidFill>
                <a:latin typeface="Consolas" panose="020B0609020204030204" pitchFamily="49" charset="0"/>
              </a:rPr>
              <a:t>Customer_City</a:t>
            </a:r>
            <a:r>
              <a:rPr lang="en-US" sz="2400" b="0" i="0" u="none" strike="noStrike" baseline="0" dirty="0">
                <a:solidFill>
                  <a:srgbClr val="000000"/>
                </a:solidFill>
                <a:latin typeface="Consolas" panose="020B0609020204030204" pitchFamily="49" charset="0"/>
              </a:rPr>
              <a:t>="Agra" (CUSTOMER)</a:t>
            </a:r>
            <a:endParaRPr lang="en-US" sz="2400" dirty="0"/>
          </a:p>
        </p:txBody>
      </p:sp>
    </p:spTree>
    <p:extLst>
      <p:ext uri="{BB962C8B-B14F-4D97-AF65-F5344CB8AC3E}">
        <p14:creationId xmlns:p14="http://schemas.microsoft.com/office/powerpoint/2010/main" val="256416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8864-3AAF-798D-E1E0-6DFA8A5AE85B}"/>
              </a:ext>
            </a:extLst>
          </p:cNvPr>
          <p:cNvSpPr>
            <a:spLocks noGrp="1"/>
          </p:cNvSpPr>
          <p:nvPr>
            <p:ph type="title"/>
          </p:nvPr>
        </p:nvSpPr>
        <p:spPr/>
        <p:txBody>
          <a:bodyPr/>
          <a:lstStyle/>
          <a:p>
            <a:pPr algn="ctr"/>
            <a:r>
              <a:rPr lang="en-US" dirty="0"/>
              <a:t>Output</a:t>
            </a:r>
          </a:p>
        </p:txBody>
      </p:sp>
      <p:pic>
        <p:nvPicPr>
          <p:cNvPr id="5" name="Content Placeholder 4">
            <a:extLst>
              <a:ext uri="{FF2B5EF4-FFF2-40B4-BE49-F238E27FC236}">
                <a16:creationId xmlns:a16="http://schemas.microsoft.com/office/drawing/2014/main" id="{17E7F817-D3CB-1EB1-E3A5-66021F6BAD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3617" y="2676939"/>
            <a:ext cx="5870713" cy="2276062"/>
          </a:xfrm>
        </p:spPr>
      </p:pic>
    </p:spTree>
    <p:extLst>
      <p:ext uri="{BB962C8B-B14F-4D97-AF65-F5344CB8AC3E}">
        <p14:creationId xmlns:p14="http://schemas.microsoft.com/office/powerpoint/2010/main" val="19499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8BB7-C977-4582-9524-FEAA53EB3540}"/>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Project Operator (</a:t>
            </a:r>
            <a:r>
              <a:rPr lang="el-GR" b="0" i="0" u="none" strike="noStrike" baseline="0" dirty="0">
                <a:solidFill>
                  <a:srgbClr val="00000A"/>
                </a:solidFill>
                <a:latin typeface="TrebuchetMS"/>
              </a:rPr>
              <a:t>Π)</a:t>
            </a:r>
            <a:endParaRPr lang="en-US" sz="6000" dirty="0"/>
          </a:p>
        </p:txBody>
      </p:sp>
      <p:sp>
        <p:nvSpPr>
          <p:cNvPr id="3" name="Content Placeholder 2">
            <a:extLst>
              <a:ext uri="{FF2B5EF4-FFF2-40B4-BE49-F238E27FC236}">
                <a16:creationId xmlns:a16="http://schemas.microsoft.com/office/drawing/2014/main" id="{BBE30DD6-39F7-E9F7-692D-46E3713EC95F}"/>
              </a:ext>
            </a:extLst>
          </p:cNvPr>
          <p:cNvSpPr>
            <a:spLocks noGrp="1"/>
          </p:cNvSpPr>
          <p:nvPr>
            <p:ph idx="1"/>
          </p:nvPr>
        </p:nvSpPr>
        <p:spPr/>
        <p:txBody>
          <a:bodyPr>
            <a:normAutofit/>
          </a:bodyPr>
          <a:lstStyle/>
          <a:p>
            <a:pPr algn="l"/>
            <a:r>
              <a:rPr lang="en-US" sz="2400" b="0" i="0" u="none" strike="noStrike" baseline="0" dirty="0">
                <a:solidFill>
                  <a:srgbClr val="000000"/>
                </a:solidFill>
                <a:latin typeface="ArialMT"/>
              </a:rPr>
              <a:t>Project operator is denoted by Π symbol and it is used to select desired columns (or attributes) from a table (or relation).</a:t>
            </a:r>
          </a:p>
          <a:p>
            <a:pPr algn="l"/>
            <a:r>
              <a:rPr lang="en-US" sz="2400" b="0" i="0" u="none" strike="noStrike" baseline="0" dirty="0">
                <a:solidFill>
                  <a:srgbClr val="000000"/>
                </a:solidFill>
                <a:latin typeface="ArialMT"/>
              </a:rPr>
              <a:t>Project operator in relational algebra is similar to the </a:t>
            </a:r>
            <a:r>
              <a:rPr lang="en-US" sz="2400" b="0" i="0" u="none" strike="noStrike" baseline="0" dirty="0">
                <a:solidFill>
                  <a:srgbClr val="00000A"/>
                </a:solidFill>
                <a:latin typeface="ArialMT"/>
              </a:rPr>
              <a:t>Select statement in SQL</a:t>
            </a:r>
            <a:r>
              <a:rPr lang="en-US" sz="2400" b="0" i="0" u="none" strike="noStrike" baseline="0" dirty="0">
                <a:solidFill>
                  <a:srgbClr val="000000"/>
                </a:solidFill>
                <a:latin typeface="ArialMT"/>
              </a:rPr>
              <a:t>.</a:t>
            </a:r>
          </a:p>
          <a:p>
            <a:pPr algn="l"/>
            <a:r>
              <a:rPr lang="en-US" sz="2400" dirty="0">
                <a:solidFill>
                  <a:srgbClr val="000000"/>
                </a:solidFill>
                <a:latin typeface="ArialMT"/>
              </a:rPr>
              <a:t>Duplicate entities are eliminated.</a:t>
            </a:r>
            <a:endParaRPr lang="en-US" sz="2400" dirty="0"/>
          </a:p>
        </p:txBody>
      </p:sp>
    </p:spTree>
    <p:extLst>
      <p:ext uri="{BB962C8B-B14F-4D97-AF65-F5344CB8AC3E}">
        <p14:creationId xmlns:p14="http://schemas.microsoft.com/office/powerpoint/2010/main" val="132177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EB85-8EF8-3379-D3C1-04E39C8C09AA}"/>
              </a:ext>
            </a:extLst>
          </p:cNvPr>
          <p:cNvSpPr>
            <a:spLocks noGrp="1"/>
          </p:cNvSpPr>
          <p:nvPr>
            <p:ph type="title"/>
          </p:nvPr>
        </p:nvSpPr>
        <p:spPr/>
        <p:txBody>
          <a:bodyPr>
            <a:normAutofit/>
          </a:bodyPr>
          <a:lstStyle/>
          <a:p>
            <a:pPr algn="ctr"/>
            <a:r>
              <a:rPr lang="en-US" i="0" u="none" strike="noStrike" baseline="0" dirty="0">
                <a:latin typeface="Arial-BoldMT"/>
              </a:rPr>
              <a:t>Syntax of Project Operator (Π)</a:t>
            </a:r>
            <a:endParaRPr lang="en-US" sz="6000" dirty="0"/>
          </a:p>
        </p:txBody>
      </p:sp>
      <p:sp>
        <p:nvSpPr>
          <p:cNvPr id="3" name="Content Placeholder 2">
            <a:extLst>
              <a:ext uri="{FF2B5EF4-FFF2-40B4-BE49-F238E27FC236}">
                <a16:creationId xmlns:a16="http://schemas.microsoft.com/office/drawing/2014/main" id="{E0542964-10C1-A505-FA38-298AF37D0C77}"/>
              </a:ext>
            </a:extLst>
          </p:cNvPr>
          <p:cNvSpPr>
            <a:spLocks noGrp="1"/>
          </p:cNvSpPr>
          <p:nvPr>
            <p:ph idx="1"/>
          </p:nvPr>
        </p:nvSpPr>
        <p:spPr/>
        <p:txBody>
          <a:bodyPr>
            <a:normAutofit/>
          </a:bodyPr>
          <a:lstStyle/>
          <a:p>
            <a:r>
              <a:rPr lang="en-US" sz="2400" b="0" i="0" u="none" strike="noStrike" baseline="0" dirty="0">
                <a:latin typeface="Consolas" panose="020B0609020204030204" pitchFamily="49" charset="0"/>
              </a:rPr>
              <a:t>Π column_name1, column_name2, ...., </a:t>
            </a:r>
            <a:r>
              <a:rPr lang="en-US" sz="2400" b="0" i="0" u="none" strike="noStrike" baseline="0" dirty="0" err="1">
                <a:latin typeface="Consolas" panose="020B0609020204030204" pitchFamily="49" charset="0"/>
              </a:rPr>
              <a:t>column_nameN</a:t>
            </a:r>
            <a:r>
              <a:rPr lang="en-US" sz="2400" b="0" i="0" u="none" strike="noStrike" baseline="0" dirty="0">
                <a:latin typeface="Consolas" panose="020B0609020204030204" pitchFamily="49" charset="0"/>
              </a:rPr>
              <a:t>(</a:t>
            </a:r>
            <a:r>
              <a:rPr lang="en-US" sz="2400" b="0" i="0" u="none" strike="noStrike" baseline="0" dirty="0" err="1">
                <a:latin typeface="Consolas" panose="020B0609020204030204" pitchFamily="49" charset="0"/>
              </a:rPr>
              <a:t>table_name</a:t>
            </a:r>
            <a:r>
              <a:rPr lang="en-US" sz="2400" b="0" i="0" u="none" strike="noStrike" baseline="0" dirty="0">
                <a:latin typeface="Consolas" panose="020B0609020204030204" pitchFamily="49" charset="0"/>
              </a:rPr>
              <a:t>)</a:t>
            </a:r>
            <a:endParaRPr lang="en-US" sz="2400" dirty="0"/>
          </a:p>
        </p:txBody>
      </p:sp>
    </p:spTree>
    <p:extLst>
      <p:ext uri="{BB962C8B-B14F-4D97-AF65-F5344CB8AC3E}">
        <p14:creationId xmlns:p14="http://schemas.microsoft.com/office/powerpoint/2010/main" val="393088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4E98-4845-0357-373E-3DD4F80359F2}"/>
              </a:ext>
            </a:extLst>
          </p:cNvPr>
          <p:cNvSpPr>
            <a:spLocks noGrp="1"/>
          </p:cNvSpPr>
          <p:nvPr>
            <p:ph type="title"/>
          </p:nvPr>
        </p:nvSpPr>
        <p:spPr/>
        <p:txBody>
          <a:bodyPr>
            <a:normAutofit/>
          </a:bodyPr>
          <a:lstStyle/>
          <a:p>
            <a:pPr algn="ctr"/>
            <a:r>
              <a:rPr lang="en-US" sz="4000" b="0" i="0" u="none" strike="noStrike" baseline="0" dirty="0">
                <a:solidFill>
                  <a:srgbClr val="00000A"/>
                </a:solidFill>
                <a:latin typeface="TrebuchetMS"/>
              </a:rPr>
              <a:t>Project Operator (</a:t>
            </a:r>
            <a:r>
              <a:rPr lang="el-GR" sz="4000" b="0" i="0" u="none" strike="noStrike" baseline="0" dirty="0">
                <a:solidFill>
                  <a:srgbClr val="00000A"/>
                </a:solidFill>
                <a:latin typeface="TrebuchetMS"/>
              </a:rPr>
              <a:t>Π) </a:t>
            </a:r>
            <a:r>
              <a:rPr lang="en-US" sz="4000" b="0" i="0" u="none" strike="noStrike" baseline="0" dirty="0">
                <a:solidFill>
                  <a:srgbClr val="00000A"/>
                </a:solidFill>
                <a:latin typeface="TrebuchetMS"/>
              </a:rPr>
              <a:t>Example</a:t>
            </a:r>
            <a:endParaRPr lang="en-US" sz="6600" dirty="0"/>
          </a:p>
        </p:txBody>
      </p:sp>
      <p:sp>
        <p:nvSpPr>
          <p:cNvPr id="3" name="Content Placeholder 2">
            <a:extLst>
              <a:ext uri="{FF2B5EF4-FFF2-40B4-BE49-F238E27FC236}">
                <a16:creationId xmlns:a16="http://schemas.microsoft.com/office/drawing/2014/main" id="{B6C3E427-061B-20E3-BB7F-A225B88F3CD9}"/>
              </a:ext>
            </a:extLst>
          </p:cNvPr>
          <p:cNvSpPr>
            <a:spLocks noGrp="1"/>
          </p:cNvSpPr>
          <p:nvPr>
            <p:ph idx="1"/>
          </p:nvPr>
        </p:nvSpPr>
        <p:spPr/>
        <p:txBody>
          <a:bodyPr>
            <a:normAutofit/>
          </a:bodyPr>
          <a:lstStyle/>
          <a:p>
            <a:pPr algn="l"/>
            <a:r>
              <a:rPr lang="en-US" sz="2400" b="0" i="0" u="none" strike="noStrike" baseline="0" dirty="0">
                <a:latin typeface="ArialMT"/>
              </a:rPr>
              <a:t>In this example, we have a table CUSTOMER with three columns, we want to fetch only two columns of the table, which we can do with the help of Project Operator Π.</a:t>
            </a:r>
          </a:p>
          <a:p>
            <a:pPr algn="l"/>
            <a:endParaRPr lang="en-US" sz="2400" dirty="0"/>
          </a:p>
        </p:txBody>
      </p:sp>
      <p:pic>
        <p:nvPicPr>
          <p:cNvPr id="5" name="Picture 4">
            <a:extLst>
              <a:ext uri="{FF2B5EF4-FFF2-40B4-BE49-F238E27FC236}">
                <a16:creationId xmlns:a16="http://schemas.microsoft.com/office/drawing/2014/main" id="{519ED0E3-E9C8-2E5A-DB39-B0B5B7951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287" y="3578087"/>
            <a:ext cx="6329501" cy="2082853"/>
          </a:xfrm>
          <a:prstGeom prst="rect">
            <a:avLst/>
          </a:prstGeom>
        </p:spPr>
      </p:pic>
    </p:spTree>
    <p:extLst>
      <p:ext uri="{BB962C8B-B14F-4D97-AF65-F5344CB8AC3E}">
        <p14:creationId xmlns:p14="http://schemas.microsoft.com/office/powerpoint/2010/main" val="410485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3F6E-4F3F-6C55-5F49-60369A22C8D4}"/>
              </a:ext>
            </a:extLst>
          </p:cNvPr>
          <p:cNvSpPr>
            <a:spLocks noGrp="1"/>
          </p:cNvSpPr>
          <p:nvPr>
            <p:ph type="title"/>
          </p:nvPr>
        </p:nvSpPr>
        <p:spPr/>
        <p:txBody>
          <a:bodyPr>
            <a:normAutofit/>
          </a:bodyPr>
          <a:lstStyle/>
          <a:p>
            <a:pPr algn="ctr"/>
            <a:r>
              <a:rPr lang="en-US" i="0" u="none" strike="noStrike" baseline="0" dirty="0">
                <a:latin typeface="Arial-BoldMT"/>
              </a:rPr>
              <a:t>Query</a:t>
            </a:r>
            <a:endParaRPr lang="en-US" sz="6000" dirty="0"/>
          </a:p>
        </p:txBody>
      </p:sp>
      <p:sp>
        <p:nvSpPr>
          <p:cNvPr id="3" name="Content Placeholder 2">
            <a:extLst>
              <a:ext uri="{FF2B5EF4-FFF2-40B4-BE49-F238E27FC236}">
                <a16:creationId xmlns:a16="http://schemas.microsoft.com/office/drawing/2014/main" id="{3FE13F01-49B8-1673-9C1F-FC8D22B7B508}"/>
              </a:ext>
            </a:extLst>
          </p:cNvPr>
          <p:cNvSpPr>
            <a:spLocks noGrp="1"/>
          </p:cNvSpPr>
          <p:nvPr>
            <p:ph idx="1"/>
          </p:nvPr>
        </p:nvSpPr>
        <p:spPr/>
        <p:txBody>
          <a:bodyPr>
            <a:normAutofit/>
          </a:bodyPr>
          <a:lstStyle/>
          <a:p>
            <a:r>
              <a:rPr lang="en-US" sz="2400" b="0" i="0" u="none" strike="noStrike" baseline="0" dirty="0">
                <a:latin typeface="Consolas" panose="020B0609020204030204" pitchFamily="49" charset="0"/>
              </a:rPr>
              <a:t>Π </a:t>
            </a:r>
            <a:r>
              <a:rPr lang="en-US" sz="2400" b="0" i="0" u="none" strike="noStrike" baseline="0" dirty="0" err="1">
                <a:latin typeface="Consolas" panose="020B0609020204030204" pitchFamily="49" charset="0"/>
              </a:rPr>
              <a:t>Customer_Name</a:t>
            </a:r>
            <a:r>
              <a:rPr lang="en-US" sz="2400" b="0" i="0" u="none" strike="noStrike" baseline="0" dirty="0">
                <a:latin typeface="Consolas" panose="020B0609020204030204" pitchFamily="49" charset="0"/>
              </a:rPr>
              <a:t>, </a:t>
            </a:r>
            <a:r>
              <a:rPr lang="en-US" sz="2400" b="0" i="0" u="none" strike="noStrike" baseline="0" dirty="0" err="1">
                <a:latin typeface="Consolas" panose="020B0609020204030204" pitchFamily="49" charset="0"/>
              </a:rPr>
              <a:t>Customer_City</a:t>
            </a:r>
            <a:r>
              <a:rPr lang="en-US" sz="2400" b="0" i="0" u="none" strike="noStrike" baseline="0" dirty="0">
                <a:latin typeface="Consolas" panose="020B0609020204030204" pitchFamily="49" charset="0"/>
              </a:rPr>
              <a:t> (CUSTOMER)</a:t>
            </a:r>
            <a:endParaRPr lang="en-US" sz="2400" dirty="0"/>
          </a:p>
        </p:txBody>
      </p:sp>
    </p:spTree>
    <p:extLst>
      <p:ext uri="{BB962C8B-B14F-4D97-AF65-F5344CB8AC3E}">
        <p14:creationId xmlns:p14="http://schemas.microsoft.com/office/powerpoint/2010/main" val="400287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CE3A-4849-76B8-CA79-BFBD96BD0B5E}"/>
              </a:ext>
            </a:extLst>
          </p:cNvPr>
          <p:cNvSpPr>
            <a:spLocks noGrp="1"/>
          </p:cNvSpPr>
          <p:nvPr>
            <p:ph type="title"/>
          </p:nvPr>
        </p:nvSpPr>
        <p:spPr/>
        <p:txBody>
          <a:bodyPr/>
          <a:lstStyle/>
          <a:p>
            <a:pPr algn="ctr"/>
            <a:r>
              <a:rPr lang="en-US" dirty="0"/>
              <a:t>Output</a:t>
            </a:r>
          </a:p>
        </p:txBody>
      </p:sp>
      <p:pic>
        <p:nvPicPr>
          <p:cNvPr id="5" name="Content Placeholder 4">
            <a:extLst>
              <a:ext uri="{FF2B5EF4-FFF2-40B4-BE49-F238E27FC236}">
                <a16:creationId xmlns:a16="http://schemas.microsoft.com/office/drawing/2014/main" id="{D86BC653-D5B5-D4B7-AEDE-6032B314A2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4017" y="2372139"/>
            <a:ext cx="6188766" cy="3114261"/>
          </a:xfrm>
        </p:spPr>
      </p:pic>
    </p:spTree>
    <p:extLst>
      <p:ext uri="{BB962C8B-B14F-4D97-AF65-F5344CB8AC3E}">
        <p14:creationId xmlns:p14="http://schemas.microsoft.com/office/powerpoint/2010/main" val="221335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58C8-D609-837B-7822-E6030CA2986C}"/>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Union Operator ( </a:t>
            </a:r>
            <a:r>
              <a:rPr lang="en-US" b="0" i="0" u="none" strike="noStrike" baseline="0" dirty="0">
                <a:solidFill>
                  <a:srgbClr val="00000A"/>
                </a:solidFill>
                <a:latin typeface="DejaVuSans"/>
              </a:rPr>
              <a:t>∪ </a:t>
            </a:r>
            <a:r>
              <a:rPr lang="en-US" b="0" i="0" u="none" strike="noStrike" baseline="0" dirty="0">
                <a:solidFill>
                  <a:srgbClr val="00000A"/>
                </a:solidFill>
                <a:latin typeface="TrebuchetMS"/>
              </a:rPr>
              <a:t>)</a:t>
            </a:r>
            <a:endParaRPr lang="en-US" sz="6000" dirty="0"/>
          </a:p>
        </p:txBody>
      </p:sp>
      <p:sp>
        <p:nvSpPr>
          <p:cNvPr id="3" name="Content Placeholder 2">
            <a:extLst>
              <a:ext uri="{FF2B5EF4-FFF2-40B4-BE49-F238E27FC236}">
                <a16:creationId xmlns:a16="http://schemas.microsoft.com/office/drawing/2014/main" id="{E5F3C7EA-D4C7-FF87-67D5-9B31FFCFCA2F}"/>
              </a:ext>
            </a:extLst>
          </p:cNvPr>
          <p:cNvSpPr>
            <a:spLocks noGrp="1"/>
          </p:cNvSpPr>
          <p:nvPr>
            <p:ph idx="1"/>
          </p:nvPr>
        </p:nvSpPr>
        <p:spPr/>
        <p:txBody>
          <a:bodyPr>
            <a:normAutofit/>
          </a:bodyPr>
          <a:lstStyle/>
          <a:p>
            <a:pPr algn="l"/>
            <a:r>
              <a:rPr lang="en-US" sz="2400" b="0" i="0" u="none" strike="noStrike" baseline="0" dirty="0">
                <a:latin typeface="ArialMT"/>
              </a:rPr>
              <a:t>Union operator is denoted by </a:t>
            </a:r>
            <a:r>
              <a:rPr lang="en-US" sz="2400" b="0" i="0" u="none" strike="noStrike" baseline="0" dirty="0">
                <a:latin typeface="DejaVuSans"/>
              </a:rPr>
              <a:t>∪ </a:t>
            </a:r>
            <a:r>
              <a:rPr lang="en-US" sz="2400" b="0" i="0" u="none" strike="noStrike" baseline="0" dirty="0">
                <a:latin typeface="ArialMT"/>
              </a:rPr>
              <a:t>symbol and it is used to select all the rows (tuples) from two tables (relations).</a:t>
            </a:r>
          </a:p>
          <a:p>
            <a:pPr algn="l"/>
            <a:r>
              <a:rPr lang="en-US" sz="2400" b="0" i="0" u="none" strike="noStrike" baseline="0" dirty="0">
                <a:latin typeface="ArialMT"/>
              </a:rPr>
              <a:t>Lets discuss union operator a bit more. Lets say we have two relations R1 and R2 both have same columns and we want to select all the tuples(rows) from these relations then we can apply the union operator on these relations.</a:t>
            </a:r>
          </a:p>
          <a:p>
            <a:pPr algn="l"/>
            <a:r>
              <a:rPr lang="en-US" sz="2400" b="1" i="0" u="none" strike="noStrike" baseline="0" dirty="0">
                <a:latin typeface="Arial-BoldMT"/>
              </a:rPr>
              <a:t>Note: </a:t>
            </a:r>
            <a:r>
              <a:rPr lang="en-US" sz="2400" b="0" i="0" u="none" strike="noStrike" baseline="0" dirty="0">
                <a:latin typeface="ArialMT"/>
              </a:rPr>
              <a:t>The rows (tuples) that are present in both the tables will only appear once in the union set. In short you can say that there are no duplicates present after the union operation.</a:t>
            </a:r>
            <a:endParaRPr lang="en-US" sz="2400" dirty="0"/>
          </a:p>
        </p:txBody>
      </p:sp>
    </p:spTree>
    <p:extLst>
      <p:ext uri="{BB962C8B-B14F-4D97-AF65-F5344CB8AC3E}">
        <p14:creationId xmlns:p14="http://schemas.microsoft.com/office/powerpoint/2010/main" val="195879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2BAA-D781-A15A-1CC4-C18831DF6037}"/>
              </a:ext>
            </a:extLst>
          </p:cNvPr>
          <p:cNvSpPr>
            <a:spLocks noGrp="1"/>
          </p:cNvSpPr>
          <p:nvPr>
            <p:ph type="title"/>
          </p:nvPr>
        </p:nvSpPr>
        <p:spPr/>
        <p:txBody>
          <a:bodyPr>
            <a:normAutofit/>
          </a:bodyPr>
          <a:lstStyle/>
          <a:p>
            <a:pPr algn="ctr"/>
            <a:r>
              <a:rPr lang="en-US" i="0" u="none" strike="noStrike" baseline="0" dirty="0">
                <a:latin typeface="Arial-BoldMT"/>
              </a:rPr>
              <a:t>Syntax of Union Operator (</a:t>
            </a:r>
            <a:r>
              <a:rPr lang="en-US" i="0" u="none" strike="noStrike" baseline="0" dirty="0">
                <a:latin typeface="DejaVuSans-Bold"/>
              </a:rPr>
              <a:t>∪</a:t>
            </a:r>
            <a:r>
              <a:rPr lang="en-US" i="0" u="none" strike="noStrike" baseline="0" dirty="0">
                <a:latin typeface="Arial-BoldMT"/>
              </a:rPr>
              <a:t>)</a:t>
            </a:r>
            <a:endParaRPr lang="en-US" sz="6000" dirty="0"/>
          </a:p>
        </p:txBody>
      </p:sp>
      <p:sp>
        <p:nvSpPr>
          <p:cNvPr id="3" name="Content Placeholder 2">
            <a:extLst>
              <a:ext uri="{FF2B5EF4-FFF2-40B4-BE49-F238E27FC236}">
                <a16:creationId xmlns:a16="http://schemas.microsoft.com/office/drawing/2014/main" id="{7284683A-1E71-6568-4392-635D48FEC7AC}"/>
              </a:ext>
            </a:extLst>
          </p:cNvPr>
          <p:cNvSpPr>
            <a:spLocks noGrp="1"/>
          </p:cNvSpPr>
          <p:nvPr>
            <p:ph idx="1"/>
          </p:nvPr>
        </p:nvSpPr>
        <p:spPr/>
        <p:txBody>
          <a:bodyPr>
            <a:normAutofit/>
          </a:bodyPr>
          <a:lstStyle/>
          <a:p>
            <a:r>
              <a:rPr lang="en-US" sz="2400" b="0" i="0" u="none" strike="noStrike" baseline="0" dirty="0">
                <a:latin typeface="Consolas" panose="020B0609020204030204" pitchFamily="49" charset="0"/>
              </a:rPr>
              <a:t>table_name1 </a:t>
            </a:r>
            <a:r>
              <a:rPr lang="en-US" sz="2400" b="0" i="0" u="none" strike="noStrike" baseline="0" dirty="0">
                <a:latin typeface="DejaVuSans"/>
              </a:rPr>
              <a:t>∪ </a:t>
            </a:r>
            <a:r>
              <a:rPr lang="en-US" sz="2400" b="0" i="0" u="none" strike="noStrike" baseline="0" dirty="0">
                <a:latin typeface="Consolas" panose="020B0609020204030204" pitchFamily="49" charset="0"/>
              </a:rPr>
              <a:t>table_name2</a:t>
            </a:r>
            <a:endParaRPr lang="en-US" sz="2400" dirty="0"/>
          </a:p>
        </p:txBody>
      </p:sp>
    </p:spTree>
    <p:extLst>
      <p:ext uri="{BB962C8B-B14F-4D97-AF65-F5344CB8AC3E}">
        <p14:creationId xmlns:p14="http://schemas.microsoft.com/office/powerpoint/2010/main" val="1033978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3A80-BC7D-651F-1A14-353FD82DB511}"/>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Union Operator (</a:t>
            </a:r>
            <a:r>
              <a:rPr lang="en-US" b="0" i="0" u="none" strike="noStrike" baseline="0" dirty="0">
                <a:solidFill>
                  <a:srgbClr val="00000A"/>
                </a:solidFill>
                <a:latin typeface="DejaVuSans"/>
              </a:rPr>
              <a:t>∪</a:t>
            </a:r>
            <a:r>
              <a:rPr lang="en-US" b="0" i="0" u="none" strike="noStrike" baseline="0" dirty="0">
                <a:solidFill>
                  <a:srgbClr val="00000A"/>
                </a:solidFill>
                <a:latin typeface="TrebuchetMS"/>
              </a:rPr>
              <a:t>) Example</a:t>
            </a:r>
            <a:endParaRPr lang="en-US" sz="6000" dirty="0"/>
          </a:p>
        </p:txBody>
      </p:sp>
      <p:pic>
        <p:nvPicPr>
          <p:cNvPr id="5" name="Content Placeholder 4">
            <a:extLst>
              <a:ext uri="{FF2B5EF4-FFF2-40B4-BE49-F238E27FC236}">
                <a16:creationId xmlns:a16="http://schemas.microsoft.com/office/drawing/2014/main" id="{5404C9CB-52AF-906D-4D60-676E18B81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487" y="2093843"/>
            <a:ext cx="3802227" cy="3193774"/>
          </a:xfrm>
        </p:spPr>
      </p:pic>
      <p:pic>
        <p:nvPicPr>
          <p:cNvPr id="7" name="Picture 6">
            <a:extLst>
              <a:ext uri="{FF2B5EF4-FFF2-40B4-BE49-F238E27FC236}">
                <a16:creationId xmlns:a16="http://schemas.microsoft.com/office/drawing/2014/main" id="{3B2529CA-8D39-DE11-4801-BA838D35E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768" y="2093843"/>
            <a:ext cx="3620005" cy="3193773"/>
          </a:xfrm>
          <a:prstGeom prst="rect">
            <a:avLst/>
          </a:prstGeom>
        </p:spPr>
      </p:pic>
    </p:spTree>
    <p:extLst>
      <p:ext uri="{BB962C8B-B14F-4D97-AF65-F5344CB8AC3E}">
        <p14:creationId xmlns:p14="http://schemas.microsoft.com/office/powerpoint/2010/main" val="124764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7DD7-ED8D-1E57-FC50-E11E9FE6200C}"/>
              </a:ext>
            </a:extLst>
          </p:cNvPr>
          <p:cNvSpPr>
            <a:spLocks noGrp="1"/>
          </p:cNvSpPr>
          <p:nvPr>
            <p:ph type="title"/>
          </p:nvPr>
        </p:nvSpPr>
        <p:spPr/>
        <p:txBody>
          <a:bodyPr/>
          <a:lstStyle/>
          <a:p>
            <a:pPr algn="ctr"/>
            <a:r>
              <a:rPr lang="en-US" dirty="0"/>
              <a:t>Relational Algebra</a:t>
            </a:r>
          </a:p>
        </p:txBody>
      </p:sp>
      <p:sp>
        <p:nvSpPr>
          <p:cNvPr id="3" name="Content Placeholder 2">
            <a:extLst>
              <a:ext uri="{FF2B5EF4-FFF2-40B4-BE49-F238E27FC236}">
                <a16:creationId xmlns:a16="http://schemas.microsoft.com/office/drawing/2014/main" id="{E7FCB25E-9987-BE9E-187E-45BBB158EFE2}"/>
              </a:ext>
            </a:extLst>
          </p:cNvPr>
          <p:cNvSpPr>
            <a:spLocks noGrp="1"/>
          </p:cNvSpPr>
          <p:nvPr>
            <p:ph idx="1"/>
          </p:nvPr>
        </p:nvSpPr>
        <p:spPr/>
        <p:txBody>
          <a:bodyPr>
            <a:normAutofit/>
          </a:bodyPr>
          <a:lstStyle/>
          <a:p>
            <a:pPr algn="l"/>
            <a:r>
              <a:rPr lang="en-US" sz="2400" b="0" i="0" u="none" strike="noStrike" baseline="0" dirty="0">
                <a:solidFill>
                  <a:srgbClr val="222426"/>
                </a:solidFill>
                <a:latin typeface="ArialMT"/>
              </a:rPr>
              <a:t>Relational algebra is a </a:t>
            </a:r>
            <a:r>
              <a:rPr lang="en-US" sz="2400" b="1" i="0" u="none" strike="noStrike" baseline="0" dirty="0">
                <a:solidFill>
                  <a:srgbClr val="222426"/>
                </a:solidFill>
                <a:latin typeface="Arial-BoldMT"/>
              </a:rPr>
              <a:t>procedural </a:t>
            </a:r>
            <a:r>
              <a:rPr lang="en-US" sz="2400" b="0" i="0" u="none" strike="noStrike" baseline="0" dirty="0">
                <a:solidFill>
                  <a:srgbClr val="222426"/>
                </a:solidFill>
                <a:latin typeface="ArialMT"/>
              </a:rPr>
              <a:t>query language that works on relational model. The purpose of a query language is to retrieve data from database or perform various operations such as insert, update, delete on the data. When I say that relational algebra is a procedural query language, it means that it tells what data to be retrieved and how to be retrieved.</a:t>
            </a:r>
          </a:p>
          <a:p>
            <a:pPr algn="l"/>
            <a:r>
              <a:rPr lang="en-US" sz="2400" b="0" i="0" u="none" strike="noStrike" baseline="0" dirty="0">
                <a:solidFill>
                  <a:srgbClr val="222426"/>
                </a:solidFill>
                <a:latin typeface="ArialMT"/>
              </a:rPr>
              <a:t>On the other hand relational calculus is a non-procedural query language, which means it tells what data to be retrieved but doesn’t tell how to retrieve it.</a:t>
            </a:r>
            <a:endParaRPr lang="en-US" sz="2400" dirty="0"/>
          </a:p>
        </p:txBody>
      </p:sp>
    </p:spTree>
    <p:extLst>
      <p:ext uri="{BB962C8B-B14F-4D97-AF65-F5344CB8AC3E}">
        <p14:creationId xmlns:p14="http://schemas.microsoft.com/office/powerpoint/2010/main" val="68205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86D2-51F3-C0B3-D3C6-92745CD1D353}"/>
              </a:ext>
            </a:extLst>
          </p:cNvPr>
          <p:cNvSpPr>
            <a:spLocks noGrp="1"/>
          </p:cNvSpPr>
          <p:nvPr>
            <p:ph type="title"/>
          </p:nvPr>
        </p:nvSpPr>
        <p:spPr/>
        <p:txBody>
          <a:bodyPr>
            <a:normAutofit/>
          </a:bodyPr>
          <a:lstStyle/>
          <a:p>
            <a:pPr algn="ctr"/>
            <a:r>
              <a:rPr lang="en-US" i="0" u="none" strike="noStrike" baseline="0" dirty="0">
                <a:latin typeface="Arial-BoldMT"/>
              </a:rPr>
              <a:t>Query</a:t>
            </a:r>
            <a:endParaRPr lang="en-US" sz="6000" dirty="0"/>
          </a:p>
        </p:txBody>
      </p:sp>
      <p:sp>
        <p:nvSpPr>
          <p:cNvPr id="3" name="Content Placeholder 2">
            <a:extLst>
              <a:ext uri="{FF2B5EF4-FFF2-40B4-BE49-F238E27FC236}">
                <a16:creationId xmlns:a16="http://schemas.microsoft.com/office/drawing/2014/main" id="{AA9B426D-0F78-3D6C-F8DD-68FE934DA601}"/>
              </a:ext>
            </a:extLst>
          </p:cNvPr>
          <p:cNvSpPr>
            <a:spLocks noGrp="1"/>
          </p:cNvSpPr>
          <p:nvPr>
            <p:ph idx="1"/>
          </p:nvPr>
        </p:nvSpPr>
        <p:spPr/>
        <p:txBody>
          <a:bodyPr>
            <a:normAutofit/>
          </a:bodyPr>
          <a:lstStyle/>
          <a:p>
            <a:r>
              <a:rPr lang="el-GR" sz="2400" b="0" i="0" u="none" strike="noStrike" baseline="0" dirty="0">
                <a:latin typeface="Consolas" panose="020B0609020204030204" pitchFamily="49" charset="0"/>
              </a:rPr>
              <a:t>Π </a:t>
            </a:r>
            <a:r>
              <a:rPr lang="en-US" sz="2400" b="0" i="0" u="none" strike="noStrike" baseline="0" dirty="0" err="1">
                <a:latin typeface="Consolas" panose="020B0609020204030204" pitchFamily="49" charset="0"/>
              </a:rPr>
              <a:t>Student_Name</a:t>
            </a:r>
            <a:r>
              <a:rPr lang="en-US" sz="2400" b="0" i="0" u="none" strike="noStrike" baseline="0" dirty="0">
                <a:latin typeface="Consolas" panose="020B0609020204030204" pitchFamily="49" charset="0"/>
              </a:rPr>
              <a:t> (COURSE) </a:t>
            </a:r>
            <a:r>
              <a:rPr lang="en-US" sz="2400" b="0" i="0" u="none" strike="noStrike" baseline="0" dirty="0">
                <a:latin typeface="DejaVuSans"/>
              </a:rPr>
              <a:t>∪ </a:t>
            </a:r>
            <a:r>
              <a:rPr lang="el-GR" sz="2400" b="0" i="0" u="none" strike="noStrike" baseline="0" dirty="0">
                <a:latin typeface="Consolas" panose="020B0609020204030204" pitchFamily="49" charset="0"/>
              </a:rPr>
              <a:t>Π </a:t>
            </a:r>
            <a:r>
              <a:rPr lang="en-US" sz="2400" b="0" i="0" u="none" strike="noStrike" baseline="0" dirty="0" err="1">
                <a:latin typeface="Consolas" panose="020B0609020204030204" pitchFamily="49" charset="0"/>
              </a:rPr>
              <a:t>Student_Name</a:t>
            </a:r>
            <a:r>
              <a:rPr lang="en-US" sz="2400" b="0" i="0" u="none" strike="noStrike" baseline="0" dirty="0">
                <a:latin typeface="Consolas" panose="020B0609020204030204" pitchFamily="49" charset="0"/>
              </a:rPr>
              <a:t> (STUDENT)</a:t>
            </a:r>
            <a:endParaRPr lang="en-US" sz="2400" dirty="0"/>
          </a:p>
        </p:txBody>
      </p:sp>
    </p:spTree>
    <p:extLst>
      <p:ext uri="{BB962C8B-B14F-4D97-AF65-F5344CB8AC3E}">
        <p14:creationId xmlns:p14="http://schemas.microsoft.com/office/powerpoint/2010/main" val="1539905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CEC9-151E-B6C2-F270-C1B07756CA48}"/>
              </a:ext>
            </a:extLst>
          </p:cNvPr>
          <p:cNvSpPr>
            <a:spLocks noGrp="1"/>
          </p:cNvSpPr>
          <p:nvPr>
            <p:ph type="title"/>
          </p:nvPr>
        </p:nvSpPr>
        <p:spPr/>
        <p:txBody>
          <a:bodyPr>
            <a:normAutofit/>
          </a:bodyPr>
          <a:lstStyle/>
          <a:p>
            <a:pPr algn="ctr"/>
            <a:r>
              <a:rPr lang="en-US" i="0" u="none" strike="noStrike" baseline="0" dirty="0">
                <a:latin typeface="Arial-BoldMT"/>
              </a:rPr>
              <a:t>Output</a:t>
            </a:r>
            <a:endParaRPr lang="en-US" sz="6000" dirty="0"/>
          </a:p>
        </p:txBody>
      </p:sp>
      <p:pic>
        <p:nvPicPr>
          <p:cNvPr id="5" name="Content Placeholder 4">
            <a:extLst>
              <a:ext uri="{FF2B5EF4-FFF2-40B4-BE49-F238E27FC236}">
                <a16:creationId xmlns:a16="http://schemas.microsoft.com/office/drawing/2014/main" id="{B81D7337-BED7-4F71-9AFC-8029F4DC6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4279" y="1905000"/>
            <a:ext cx="1909012" cy="1118055"/>
          </a:xfrm>
        </p:spPr>
      </p:pic>
      <p:pic>
        <p:nvPicPr>
          <p:cNvPr id="7" name="Picture 6">
            <a:extLst>
              <a:ext uri="{FF2B5EF4-FFF2-40B4-BE49-F238E27FC236}">
                <a16:creationId xmlns:a16="http://schemas.microsoft.com/office/drawing/2014/main" id="{58BFF393-ED76-CD32-8C59-762E82519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279" y="3023054"/>
            <a:ext cx="1909011" cy="1668215"/>
          </a:xfrm>
          <a:prstGeom prst="rect">
            <a:avLst/>
          </a:prstGeom>
        </p:spPr>
      </p:pic>
    </p:spTree>
    <p:extLst>
      <p:ext uri="{BB962C8B-B14F-4D97-AF65-F5344CB8AC3E}">
        <p14:creationId xmlns:p14="http://schemas.microsoft.com/office/powerpoint/2010/main" val="1792377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2DF2-4E94-A515-629A-57CD02BBEFDD}"/>
              </a:ext>
            </a:extLst>
          </p:cNvPr>
          <p:cNvSpPr>
            <a:spLocks noGrp="1"/>
          </p:cNvSpPr>
          <p:nvPr>
            <p:ph type="title"/>
          </p:nvPr>
        </p:nvSpPr>
        <p:spPr/>
        <p:txBody>
          <a:bodyPr/>
          <a:lstStyle/>
          <a:p>
            <a:pPr algn="ctr"/>
            <a:r>
              <a:rPr lang="en-US" sz="3600" b="1" i="0" u="none" strike="noStrike" baseline="0" dirty="0">
                <a:latin typeface="Arial-BoldMT"/>
              </a:rPr>
              <a:t>Note:</a:t>
            </a:r>
            <a:endParaRPr lang="en-US" dirty="0"/>
          </a:p>
        </p:txBody>
      </p:sp>
      <p:sp>
        <p:nvSpPr>
          <p:cNvPr id="3" name="Content Placeholder 2">
            <a:extLst>
              <a:ext uri="{FF2B5EF4-FFF2-40B4-BE49-F238E27FC236}">
                <a16:creationId xmlns:a16="http://schemas.microsoft.com/office/drawing/2014/main" id="{07A86C46-86CA-FD8A-0A46-AFF6D7B2812B}"/>
              </a:ext>
            </a:extLst>
          </p:cNvPr>
          <p:cNvSpPr>
            <a:spLocks noGrp="1"/>
          </p:cNvSpPr>
          <p:nvPr>
            <p:ph idx="1"/>
          </p:nvPr>
        </p:nvSpPr>
        <p:spPr/>
        <p:txBody>
          <a:bodyPr>
            <a:normAutofit/>
          </a:bodyPr>
          <a:lstStyle/>
          <a:p>
            <a:r>
              <a:rPr lang="en-US" sz="2800" b="0" i="0" u="none" strike="noStrike" baseline="0" dirty="0">
                <a:latin typeface="ArialMT"/>
              </a:rPr>
              <a:t>As you can see there are no duplicate names present in the output even though we had few common names in both the tables, also in the COURSE table we had the duplicate name itself.</a:t>
            </a:r>
          </a:p>
          <a:p>
            <a:r>
              <a:rPr lang="en-US" sz="2800" b="0" i="0" dirty="0">
                <a:solidFill>
                  <a:schemeClr val="tx1"/>
                </a:solidFill>
                <a:effectLst/>
                <a:latin typeface="Source Sans Pro" panose="020B0503030403020204" pitchFamily="34" charset="0"/>
              </a:rPr>
              <a:t>If relations don't have the same set of attributes, then the union of such relations will result in NULL. </a:t>
            </a:r>
            <a:endParaRPr lang="en-US" sz="2800" dirty="0">
              <a:solidFill>
                <a:schemeClr val="tx1"/>
              </a:solidFill>
            </a:endParaRPr>
          </a:p>
        </p:txBody>
      </p:sp>
    </p:spTree>
    <p:extLst>
      <p:ext uri="{BB962C8B-B14F-4D97-AF65-F5344CB8AC3E}">
        <p14:creationId xmlns:p14="http://schemas.microsoft.com/office/powerpoint/2010/main" val="382719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8C6F-647A-4731-F678-EE4D94BF10F4}"/>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Intersection Operator ( </a:t>
            </a:r>
            <a:r>
              <a:rPr lang="en-US" b="0" i="0" u="none" strike="noStrike" baseline="0" dirty="0">
                <a:solidFill>
                  <a:srgbClr val="00000A"/>
                </a:solidFill>
                <a:latin typeface="ArialMT"/>
              </a:rPr>
              <a:t>∩ </a:t>
            </a:r>
            <a:r>
              <a:rPr lang="en-US" b="0" i="0" u="none" strike="noStrike" baseline="0" dirty="0">
                <a:solidFill>
                  <a:srgbClr val="00000A"/>
                </a:solidFill>
                <a:latin typeface="TrebuchetMS"/>
              </a:rPr>
              <a:t>)</a:t>
            </a:r>
            <a:endParaRPr lang="en-US" sz="6000" dirty="0"/>
          </a:p>
        </p:txBody>
      </p:sp>
      <p:sp>
        <p:nvSpPr>
          <p:cNvPr id="3" name="Content Placeholder 2">
            <a:extLst>
              <a:ext uri="{FF2B5EF4-FFF2-40B4-BE49-F238E27FC236}">
                <a16:creationId xmlns:a16="http://schemas.microsoft.com/office/drawing/2014/main" id="{19E131C9-CD60-3901-FA24-7D7AF03B2120}"/>
              </a:ext>
            </a:extLst>
          </p:cNvPr>
          <p:cNvSpPr>
            <a:spLocks noGrp="1"/>
          </p:cNvSpPr>
          <p:nvPr>
            <p:ph idx="1"/>
          </p:nvPr>
        </p:nvSpPr>
        <p:spPr/>
        <p:txBody>
          <a:bodyPr>
            <a:normAutofit/>
          </a:bodyPr>
          <a:lstStyle/>
          <a:p>
            <a:pPr algn="l"/>
            <a:r>
              <a:rPr lang="en-US" sz="2400" b="0" i="0" u="none" strike="noStrike" baseline="0" dirty="0">
                <a:latin typeface="ArialMT"/>
              </a:rPr>
              <a:t>Intersection operator is denoted by ∩ symbol and it is used to select common rows (tuples) from two tables (relations).</a:t>
            </a:r>
          </a:p>
          <a:p>
            <a:pPr algn="l"/>
            <a:r>
              <a:rPr lang="en-US" sz="2400" b="0" i="0" u="none" strike="noStrike" baseline="0" dirty="0">
                <a:latin typeface="ArialMT"/>
              </a:rPr>
              <a:t>Lets say we have two relations R1 and R2 both have same columns and we want to select all those tuples(rows) that are present in both the relations, then in that case we can apply intersection operation on these two relations R1 ∩ R2.</a:t>
            </a:r>
          </a:p>
          <a:p>
            <a:pPr algn="l"/>
            <a:r>
              <a:rPr lang="en-US" sz="2400" b="1" i="0" u="none" strike="noStrike" baseline="0" dirty="0">
                <a:latin typeface="Arial-BoldMT"/>
              </a:rPr>
              <a:t>Note: </a:t>
            </a:r>
            <a:r>
              <a:rPr lang="en-US" sz="2400" b="0" i="0" u="none" strike="noStrike" baseline="0" dirty="0">
                <a:latin typeface="ArialMT"/>
              </a:rPr>
              <a:t>Only those rows that are present in both the tables will appear in the result set.</a:t>
            </a:r>
            <a:endParaRPr lang="en-US" sz="2400" dirty="0"/>
          </a:p>
        </p:txBody>
      </p:sp>
    </p:spTree>
    <p:extLst>
      <p:ext uri="{BB962C8B-B14F-4D97-AF65-F5344CB8AC3E}">
        <p14:creationId xmlns:p14="http://schemas.microsoft.com/office/powerpoint/2010/main" val="20613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B573-212C-4CE2-6378-9E0792E68BA2}"/>
              </a:ext>
            </a:extLst>
          </p:cNvPr>
          <p:cNvSpPr>
            <a:spLocks noGrp="1"/>
          </p:cNvSpPr>
          <p:nvPr>
            <p:ph type="title"/>
          </p:nvPr>
        </p:nvSpPr>
        <p:spPr/>
        <p:txBody>
          <a:bodyPr>
            <a:normAutofit/>
          </a:bodyPr>
          <a:lstStyle/>
          <a:p>
            <a:pPr algn="ctr"/>
            <a:r>
              <a:rPr lang="en-US" i="0" u="none" strike="noStrike" baseline="0" dirty="0">
                <a:latin typeface="Arial-BoldMT"/>
              </a:rPr>
              <a:t>Syntax of Intersection Operator (∩)</a:t>
            </a:r>
            <a:endParaRPr lang="en-US" sz="6000" dirty="0"/>
          </a:p>
        </p:txBody>
      </p:sp>
      <p:sp>
        <p:nvSpPr>
          <p:cNvPr id="3" name="Content Placeholder 2">
            <a:extLst>
              <a:ext uri="{FF2B5EF4-FFF2-40B4-BE49-F238E27FC236}">
                <a16:creationId xmlns:a16="http://schemas.microsoft.com/office/drawing/2014/main" id="{9D5B4986-9FDC-2B27-E4ED-2D0665544EC2}"/>
              </a:ext>
            </a:extLst>
          </p:cNvPr>
          <p:cNvSpPr>
            <a:spLocks noGrp="1"/>
          </p:cNvSpPr>
          <p:nvPr>
            <p:ph idx="1"/>
          </p:nvPr>
        </p:nvSpPr>
        <p:spPr/>
        <p:txBody>
          <a:bodyPr>
            <a:normAutofit/>
          </a:bodyPr>
          <a:lstStyle/>
          <a:p>
            <a:r>
              <a:rPr lang="en-US" sz="2800" b="0" i="0" u="none" strike="noStrike" baseline="0" dirty="0">
                <a:latin typeface="Consolas" panose="020B0609020204030204" pitchFamily="49" charset="0"/>
              </a:rPr>
              <a:t>table_name1 </a:t>
            </a:r>
            <a:r>
              <a:rPr lang="en-US" sz="2800" b="0" i="0" u="none" strike="noStrike" baseline="0" dirty="0">
                <a:latin typeface="DejaVuSansMono"/>
              </a:rPr>
              <a:t>∩ </a:t>
            </a:r>
            <a:r>
              <a:rPr lang="en-US" sz="2800" b="0" i="0" u="none" strike="noStrike" baseline="0" dirty="0">
                <a:latin typeface="Consolas" panose="020B0609020204030204" pitchFamily="49" charset="0"/>
              </a:rPr>
              <a:t>table_name2</a:t>
            </a:r>
            <a:endParaRPr lang="en-US" sz="2800" dirty="0"/>
          </a:p>
        </p:txBody>
      </p:sp>
    </p:spTree>
    <p:extLst>
      <p:ext uri="{BB962C8B-B14F-4D97-AF65-F5344CB8AC3E}">
        <p14:creationId xmlns:p14="http://schemas.microsoft.com/office/powerpoint/2010/main" val="359410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ABC2-0804-AF7F-378C-69106214C6CC}"/>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Intersection Operator (</a:t>
            </a:r>
            <a:r>
              <a:rPr lang="en-US" b="0" i="0" u="none" strike="noStrike" baseline="0" dirty="0">
                <a:solidFill>
                  <a:srgbClr val="00000A"/>
                </a:solidFill>
                <a:latin typeface="ArialMT"/>
              </a:rPr>
              <a:t>∩</a:t>
            </a:r>
            <a:r>
              <a:rPr lang="en-US" b="0" i="0" u="none" strike="noStrike" baseline="0" dirty="0">
                <a:solidFill>
                  <a:srgbClr val="00000A"/>
                </a:solidFill>
                <a:latin typeface="TrebuchetMS"/>
              </a:rPr>
              <a:t>) Example</a:t>
            </a:r>
            <a:endParaRPr lang="en-US" sz="6000" dirty="0"/>
          </a:p>
        </p:txBody>
      </p:sp>
      <p:sp>
        <p:nvSpPr>
          <p:cNvPr id="3" name="Content Placeholder 2">
            <a:extLst>
              <a:ext uri="{FF2B5EF4-FFF2-40B4-BE49-F238E27FC236}">
                <a16:creationId xmlns:a16="http://schemas.microsoft.com/office/drawing/2014/main" id="{8DB3D068-B79C-CF49-513C-92496EF2A0C3}"/>
              </a:ext>
            </a:extLst>
          </p:cNvPr>
          <p:cNvSpPr>
            <a:spLocks noGrp="1"/>
          </p:cNvSpPr>
          <p:nvPr>
            <p:ph idx="1"/>
          </p:nvPr>
        </p:nvSpPr>
        <p:spPr/>
        <p:txBody>
          <a:bodyPr>
            <a:normAutofit/>
          </a:bodyPr>
          <a:lstStyle/>
          <a:p>
            <a:r>
              <a:rPr lang="en-US" sz="2400" b="0" i="0" u="none" strike="noStrike" baseline="0" dirty="0">
                <a:latin typeface="ArialMT"/>
              </a:rPr>
              <a:t>Lets take the same example that we have taken above.</a:t>
            </a:r>
            <a:endParaRPr lang="en-US" sz="2400" dirty="0"/>
          </a:p>
        </p:txBody>
      </p:sp>
      <p:pic>
        <p:nvPicPr>
          <p:cNvPr id="5" name="Picture 4">
            <a:extLst>
              <a:ext uri="{FF2B5EF4-FFF2-40B4-BE49-F238E27FC236}">
                <a16:creationId xmlns:a16="http://schemas.microsoft.com/office/drawing/2014/main" id="{92252297-990C-EC60-BFE2-C67E73643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822712"/>
            <a:ext cx="4129639" cy="2690191"/>
          </a:xfrm>
          <a:prstGeom prst="rect">
            <a:avLst/>
          </a:prstGeom>
        </p:spPr>
      </p:pic>
      <p:pic>
        <p:nvPicPr>
          <p:cNvPr id="7" name="Picture 6">
            <a:extLst>
              <a:ext uri="{FF2B5EF4-FFF2-40B4-BE49-F238E27FC236}">
                <a16:creationId xmlns:a16="http://schemas.microsoft.com/office/drawing/2014/main" id="{5C439F35-5BC4-CE41-982F-3753F1545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09" y="2822711"/>
            <a:ext cx="3762836" cy="2690191"/>
          </a:xfrm>
          <a:prstGeom prst="rect">
            <a:avLst/>
          </a:prstGeom>
        </p:spPr>
      </p:pic>
    </p:spTree>
    <p:extLst>
      <p:ext uri="{BB962C8B-B14F-4D97-AF65-F5344CB8AC3E}">
        <p14:creationId xmlns:p14="http://schemas.microsoft.com/office/powerpoint/2010/main" val="56106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32A5-FC96-3144-E205-29B29E67A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6A9C10-B05D-78D4-EAB4-37E142EE6CDC}"/>
              </a:ext>
            </a:extLst>
          </p:cNvPr>
          <p:cNvSpPr>
            <a:spLocks noGrp="1"/>
          </p:cNvSpPr>
          <p:nvPr>
            <p:ph idx="1"/>
          </p:nvPr>
        </p:nvSpPr>
        <p:spPr/>
        <p:txBody>
          <a:bodyPr>
            <a:normAutofit/>
          </a:bodyPr>
          <a:lstStyle/>
          <a:p>
            <a:r>
              <a:rPr lang="en-US" sz="2800" b="1" i="0" u="none" strike="noStrike" baseline="0" dirty="0">
                <a:latin typeface="Arial-BoldMT"/>
              </a:rPr>
              <a:t>Query:</a:t>
            </a:r>
          </a:p>
          <a:p>
            <a:pPr marL="0" indent="0">
              <a:buNone/>
            </a:pPr>
            <a:r>
              <a:rPr lang="en-US" sz="1800" b="0" i="0" u="none" strike="noStrike" baseline="0" dirty="0">
                <a:latin typeface="Consolas" panose="020B0609020204030204" pitchFamily="49" charset="0"/>
              </a:rPr>
              <a:t>	</a:t>
            </a:r>
            <a:r>
              <a:rPr lang="el-GR" sz="1800" b="0" i="0" u="none" strike="noStrike" baseline="0" dirty="0">
                <a:latin typeface="Consolas" panose="020B0609020204030204" pitchFamily="49" charset="0"/>
              </a:rPr>
              <a:t>Π </a:t>
            </a:r>
            <a:r>
              <a:rPr lang="en-US" sz="1800" b="0" i="0" u="none" strike="noStrike" baseline="0" dirty="0" err="1">
                <a:latin typeface="Consolas" panose="020B0609020204030204" pitchFamily="49" charset="0"/>
              </a:rPr>
              <a:t>Student_Name</a:t>
            </a:r>
            <a:r>
              <a:rPr lang="en-US" sz="1800" b="0" i="0" u="none" strike="noStrike" baseline="0" dirty="0">
                <a:latin typeface="Consolas" panose="020B0609020204030204" pitchFamily="49" charset="0"/>
              </a:rPr>
              <a:t> (COURSE) </a:t>
            </a:r>
            <a:r>
              <a:rPr lang="en-US" sz="1800" b="0" i="0" u="none" strike="noStrike" baseline="0" dirty="0">
                <a:latin typeface="DejaVuSansMono"/>
              </a:rPr>
              <a:t>∩ </a:t>
            </a:r>
            <a:r>
              <a:rPr lang="el-GR" sz="1800" b="0" i="0" u="none" strike="noStrike" baseline="0" dirty="0">
                <a:latin typeface="Consolas" panose="020B0609020204030204" pitchFamily="49" charset="0"/>
              </a:rPr>
              <a:t>Π </a:t>
            </a:r>
            <a:r>
              <a:rPr lang="en-US" sz="1800" b="0" i="0" u="none" strike="noStrike" baseline="0" dirty="0" err="1">
                <a:latin typeface="Consolas" panose="020B0609020204030204" pitchFamily="49" charset="0"/>
              </a:rPr>
              <a:t>Student_Name</a:t>
            </a:r>
            <a:r>
              <a:rPr lang="en-US" sz="1800" b="0" i="0" u="none" strike="noStrike" baseline="0" dirty="0">
                <a:latin typeface="Consolas" panose="020B0609020204030204" pitchFamily="49" charset="0"/>
              </a:rPr>
              <a:t> (STUDENT)</a:t>
            </a:r>
          </a:p>
          <a:p>
            <a:r>
              <a:rPr lang="en-US" sz="2800" b="1" i="0" u="none" strike="noStrike" baseline="0" dirty="0">
                <a:latin typeface="Arial-BoldMT"/>
              </a:rPr>
              <a:t>Output:</a:t>
            </a:r>
          </a:p>
          <a:p>
            <a:pPr marL="0" indent="0">
              <a:buNone/>
            </a:pPr>
            <a:r>
              <a:rPr lang="en-US" sz="2800" b="1" dirty="0">
                <a:latin typeface="Arial-BoldMT"/>
              </a:rPr>
              <a:t>	</a:t>
            </a:r>
            <a:endParaRPr lang="en-US" sz="4400" dirty="0"/>
          </a:p>
        </p:txBody>
      </p:sp>
      <p:pic>
        <p:nvPicPr>
          <p:cNvPr id="5" name="Picture 4">
            <a:extLst>
              <a:ext uri="{FF2B5EF4-FFF2-40B4-BE49-F238E27FC236}">
                <a16:creationId xmlns:a16="http://schemas.microsoft.com/office/drawing/2014/main" id="{46E1798F-5E74-66AF-8614-8D5AE4F6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591" y="3591339"/>
            <a:ext cx="2001079" cy="1062090"/>
          </a:xfrm>
          <a:prstGeom prst="rect">
            <a:avLst/>
          </a:prstGeom>
        </p:spPr>
      </p:pic>
      <p:pic>
        <p:nvPicPr>
          <p:cNvPr id="7" name="Picture 6">
            <a:extLst>
              <a:ext uri="{FF2B5EF4-FFF2-40B4-BE49-F238E27FC236}">
                <a16:creationId xmlns:a16="http://schemas.microsoft.com/office/drawing/2014/main" id="{576FEF34-BEE1-2ADA-060D-CE71923F6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592" y="4653429"/>
            <a:ext cx="1868556" cy="806467"/>
          </a:xfrm>
          <a:prstGeom prst="rect">
            <a:avLst/>
          </a:prstGeom>
        </p:spPr>
      </p:pic>
    </p:spTree>
    <p:extLst>
      <p:ext uri="{BB962C8B-B14F-4D97-AF65-F5344CB8AC3E}">
        <p14:creationId xmlns:p14="http://schemas.microsoft.com/office/powerpoint/2010/main" val="44207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A85A-6013-A898-11F2-1B490C0AF8FD}"/>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Set Difference (-)</a:t>
            </a:r>
            <a:endParaRPr lang="en-US" sz="6000" dirty="0"/>
          </a:p>
        </p:txBody>
      </p:sp>
      <p:sp>
        <p:nvSpPr>
          <p:cNvPr id="3" name="Content Placeholder 2">
            <a:extLst>
              <a:ext uri="{FF2B5EF4-FFF2-40B4-BE49-F238E27FC236}">
                <a16:creationId xmlns:a16="http://schemas.microsoft.com/office/drawing/2014/main" id="{FCD1FED3-4B0D-D686-DC80-DC3D15B04E40}"/>
              </a:ext>
            </a:extLst>
          </p:cNvPr>
          <p:cNvSpPr>
            <a:spLocks noGrp="1"/>
          </p:cNvSpPr>
          <p:nvPr>
            <p:ph idx="1"/>
          </p:nvPr>
        </p:nvSpPr>
        <p:spPr/>
        <p:txBody>
          <a:bodyPr>
            <a:normAutofit/>
          </a:bodyPr>
          <a:lstStyle/>
          <a:p>
            <a:pPr algn="l"/>
            <a:r>
              <a:rPr lang="en-US" sz="2400" b="0" i="0" u="none" strike="noStrike" baseline="0" dirty="0">
                <a:latin typeface="ArialMT"/>
              </a:rPr>
              <a:t>Set Difference is denoted by – symbol. Lets say we have two relations R1 and R2 and we want to select all those tuples(rows) that are present in Relation R1 but </a:t>
            </a:r>
            <a:r>
              <a:rPr lang="en-US" sz="2400" b="1" i="0" u="none" strike="noStrike" baseline="0" dirty="0">
                <a:latin typeface="Arial-BoldMT"/>
              </a:rPr>
              <a:t>not </a:t>
            </a:r>
            <a:r>
              <a:rPr lang="en-US" sz="2400" b="0" i="0" u="none" strike="noStrike" baseline="0" dirty="0">
                <a:latin typeface="ArialMT"/>
              </a:rPr>
              <a:t>present in Relation R2, this can be done using Set difference R1 – R2.</a:t>
            </a:r>
          </a:p>
          <a:p>
            <a:pPr algn="l"/>
            <a:r>
              <a:rPr lang="en-US" sz="2400" b="1" i="0" u="none" strike="noStrike" baseline="0" dirty="0">
                <a:latin typeface="Arial-BoldMT"/>
              </a:rPr>
              <a:t>Syntax of Set Difference (-)</a:t>
            </a:r>
          </a:p>
          <a:p>
            <a:pPr marL="0" indent="0" algn="l">
              <a:buNone/>
            </a:pPr>
            <a:r>
              <a:rPr lang="en-US" sz="2400" b="0" i="0" u="none" strike="noStrike" baseline="0" dirty="0">
                <a:latin typeface="Consolas" panose="020B0609020204030204" pitchFamily="49" charset="0"/>
              </a:rPr>
              <a:t>	table_name1 - table_name2</a:t>
            </a:r>
            <a:endParaRPr lang="en-US" sz="2400" dirty="0"/>
          </a:p>
        </p:txBody>
      </p:sp>
    </p:spTree>
    <p:extLst>
      <p:ext uri="{BB962C8B-B14F-4D97-AF65-F5344CB8AC3E}">
        <p14:creationId xmlns:p14="http://schemas.microsoft.com/office/powerpoint/2010/main" val="1382560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2D1-9B2E-3B84-9973-5C8CD5E2E9BF}"/>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Set Difference (-) Example</a:t>
            </a:r>
            <a:endParaRPr lang="en-US" sz="6000" dirty="0"/>
          </a:p>
        </p:txBody>
      </p:sp>
      <p:sp>
        <p:nvSpPr>
          <p:cNvPr id="3" name="Content Placeholder 2">
            <a:extLst>
              <a:ext uri="{FF2B5EF4-FFF2-40B4-BE49-F238E27FC236}">
                <a16:creationId xmlns:a16="http://schemas.microsoft.com/office/drawing/2014/main" id="{157B62B3-0858-5DAC-6B0D-56E6CCA4EAEF}"/>
              </a:ext>
            </a:extLst>
          </p:cNvPr>
          <p:cNvSpPr>
            <a:spLocks noGrp="1"/>
          </p:cNvSpPr>
          <p:nvPr>
            <p:ph idx="1"/>
          </p:nvPr>
        </p:nvSpPr>
        <p:spPr/>
        <p:txBody>
          <a:bodyPr>
            <a:normAutofit/>
          </a:bodyPr>
          <a:lstStyle/>
          <a:p>
            <a:pPr algn="l"/>
            <a:r>
              <a:rPr lang="en-US" sz="2400" b="0" i="0" u="none" strike="noStrike" baseline="0" dirty="0">
                <a:latin typeface="ArialMT"/>
              </a:rPr>
              <a:t>Lets take the same tables COURSE and STUDENT that we have seen above.</a:t>
            </a:r>
          </a:p>
          <a:p>
            <a:pPr marL="400050" lvl="1" indent="0">
              <a:buNone/>
            </a:pPr>
            <a:r>
              <a:rPr lang="en-US" sz="2000" b="0" i="0" u="none" strike="noStrike" baseline="0" dirty="0">
                <a:latin typeface="ArialMT"/>
              </a:rPr>
              <a:t>Lets write a query to select those student names that are present in STUDENT table but not present in COURSE table.</a:t>
            </a:r>
          </a:p>
          <a:p>
            <a:pPr marL="0" indent="0" algn="l">
              <a:buNone/>
            </a:pPr>
            <a:endParaRPr lang="en-US" sz="2400" b="0" i="0" u="none" strike="noStrike" baseline="0" dirty="0">
              <a:latin typeface="ArialMT"/>
            </a:endParaRPr>
          </a:p>
          <a:p>
            <a:r>
              <a:rPr lang="en-US" sz="2400" b="1" i="0" u="none" strike="noStrike" baseline="0" dirty="0">
                <a:latin typeface="Arial-BoldMT"/>
              </a:rPr>
              <a:t>Query:</a:t>
            </a:r>
          </a:p>
          <a:p>
            <a:pPr marL="0" indent="0" algn="l">
              <a:buNone/>
            </a:pPr>
            <a:r>
              <a:rPr lang="en-US" sz="2400" b="0" i="0" u="none" strike="noStrike" baseline="0" dirty="0">
                <a:latin typeface="Consolas" panose="020B0609020204030204" pitchFamily="49" charset="0"/>
              </a:rPr>
              <a:t>	</a:t>
            </a:r>
            <a:r>
              <a:rPr lang="el-GR" sz="2400" b="0" i="0" u="none" strike="noStrike" baseline="0" dirty="0">
                <a:latin typeface="Consolas" panose="020B0609020204030204" pitchFamily="49" charset="0"/>
              </a:rPr>
              <a:t>Π </a:t>
            </a:r>
            <a:r>
              <a:rPr lang="en-US" sz="2400" b="0" i="0" u="none" strike="noStrike" baseline="0" dirty="0" err="1">
                <a:latin typeface="Consolas" panose="020B0609020204030204" pitchFamily="49" charset="0"/>
              </a:rPr>
              <a:t>Student_Name</a:t>
            </a:r>
            <a:r>
              <a:rPr lang="en-US" sz="2400" b="0" i="0" u="none" strike="noStrike" baseline="0" dirty="0">
                <a:latin typeface="Consolas" panose="020B0609020204030204" pitchFamily="49" charset="0"/>
              </a:rPr>
              <a:t> (STUDENT) - </a:t>
            </a:r>
            <a:r>
              <a:rPr lang="el-GR" sz="2400" b="0" i="0" u="none" strike="noStrike" baseline="0" dirty="0">
                <a:latin typeface="Consolas" panose="020B0609020204030204" pitchFamily="49" charset="0"/>
              </a:rPr>
              <a:t>Π </a:t>
            </a:r>
            <a:r>
              <a:rPr lang="en-US" sz="2400" b="0" i="0" u="none" strike="noStrike" baseline="0" dirty="0" err="1">
                <a:latin typeface="Consolas" panose="020B0609020204030204" pitchFamily="49" charset="0"/>
              </a:rPr>
              <a:t>Student_Name</a:t>
            </a:r>
            <a:r>
              <a:rPr lang="en-US" sz="2400" b="0" i="0" u="none" strike="noStrike" baseline="0" dirty="0">
                <a:latin typeface="Consolas" panose="020B0609020204030204" pitchFamily="49" charset="0"/>
              </a:rPr>
              <a:t> (COURSE)</a:t>
            </a:r>
            <a:endParaRPr lang="en-US" sz="2400" dirty="0"/>
          </a:p>
        </p:txBody>
      </p:sp>
    </p:spTree>
    <p:extLst>
      <p:ext uri="{BB962C8B-B14F-4D97-AF65-F5344CB8AC3E}">
        <p14:creationId xmlns:p14="http://schemas.microsoft.com/office/powerpoint/2010/main" val="985711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08F8-77E2-5A6B-1B07-DCF9D6C882D5}"/>
              </a:ext>
            </a:extLst>
          </p:cNvPr>
          <p:cNvSpPr>
            <a:spLocks noGrp="1"/>
          </p:cNvSpPr>
          <p:nvPr>
            <p:ph type="title"/>
          </p:nvPr>
        </p:nvSpPr>
        <p:spPr/>
        <p:txBody>
          <a:bodyPr/>
          <a:lstStyle/>
          <a:p>
            <a:pPr algn="ctr"/>
            <a:r>
              <a:rPr lang="en-US" dirty="0"/>
              <a:t>Output</a:t>
            </a:r>
          </a:p>
        </p:txBody>
      </p:sp>
      <p:pic>
        <p:nvPicPr>
          <p:cNvPr id="5" name="Content Placeholder 4">
            <a:extLst>
              <a:ext uri="{FF2B5EF4-FFF2-40B4-BE49-F238E27FC236}">
                <a16:creationId xmlns:a16="http://schemas.microsoft.com/office/drawing/2014/main" id="{676106D0-A653-C325-7E8A-1B7DAAF1C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0296" y="2862470"/>
            <a:ext cx="2911091" cy="2199860"/>
          </a:xfrm>
        </p:spPr>
      </p:pic>
    </p:spTree>
    <p:extLst>
      <p:ext uri="{BB962C8B-B14F-4D97-AF65-F5344CB8AC3E}">
        <p14:creationId xmlns:p14="http://schemas.microsoft.com/office/powerpoint/2010/main" val="29131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E806-114F-2A52-D9DF-66BF9977BEAD}"/>
              </a:ext>
            </a:extLst>
          </p:cNvPr>
          <p:cNvSpPr>
            <a:spLocks noGrp="1"/>
          </p:cNvSpPr>
          <p:nvPr>
            <p:ph type="title"/>
          </p:nvPr>
        </p:nvSpPr>
        <p:spPr/>
        <p:txBody>
          <a:bodyPr>
            <a:normAutofit/>
          </a:bodyPr>
          <a:lstStyle/>
          <a:p>
            <a:pPr algn="ctr"/>
            <a:r>
              <a:rPr lang="en-US" b="0" i="0" u="none" strike="noStrike" baseline="0" dirty="0">
                <a:solidFill>
                  <a:srgbClr val="444542"/>
                </a:solidFill>
                <a:latin typeface="TrebuchetMS"/>
              </a:rPr>
              <a:t>Types of operations in relational algebra</a:t>
            </a:r>
            <a:endParaRPr lang="en-US" sz="6000" dirty="0"/>
          </a:p>
        </p:txBody>
      </p:sp>
      <p:sp>
        <p:nvSpPr>
          <p:cNvPr id="3" name="Content Placeholder 2">
            <a:extLst>
              <a:ext uri="{FF2B5EF4-FFF2-40B4-BE49-F238E27FC236}">
                <a16:creationId xmlns:a16="http://schemas.microsoft.com/office/drawing/2014/main" id="{033882F3-0F4E-3C25-8A74-EAB4DD0FF935}"/>
              </a:ext>
            </a:extLst>
          </p:cNvPr>
          <p:cNvSpPr>
            <a:spLocks noGrp="1"/>
          </p:cNvSpPr>
          <p:nvPr>
            <p:ph idx="1"/>
          </p:nvPr>
        </p:nvSpPr>
        <p:spPr/>
        <p:txBody>
          <a:bodyPr/>
          <a:lstStyle/>
          <a:p>
            <a:pPr algn="l"/>
            <a:r>
              <a:rPr lang="en-US" sz="1800" b="0" i="0" u="none" strike="noStrike" baseline="0" dirty="0">
                <a:solidFill>
                  <a:srgbClr val="222426"/>
                </a:solidFill>
                <a:latin typeface="ArialMT"/>
              </a:rPr>
              <a:t>We have divided these operations in two categories:</a:t>
            </a:r>
          </a:p>
          <a:p>
            <a:pPr marL="457200" lvl="1" indent="0">
              <a:buNone/>
            </a:pPr>
            <a:r>
              <a:rPr lang="en-US" b="0" i="0" u="none" strike="noStrike" baseline="0" dirty="0">
                <a:solidFill>
                  <a:srgbClr val="222426"/>
                </a:solidFill>
                <a:latin typeface="ArialMT"/>
              </a:rPr>
              <a:t>1. Basic Operations</a:t>
            </a:r>
          </a:p>
          <a:p>
            <a:pPr marL="457200" lvl="1" indent="0">
              <a:buNone/>
            </a:pPr>
            <a:r>
              <a:rPr lang="en-US" b="0" i="0" u="none" strike="noStrike" baseline="0" dirty="0">
                <a:solidFill>
                  <a:srgbClr val="222426"/>
                </a:solidFill>
                <a:latin typeface="ArialMT"/>
              </a:rPr>
              <a:t>2. Derived Operations</a:t>
            </a:r>
            <a:endParaRPr lang="en-US" dirty="0"/>
          </a:p>
        </p:txBody>
      </p:sp>
    </p:spTree>
    <p:extLst>
      <p:ext uri="{BB962C8B-B14F-4D97-AF65-F5344CB8AC3E}">
        <p14:creationId xmlns:p14="http://schemas.microsoft.com/office/powerpoint/2010/main" val="325576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E1F9-0C16-DBBA-9414-CC06A5697D6F}"/>
              </a:ext>
            </a:extLst>
          </p:cNvPr>
          <p:cNvSpPr>
            <a:spLocks noGrp="1"/>
          </p:cNvSpPr>
          <p:nvPr>
            <p:ph type="title"/>
          </p:nvPr>
        </p:nvSpPr>
        <p:spPr/>
        <p:txBody>
          <a:bodyPr/>
          <a:lstStyle/>
          <a:p>
            <a:pPr algn="ctr"/>
            <a:r>
              <a:rPr lang="en-US" dirty="0"/>
              <a:t>Note</a:t>
            </a:r>
          </a:p>
        </p:txBody>
      </p:sp>
      <p:sp>
        <p:nvSpPr>
          <p:cNvPr id="3" name="Content Placeholder 2">
            <a:extLst>
              <a:ext uri="{FF2B5EF4-FFF2-40B4-BE49-F238E27FC236}">
                <a16:creationId xmlns:a16="http://schemas.microsoft.com/office/drawing/2014/main" id="{5EACFD73-A10C-2109-F9BF-AEF333F689B0}"/>
              </a:ext>
            </a:extLst>
          </p:cNvPr>
          <p:cNvSpPr>
            <a:spLocks noGrp="1"/>
          </p:cNvSpPr>
          <p:nvPr>
            <p:ph idx="1"/>
          </p:nvPr>
        </p:nvSpPr>
        <p:spPr/>
        <p:txBody>
          <a:bodyPr>
            <a:normAutofit/>
          </a:bodyPr>
          <a:lstStyle/>
          <a:p>
            <a:r>
              <a:rPr lang="en-US" sz="2800" b="0" i="0" dirty="0">
                <a:solidFill>
                  <a:srgbClr val="61738E"/>
                </a:solidFill>
                <a:effectLst/>
                <a:latin typeface="Source Sans Pro" panose="020B0503030403020204" pitchFamily="34" charset="0"/>
              </a:rPr>
              <a:t>Just like union, the set difference also comes with the exception of the same set of attributes in both relations.</a:t>
            </a:r>
            <a:endParaRPr lang="en-US" sz="2800" dirty="0"/>
          </a:p>
        </p:txBody>
      </p:sp>
    </p:spTree>
    <p:extLst>
      <p:ext uri="{BB962C8B-B14F-4D97-AF65-F5344CB8AC3E}">
        <p14:creationId xmlns:p14="http://schemas.microsoft.com/office/powerpoint/2010/main" val="68807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B8D4-E7B0-A980-C652-43D31A170230}"/>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Cartesian product (X)</a:t>
            </a:r>
            <a:endParaRPr lang="en-US" sz="6000" dirty="0"/>
          </a:p>
        </p:txBody>
      </p:sp>
      <p:sp>
        <p:nvSpPr>
          <p:cNvPr id="3" name="Content Placeholder 2">
            <a:extLst>
              <a:ext uri="{FF2B5EF4-FFF2-40B4-BE49-F238E27FC236}">
                <a16:creationId xmlns:a16="http://schemas.microsoft.com/office/drawing/2014/main" id="{337AD351-C1BC-AB44-F875-31B5143FC520}"/>
              </a:ext>
            </a:extLst>
          </p:cNvPr>
          <p:cNvSpPr>
            <a:spLocks noGrp="1"/>
          </p:cNvSpPr>
          <p:nvPr>
            <p:ph idx="1"/>
          </p:nvPr>
        </p:nvSpPr>
        <p:spPr/>
        <p:txBody>
          <a:bodyPr>
            <a:normAutofit/>
          </a:bodyPr>
          <a:lstStyle/>
          <a:p>
            <a:pPr algn="l"/>
            <a:r>
              <a:rPr lang="en-US" sz="2400" b="0" i="0" u="none" strike="noStrike" baseline="0" dirty="0">
                <a:latin typeface="ArialMT"/>
              </a:rPr>
              <a:t>Cartesian Product is denoted by X symbol. </a:t>
            </a:r>
          </a:p>
          <a:p>
            <a:pPr algn="l"/>
            <a:r>
              <a:rPr lang="en-US" sz="2400" b="0" i="0" u="none" strike="noStrike" baseline="0" dirty="0">
                <a:latin typeface="ArialMT"/>
              </a:rPr>
              <a:t>Lets say we have two relations R1 and R2 then the cartesian product of these two relations (R1 X R2) would combine each tuple of first relation R1 with the each tuple of second relation R2.</a:t>
            </a:r>
          </a:p>
          <a:p>
            <a:pPr algn="l"/>
            <a:r>
              <a:rPr lang="en-US" sz="2400" b="1" i="0" u="none" strike="noStrike" baseline="0" dirty="0">
                <a:latin typeface="Arial-BoldMT"/>
              </a:rPr>
              <a:t>Syntax of Cartesian product (X)</a:t>
            </a:r>
          </a:p>
          <a:p>
            <a:pPr marL="457200" lvl="1" indent="0">
              <a:buNone/>
            </a:pPr>
            <a:r>
              <a:rPr lang="en-US" sz="2000" b="0" i="0" u="none" strike="noStrike" baseline="0" dirty="0">
                <a:latin typeface="Consolas" panose="020B0609020204030204" pitchFamily="49" charset="0"/>
              </a:rPr>
              <a:t>R1 X R2</a:t>
            </a:r>
            <a:endParaRPr lang="en-US" sz="2800" dirty="0"/>
          </a:p>
        </p:txBody>
      </p:sp>
    </p:spTree>
    <p:extLst>
      <p:ext uri="{BB962C8B-B14F-4D97-AF65-F5344CB8AC3E}">
        <p14:creationId xmlns:p14="http://schemas.microsoft.com/office/powerpoint/2010/main" val="2430107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530A-14D2-7158-BDA2-EB7C894C9B52}"/>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Cartesian product (X) Example</a:t>
            </a:r>
            <a:endParaRPr lang="en-US" sz="6000" dirty="0"/>
          </a:p>
        </p:txBody>
      </p:sp>
      <p:pic>
        <p:nvPicPr>
          <p:cNvPr id="5" name="Content Placeholder 4">
            <a:extLst>
              <a:ext uri="{FF2B5EF4-FFF2-40B4-BE49-F238E27FC236}">
                <a16:creationId xmlns:a16="http://schemas.microsoft.com/office/drawing/2014/main" id="{5B679772-6186-65B7-0DCD-DAAEB223D4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9722" y="2498512"/>
            <a:ext cx="3861798" cy="3048425"/>
          </a:xfrm>
        </p:spPr>
      </p:pic>
    </p:spTree>
    <p:extLst>
      <p:ext uri="{BB962C8B-B14F-4D97-AF65-F5344CB8AC3E}">
        <p14:creationId xmlns:p14="http://schemas.microsoft.com/office/powerpoint/2010/main" val="45961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F3A1-545C-89ED-F762-40090460AC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74222-E939-1603-899E-DA219F963169}"/>
              </a:ext>
            </a:extLst>
          </p:cNvPr>
          <p:cNvSpPr>
            <a:spLocks noGrp="1"/>
          </p:cNvSpPr>
          <p:nvPr>
            <p:ph idx="1"/>
          </p:nvPr>
        </p:nvSpPr>
        <p:spPr/>
        <p:txBody>
          <a:bodyPr>
            <a:normAutofit/>
          </a:bodyPr>
          <a:lstStyle/>
          <a:p>
            <a:pPr algn="l"/>
            <a:r>
              <a:rPr lang="en-US" sz="2800" b="1" i="0" u="none" strike="noStrike" baseline="0" dirty="0">
                <a:latin typeface="Arial-BoldMT"/>
              </a:rPr>
              <a:t>Query:</a:t>
            </a:r>
          </a:p>
          <a:p>
            <a:pPr algn="l"/>
            <a:r>
              <a:rPr lang="en-US" sz="2800" b="0" i="0" u="none" strike="noStrike" baseline="0" dirty="0">
                <a:latin typeface="ArialMT"/>
              </a:rPr>
              <a:t>Lets find the cartesian product of table R and S.</a:t>
            </a:r>
          </a:p>
          <a:p>
            <a:pPr lvl="1"/>
            <a:r>
              <a:rPr lang="en-US" sz="2400" b="0" i="0" u="none" strike="noStrike" baseline="0" dirty="0">
                <a:latin typeface="Consolas" panose="020B0609020204030204" pitchFamily="49" charset="0"/>
              </a:rPr>
              <a:t>R X S</a:t>
            </a:r>
            <a:endParaRPr lang="en-US" sz="2400" dirty="0"/>
          </a:p>
        </p:txBody>
      </p:sp>
    </p:spTree>
    <p:extLst>
      <p:ext uri="{BB962C8B-B14F-4D97-AF65-F5344CB8AC3E}">
        <p14:creationId xmlns:p14="http://schemas.microsoft.com/office/powerpoint/2010/main" val="3962209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8A8A-DE51-6025-3CD2-40EC36F6D931}"/>
              </a:ext>
            </a:extLst>
          </p:cNvPr>
          <p:cNvSpPr>
            <a:spLocks noGrp="1"/>
          </p:cNvSpPr>
          <p:nvPr>
            <p:ph type="title"/>
          </p:nvPr>
        </p:nvSpPr>
        <p:spPr/>
        <p:txBody>
          <a:bodyPr/>
          <a:lstStyle/>
          <a:p>
            <a:pPr algn="ctr"/>
            <a:r>
              <a:rPr lang="en-US" dirty="0"/>
              <a:t>Output</a:t>
            </a:r>
          </a:p>
        </p:txBody>
      </p:sp>
      <p:pic>
        <p:nvPicPr>
          <p:cNvPr id="5" name="Content Placeholder 4">
            <a:extLst>
              <a:ext uri="{FF2B5EF4-FFF2-40B4-BE49-F238E27FC236}">
                <a16:creationId xmlns:a16="http://schemas.microsoft.com/office/drawing/2014/main" id="{662F9D9A-AE6C-D0E8-F8CF-F52F560FAA62}"/>
              </a:ext>
            </a:extLst>
          </p:cNvPr>
          <p:cNvPicPr>
            <a:picLocks noGrp="1" noChangeAspect="1"/>
          </p:cNvPicPr>
          <p:nvPr>
            <p:ph idx="1"/>
          </p:nvPr>
        </p:nvPicPr>
        <p:blipFill>
          <a:blip r:embed="rId2"/>
          <a:stretch>
            <a:fillRect/>
          </a:stretch>
        </p:blipFill>
        <p:spPr>
          <a:xfrm>
            <a:off x="3909391" y="2199861"/>
            <a:ext cx="5579165" cy="3299791"/>
          </a:xfrm>
        </p:spPr>
      </p:pic>
    </p:spTree>
    <p:extLst>
      <p:ext uri="{BB962C8B-B14F-4D97-AF65-F5344CB8AC3E}">
        <p14:creationId xmlns:p14="http://schemas.microsoft.com/office/powerpoint/2010/main" val="100790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5A2E-BB5F-9E25-3D8C-D414C55FD7D8}"/>
              </a:ext>
            </a:extLst>
          </p:cNvPr>
          <p:cNvSpPr>
            <a:spLocks noGrp="1"/>
          </p:cNvSpPr>
          <p:nvPr>
            <p:ph type="title"/>
          </p:nvPr>
        </p:nvSpPr>
        <p:spPr/>
        <p:txBody>
          <a:bodyPr/>
          <a:lstStyle/>
          <a:p>
            <a:pPr algn="ctr"/>
            <a:r>
              <a:rPr lang="en-US" dirty="0"/>
              <a:t>Note</a:t>
            </a:r>
          </a:p>
        </p:txBody>
      </p:sp>
      <p:sp>
        <p:nvSpPr>
          <p:cNvPr id="3" name="Content Placeholder 2">
            <a:extLst>
              <a:ext uri="{FF2B5EF4-FFF2-40B4-BE49-F238E27FC236}">
                <a16:creationId xmlns:a16="http://schemas.microsoft.com/office/drawing/2014/main" id="{F752FCF9-4E4C-5DDA-4110-58B468AAB363}"/>
              </a:ext>
            </a:extLst>
          </p:cNvPr>
          <p:cNvSpPr>
            <a:spLocks noGrp="1"/>
          </p:cNvSpPr>
          <p:nvPr>
            <p:ph idx="1"/>
          </p:nvPr>
        </p:nvSpPr>
        <p:spPr/>
        <p:txBody>
          <a:bodyPr>
            <a:normAutofit/>
          </a:bodyPr>
          <a:lstStyle/>
          <a:p>
            <a:pPr algn="l"/>
            <a:r>
              <a:rPr lang="en-US" sz="2400" b="0" i="0" u="none" strike="noStrike" baseline="0" dirty="0">
                <a:latin typeface="ArialMT"/>
              </a:rPr>
              <a:t>The number of rows in the output will always be the cross product of number of rows in each table. In our example table 1 has 3 rows and table 2 has 3 rows so the output has 3×3 = 9 rows.</a:t>
            </a:r>
            <a:endParaRPr lang="en-US" sz="2400" dirty="0"/>
          </a:p>
        </p:txBody>
      </p:sp>
    </p:spTree>
    <p:extLst>
      <p:ext uri="{BB962C8B-B14F-4D97-AF65-F5344CB8AC3E}">
        <p14:creationId xmlns:p14="http://schemas.microsoft.com/office/powerpoint/2010/main" val="1639347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13D-229D-B77F-F656-6C2D4A2D8082}"/>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Rename (</a:t>
            </a:r>
            <a:r>
              <a:rPr lang="el-GR" b="0" i="0" u="none" strike="noStrike" baseline="0" dirty="0">
                <a:solidFill>
                  <a:srgbClr val="00000A"/>
                </a:solidFill>
                <a:latin typeface="TrebuchetMS"/>
              </a:rPr>
              <a:t>ρ)</a:t>
            </a:r>
            <a:endParaRPr lang="en-US" sz="6000" dirty="0"/>
          </a:p>
        </p:txBody>
      </p:sp>
      <p:sp>
        <p:nvSpPr>
          <p:cNvPr id="3" name="Content Placeholder 2">
            <a:extLst>
              <a:ext uri="{FF2B5EF4-FFF2-40B4-BE49-F238E27FC236}">
                <a16:creationId xmlns:a16="http://schemas.microsoft.com/office/drawing/2014/main" id="{96E2CBAA-07E6-2050-9B3F-956D7ED3765F}"/>
              </a:ext>
            </a:extLst>
          </p:cNvPr>
          <p:cNvSpPr>
            <a:spLocks noGrp="1"/>
          </p:cNvSpPr>
          <p:nvPr>
            <p:ph idx="1"/>
          </p:nvPr>
        </p:nvSpPr>
        <p:spPr/>
        <p:txBody>
          <a:bodyPr>
            <a:normAutofit/>
          </a:bodyPr>
          <a:lstStyle/>
          <a:p>
            <a:pPr algn="l"/>
            <a:r>
              <a:rPr lang="en-US" sz="2400" b="0" i="0" u="none" strike="noStrike" baseline="0" dirty="0">
                <a:solidFill>
                  <a:schemeClr val="tx1"/>
                </a:solidFill>
                <a:latin typeface="ArialMT"/>
              </a:rPr>
              <a:t>Rename (ρ) operation can be used to rename a relation or an attribute of a relation.</a:t>
            </a:r>
          </a:p>
          <a:p>
            <a:pPr algn="l"/>
            <a:r>
              <a:rPr lang="en-US" sz="2400" b="0" i="0" dirty="0">
                <a:solidFill>
                  <a:schemeClr val="tx1"/>
                </a:solidFill>
                <a:effectLst/>
                <a:latin typeface="Source Sans Pro" panose="020B0503030403020204" pitchFamily="34" charset="0"/>
              </a:rPr>
              <a:t>Rename operation is denoted by "Rho"(ρ).</a:t>
            </a:r>
            <a:endParaRPr lang="en-US" sz="2400" b="0" i="0" u="none" strike="noStrike" baseline="0" dirty="0">
              <a:solidFill>
                <a:schemeClr val="tx1"/>
              </a:solidFill>
              <a:latin typeface="ArialMT"/>
            </a:endParaRPr>
          </a:p>
          <a:p>
            <a:pPr algn="l"/>
            <a:r>
              <a:rPr lang="en-US" sz="2400" b="1" i="0" u="none" strike="noStrike" baseline="0" dirty="0">
                <a:solidFill>
                  <a:schemeClr val="tx1"/>
                </a:solidFill>
                <a:latin typeface="Arial-BoldMT"/>
              </a:rPr>
              <a:t>Rename (</a:t>
            </a:r>
            <a:r>
              <a:rPr lang="el-GR" sz="2400" b="1" i="0" u="none" strike="noStrike" baseline="0" dirty="0">
                <a:solidFill>
                  <a:schemeClr val="tx1"/>
                </a:solidFill>
                <a:latin typeface="Arial-BoldMT"/>
              </a:rPr>
              <a:t>ρ) </a:t>
            </a:r>
            <a:r>
              <a:rPr lang="en-US" sz="2400" b="1" i="0" u="none" strike="noStrike" baseline="0" dirty="0">
                <a:solidFill>
                  <a:schemeClr val="tx1"/>
                </a:solidFill>
                <a:latin typeface="Arial-BoldMT"/>
              </a:rPr>
              <a:t>Syntax:</a:t>
            </a:r>
          </a:p>
          <a:p>
            <a:pPr marL="0" indent="0" algn="l">
              <a:buNone/>
            </a:pPr>
            <a:r>
              <a:rPr lang="en-US" sz="2400" b="0" i="0" u="none" strike="noStrike" baseline="0" dirty="0">
                <a:solidFill>
                  <a:schemeClr val="tx1"/>
                </a:solidFill>
                <a:latin typeface="ArialMT"/>
              </a:rPr>
              <a:t>	ρ(</a:t>
            </a:r>
            <a:r>
              <a:rPr lang="en-US" sz="2400" b="0" i="0" u="none" strike="noStrike" baseline="0" dirty="0" err="1">
                <a:solidFill>
                  <a:schemeClr val="tx1"/>
                </a:solidFill>
                <a:latin typeface="ArialMT"/>
              </a:rPr>
              <a:t>new_relation_name</a:t>
            </a:r>
            <a:r>
              <a:rPr lang="en-US" sz="2400" b="0" i="0" u="none" strike="noStrike" baseline="0" dirty="0">
                <a:solidFill>
                  <a:schemeClr val="tx1"/>
                </a:solidFill>
                <a:latin typeface="ArialMT"/>
              </a:rPr>
              <a:t>, </a:t>
            </a:r>
            <a:r>
              <a:rPr lang="en-US" sz="2400" b="0" i="0" u="none" strike="noStrike" baseline="0" dirty="0" err="1">
                <a:solidFill>
                  <a:schemeClr val="tx1"/>
                </a:solidFill>
                <a:latin typeface="ArialMT"/>
              </a:rPr>
              <a:t>old_relation_name</a:t>
            </a:r>
            <a:r>
              <a:rPr lang="en-US" sz="2400" b="0" i="0" u="none" strike="noStrike" baseline="0" dirty="0">
                <a:solidFill>
                  <a:schemeClr val="tx1"/>
                </a:solidFill>
                <a:latin typeface="ArialMT"/>
              </a:rPr>
              <a:t>)</a:t>
            </a:r>
            <a:endParaRPr lang="en-US" sz="2400" dirty="0">
              <a:solidFill>
                <a:schemeClr val="tx1"/>
              </a:solidFill>
            </a:endParaRPr>
          </a:p>
        </p:txBody>
      </p:sp>
    </p:spTree>
    <p:extLst>
      <p:ext uri="{BB962C8B-B14F-4D97-AF65-F5344CB8AC3E}">
        <p14:creationId xmlns:p14="http://schemas.microsoft.com/office/powerpoint/2010/main" val="1560898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007A-4240-6E7E-F04C-7032DCBEFE4C}"/>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Rename (</a:t>
            </a:r>
            <a:r>
              <a:rPr lang="el-GR" b="0" i="0" u="none" strike="noStrike" baseline="0" dirty="0">
                <a:solidFill>
                  <a:srgbClr val="00000A"/>
                </a:solidFill>
                <a:latin typeface="TrebuchetMS"/>
              </a:rPr>
              <a:t>ρ) </a:t>
            </a:r>
            <a:r>
              <a:rPr lang="en-US" b="0" i="0" u="none" strike="noStrike" baseline="0" dirty="0">
                <a:solidFill>
                  <a:srgbClr val="00000A"/>
                </a:solidFill>
                <a:latin typeface="TrebuchetMS"/>
              </a:rPr>
              <a:t>Example</a:t>
            </a:r>
            <a:endParaRPr lang="en-US" sz="6000" dirty="0"/>
          </a:p>
        </p:txBody>
      </p:sp>
      <p:sp>
        <p:nvSpPr>
          <p:cNvPr id="3" name="Content Placeholder 2">
            <a:extLst>
              <a:ext uri="{FF2B5EF4-FFF2-40B4-BE49-F238E27FC236}">
                <a16:creationId xmlns:a16="http://schemas.microsoft.com/office/drawing/2014/main" id="{62146EE3-CBF3-05BB-0C4D-3EC5F89440E1}"/>
              </a:ext>
            </a:extLst>
          </p:cNvPr>
          <p:cNvSpPr>
            <a:spLocks noGrp="1"/>
          </p:cNvSpPr>
          <p:nvPr>
            <p:ph idx="1"/>
          </p:nvPr>
        </p:nvSpPr>
        <p:spPr/>
        <p:txBody>
          <a:bodyPr>
            <a:normAutofit/>
          </a:bodyPr>
          <a:lstStyle/>
          <a:p>
            <a:pPr algn="l"/>
            <a:r>
              <a:rPr lang="en-US" sz="2400" b="0" i="0" u="none" strike="noStrike" baseline="0" dirty="0">
                <a:latin typeface="ArialMT"/>
              </a:rPr>
              <a:t>Lets say we have a table customer, we are fetching customer names and we are renaming the resulted relation to CUST_NAMES.</a:t>
            </a:r>
          </a:p>
          <a:p>
            <a:pPr algn="l"/>
            <a:endParaRPr lang="en-US" sz="2400" dirty="0"/>
          </a:p>
        </p:txBody>
      </p:sp>
      <p:pic>
        <p:nvPicPr>
          <p:cNvPr id="5" name="Picture 4">
            <a:extLst>
              <a:ext uri="{FF2B5EF4-FFF2-40B4-BE49-F238E27FC236}">
                <a16:creationId xmlns:a16="http://schemas.microsoft.com/office/drawing/2014/main" id="{C5EDC536-58F5-4831-C59E-4E3888028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322" y="3429000"/>
            <a:ext cx="6241774" cy="2482222"/>
          </a:xfrm>
          <a:prstGeom prst="rect">
            <a:avLst/>
          </a:prstGeom>
        </p:spPr>
      </p:pic>
    </p:spTree>
    <p:extLst>
      <p:ext uri="{BB962C8B-B14F-4D97-AF65-F5344CB8AC3E}">
        <p14:creationId xmlns:p14="http://schemas.microsoft.com/office/powerpoint/2010/main" val="1095689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8A56-724B-F49E-7799-38B6B840BB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91A574-6443-AE8D-2B82-F6453AE73C3A}"/>
              </a:ext>
            </a:extLst>
          </p:cNvPr>
          <p:cNvSpPr>
            <a:spLocks noGrp="1"/>
          </p:cNvSpPr>
          <p:nvPr>
            <p:ph idx="1"/>
          </p:nvPr>
        </p:nvSpPr>
        <p:spPr/>
        <p:txBody>
          <a:bodyPr>
            <a:normAutofit/>
          </a:bodyPr>
          <a:lstStyle/>
          <a:p>
            <a:pPr algn="l"/>
            <a:r>
              <a:rPr lang="en-US" sz="2800" b="1" i="0" u="none" strike="noStrike" baseline="0" dirty="0">
                <a:latin typeface="Arial-BoldMT"/>
              </a:rPr>
              <a:t>Query:</a:t>
            </a:r>
          </a:p>
          <a:p>
            <a:pPr algn="l"/>
            <a:r>
              <a:rPr lang="en-US" sz="2800" b="0" i="0" u="none" strike="noStrike" baseline="0" dirty="0">
                <a:latin typeface="Consolas" panose="020B0609020204030204" pitchFamily="49" charset="0"/>
              </a:rPr>
              <a:t>ρ(CUST_NAMES, Π(</a:t>
            </a:r>
            <a:r>
              <a:rPr lang="en-US" sz="2800" b="0" i="0" u="none" strike="noStrike" baseline="0" dirty="0" err="1">
                <a:latin typeface="Consolas" panose="020B0609020204030204" pitchFamily="49" charset="0"/>
              </a:rPr>
              <a:t>Customer_Name</a:t>
            </a:r>
            <a:r>
              <a:rPr lang="en-US" sz="2800" b="0" i="0" u="none" strike="noStrike" baseline="0" dirty="0">
                <a:latin typeface="Consolas" panose="020B0609020204030204" pitchFamily="49" charset="0"/>
              </a:rPr>
              <a:t>)(CUSTOMER))</a:t>
            </a:r>
            <a:endParaRPr lang="en-US" sz="2800" dirty="0"/>
          </a:p>
        </p:txBody>
      </p:sp>
    </p:spTree>
    <p:extLst>
      <p:ext uri="{BB962C8B-B14F-4D97-AF65-F5344CB8AC3E}">
        <p14:creationId xmlns:p14="http://schemas.microsoft.com/office/powerpoint/2010/main" val="3392438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C187-7E03-4BD3-BA47-AFCDA171AF84}"/>
              </a:ext>
            </a:extLst>
          </p:cNvPr>
          <p:cNvSpPr>
            <a:spLocks noGrp="1"/>
          </p:cNvSpPr>
          <p:nvPr>
            <p:ph type="title"/>
          </p:nvPr>
        </p:nvSpPr>
        <p:spPr/>
        <p:txBody>
          <a:bodyPr/>
          <a:lstStyle/>
          <a:p>
            <a:pPr algn="ctr"/>
            <a:r>
              <a:rPr lang="en-US" dirty="0"/>
              <a:t>Output</a:t>
            </a:r>
          </a:p>
        </p:txBody>
      </p:sp>
      <p:pic>
        <p:nvPicPr>
          <p:cNvPr id="5" name="Content Placeholder 4">
            <a:extLst>
              <a:ext uri="{FF2B5EF4-FFF2-40B4-BE49-F238E27FC236}">
                <a16:creationId xmlns:a16="http://schemas.microsoft.com/office/drawing/2014/main" id="{AC979F4C-143C-1FAB-09A6-465D6AA80296}"/>
              </a:ext>
            </a:extLst>
          </p:cNvPr>
          <p:cNvPicPr>
            <a:picLocks noGrp="1" noChangeAspect="1"/>
          </p:cNvPicPr>
          <p:nvPr>
            <p:ph idx="1"/>
          </p:nvPr>
        </p:nvPicPr>
        <p:blipFill>
          <a:blip r:embed="rId2"/>
          <a:stretch>
            <a:fillRect/>
          </a:stretch>
        </p:blipFill>
        <p:spPr>
          <a:xfrm>
            <a:off x="5367130" y="2279375"/>
            <a:ext cx="2544418" cy="2673626"/>
          </a:xfrm>
        </p:spPr>
      </p:pic>
    </p:spTree>
    <p:extLst>
      <p:ext uri="{BB962C8B-B14F-4D97-AF65-F5344CB8AC3E}">
        <p14:creationId xmlns:p14="http://schemas.microsoft.com/office/powerpoint/2010/main" val="374284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CCECCE-ABCF-6A43-D427-F1F3FC3C3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922" y="768626"/>
            <a:ext cx="7938052" cy="5143224"/>
          </a:xfrm>
        </p:spPr>
      </p:pic>
    </p:spTree>
    <p:extLst>
      <p:ext uri="{BB962C8B-B14F-4D97-AF65-F5344CB8AC3E}">
        <p14:creationId xmlns:p14="http://schemas.microsoft.com/office/powerpoint/2010/main" val="3995238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6366-6046-F5A3-C38B-5BE0332ADE09}"/>
              </a:ext>
            </a:extLst>
          </p:cNvPr>
          <p:cNvSpPr>
            <a:spLocks noGrp="1"/>
          </p:cNvSpPr>
          <p:nvPr>
            <p:ph type="title"/>
          </p:nvPr>
        </p:nvSpPr>
        <p:spPr/>
        <p:txBody>
          <a:bodyPr/>
          <a:lstStyle/>
          <a:p>
            <a:pPr algn="ctr"/>
            <a:r>
              <a:rPr lang="en-US" i="0" dirty="0">
                <a:effectLst/>
                <a:latin typeface="Source Sans Pro" panose="020B0503030403020204" pitchFamily="34" charset="0"/>
              </a:rPr>
              <a:t>Takeaway</a:t>
            </a:r>
            <a:br>
              <a:rPr lang="en-US"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2E0BD848-147C-018F-70E9-2D99081D1234}"/>
              </a:ext>
            </a:extLst>
          </p:cNvPr>
          <p:cNvSpPr>
            <a:spLocks noGrp="1"/>
          </p:cNvSpPr>
          <p:nvPr>
            <p:ph idx="1"/>
          </p:nvPr>
        </p:nvSpPr>
        <p:spPr/>
        <p:txBody>
          <a:bodyPr>
            <a:normAutofit fontScale="92500"/>
          </a:bodyPr>
          <a:lstStyle/>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Select (σ) is used to retrieve tuples(rows) based on certain conditions.</a:t>
            </a:r>
          </a:p>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Project (∏) is used to retrieve attributes(columns) from the relation.</a:t>
            </a:r>
          </a:p>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Union (∪) is used to retrieve all the tuples from two relations.</a:t>
            </a:r>
          </a:p>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Set Difference (-) is used to retrieve the tuples which are present in R but not in S(R-S).</a:t>
            </a:r>
          </a:p>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Cartesian product (X) is used to combine each tuple from first relation with each tuple from second relation.</a:t>
            </a:r>
          </a:p>
          <a:p>
            <a:pPr algn="l">
              <a:buFont typeface="Arial" panose="020B0604020202020204" pitchFamily="34" charset="0"/>
              <a:buChar char="•"/>
            </a:pPr>
            <a:r>
              <a:rPr lang="en-US" sz="2400" b="0" i="0" dirty="0">
                <a:solidFill>
                  <a:srgbClr val="61738E"/>
                </a:solidFill>
                <a:effectLst/>
                <a:latin typeface="Source Sans Pro" panose="020B0503030403020204" pitchFamily="34" charset="0"/>
              </a:rPr>
              <a:t>Rename (ρ) is used to rename the output relation.</a:t>
            </a:r>
          </a:p>
          <a:p>
            <a:pPr marL="0" indent="0">
              <a:buNone/>
            </a:pPr>
            <a:endParaRPr lang="en-US" sz="2400" dirty="0"/>
          </a:p>
        </p:txBody>
      </p:sp>
    </p:spTree>
    <p:extLst>
      <p:ext uri="{BB962C8B-B14F-4D97-AF65-F5344CB8AC3E}">
        <p14:creationId xmlns:p14="http://schemas.microsoft.com/office/powerpoint/2010/main" val="1947338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A2DB-6AB4-DA08-417B-A5DE2D7619D0}"/>
              </a:ext>
            </a:extLst>
          </p:cNvPr>
          <p:cNvSpPr>
            <a:spLocks noGrp="1"/>
          </p:cNvSpPr>
          <p:nvPr>
            <p:ph type="title"/>
          </p:nvPr>
        </p:nvSpPr>
        <p:spPr/>
        <p:txBody>
          <a:bodyPr/>
          <a:lstStyle/>
          <a:p>
            <a:pPr algn="ctr"/>
            <a:r>
              <a:rPr lang="en-US" dirty="0"/>
              <a:t>Task</a:t>
            </a:r>
          </a:p>
        </p:txBody>
      </p:sp>
      <p:sp>
        <p:nvSpPr>
          <p:cNvPr id="3" name="Content Placeholder 2">
            <a:extLst>
              <a:ext uri="{FF2B5EF4-FFF2-40B4-BE49-F238E27FC236}">
                <a16:creationId xmlns:a16="http://schemas.microsoft.com/office/drawing/2014/main" id="{C3C5ACF7-3D34-5A5B-D808-851608FF5290}"/>
              </a:ext>
            </a:extLst>
          </p:cNvPr>
          <p:cNvSpPr>
            <a:spLocks noGrp="1"/>
          </p:cNvSpPr>
          <p:nvPr>
            <p:ph idx="1"/>
          </p:nvPr>
        </p:nvSpPr>
        <p:spPr/>
        <p:txBody>
          <a:bodyPr>
            <a:normAutofit/>
          </a:bodyPr>
          <a:lstStyle/>
          <a:p>
            <a:r>
              <a:rPr lang="en-IN" sz="2400" dirty="0"/>
              <a:t>Consider the following schema</a:t>
            </a:r>
          </a:p>
          <a:p>
            <a:pPr marL="0" indent="0">
              <a:buNone/>
            </a:pPr>
            <a:r>
              <a:rPr lang="en-IN" sz="2400" b="1" dirty="0">
                <a:solidFill>
                  <a:schemeClr val="accent2">
                    <a:lumMod val="75000"/>
                  </a:schemeClr>
                </a:solidFill>
              </a:rPr>
              <a:t>	 Flight( </a:t>
            </a:r>
            <a:r>
              <a:rPr lang="en-IN" sz="2400" b="1" dirty="0" err="1">
                <a:solidFill>
                  <a:schemeClr val="accent2">
                    <a:lumMod val="75000"/>
                  </a:schemeClr>
                </a:solidFill>
              </a:rPr>
              <a:t>FlightNo</a:t>
            </a:r>
            <a:r>
              <a:rPr lang="en-IN" sz="2400" b="1" dirty="0">
                <a:solidFill>
                  <a:schemeClr val="accent2">
                    <a:lumMod val="75000"/>
                  </a:schemeClr>
                </a:solidFill>
              </a:rPr>
              <a:t>: Number, </a:t>
            </a:r>
            <a:r>
              <a:rPr lang="en-IN" sz="2400" b="1" dirty="0" err="1">
                <a:solidFill>
                  <a:schemeClr val="accent2">
                    <a:lumMod val="75000"/>
                  </a:schemeClr>
                </a:solidFill>
              </a:rPr>
              <a:t>FlightName</a:t>
            </a:r>
            <a:r>
              <a:rPr lang="en-IN" sz="2400" b="1" dirty="0">
                <a:solidFill>
                  <a:schemeClr val="accent2">
                    <a:lumMod val="75000"/>
                  </a:schemeClr>
                </a:solidFill>
              </a:rPr>
              <a:t>: String, Source: String, Destination: String)</a:t>
            </a:r>
          </a:p>
          <a:p>
            <a:r>
              <a:rPr lang="en-IN" sz="2400" dirty="0"/>
              <a:t>Display the information of the flights whose </a:t>
            </a:r>
            <a:r>
              <a:rPr lang="en-IN" sz="2400" dirty="0" err="1">
                <a:solidFill>
                  <a:schemeClr val="accent2">
                    <a:lumMod val="75000"/>
                  </a:schemeClr>
                </a:solidFill>
              </a:rPr>
              <a:t>FlightNo</a:t>
            </a:r>
            <a:r>
              <a:rPr lang="en-IN" sz="2400" dirty="0"/>
              <a:t> is greater than 1105.</a:t>
            </a:r>
          </a:p>
          <a:p>
            <a:r>
              <a:rPr lang="en-IN" sz="2400" dirty="0"/>
              <a:t>Display the </a:t>
            </a:r>
            <a:r>
              <a:rPr lang="en-IN" sz="2400" dirty="0" err="1">
                <a:solidFill>
                  <a:schemeClr val="accent2">
                    <a:lumMod val="75000"/>
                  </a:schemeClr>
                </a:solidFill>
              </a:rPr>
              <a:t>FlightName</a:t>
            </a:r>
            <a:r>
              <a:rPr lang="en-IN" sz="2400" dirty="0"/>
              <a:t> for which the </a:t>
            </a:r>
            <a:r>
              <a:rPr lang="en-IN" sz="2400" dirty="0">
                <a:solidFill>
                  <a:schemeClr val="accent2">
                    <a:lumMod val="75000"/>
                  </a:schemeClr>
                </a:solidFill>
              </a:rPr>
              <a:t>Source </a:t>
            </a:r>
            <a:r>
              <a:rPr lang="en-IN" sz="2400" dirty="0"/>
              <a:t>is London</a:t>
            </a:r>
          </a:p>
          <a:p>
            <a:r>
              <a:rPr lang="en-IN" sz="2400" dirty="0"/>
              <a:t>Display the information of all the flight going (Destination)to Singapore</a:t>
            </a:r>
          </a:p>
          <a:p>
            <a:pPr marL="0" indent="0">
              <a:buNone/>
            </a:pPr>
            <a:endParaRPr lang="en-US" sz="2400" dirty="0"/>
          </a:p>
        </p:txBody>
      </p:sp>
    </p:spTree>
    <p:extLst>
      <p:ext uri="{BB962C8B-B14F-4D97-AF65-F5344CB8AC3E}">
        <p14:creationId xmlns:p14="http://schemas.microsoft.com/office/powerpoint/2010/main" val="32818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E50-6355-BCC4-54FD-13BE559B3569}"/>
              </a:ext>
            </a:extLst>
          </p:cNvPr>
          <p:cNvSpPr>
            <a:spLocks noGrp="1"/>
          </p:cNvSpPr>
          <p:nvPr>
            <p:ph type="title"/>
          </p:nvPr>
        </p:nvSpPr>
        <p:spPr/>
        <p:txBody>
          <a:bodyPr>
            <a:normAutofit/>
          </a:bodyPr>
          <a:lstStyle/>
          <a:p>
            <a:pPr algn="ctr"/>
            <a:r>
              <a:rPr lang="en-US" b="0" i="0" u="none" strike="noStrike" baseline="0" dirty="0">
                <a:solidFill>
                  <a:srgbClr val="444542"/>
                </a:solidFill>
                <a:latin typeface="TrebuchetMS"/>
              </a:rPr>
              <a:t>Basic/Fundamental Operations</a:t>
            </a:r>
            <a:endParaRPr lang="en-US" sz="6000" dirty="0"/>
          </a:p>
        </p:txBody>
      </p:sp>
      <p:sp>
        <p:nvSpPr>
          <p:cNvPr id="3" name="Content Placeholder 2">
            <a:extLst>
              <a:ext uri="{FF2B5EF4-FFF2-40B4-BE49-F238E27FC236}">
                <a16:creationId xmlns:a16="http://schemas.microsoft.com/office/drawing/2014/main" id="{1811D922-7542-FC74-8017-29BE5F46BEAD}"/>
              </a:ext>
            </a:extLst>
          </p:cNvPr>
          <p:cNvSpPr>
            <a:spLocks noGrp="1"/>
          </p:cNvSpPr>
          <p:nvPr>
            <p:ph idx="1"/>
          </p:nvPr>
        </p:nvSpPr>
        <p:spPr/>
        <p:txBody>
          <a:bodyPr/>
          <a:lstStyle/>
          <a:p>
            <a:pPr marL="0" indent="0" algn="l">
              <a:buNone/>
            </a:pPr>
            <a:r>
              <a:rPr lang="en-US" sz="1800" b="0" i="0" u="none" strike="noStrike" baseline="0" dirty="0">
                <a:solidFill>
                  <a:srgbClr val="222426"/>
                </a:solidFill>
                <a:latin typeface="ArialMT"/>
              </a:rPr>
              <a:t>1. Select (</a:t>
            </a:r>
            <a:r>
              <a:rPr lang="el-GR" sz="1800" b="0" i="0" u="none" strike="noStrike" baseline="0" dirty="0">
                <a:solidFill>
                  <a:srgbClr val="222426"/>
                </a:solidFill>
                <a:latin typeface="ArialMT"/>
              </a:rPr>
              <a:t>σ)</a:t>
            </a:r>
          </a:p>
          <a:p>
            <a:pPr marL="0" indent="0" algn="l">
              <a:buNone/>
            </a:pPr>
            <a:r>
              <a:rPr lang="en-US" sz="1800" b="0" i="0" u="none" strike="noStrike" baseline="0" dirty="0">
                <a:solidFill>
                  <a:srgbClr val="222426"/>
                </a:solidFill>
                <a:latin typeface="ArialMT"/>
              </a:rPr>
              <a:t>2. Project (</a:t>
            </a:r>
            <a:r>
              <a:rPr lang="el-GR" sz="1800" b="0" i="0" u="none" strike="noStrike" baseline="0" dirty="0">
                <a:solidFill>
                  <a:srgbClr val="222426"/>
                </a:solidFill>
                <a:latin typeface="ArialMT"/>
              </a:rPr>
              <a:t>Π)</a:t>
            </a:r>
          </a:p>
          <a:p>
            <a:pPr marL="0" indent="0" algn="l">
              <a:buNone/>
            </a:pPr>
            <a:r>
              <a:rPr lang="en-US" sz="1800" b="0" i="0" u="none" strike="noStrike" baseline="0" dirty="0">
                <a:solidFill>
                  <a:srgbClr val="222426"/>
                </a:solidFill>
                <a:latin typeface="ArialMT"/>
              </a:rPr>
              <a:t>3. Union (</a:t>
            </a:r>
            <a:r>
              <a:rPr lang="en-US" sz="1800" b="0" i="0" u="none" strike="noStrike" baseline="0" dirty="0">
                <a:solidFill>
                  <a:srgbClr val="222426"/>
                </a:solidFill>
                <a:latin typeface="DejaVuSans"/>
              </a:rPr>
              <a:t>∪</a:t>
            </a:r>
            <a:r>
              <a:rPr lang="en-US" sz="1800" b="0" i="0" u="none" strike="noStrike" baseline="0" dirty="0">
                <a:solidFill>
                  <a:srgbClr val="222426"/>
                </a:solidFill>
                <a:latin typeface="ArialMT"/>
              </a:rPr>
              <a:t>)</a:t>
            </a:r>
          </a:p>
          <a:p>
            <a:pPr marL="0" indent="0" algn="l">
              <a:buNone/>
            </a:pPr>
            <a:r>
              <a:rPr lang="en-US" sz="1800" b="0" i="0" u="none" strike="noStrike" baseline="0" dirty="0">
                <a:solidFill>
                  <a:srgbClr val="222426"/>
                </a:solidFill>
                <a:latin typeface="ArialMT"/>
              </a:rPr>
              <a:t>4. Set Difference (-)</a:t>
            </a:r>
          </a:p>
          <a:p>
            <a:pPr marL="0" indent="0" algn="l">
              <a:buNone/>
            </a:pPr>
            <a:r>
              <a:rPr lang="en-US" sz="1800" b="0" i="0" u="none" strike="noStrike" baseline="0" dirty="0">
                <a:solidFill>
                  <a:srgbClr val="222426"/>
                </a:solidFill>
                <a:latin typeface="ArialMT"/>
              </a:rPr>
              <a:t>5. Cartesian product (X)</a:t>
            </a:r>
          </a:p>
          <a:p>
            <a:pPr marL="0" indent="0" algn="l">
              <a:buNone/>
            </a:pPr>
            <a:r>
              <a:rPr lang="en-US" sz="1800" b="0" i="0" u="none" strike="noStrike" baseline="0" dirty="0">
                <a:solidFill>
                  <a:srgbClr val="222426"/>
                </a:solidFill>
                <a:latin typeface="ArialMT"/>
              </a:rPr>
              <a:t>6. Rename (</a:t>
            </a:r>
            <a:r>
              <a:rPr lang="el-GR" sz="1800" b="0" i="0" u="none" strike="noStrike" baseline="0" dirty="0">
                <a:solidFill>
                  <a:srgbClr val="222426"/>
                </a:solidFill>
                <a:latin typeface="ArialMT"/>
              </a:rPr>
              <a:t>ρ)</a:t>
            </a:r>
            <a:endParaRPr lang="en-US" dirty="0"/>
          </a:p>
        </p:txBody>
      </p:sp>
    </p:spTree>
    <p:extLst>
      <p:ext uri="{BB962C8B-B14F-4D97-AF65-F5344CB8AC3E}">
        <p14:creationId xmlns:p14="http://schemas.microsoft.com/office/powerpoint/2010/main" val="86761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36F6-079F-3949-BC6F-963E77F59FF0}"/>
              </a:ext>
            </a:extLst>
          </p:cNvPr>
          <p:cNvSpPr>
            <a:spLocks noGrp="1"/>
          </p:cNvSpPr>
          <p:nvPr>
            <p:ph type="title"/>
          </p:nvPr>
        </p:nvSpPr>
        <p:spPr/>
        <p:txBody>
          <a:bodyPr>
            <a:normAutofit/>
          </a:bodyPr>
          <a:lstStyle/>
          <a:p>
            <a:pPr algn="ctr"/>
            <a:r>
              <a:rPr lang="en-US" b="0" i="0" u="none" strike="noStrike" baseline="0" dirty="0">
                <a:solidFill>
                  <a:srgbClr val="444542"/>
                </a:solidFill>
                <a:latin typeface="TrebuchetMS"/>
              </a:rPr>
              <a:t>Derived Operations</a:t>
            </a:r>
            <a:endParaRPr lang="en-US" sz="6000" dirty="0"/>
          </a:p>
        </p:txBody>
      </p:sp>
      <p:sp>
        <p:nvSpPr>
          <p:cNvPr id="3" name="Content Placeholder 2">
            <a:extLst>
              <a:ext uri="{FF2B5EF4-FFF2-40B4-BE49-F238E27FC236}">
                <a16:creationId xmlns:a16="http://schemas.microsoft.com/office/drawing/2014/main" id="{6E1EAB0D-F26F-42BE-A7AE-4EE3E7A8BCB7}"/>
              </a:ext>
            </a:extLst>
          </p:cNvPr>
          <p:cNvSpPr>
            <a:spLocks noGrp="1"/>
          </p:cNvSpPr>
          <p:nvPr>
            <p:ph idx="1"/>
          </p:nvPr>
        </p:nvSpPr>
        <p:spPr/>
        <p:txBody>
          <a:bodyPr>
            <a:normAutofit/>
          </a:bodyPr>
          <a:lstStyle/>
          <a:p>
            <a:pPr marL="0" indent="0" algn="l">
              <a:buNone/>
            </a:pPr>
            <a:r>
              <a:rPr lang="en-US" sz="2400" b="0" i="0" u="none" strike="noStrike" baseline="0" dirty="0">
                <a:solidFill>
                  <a:srgbClr val="222426"/>
                </a:solidFill>
                <a:latin typeface="ArialMT"/>
              </a:rPr>
              <a:t>1. Natural Join (</a:t>
            </a:r>
            <a:r>
              <a:rPr lang="en-US" sz="2400" b="0" i="0" u="none" strike="noStrike" baseline="0" dirty="0">
                <a:solidFill>
                  <a:srgbClr val="222426"/>
                </a:solidFill>
                <a:latin typeface="DejaVuSans"/>
              </a:rPr>
              <a:t>⋈</a:t>
            </a:r>
            <a:r>
              <a:rPr lang="en-US" sz="2400" b="0" i="0" u="none" strike="noStrike" baseline="0" dirty="0">
                <a:solidFill>
                  <a:srgbClr val="222426"/>
                </a:solidFill>
                <a:latin typeface="ArialMT"/>
              </a:rPr>
              <a:t>)</a:t>
            </a:r>
          </a:p>
          <a:p>
            <a:pPr marL="0" indent="0" algn="l">
              <a:buNone/>
            </a:pPr>
            <a:r>
              <a:rPr lang="en-US" sz="2400" b="0" i="0" u="none" strike="noStrike" baseline="0" dirty="0">
                <a:solidFill>
                  <a:srgbClr val="222426"/>
                </a:solidFill>
                <a:latin typeface="ArialMT"/>
              </a:rPr>
              <a:t>2. Left, Right, Full outer join (</a:t>
            </a:r>
            <a:r>
              <a:rPr lang="en-US" sz="2400" b="0" i="0" u="none" strike="noStrike" baseline="0" dirty="0">
                <a:solidFill>
                  <a:srgbClr val="222426"/>
                </a:solidFill>
                <a:latin typeface="DejaVuSans"/>
              </a:rPr>
              <a:t>⟕</a:t>
            </a:r>
            <a:r>
              <a:rPr lang="en-US" sz="2400" b="0" i="0" u="none" strike="noStrike" baseline="0" dirty="0">
                <a:solidFill>
                  <a:srgbClr val="222426"/>
                </a:solidFill>
                <a:latin typeface="ArialMT"/>
              </a:rPr>
              <a:t>, </a:t>
            </a:r>
            <a:r>
              <a:rPr lang="en-US" sz="2400" b="0" i="0" u="none" strike="noStrike" baseline="0" dirty="0">
                <a:solidFill>
                  <a:srgbClr val="222426"/>
                </a:solidFill>
                <a:latin typeface="DejaVuSans"/>
              </a:rPr>
              <a:t>⟕</a:t>
            </a:r>
            <a:r>
              <a:rPr lang="en-US" sz="2400" b="0" i="0" u="none" strike="noStrike" baseline="0" dirty="0">
                <a:solidFill>
                  <a:srgbClr val="222426"/>
                </a:solidFill>
                <a:latin typeface="ArialMT"/>
              </a:rPr>
              <a:t>, </a:t>
            </a:r>
            <a:r>
              <a:rPr lang="en-US" sz="2400" b="0" i="0" u="none" strike="noStrike" baseline="0" dirty="0">
                <a:solidFill>
                  <a:srgbClr val="222426"/>
                </a:solidFill>
                <a:latin typeface="DejaVuSans"/>
              </a:rPr>
              <a:t>⟕</a:t>
            </a:r>
            <a:r>
              <a:rPr lang="en-US" sz="2400" b="0" i="0" u="none" strike="noStrike" baseline="0" dirty="0">
                <a:solidFill>
                  <a:srgbClr val="222426"/>
                </a:solidFill>
                <a:latin typeface="ArialMT"/>
              </a:rPr>
              <a:t>)</a:t>
            </a:r>
          </a:p>
          <a:p>
            <a:pPr marL="0" indent="0" algn="l">
              <a:buNone/>
            </a:pPr>
            <a:r>
              <a:rPr lang="en-US" sz="2400" b="0" i="0" u="none" strike="noStrike" baseline="0" dirty="0">
                <a:solidFill>
                  <a:srgbClr val="222426"/>
                </a:solidFill>
                <a:latin typeface="ArialMT"/>
              </a:rPr>
              <a:t>3. Intersection (∩)</a:t>
            </a:r>
          </a:p>
          <a:p>
            <a:pPr marL="0" indent="0" algn="l">
              <a:buNone/>
            </a:pPr>
            <a:r>
              <a:rPr lang="en-US" sz="2400" b="0" i="0" u="none" strike="noStrike" baseline="0" dirty="0">
                <a:solidFill>
                  <a:srgbClr val="222426"/>
                </a:solidFill>
                <a:latin typeface="ArialMT"/>
              </a:rPr>
              <a:t>4. Division (÷)</a:t>
            </a:r>
            <a:endParaRPr lang="en-US" sz="2400" dirty="0"/>
          </a:p>
        </p:txBody>
      </p:sp>
    </p:spTree>
    <p:extLst>
      <p:ext uri="{BB962C8B-B14F-4D97-AF65-F5344CB8AC3E}">
        <p14:creationId xmlns:p14="http://schemas.microsoft.com/office/powerpoint/2010/main" val="361708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03A9-619C-997D-3E8F-92FDDA290B03}"/>
              </a:ext>
            </a:extLst>
          </p:cNvPr>
          <p:cNvSpPr>
            <a:spLocks noGrp="1"/>
          </p:cNvSpPr>
          <p:nvPr>
            <p:ph type="title"/>
          </p:nvPr>
        </p:nvSpPr>
        <p:spPr/>
        <p:txBody>
          <a:bodyPr/>
          <a:lstStyle/>
          <a:p>
            <a:r>
              <a:rPr lang="en-US" dirty="0"/>
              <a:t>Basic Operations</a:t>
            </a:r>
          </a:p>
        </p:txBody>
      </p:sp>
      <p:sp>
        <p:nvSpPr>
          <p:cNvPr id="3" name="Text Placeholder 2">
            <a:extLst>
              <a:ext uri="{FF2B5EF4-FFF2-40B4-BE49-F238E27FC236}">
                <a16:creationId xmlns:a16="http://schemas.microsoft.com/office/drawing/2014/main" id="{9ECEEBBF-1816-F70A-4121-2DBA45F853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231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E95-BD20-B92E-C974-4AAB1FBB840D}"/>
              </a:ext>
            </a:extLst>
          </p:cNvPr>
          <p:cNvSpPr>
            <a:spLocks noGrp="1"/>
          </p:cNvSpPr>
          <p:nvPr>
            <p:ph type="title"/>
          </p:nvPr>
        </p:nvSpPr>
        <p:spPr/>
        <p:txBody>
          <a:bodyPr>
            <a:normAutofit/>
          </a:bodyPr>
          <a:lstStyle/>
          <a:p>
            <a:pPr algn="ctr"/>
            <a:r>
              <a:rPr lang="en-US" b="0" i="0" u="none" strike="noStrike" baseline="0" dirty="0">
                <a:solidFill>
                  <a:srgbClr val="444542"/>
                </a:solidFill>
                <a:latin typeface="TrebuchetMS"/>
              </a:rPr>
              <a:t>Select Operator (</a:t>
            </a:r>
            <a:r>
              <a:rPr lang="el-GR" b="0" i="0" u="none" strike="noStrike" baseline="0" dirty="0">
                <a:solidFill>
                  <a:srgbClr val="444542"/>
                </a:solidFill>
                <a:latin typeface="TrebuchetMS"/>
              </a:rPr>
              <a:t>σ)</a:t>
            </a:r>
            <a:endParaRPr lang="en-US" sz="6000" dirty="0"/>
          </a:p>
        </p:txBody>
      </p:sp>
      <p:sp>
        <p:nvSpPr>
          <p:cNvPr id="3" name="Content Placeholder 2">
            <a:extLst>
              <a:ext uri="{FF2B5EF4-FFF2-40B4-BE49-F238E27FC236}">
                <a16:creationId xmlns:a16="http://schemas.microsoft.com/office/drawing/2014/main" id="{BBD9E384-0800-A11C-DBE1-6522A8AA175F}"/>
              </a:ext>
            </a:extLst>
          </p:cNvPr>
          <p:cNvSpPr>
            <a:spLocks noGrp="1"/>
          </p:cNvSpPr>
          <p:nvPr>
            <p:ph idx="1"/>
          </p:nvPr>
        </p:nvSpPr>
        <p:spPr/>
        <p:txBody>
          <a:bodyPr>
            <a:normAutofit/>
          </a:bodyPr>
          <a:lstStyle/>
          <a:p>
            <a:pPr algn="l"/>
            <a:r>
              <a:rPr lang="en-US" sz="2400" b="0" i="0" u="none" strike="noStrike" baseline="0" dirty="0">
                <a:solidFill>
                  <a:srgbClr val="222426"/>
                </a:solidFill>
                <a:latin typeface="ArialMT"/>
              </a:rPr>
              <a:t>Select Operator is denoted by sigma (σ) and it is used to find the tuples (or rows) in a relation (or table) which satisfy the given condition.</a:t>
            </a:r>
          </a:p>
          <a:p>
            <a:pPr marL="0" indent="0" algn="l">
              <a:buNone/>
            </a:pPr>
            <a:endParaRPr lang="en-US" sz="2400" b="0" i="0" u="none" strike="noStrike" baseline="0" dirty="0">
              <a:solidFill>
                <a:srgbClr val="222426"/>
              </a:solidFill>
              <a:latin typeface="ArialMT"/>
            </a:endParaRPr>
          </a:p>
          <a:p>
            <a:pPr algn="l"/>
            <a:r>
              <a:rPr lang="en-US" sz="2400" b="1" i="0" u="none" strike="noStrike" baseline="0" dirty="0">
                <a:solidFill>
                  <a:srgbClr val="222426"/>
                </a:solidFill>
                <a:latin typeface="Arial-BoldMT"/>
              </a:rPr>
              <a:t>Syntax of Select Operator (σ)</a:t>
            </a:r>
          </a:p>
          <a:p>
            <a:pPr marL="0" indent="0" algn="l">
              <a:buNone/>
            </a:pPr>
            <a:endParaRPr lang="en-US" sz="2400" b="1" i="0" u="none" strike="noStrike" baseline="0" dirty="0">
              <a:solidFill>
                <a:srgbClr val="222426"/>
              </a:solidFill>
              <a:latin typeface="Arial-BoldMT"/>
            </a:endParaRPr>
          </a:p>
          <a:p>
            <a:pPr marL="800100" lvl="2" indent="0">
              <a:buNone/>
            </a:pPr>
            <a:r>
              <a:rPr lang="el-GR" sz="2400" b="0" i="0" u="none" strike="noStrike" baseline="0" dirty="0">
                <a:solidFill>
                  <a:srgbClr val="000000"/>
                </a:solidFill>
                <a:latin typeface="Consolas" panose="020B0609020204030204" pitchFamily="49" charset="0"/>
              </a:rPr>
              <a:t>σ </a:t>
            </a:r>
            <a:r>
              <a:rPr lang="en-US" sz="2400" b="0" i="0" u="none" strike="noStrike" baseline="0" dirty="0">
                <a:solidFill>
                  <a:srgbClr val="000000"/>
                </a:solidFill>
                <a:latin typeface="Consolas" panose="020B0609020204030204" pitchFamily="49" charset="0"/>
              </a:rPr>
              <a:t>Condition/Predicate(Relation/Table name)</a:t>
            </a:r>
            <a:endParaRPr lang="en-US" sz="2400" dirty="0"/>
          </a:p>
        </p:txBody>
      </p:sp>
    </p:spTree>
    <p:extLst>
      <p:ext uri="{BB962C8B-B14F-4D97-AF65-F5344CB8AC3E}">
        <p14:creationId xmlns:p14="http://schemas.microsoft.com/office/powerpoint/2010/main" val="32576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F4B3-E0CA-6FD3-7F9F-AF89BD9F55A6}"/>
              </a:ext>
            </a:extLst>
          </p:cNvPr>
          <p:cNvSpPr>
            <a:spLocks noGrp="1"/>
          </p:cNvSpPr>
          <p:nvPr>
            <p:ph type="title"/>
          </p:nvPr>
        </p:nvSpPr>
        <p:spPr/>
        <p:txBody>
          <a:bodyPr>
            <a:normAutofit/>
          </a:bodyPr>
          <a:lstStyle/>
          <a:p>
            <a:pPr algn="ctr"/>
            <a:r>
              <a:rPr lang="en-US" b="0" i="0" u="none" strike="noStrike" baseline="0" dirty="0">
                <a:solidFill>
                  <a:srgbClr val="00000A"/>
                </a:solidFill>
                <a:latin typeface="TrebuchetMS"/>
              </a:rPr>
              <a:t>Select Operator (</a:t>
            </a:r>
            <a:r>
              <a:rPr lang="el-GR" b="0" i="0" u="none" strike="noStrike" baseline="0" dirty="0">
                <a:solidFill>
                  <a:srgbClr val="00000A"/>
                </a:solidFill>
                <a:latin typeface="TrebuchetMS"/>
              </a:rPr>
              <a:t>σ) </a:t>
            </a:r>
            <a:r>
              <a:rPr lang="en-US" b="0" i="0" u="none" strike="noStrike" baseline="0" dirty="0">
                <a:solidFill>
                  <a:srgbClr val="00000A"/>
                </a:solidFill>
                <a:latin typeface="TrebuchetMS"/>
              </a:rPr>
              <a:t>Example</a:t>
            </a:r>
            <a:endParaRPr lang="en-US" sz="6000" dirty="0"/>
          </a:p>
        </p:txBody>
      </p:sp>
      <p:pic>
        <p:nvPicPr>
          <p:cNvPr id="5" name="Content Placeholder 4">
            <a:extLst>
              <a:ext uri="{FF2B5EF4-FFF2-40B4-BE49-F238E27FC236}">
                <a16:creationId xmlns:a16="http://schemas.microsoft.com/office/drawing/2014/main" id="{A6029B55-A549-973A-A94F-4F8DEC860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530" y="1905000"/>
            <a:ext cx="6639340" cy="3448878"/>
          </a:xfrm>
        </p:spPr>
      </p:pic>
    </p:spTree>
    <p:extLst>
      <p:ext uri="{BB962C8B-B14F-4D97-AF65-F5344CB8AC3E}">
        <p14:creationId xmlns:p14="http://schemas.microsoft.com/office/powerpoint/2010/main" val="641473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880</TotalTime>
  <Words>1326</Words>
  <Application>Microsoft Office PowerPoint</Application>
  <PresentationFormat>Widescreen</PresentationFormat>
  <Paragraphs>118</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Arial-BoldMT</vt:lpstr>
      <vt:lpstr>ArialMT</vt:lpstr>
      <vt:lpstr>Century Gothic</vt:lpstr>
      <vt:lpstr>Consolas</vt:lpstr>
      <vt:lpstr>DejaVuSans</vt:lpstr>
      <vt:lpstr>DejaVuSans-Bold</vt:lpstr>
      <vt:lpstr>DejaVuSansMono</vt:lpstr>
      <vt:lpstr>Source Sans Pro</vt:lpstr>
      <vt:lpstr>TrebuchetMS</vt:lpstr>
      <vt:lpstr>Wingdings 3</vt:lpstr>
      <vt:lpstr>Wisp</vt:lpstr>
      <vt:lpstr>UNIT 2 </vt:lpstr>
      <vt:lpstr>Relational Algebra</vt:lpstr>
      <vt:lpstr>Types of operations in relational algebra</vt:lpstr>
      <vt:lpstr>PowerPoint Presentation</vt:lpstr>
      <vt:lpstr>Basic/Fundamental Operations</vt:lpstr>
      <vt:lpstr>Derived Operations</vt:lpstr>
      <vt:lpstr>Basic Operations</vt:lpstr>
      <vt:lpstr>Select Operator (σ)</vt:lpstr>
      <vt:lpstr>Select Operator (σ) Example</vt:lpstr>
      <vt:lpstr>PowerPoint Presentation</vt:lpstr>
      <vt:lpstr>Output</vt:lpstr>
      <vt:lpstr>Project Operator (Π)</vt:lpstr>
      <vt:lpstr>Syntax of Project Operator (Π)</vt:lpstr>
      <vt:lpstr>Project Operator (Π) Example</vt:lpstr>
      <vt:lpstr>Query</vt:lpstr>
      <vt:lpstr>Output</vt:lpstr>
      <vt:lpstr>Union Operator ( ∪ )</vt:lpstr>
      <vt:lpstr>Syntax of Union Operator (∪)</vt:lpstr>
      <vt:lpstr>Union Operator (∪) Example</vt:lpstr>
      <vt:lpstr>Query</vt:lpstr>
      <vt:lpstr>Output</vt:lpstr>
      <vt:lpstr>Note:</vt:lpstr>
      <vt:lpstr>Intersection Operator ( ∩ )</vt:lpstr>
      <vt:lpstr>Syntax of Intersection Operator (∩)</vt:lpstr>
      <vt:lpstr>Intersection Operator (∩) Example</vt:lpstr>
      <vt:lpstr>PowerPoint Presentation</vt:lpstr>
      <vt:lpstr>Set Difference (-)</vt:lpstr>
      <vt:lpstr>Set Difference (-) Example</vt:lpstr>
      <vt:lpstr>Output</vt:lpstr>
      <vt:lpstr>Note</vt:lpstr>
      <vt:lpstr>Cartesian product (X)</vt:lpstr>
      <vt:lpstr>Cartesian product (X) Example</vt:lpstr>
      <vt:lpstr>PowerPoint Presentation</vt:lpstr>
      <vt:lpstr>Output</vt:lpstr>
      <vt:lpstr>Note</vt:lpstr>
      <vt:lpstr>Rename (ρ)</vt:lpstr>
      <vt:lpstr>Rename (ρ) Example</vt:lpstr>
      <vt:lpstr>PowerPoint Presentation</vt:lpstr>
      <vt:lpstr>Output</vt:lpstr>
      <vt:lpstr>Takeaway </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Dell</dc:creator>
  <cp:lastModifiedBy>Dell</cp:lastModifiedBy>
  <cp:revision>25</cp:revision>
  <dcterms:created xsi:type="dcterms:W3CDTF">2023-01-22T08:23:29Z</dcterms:created>
  <dcterms:modified xsi:type="dcterms:W3CDTF">2023-02-07T03:44:44Z</dcterms:modified>
</cp:coreProperties>
</file>