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6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2A1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45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8572-E796-400F-87E0-921B56A88C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6566-297E-485A-80BD-90AB8271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5BC69-4A75-45FA-AADB-86824C7800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B6566-297E-485A-80BD-90AB82717C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16FD-E995-4A39-BE2B-D6E0F82F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B0EAF-8964-47E6-ACB3-17BA1529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03B1-4405-42FF-B44B-47EB467A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FFBE-FFE4-41CD-8D76-E6F4DCEB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71EB-5A89-48C6-9335-A0715284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8D36-A59F-40E1-92CC-81DD6535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BCC2B-FA19-4FB1-9F39-FAD603BC9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E0B-5979-41DB-A364-2CEEB0BD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C927-1FDE-4C45-98CB-A2C9E068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A3B8-5C0D-45F5-A107-589EF191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139C9-EF8F-45D7-8C74-DD47BC128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BE6D1-80D0-4DD8-8E02-DFF484F2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CDF9-8BCF-4F1F-8D20-BBD2E45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235B-919D-419C-A8AE-6DAEB09C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2D2E-8181-4CD7-AC37-FF0FC787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9BC9-4FDD-4DBD-8C56-08269583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A85-9F07-44AF-AB43-1F96C89B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73E7-005C-4EEC-A5A5-064801A0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CAA2-2BFD-4654-B2BE-E03BC26B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C0A5-360E-4270-BEA7-9541FDD0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BEDE-C884-46F7-B953-D0C92482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AE8A-977A-492C-8DAC-98FB9559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9D2E-CED2-40AE-9FE4-97440AE3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F563-5002-4BA0-BED8-E697954E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A3CD-0541-4E95-9ED8-DC0A8683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BAAB-EEF1-4B02-8B35-7CA1BAD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88B3-5D62-4F7D-8E49-BC4851ECA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11EC0-637F-4150-97AB-6082E888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54C78-5CC1-4CBC-9724-CBDA52E4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3FE1-514E-467E-B58E-C5400E38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20FB-8579-4F4E-84DB-6AA877D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38F-201B-4545-A6C1-86BDDB27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9EBC-302E-4A34-B41E-C04BD99B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DD8B7-E666-467B-A6F5-583C2B7E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E2C25-9204-4E11-B734-20CB1EEA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32FA3-378B-43D9-9158-70E9DF4B6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0005B-5826-4AEA-B027-2BCCE044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26571-C40B-4241-A8FC-D7EBFA8D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E9712-BC35-4ABC-9B96-09BC1A92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0D21-EC21-4FDB-A237-2B8922DA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DD9E3-28D7-4A33-832A-9663C9CB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A4CD6-01A3-4081-A4CC-3AEA869C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1815-FE00-410C-945F-0C11F347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1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13E3B-158C-4A39-BEBE-DB455B5C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2646E-3B52-4497-A2DF-FC533CA9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87974-BDF1-46A5-9C63-6D925BFF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D279-A680-44F0-A7DB-345F822B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8A9B-4B86-4A36-95A0-1D6D68CB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CCDA9-7B04-4C68-B8CF-FE46985C4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587D3-A17F-42FF-A621-6FE50434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F261-5E4A-4551-9BCF-128975A0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E992-36DE-4430-A8CF-1B6B37B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F1F-D46C-4236-8D29-95EEF412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13F77-CE0A-4E2F-A9BB-DE18CD03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5BB27-57B8-4761-A82D-97FBFC0C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4480F-DF40-4866-8FAF-2093D3A9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0FD5-6982-4843-9E84-3828940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7AF36-C8A9-4B07-9489-071879D3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46B29-02FE-4029-8240-3EE9C73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0F61-1A30-4902-ADC0-24026E10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D466-3E29-4B4D-BC57-5C2A148E9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8DCB-3880-4EF8-8C12-6D039EADC68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A4CB4-9CA7-45F8-95CC-620FE9C5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6F51-B01C-46F1-94CD-F852E77F9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DF44-4594-48E9-9BEA-DE55A671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D97B-D3D5-431A-B50E-41D9B6B4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48182"/>
            <a:ext cx="5370974" cy="3581063"/>
          </a:xfrm>
        </p:spPr>
        <p:txBody>
          <a:bodyPr anchor="b">
            <a:normAutofit/>
          </a:bodyPr>
          <a:lstStyle/>
          <a:p>
            <a:r>
              <a:rPr lang="en-US" sz="4400" dirty="0"/>
              <a:t>Selenium 3.0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E8A03-D2D6-4D9F-8757-2A67BF3C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433575"/>
            <a:ext cx="5370974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By – Saurabh Dhingra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53C9C7-948C-4BF2-A76C-C960F7FFD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r="14795"/>
          <a:stretch/>
        </p:blipFill>
        <p:spPr>
          <a:xfrm>
            <a:off x="6321364" y="-111567"/>
            <a:ext cx="55768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971A82-8DD0-4A56-9481-4AF07DC342EC}"/>
              </a:ext>
            </a:extLst>
          </p:cNvPr>
          <p:cNvSpPr/>
          <p:nvPr/>
        </p:nvSpPr>
        <p:spPr>
          <a:xfrm>
            <a:off x="909085" y="557804"/>
            <a:ext cx="6307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100" dirty="0"/>
              <a:t>Framework Development</a:t>
            </a:r>
          </a:p>
        </p:txBody>
      </p:sp>
    </p:spTree>
    <p:extLst>
      <p:ext uri="{BB962C8B-B14F-4D97-AF65-F5344CB8AC3E}">
        <p14:creationId xmlns:p14="http://schemas.microsoft.com/office/powerpoint/2010/main" val="36994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52F-859D-4088-AE5D-FB5F5F5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framework?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A962-9BC8-4041-95F6-2C067DD2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Frameworks is the standard of developing code followed in the organization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A Good Selenium framework must have following capabilities:</a:t>
            </a:r>
          </a:p>
          <a:p>
            <a:pPr lvl="1"/>
            <a:r>
              <a:rPr lang="en-IN" dirty="0">
                <a:latin typeface="Calibri" pitchFamily="34" charset="0"/>
              </a:rPr>
              <a:t>Data Driven capabilities</a:t>
            </a:r>
          </a:p>
          <a:p>
            <a:pPr lvl="1"/>
            <a:r>
              <a:rPr lang="en-IN" dirty="0">
                <a:latin typeface="Calibri" pitchFamily="34" charset="0"/>
              </a:rPr>
              <a:t>Automated and concise reporting</a:t>
            </a:r>
          </a:p>
          <a:p>
            <a:pPr lvl="1"/>
            <a:r>
              <a:rPr lang="en-IN" dirty="0">
                <a:latin typeface="Calibri" pitchFamily="34" charset="0"/>
              </a:rPr>
              <a:t>Logging feature</a:t>
            </a:r>
          </a:p>
          <a:p>
            <a:pPr lvl="1"/>
            <a:r>
              <a:rPr lang="en-IN" dirty="0">
                <a:latin typeface="Calibri" pitchFamily="34" charset="0"/>
              </a:rPr>
              <a:t>Screenshots of failure scenarios</a:t>
            </a:r>
          </a:p>
          <a:p>
            <a:pPr lvl="1"/>
            <a:r>
              <a:rPr lang="en-IN" dirty="0">
                <a:latin typeface="Calibri" pitchFamily="34" charset="0"/>
              </a:rPr>
              <a:t>Easy to integrate with CI/CD tools</a:t>
            </a:r>
          </a:p>
          <a:p>
            <a:pPr lvl="1"/>
            <a:r>
              <a:rPr lang="en-IN" dirty="0">
                <a:latin typeface="Calibri" pitchFamily="34" charset="0"/>
              </a:rPr>
              <a:t>Reusable, Readable code</a:t>
            </a:r>
          </a:p>
          <a:p>
            <a:pPr lvl="1"/>
            <a:r>
              <a:rPr lang="en-IN" dirty="0">
                <a:latin typeface="Calibri" pitchFamily="34" charset="0"/>
              </a:rPr>
              <a:t>Easy Maintenance </a:t>
            </a:r>
          </a:p>
          <a:p>
            <a:pPr lvl="1"/>
            <a:endParaRPr lang="en-I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412E99-1B96-4706-9A7B-95C033B57116}"/>
              </a:ext>
            </a:extLst>
          </p:cNvPr>
          <p:cNvSpPr/>
          <p:nvPr/>
        </p:nvSpPr>
        <p:spPr>
          <a:xfrm>
            <a:off x="3032760" y="4541520"/>
            <a:ext cx="5074920" cy="188976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900CD5-CC52-4714-B5F6-7B7E0AD458AC}"/>
              </a:ext>
            </a:extLst>
          </p:cNvPr>
          <p:cNvSpPr/>
          <p:nvPr/>
        </p:nvSpPr>
        <p:spPr>
          <a:xfrm>
            <a:off x="3051674" y="3094167"/>
            <a:ext cx="5074920" cy="1066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5CE8BE-7A0F-47BA-A4D0-4C08688EFC29}"/>
              </a:ext>
            </a:extLst>
          </p:cNvPr>
          <p:cNvSpPr/>
          <p:nvPr/>
        </p:nvSpPr>
        <p:spPr>
          <a:xfrm>
            <a:off x="3032760" y="1463040"/>
            <a:ext cx="507492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B3BC4-5DB9-4F70-BF90-DDEE9AA1A8D3}"/>
              </a:ext>
            </a:extLst>
          </p:cNvPr>
          <p:cNvSpPr txBox="1"/>
          <p:nvPr/>
        </p:nvSpPr>
        <p:spPr>
          <a:xfrm flipH="1">
            <a:off x="3841076" y="4660284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Automation Layer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5B19F1-5140-4F60-B560-5B072777C912}"/>
              </a:ext>
            </a:extLst>
          </p:cNvPr>
          <p:cNvSpPr/>
          <p:nvPr/>
        </p:nvSpPr>
        <p:spPr>
          <a:xfrm>
            <a:off x="3409950" y="5173088"/>
            <a:ext cx="2045970" cy="1044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45910B-BC90-4709-A9E2-D9DB738B362E}"/>
              </a:ext>
            </a:extLst>
          </p:cNvPr>
          <p:cNvSpPr/>
          <p:nvPr/>
        </p:nvSpPr>
        <p:spPr>
          <a:xfrm>
            <a:off x="5714889" y="5173088"/>
            <a:ext cx="2057511" cy="1044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(Selenium)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87673D9B-D59A-42BB-A7F2-554EB5AAF6F8}"/>
              </a:ext>
            </a:extLst>
          </p:cNvPr>
          <p:cNvSpPr/>
          <p:nvPr/>
        </p:nvSpPr>
        <p:spPr>
          <a:xfrm>
            <a:off x="4739640" y="6004560"/>
            <a:ext cx="1813560" cy="57912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3974F-7212-413B-98C5-CE4328ED4BC2}"/>
              </a:ext>
            </a:extLst>
          </p:cNvPr>
          <p:cNvSpPr txBox="1"/>
          <p:nvPr/>
        </p:nvSpPr>
        <p:spPr>
          <a:xfrm>
            <a:off x="4735241" y="3225938"/>
            <a:ext cx="12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Logic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BB9D1-957A-4E28-8F35-36A54DB1D6EF}"/>
              </a:ext>
            </a:extLst>
          </p:cNvPr>
          <p:cNvSpPr txBox="1"/>
          <p:nvPr/>
        </p:nvSpPr>
        <p:spPr>
          <a:xfrm>
            <a:off x="4088568" y="3644146"/>
            <a:ext cx="29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Pattern: Page Factory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A5C8BF2-AADE-4CF3-BB04-39E8F1AF971A}"/>
              </a:ext>
            </a:extLst>
          </p:cNvPr>
          <p:cNvSpPr/>
          <p:nvPr/>
        </p:nvSpPr>
        <p:spPr>
          <a:xfrm>
            <a:off x="7425407" y="3723025"/>
            <a:ext cx="331752" cy="10802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63CD302-E926-4B7E-B307-E14CEA47B95C}"/>
              </a:ext>
            </a:extLst>
          </p:cNvPr>
          <p:cNvSpPr/>
          <p:nvPr/>
        </p:nvSpPr>
        <p:spPr>
          <a:xfrm>
            <a:off x="3520563" y="2209801"/>
            <a:ext cx="373255" cy="11430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BE42A-FE94-4005-B2BD-0D46A4FA0E74}"/>
              </a:ext>
            </a:extLst>
          </p:cNvPr>
          <p:cNvSpPr txBox="1"/>
          <p:nvPr/>
        </p:nvSpPr>
        <p:spPr>
          <a:xfrm>
            <a:off x="4859217" y="1627108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3F21C-EFA1-4570-9D23-F3B7963D0FB0}"/>
              </a:ext>
            </a:extLst>
          </p:cNvPr>
          <p:cNvSpPr txBox="1"/>
          <p:nvPr/>
        </p:nvSpPr>
        <p:spPr>
          <a:xfrm>
            <a:off x="4367157" y="1996440"/>
            <a:ext cx="259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Framework Used: TestNG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C19886-B38C-4F6B-90F5-43E1292C9CDA}"/>
              </a:ext>
            </a:extLst>
          </p:cNvPr>
          <p:cNvSpPr/>
          <p:nvPr/>
        </p:nvSpPr>
        <p:spPr>
          <a:xfrm>
            <a:off x="3032760" y="198120"/>
            <a:ext cx="5074920" cy="8839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 Suite</a:t>
            </a:r>
          </a:p>
          <a:p>
            <a:pPr algn="ctr"/>
            <a:r>
              <a:rPr lang="en-US" b="1" dirty="0"/>
              <a:t>XML files – Sanity, Feature, Smoke Testcases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32F6BD63-8D4D-41AC-936E-C3CD79E392A3}"/>
              </a:ext>
            </a:extLst>
          </p:cNvPr>
          <p:cNvSpPr/>
          <p:nvPr/>
        </p:nvSpPr>
        <p:spPr>
          <a:xfrm>
            <a:off x="7396998" y="928021"/>
            <a:ext cx="360161" cy="8190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A2B200-36C5-487A-96D5-6E5B34CB80EA}"/>
              </a:ext>
            </a:extLst>
          </p:cNvPr>
          <p:cNvSpPr/>
          <p:nvPr/>
        </p:nvSpPr>
        <p:spPr>
          <a:xfrm>
            <a:off x="245265" y="2454585"/>
            <a:ext cx="1971536" cy="9601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Config.properties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98A7E6-4461-4FF4-9201-387825E7E644}"/>
              </a:ext>
            </a:extLst>
          </p:cNvPr>
          <p:cNvSpPr/>
          <p:nvPr/>
        </p:nvSpPr>
        <p:spPr>
          <a:xfrm>
            <a:off x="8393147" y="1066800"/>
            <a:ext cx="1573813" cy="550164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70385F-30E0-4CE2-AC50-EB54E0D7C39D}"/>
              </a:ext>
            </a:extLst>
          </p:cNvPr>
          <p:cNvSpPr/>
          <p:nvPr/>
        </p:nvSpPr>
        <p:spPr>
          <a:xfrm>
            <a:off x="8641079" y="1447800"/>
            <a:ext cx="1062660" cy="1066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 Utilities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FA4AF1-B92A-44CC-8A0D-3B6C6B68E020}"/>
              </a:ext>
            </a:extLst>
          </p:cNvPr>
          <p:cNvSpPr/>
          <p:nvPr/>
        </p:nvSpPr>
        <p:spPr>
          <a:xfrm>
            <a:off x="8656319" y="4526280"/>
            <a:ext cx="1062660" cy="188976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Auto Utilities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6687A0-CFFC-4CC9-A4A5-110D2CF82225}"/>
              </a:ext>
            </a:extLst>
          </p:cNvPr>
          <p:cNvSpPr/>
          <p:nvPr/>
        </p:nvSpPr>
        <p:spPr>
          <a:xfrm>
            <a:off x="8641080" y="3110746"/>
            <a:ext cx="1062659" cy="1066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 utilities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908C8C73-797F-4CB6-9141-EF795DE2631A}"/>
              </a:ext>
            </a:extLst>
          </p:cNvPr>
          <p:cNvSpPr/>
          <p:nvPr/>
        </p:nvSpPr>
        <p:spPr>
          <a:xfrm>
            <a:off x="7831859" y="3474720"/>
            <a:ext cx="735877" cy="271823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1D55A2-EF60-4A8D-A417-C57E6EA24AA5}"/>
              </a:ext>
            </a:extLst>
          </p:cNvPr>
          <p:cNvSpPr/>
          <p:nvPr/>
        </p:nvSpPr>
        <p:spPr>
          <a:xfrm>
            <a:off x="331468" y="4689455"/>
            <a:ext cx="2026922" cy="15132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 Data Excel Sheet</a:t>
            </a:r>
          </a:p>
        </p:txBody>
      </p:sp>
      <p:pic>
        <p:nvPicPr>
          <p:cNvPr id="46" name="Graphic 45" descr="Speech">
            <a:extLst>
              <a:ext uri="{FF2B5EF4-FFF2-40B4-BE49-F238E27FC236}">
                <a16:creationId xmlns:a16="http://schemas.microsoft.com/office/drawing/2014/main" id="{5315F8A4-C291-42A8-A2DE-30EDD7C4D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08" y="3625317"/>
            <a:ext cx="2000186" cy="13959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54FC5A2-A7E6-497B-8911-794E100FB738}"/>
              </a:ext>
            </a:extLst>
          </p:cNvPr>
          <p:cNvSpPr txBox="1"/>
          <p:nvPr/>
        </p:nvSpPr>
        <p:spPr>
          <a:xfrm>
            <a:off x="534210" y="3866973"/>
            <a:ext cx="148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Driven</a:t>
            </a:r>
          </a:p>
          <a:p>
            <a:r>
              <a:rPr lang="en-US" b="1" dirty="0">
                <a:solidFill>
                  <a:schemeClr val="bg1"/>
                </a:solidFill>
              </a:rPr>
              <a:t> testing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7BDFD67-E11D-4D82-9216-3FB61B298AC1}"/>
              </a:ext>
            </a:extLst>
          </p:cNvPr>
          <p:cNvSpPr/>
          <p:nvPr/>
        </p:nvSpPr>
        <p:spPr>
          <a:xfrm rot="19944448">
            <a:off x="2120527" y="2234289"/>
            <a:ext cx="1030808" cy="36210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A367771A-E0A0-4BB5-AED4-1F38FFB0ABD1}"/>
              </a:ext>
            </a:extLst>
          </p:cNvPr>
          <p:cNvSpPr/>
          <p:nvPr/>
        </p:nvSpPr>
        <p:spPr>
          <a:xfrm rot="1862657">
            <a:off x="2396295" y="2355704"/>
            <a:ext cx="369777" cy="2562611"/>
          </a:xfrm>
          <a:prstGeom prst="upArrow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Teacher">
            <a:extLst>
              <a:ext uri="{FF2B5EF4-FFF2-40B4-BE49-F238E27FC236}">
                <a16:creationId xmlns:a16="http://schemas.microsoft.com/office/drawing/2014/main" id="{2C47E7C4-4AA0-44F4-8292-38B3AC398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9580" y="78857"/>
            <a:ext cx="914400" cy="914400"/>
          </a:xfrm>
          <a:prstGeom prst="rect">
            <a:avLst/>
          </a:prstGeom>
        </p:spPr>
      </p:pic>
      <p:pic>
        <p:nvPicPr>
          <p:cNvPr id="60" name="Graphic 59" descr="Arrow: Straight">
            <a:extLst>
              <a:ext uri="{FF2B5EF4-FFF2-40B4-BE49-F238E27FC236}">
                <a16:creationId xmlns:a16="http://schemas.microsoft.com/office/drawing/2014/main" id="{7AFA83EE-21B4-4287-945A-E1A999436F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90473">
            <a:off x="2210537" y="740274"/>
            <a:ext cx="906384" cy="906384"/>
          </a:xfrm>
          <a:prstGeom prst="rect">
            <a:avLst/>
          </a:prstGeom>
        </p:spPr>
      </p:pic>
      <p:pic>
        <p:nvPicPr>
          <p:cNvPr id="62" name="Graphic 61" descr="Arrow: Slight curve">
            <a:extLst>
              <a:ext uri="{FF2B5EF4-FFF2-40B4-BE49-F238E27FC236}">
                <a16:creationId xmlns:a16="http://schemas.microsoft.com/office/drawing/2014/main" id="{DDBBBD9F-37EF-42EA-8D92-4768A620A8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1430" y="283199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7B89137-6DA0-49BE-A4C7-06286B6B62A0}"/>
              </a:ext>
            </a:extLst>
          </p:cNvPr>
          <p:cNvSpPr txBox="1"/>
          <p:nvPr/>
        </p:nvSpPr>
        <p:spPr>
          <a:xfrm>
            <a:off x="149575" y="327499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Manual Trigger</a:t>
            </a:r>
          </a:p>
        </p:txBody>
      </p:sp>
      <p:pic>
        <p:nvPicPr>
          <p:cNvPr id="67" name="Graphic 66" descr="Stopwatch">
            <a:extLst>
              <a:ext uri="{FF2B5EF4-FFF2-40B4-BE49-F238E27FC236}">
                <a16:creationId xmlns:a16="http://schemas.microsoft.com/office/drawing/2014/main" id="{BF1755FE-A9A9-4DEB-A49A-ABA385131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3754" y="962630"/>
            <a:ext cx="914400" cy="914400"/>
          </a:xfrm>
          <a:prstGeom prst="rect">
            <a:avLst/>
          </a:prstGeom>
        </p:spPr>
      </p:pic>
      <p:pic>
        <p:nvPicPr>
          <p:cNvPr id="69" name="Graphic 68" descr="Gears">
            <a:extLst>
              <a:ext uri="{FF2B5EF4-FFF2-40B4-BE49-F238E27FC236}">
                <a16:creationId xmlns:a16="http://schemas.microsoft.com/office/drawing/2014/main" id="{948304C0-4996-467D-A41A-1AE095CCB1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44630" y="917296"/>
            <a:ext cx="1056800" cy="10568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C39FA99-FD16-4FAE-956A-6747C674E614}"/>
              </a:ext>
            </a:extLst>
          </p:cNvPr>
          <p:cNvSpPr/>
          <p:nvPr/>
        </p:nvSpPr>
        <p:spPr>
          <a:xfrm>
            <a:off x="10492433" y="242221"/>
            <a:ext cx="1497354" cy="15420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A920E32-DACB-4E74-BD73-59B64D3D7FFA}"/>
              </a:ext>
            </a:extLst>
          </p:cNvPr>
          <p:cNvSpPr/>
          <p:nvPr/>
        </p:nvSpPr>
        <p:spPr>
          <a:xfrm>
            <a:off x="10538153" y="2617363"/>
            <a:ext cx="1485335" cy="151954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2167C7-AFE2-4001-9E59-FC6AF5AFD40B}"/>
              </a:ext>
            </a:extLst>
          </p:cNvPr>
          <p:cNvSpPr/>
          <p:nvPr/>
        </p:nvSpPr>
        <p:spPr>
          <a:xfrm>
            <a:off x="10568585" y="4954786"/>
            <a:ext cx="1485335" cy="154202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Graphic 76" descr="Diploma">
            <a:extLst>
              <a:ext uri="{FF2B5EF4-FFF2-40B4-BE49-F238E27FC236}">
                <a16:creationId xmlns:a16="http://schemas.microsoft.com/office/drawing/2014/main" id="{F6A37E99-E315-4D08-89F7-55B277BEE3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77900" y="398654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D333BA-F1B2-44A3-AF7F-A5012975828C}"/>
              </a:ext>
            </a:extLst>
          </p:cNvPr>
          <p:cNvSpPr txBox="1"/>
          <p:nvPr/>
        </p:nvSpPr>
        <p:spPr>
          <a:xfrm>
            <a:off x="10647899" y="1131095"/>
            <a:ext cx="1204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Reports</a:t>
            </a:r>
          </a:p>
        </p:txBody>
      </p:sp>
      <p:pic>
        <p:nvPicPr>
          <p:cNvPr id="79" name="Graphic 78" descr="Gears">
            <a:extLst>
              <a:ext uri="{FF2B5EF4-FFF2-40B4-BE49-F238E27FC236}">
                <a16:creationId xmlns:a16="http://schemas.microsoft.com/office/drawing/2014/main" id="{A6C8B7E2-0E27-4C30-A6A5-DB441D7025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79205" y="3183507"/>
            <a:ext cx="914400" cy="914400"/>
          </a:xfrm>
          <a:prstGeom prst="rect">
            <a:avLst/>
          </a:prstGeom>
        </p:spPr>
      </p:pic>
      <p:pic>
        <p:nvPicPr>
          <p:cNvPr id="81" name="Graphic 80" descr="Camera">
            <a:extLst>
              <a:ext uri="{FF2B5EF4-FFF2-40B4-BE49-F238E27FC236}">
                <a16:creationId xmlns:a16="http://schemas.microsoft.com/office/drawing/2014/main" id="{911FE55D-C4EB-41E6-AB72-3145947C6D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46788" y="5037236"/>
            <a:ext cx="868680" cy="86868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59D0AF1-1D56-4419-B349-8D55496B7E73}"/>
              </a:ext>
            </a:extLst>
          </p:cNvPr>
          <p:cNvSpPr txBox="1"/>
          <p:nvPr/>
        </p:nvSpPr>
        <p:spPr>
          <a:xfrm>
            <a:off x="10739396" y="587906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Snapshots</a:t>
            </a:r>
          </a:p>
        </p:txBody>
      </p:sp>
      <p:pic>
        <p:nvPicPr>
          <p:cNvPr id="84" name="Graphic 83" descr="Disk">
            <a:extLst>
              <a:ext uri="{FF2B5EF4-FFF2-40B4-BE49-F238E27FC236}">
                <a16:creationId xmlns:a16="http://schemas.microsoft.com/office/drawing/2014/main" id="{89842D66-553B-4E97-9471-F37495AB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93140" y="2710917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8128B1E-9F28-485A-84A0-5EE2C4643BF2}"/>
              </a:ext>
            </a:extLst>
          </p:cNvPr>
          <p:cNvSpPr txBox="1"/>
          <p:nvPr/>
        </p:nvSpPr>
        <p:spPr>
          <a:xfrm>
            <a:off x="10979295" y="361189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A63B0E-ECB2-4FCE-9157-4947F8281C7E}"/>
              </a:ext>
            </a:extLst>
          </p:cNvPr>
          <p:cNvCxnSpPr/>
          <p:nvPr/>
        </p:nvCxnSpPr>
        <p:spPr>
          <a:xfrm>
            <a:off x="10165080" y="0"/>
            <a:ext cx="0" cy="6858000"/>
          </a:xfrm>
          <a:prstGeom prst="line">
            <a:avLst/>
          </a:prstGeom>
          <a:ln w="95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BC68DD-E685-45B4-BC24-0E5A30E9D267}"/>
              </a:ext>
            </a:extLst>
          </p:cNvPr>
          <p:cNvCxnSpPr/>
          <p:nvPr/>
        </p:nvCxnSpPr>
        <p:spPr>
          <a:xfrm>
            <a:off x="2747885" y="-13454"/>
            <a:ext cx="0" cy="6858000"/>
          </a:xfrm>
          <a:prstGeom prst="line">
            <a:avLst/>
          </a:prstGeom>
          <a:ln w="9525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Arrow: Striped Right 88">
            <a:extLst>
              <a:ext uri="{FF2B5EF4-FFF2-40B4-BE49-F238E27FC236}">
                <a16:creationId xmlns:a16="http://schemas.microsoft.com/office/drawing/2014/main" id="{A07FF001-DB15-41DF-AF19-A87D608F988B}"/>
              </a:ext>
            </a:extLst>
          </p:cNvPr>
          <p:cNvSpPr/>
          <p:nvPr/>
        </p:nvSpPr>
        <p:spPr>
          <a:xfrm>
            <a:off x="9983312" y="864730"/>
            <a:ext cx="680939" cy="488601"/>
          </a:xfrm>
          <a:prstGeom prst="stripedRightArrow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Striped Right 89">
            <a:extLst>
              <a:ext uri="{FF2B5EF4-FFF2-40B4-BE49-F238E27FC236}">
                <a16:creationId xmlns:a16="http://schemas.microsoft.com/office/drawing/2014/main" id="{B591B80B-86E0-49AE-B101-8F69D520CF5A}"/>
              </a:ext>
            </a:extLst>
          </p:cNvPr>
          <p:cNvSpPr/>
          <p:nvPr/>
        </p:nvSpPr>
        <p:spPr>
          <a:xfrm>
            <a:off x="9983314" y="3048628"/>
            <a:ext cx="680939" cy="488601"/>
          </a:xfrm>
          <a:prstGeom prst="stripedRightArrow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Striped Right 90">
            <a:extLst>
              <a:ext uri="{FF2B5EF4-FFF2-40B4-BE49-F238E27FC236}">
                <a16:creationId xmlns:a16="http://schemas.microsoft.com/office/drawing/2014/main" id="{AE9125BD-3EB8-498C-B1C7-8E0ED4CC81BD}"/>
              </a:ext>
            </a:extLst>
          </p:cNvPr>
          <p:cNvSpPr/>
          <p:nvPr/>
        </p:nvSpPr>
        <p:spPr>
          <a:xfrm>
            <a:off x="9983313" y="5386050"/>
            <a:ext cx="680939" cy="488601"/>
          </a:xfrm>
          <a:prstGeom prst="stripedRightArrow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C1A8E629-BAD2-4E0C-987A-B1F6A598B3C7}"/>
              </a:ext>
            </a:extLst>
          </p:cNvPr>
          <p:cNvSpPr/>
          <p:nvPr/>
        </p:nvSpPr>
        <p:spPr>
          <a:xfrm>
            <a:off x="3538273" y="3712281"/>
            <a:ext cx="331752" cy="10802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B4F1FF2-6A64-4EBA-BFB9-E5984C45BFB5}"/>
              </a:ext>
            </a:extLst>
          </p:cNvPr>
          <p:cNvSpPr/>
          <p:nvPr/>
        </p:nvSpPr>
        <p:spPr>
          <a:xfrm>
            <a:off x="7393180" y="2152920"/>
            <a:ext cx="331752" cy="10802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2F59C02-FC64-44A7-8AD8-0F545E3B1E32}"/>
              </a:ext>
            </a:extLst>
          </p:cNvPr>
          <p:cNvSpPr/>
          <p:nvPr/>
        </p:nvSpPr>
        <p:spPr>
          <a:xfrm>
            <a:off x="7831859" y="1845288"/>
            <a:ext cx="735877" cy="271823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5A90A721-94A6-49E1-A100-F318B922FA44}"/>
              </a:ext>
            </a:extLst>
          </p:cNvPr>
          <p:cNvSpPr/>
          <p:nvPr/>
        </p:nvSpPr>
        <p:spPr>
          <a:xfrm>
            <a:off x="7891932" y="5559592"/>
            <a:ext cx="735877" cy="271823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DA534-B92C-46F1-B04E-F8E7BC5C4EFC}"/>
              </a:ext>
            </a:extLst>
          </p:cNvPr>
          <p:cNvSpPr txBox="1"/>
          <p:nvPr/>
        </p:nvSpPr>
        <p:spPr>
          <a:xfrm>
            <a:off x="196903" y="1774578"/>
            <a:ext cx="158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Jenkins Trigger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BE39861D-0C69-4DAD-9ACB-4A089B3D6F43}"/>
              </a:ext>
            </a:extLst>
          </p:cNvPr>
          <p:cNvSpPr/>
          <p:nvPr/>
        </p:nvSpPr>
        <p:spPr>
          <a:xfrm>
            <a:off x="3527109" y="962073"/>
            <a:ext cx="360161" cy="81905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11187</TotalTime>
  <Words>119</Words>
  <Application>Microsoft Office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Selenium 3.0 Training</vt:lpstr>
      <vt:lpstr>What is a framework?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Dhingra</dc:creator>
  <cp:lastModifiedBy>Saurabh Dhingra</cp:lastModifiedBy>
  <cp:revision>39</cp:revision>
  <dcterms:created xsi:type="dcterms:W3CDTF">2017-05-20T16:22:51Z</dcterms:created>
  <dcterms:modified xsi:type="dcterms:W3CDTF">2019-05-18T17:14:28Z</dcterms:modified>
</cp:coreProperties>
</file>