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D3D3D3"/>
    <a:srgbClr val="ADD8E6"/>
    <a:srgbClr val="E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3DDA7-1F67-4EB3-91F1-E1A6EFE80B48}" v="187" dt="2024-11-26T04:49:27.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b="1" dirty="0">
                <a:solidFill>
                  <a:srgbClr val="FFC000"/>
                </a:solidFill>
                <a:ea typeface="+mj-lt"/>
                <a:cs typeface="+mj-lt"/>
              </a:rPr>
              <a:t>Business Forecasting for Coal-Based Thermal Power Generation: Key Insights and Implications</a:t>
            </a:r>
            <a:endParaRPr lang="en-US" b="1">
              <a:solidFill>
                <a:srgbClr val="FFC000"/>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9321"/>
            <a:ext cx="6314303" cy="367916"/>
          </a:xfrm>
        </p:spPr>
        <p:txBody>
          <a:bodyPr>
            <a:noAutofit/>
          </a:bodyPr>
          <a:lstStyle/>
          <a:p>
            <a:r>
              <a:rPr lang="en-US" sz="1600" b="1" dirty="0">
                <a:solidFill>
                  <a:srgbClr val="FFC000"/>
                </a:solidFill>
                <a:latin typeface="Arial"/>
                <a:ea typeface="+mj-lt"/>
                <a:cs typeface="+mj-lt"/>
              </a:rPr>
              <a:t>1. Importance of Forecasting for Coal-Based Power Generation</a:t>
            </a:r>
          </a:p>
        </p:txBody>
      </p:sp>
      <p:sp>
        <p:nvSpPr>
          <p:cNvPr id="3" name="Content Placeholder 2">
            <a:extLst>
              <a:ext uri="{FF2B5EF4-FFF2-40B4-BE49-F238E27FC236}">
                <a16:creationId xmlns:a16="http://schemas.microsoft.com/office/drawing/2014/main" id="{8AD1D9DA-AAE6-0C5F-30BC-1C990682E427}"/>
              </a:ext>
            </a:extLst>
          </p:cNvPr>
          <p:cNvSpPr>
            <a:spLocks noGrp="1"/>
          </p:cNvSpPr>
          <p:nvPr>
            <p:ph idx="1"/>
          </p:nvPr>
        </p:nvSpPr>
        <p:spPr>
          <a:xfrm>
            <a:off x="838200" y="1001842"/>
            <a:ext cx="10515600" cy="4546986"/>
          </a:xfrm>
        </p:spPr>
        <p:txBody>
          <a:bodyPr vert="horz" lIns="91440" tIns="45720" rIns="91440" bIns="45720" rtlCol="0" anchor="t">
            <a:noAutofit/>
          </a:bodyPr>
          <a:lstStyle/>
          <a:p>
            <a:pPr algn="just">
              <a:lnSpc>
                <a:spcPct val="100000"/>
              </a:lnSpc>
            </a:pPr>
            <a:r>
              <a:rPr lang="en-US" sz="1400" b="1" dirty="0">
                <a:solidFill>
                  <a:schemeClr val="bg1"/>
                </a:solidFill>
                <a:latin typeface="Aptos"/>
                <a:ea typeface="+mn-lt"/>
                <a:cs typeface="+mn-lt"/>
              </a:rPr>
              <a:t>Operational Efficiency &amp; Resource Allocation:</a:t>
            </a:r>
            <a:r>
              <a:rPr lang="en-US" sz="1400" dirty="0">
                <a:solidFill>
                  <a:schemeClr val="bg1"/>
                </a:solidFill>
                <a:latin typeface="Aptos"/>
                <a:ea typeface="+mn-lt"/>
                <a:cs typeface="+mn-lt"/>
              </a:rPr>
              <a:t> Accurately forecasting electricity demand and generation capacity is crucial for coal-based power plants. By predicting future energy demand, plants can manage fuel use (coal) effectively, plan maintenance during low-demand periods, and minimize operational downtime. This ensures plants operate efficiently, avoiding unnecessary production (costs) and ensuring sufficient power generation when demand is high.</a:t>
            </a:r>
            <a:endParaRPr lang="en-US" sz="1400">
              <a:solidFill>
                <a:schemeClr val="bg1"/>
              </a:solidFill>
              <a:latin typeface="Aptos"/>
              <a:cs typeface="Arial"/>
            </a:endParaRPr>
          </a:p>
          <a:p>
            <a:pPr algn="just">
              <a:lnSpc>
                <a:spcPct val="100000"/>
              </a:lnSpc>
            </a:pPr>
            <a:r>
              <a:rPr lang="en-US" sz="1400" b="1" dirty="0">
                <a:solidFill>
                  <a:schemeClr val="bg1"/>
                </a:solidFill>
                <a:latin typeface="Aptos"/>
                <a:ea typeface="+mn-lt"/>
                <a:cs typeface="+mn-lt"/>
              </a:rPr>
              <a:t>Cost Optimization:</a:t>
            </a:r>
            <a:r>
              <a:rPr lang="en-US" sz="1400" dirty="0">
                <a:solidFill>
                  <a:schemeClr val="bg1"/>
                </a:solidFill>
                <a:latin typeface="Aptos"/>
                <a:ea typeface="+mn-lt"/>
                <a:cs typeface="+mn-lt"/>
              </a:rPr>
              <a:t> Coal is a significant input in power generation, and its price can vary due to market changes, geopolitical issues, and supply chain disruptions. By forecasting demand and generation, power plants can better predict their fuel needs, secure coal at more favorable prices, and avoid unnecessary costs. Additionally, forecasting allows for flexibility in scheduling power generation, reducing costs during peak demand periods, and using alternative energy sources when necessary.</a:t>
            </a:r>
            <a:endParaRPr lang="en-US" sz="1400">
              <a:solidFill>
                <a:schemeClr val="bg1"/>
              </a:solidFill>
              <a:latin typeface="Aptos"/>
              <a:cs typeface="Arial"/>
            </a:endParaRPr>
          </a:p>
          <a:p>
            <a:pPr algn="just">
              <a:lnSpc>
                <a:spcPct val="100000"/>
              </a:lnSpc>
            </a:pPr>
            <a:r>
              <a:rPr lang="en-US" sz="1400" b="1" dirty="0">
                <a:solidFill>
                  <a:schemeClr val="bg1"/>
                </a:solidFill>
                <a:ea typeface="+mn-lt"/>
                <a:cs typeface="+mn-lt"/>
              </a:rPr>
              <a:t>Regulatory Compliance:</a:t>
            </a:r>
            <a:r>
              <a:rPr lang="en-US" sz="1400" dirty="0">
                <a:solidFill>
                  <a:schemeClr val="bg1"/>
                </a:solidFill>
                <a:ea typeface="+mn-lt"/>
                <a:cs typeface="+mn-lt"/>
              </a:rPr>
              <a:t> Environmental regulations require coal plants to meet strict emissions standards. Accurate forecasting helps plants plan for compliance by predicting their future generation capacity and emissions. This allows for adjustments in operations to ensure they meet government requirements and integrate cleaner energy sources effectively.</a:t>
            </a:r>
            <a:endParaRPr lang="en-US" sz="1400">
              <a:solidFill>
                <a:schemeClr val="bg1"/>
              </a:solidFill>
              <a:latin typeface="Aptos"/>
              <a:cs typeface="Arial"/>
            </a:endParaRPr>
          </a:p>
          <a:p>
            <a:pPr algn="just">
              <a:lnSpc>
                <a:spcPct val="100000"/>
              </a:lnSpc>
            </a:pPr>
            <a:r>
              <a:rPr lang="en-US" sz="1400" b="1" dirty="0">
                <a:solidFill>
                  <a:schemeClr val="bg1"/>
                </a:solidFill>
                <a:ea typeface="+mn-lt"/>
                <a:cs typeface="+mn-lt"/>
              </a:rPr>
              <a:t>Energy Grid Stability:</a:t>
            </a:r>
            <a:r>
              <a:rPr lang="en-US" sz="1400" dirty="0">
                <a:solidFill>
                  <a:schemeClr val="bg1"/>
                </a:solidFill>
                <a:ea typeface="+mn-lt"/>
                <a:cs typeface="+mn-lt"/>
              </a:rPr>
              <a:t> Coal plants play an important role in maintaining the stability of the energy grid. Forecasting ensures that utility providers can balance power supply and demand, preventing shortages or surpluses. These forecasts help plan for energy imports, manage the integration of renewable sources, and decide whether to expand or retire coal plants, ensuring grid reliability.</a:t>
            </a:r>
            <a:endParaRPr lang="en-US" sz="1400">
              <a:solidFill>
                <a:schemeClr val="bg1"/>
              </a:solidFill>
            </a:endParaRPr>
          </a:p>
          <a:p>
            <a:pPr algn="just">
              <a:lnSpc>
                <a:spcPct val="100000"/>
              </a:lnSpc>
            </a:pPr>
            <a:r>
              <a:rPr lang="en-US" sz="1400" b="1" dirty="0">
                <a:solidFill>
                  <a:schemeClr val="bg1"/>
                </a:solidFill>
                <a:ea typeface="+mn-lt"/>
                <a:cs typeface="+mn-lt"/>
              </a:rPr>
              <a:t>Business Forecasting for Investment and Financial Planning:</a:t>
            </a:r>
            <a:r>
              <a:rPr lang="en-US" sz="1400" dirty="0">
                <a:solidFill>
                  <a:schemeClr val="bg1"/>
                </a:solidFill>
                <a:ea typeface="+mn-lt"/>
                <a:cs typeface="+mn-lt"/>
              </a:rPr>
              <a:t> Accurate forecasting of power generation enables better investment decisions, such as upgrading plants or expanding capacity. Financial stakeholders, including investors and banks, rely on these forecasts to assess the profitability and viability of coal plants. They also help in pricing strategies and long-term financial planning, ensuring profitability even in fluctuating energy markets.</a:t>
            </a:r>
            <a:endParaRPr lang="en-US" sz="1400">
              <a:solidFill>
                <a:schemeClr val="bg1"/>
              </a:solidFill>
            </a:endParaRPr>
          </a:p>
          <a:p>
            <a:pPr algn="just">
              <a:lnSpc>
                <a:spcPct val="100000"/>
              </a:lnSpc>
            </a:pPr>
            <a:endParaRPr lang="en-US" sz="1400" dirty="0">
              <a:solidFill>
                <a:schemeClr val="bg1"/>
              </a:solidFill>
              <a:latin typeface="Aptos"/>
              <a:cs typeface="Arial"/>
            </a:endParaRPr>
          </a:p>
        </p:txBody>
      </p:sp>
    </p:spTree>
    <p:extLst>
      <p:ext uri="{BB962C8B-B14F-4D97-AF65-F5344CB8AC3E}">
        <p14:creationId xmlns:p14="http://schemas.microsoft.com/office/powerpoint/2010/main" val="9891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l="-4000" r="-4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9319E1D-A42C-763A-AF09-D44949C8FB44}"/>
              </a:ext>
            </a:extLst>
          </p:cNvPr>
          <p:cNvSpPr txBox="1">
            <a:spLocks/>
          </p:cNvSpPr>
          <p:nvPr/>
        </p:nvSpPr>
        <p:spPr>
          <a:xfrm>
            <a:off x="836141" y="131898"/>
            <a:ext cx="7313140" cy="4296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FFC000"/>
                </a:solidFill>
                <a:latin typeface="Arial"/>
                <a:ea typeface="+mj-lt"/>
                <a:cs typeface="+mj-lt"/>
              </a:rPr>
              <a:t>2. Impact of Renewable Energy on Coal Power Generation Forecasting</a:t>
            </a:r>
            <a:endParaRPr lang="en-US" sz="1600" b="1">
              <a:latin typeface="Arial"/>
              <a:cs typeface="Arial"/>
            </a:endParaRPr>
          </a:p>
        </p:txBody>
      </p:sp>
      <p:sp>
        <p:nvSpPr>
          <p:cNvPr id="11" name="Content Placeholder 2">
            <a:extLst>
              <a:ext uri="{FF2B5EF4-FFF2-40B4-BE49-F238E27FC236}">
                <a16:creationId xmlns:a16="http://schemas.microsoft.com/office/drawing/2014/main" id="{1D5B5889-7AC0-DB0C-A469-478791D82709}"/>
              </a:ext>
            </a:extLst>
          </p:cNvPr>
          <p:cNvSpPr txBox="1">
            <a:spLocks/>
          </p:cNvSpPr>
          <p:nvPr/>
        </p:nvSpPr>
        <p:spPr>
          <a:xfrm>
            <a:off x="834081" y="565535"/>
            <a:ext cx="10349948" cy="640064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dirty="0">
                <a:solidFill>
                  <a:schemeClr val="bg1"/>
                </a:solidFill>
                <a:ea typeface="+mn-lt"/>
                <a:cs typeface="+mn-lt"/>
              </a:rPr>
              <a:t>With increasing adoption of solar and wind energy, coal-based power generation faces several challenges &amp; changes:</a:t>
            </a:r>
            <a:endParaRPr lang="en-US" sz="1400" dirty="0">
              <a:solidFill>
                <a:schemeClr val="bg1"/>
              </a:solidFill>
              <a:latin typeface="Aptos"/>
              <a:ea typeface="+mn-lt"/>
              <a:cs typeface="Arial"/>
            </a:endParaRPr>
          </a:p>
          <a:p>
            <a:pPr indent="0">
              <a:lnSpc>
                <a:spcPct val="100000"/>
              </a:lnSpc>
              <a:buNone/>
            </a:pPr>
            <a:r>
              <a:rPr lang="en-US" sz="1400" b="1" dirty="0">
                <a:solidFill>
                  <a:schemeClr val="bg1"/>
                </a:solidFill>
                <a:ea typeface="+mn-lt"/>
                <a:cs typeface="+mn-lt"/>
              </a:rPr>
              <a:t>Reduced Demand for Coal Power:</a:t>
            </a:r>
            <a:endParaRPr lang="en-US" sz="1400">
              <a:solidFill>
                <a:schemeClr val="bg1"/>
              </a:solidFill>
            </a:endParaRPr>
          </a:p>
          <a:p>
            <a:pPr lvl="1" indent="0">
              <a:lnSpc>
                <a:spcPct val="100000"/>
              </a:lnSpc>
              <a:spcBef>
                <a:spcPts val="1000"/>
              </a:spcBef>
              <a:buNone/>
            </a:pPr>
            <a:r>
              <a:rPr lang="en-US" sz="1400" b="1" dirty="0">
                <a:solidFill>
                  <a:schemeClr val="bg1"/>
                </a:solidFill>
                <a:ea typeface="+mn-lt"/>
                <a:cs typeface="+mn-lt"/>
              </a:rPr>
              <a:t>Intermittency of Renewables:</a:t>
            </a:r>
            <a:r>
              <a:rPr lang="en-US" sz="1400" dirty="0">
                <a:solidFill>
                  <a:schemeClr val="bg1"/>
                </a:solidFill>
                <a:ea typeface="+mn-lt"/>
                <a:cs typeface="+mn-lt"/>
              </a:rPr>
              <a:t> Solar &amp; wind generation are dependent on weather conditions. During periods when renewables are not producing enough power (e.g., at night or on calm days), coal plants may be needed to fill the gap.</a:t>
            </a:r>
          </a:p>
          <a:p>
            <a:pPr lvl="1" indent="0">
              <a:lnSpc>
                <a:spcPct val="100000"/>
              </a:lnSpc>
              <a:spcBef>
                <a:spcPts val="1000"/>
              </a:spcBef>
              <a:buNone/>
            </a:pPr>
            <a:r>
              <a:rPr lang="en-US" sz="1400" b="1" dirty="0">
                <a:solidFill>
                  <a:schemeClr val="bg1"/>
                </a:solidFill>
                <a:ea typeface="+mn-lt"/>
                <a:cs typeface="+mn-lt"/>
              </a:rPr>
              <a:t>Lower Coal Demand:</a:t>
            </a:r>
            <a:r>
              <a:rPr lang="en-US" sz="1400" dirty="0">
                <a:solidFill>
                  <a:schemeClr val="bg1"/>
                </a:solidFill>
                <a:ea typeface="+mn-lt"/>
                <a:cs typeface="+mn-lt"/>
              </a:rPr>
              <a:t> In regions with high renewable energy capacity, demand for coal-based power can decrease, especially during times when renewable energy is at its peak (e.g., sunny or windy days). This requires coal plants to adapt their operations to real-time energy generation forecasts.</a:t>
            </a:r>
          </a:p>
          <a:p>
            <a:pPr indent="0">
              <a:lnSpc>
                <a:spcPct val="100000"/>
              </a:lnSpc>
              <a:buNone/>
            </a:pPr>
            <a:r>
              <a:rPr lang="en-US" sz="1400" b="1" dirty="0">
                <a:solidFill>
                  <a:schemeClr val="bg1"/>
                </a:solidFill>
                <a:ea typeface="+mn-lt"/>
                <a:cs typeface="+mn-lt"/>
              </a:rPr>
              <a:t>Grid Stability and Load Balancing:</a:t>
            </a:r>
            <a:endParaRPr lang="en-US" sz="1400">
              <a:solidFill>
                <a:schemeClr val="bg1"/>
              </a:solidFill>
            </a:endParaRPr>
          </a:p>
          <a:p>
            <a:pPr lvl="1" indent="0">
              <a:lnSpc>
                <a:spcPct val="100000"/>
              </a:lnSpc>
              <a:spcBef>
                <a:spcPts val="1000"/>
              </a:spcBef>
              <a:buNone/>
            </a:pPr>
            <a:r>
              <a:rPr lang="en-US" sz="1400" b="1" dirty="0">
                <a:solidFill>
                  <a:schemeClr val="bg1"/>
                </a:solidFill>
                <a:ea typeface="+mn-lt"/>
                <a:cs typeface="+mn-lt"/>
              </a:rPr>
              <a:t>Backup Generation:</a:t>
            </a:r>
            <a:r>
              <a:rPr lang="en-US" sz="1400" dirty="0">
                <a:solidFill>
                  <a:schemeClr val="bg1"/>
                </a:solidFill>
                <a:ea typeface="+mn-lt"/>
                <a:cs typeface="+mn-lt"/>
              </a:rPr>
              <a:t> When renewable generation is low, coal plants may serve as backup power sources, ensuring a stable energy supply.</a:t>
            </a:r>
          </a:p>
          <a:p>
            <a:pPr lvl="1" indent="0">
              <a:lnSpc>
                <a:spcPct val="100000"/>
              </a:lnSpc>
              <a:spcBef>
                <a:spcPts val="1000"/>
              </a:spcBef>
              <a:buNone/>
            </a:pPr>
            <a:r>
              <a:rPr lang="en-US" sz="1400" b="1" dirty="0">
                <a:solidFill>
                  <a:schemeClr val="bg1"/>
                </a:solidFill>
                <a:ea typeface="+mn-lt"/>
                <a:cs typeface="+mn-lt"/>
              </a:rPr>
              <a:t>Price Competition:</a:t>
            </a:r>
            <a:r>
              <a:rPr lang="en-US" sz="1400" dirty="0">
                <a:solidFill>
                  <a:schemeClr val="bg1"/>
                </a:solidFill>
                <a:ea typeface="+mn-lt"/>
                <a:cs typeface="+mn-lt"/>
              </a:rPr>
              <a:t> As renewable energy becomes cheaper, it could impact coal plant's profitability, especially during times of high renewable output. This creates price competition in the energy market.</a:t>
            </a:r>
          </a:p>
          <a:p>
            <a:pPr indent="0">
              <a:lnSpc>
                <a:spcPct val="100000"/>
              </a:lnSpc>
              <a:buNone/>
            </a:pPr>
            <a:r>
              <a:rPr lang="en-US" sz="1400" b="1" dirty="0">
                <a:solidFill>
                  <a:schemeClr val="bg1"/>
                </a:solidFill>
                <a:ea typeface="+mn-lt"/>
                <a:cs typeface="+mn-lt"/>
              </a:rPr>
              <a:t>Regulatory Pressure:</a:t>
            </a:r>
            <a:endParaRPr lang="en-US" sz="1400">
              <a:solidFill>
                <a:schemeClr val="bg1"/>
              </a:solidFill>
            </a:endParaRPr>
          </a:p>
          <a:p>
            <a:pPr lvl="1" indent="0">
              <a:lnSpc>
                <a:spcPct val="100000"/>
              </a:lnSpc>
              <a:spcBef>
                <a:spcPts val="1000"/>
              </a:spcBef>
              <a:buNone/>
            </a:pPr>
            <a:r>
              <a:rPr lang="en-US" sz="1400" b="1" dirty="0">
                <a:solidFill>
                  <a:schemeClr val="bg1"/>
                </a:solidFill>
                <a:ea typeface="+mn-lt"/>
                <a:cs typeface="+mn-lt"/>
              </a:rPr>
              <a:t>Emissions Regulations:</a:t>
            </a:r>
            <a:r>
              <a:rPr lang="en-US" sz="1400" dirty="0">
                <a:solidFill>
                  <a:schemeClr val="bg1"/>
                </a:solidFill>
                <a:ea typeface="+mn-lt"/>
                <a:cs typeface="+mn-lt"/>
              </a:rPr>
              <a:t> With stricter carbon emissions laws, coal plants are under increasing pressure to reduce their carbon footprint. Forecasts must consider potential costs associated with meeting emissions standards.</a:t>
            </a:r>
          </a:p>
          <a:p>
            <a:pPr lvl="1" indent="0">
              <a:lnSpc>
                <a:spcPct val="100000"/>
              </a:lnSpc>
              <a:spcBef>
                <a:spcPts val="1000"/>
              </a:spcBef>
              <a:buNone/>
            </a:pPr>
            <a:r>
              <a:rPr lang="en-US" sz="1400" b="1" dirty="0">
                <a:solidFill>
                  <a:schemeClr val="bg1"/>
                </a:solidFill>
                <a:ea typeface="+mn-lt"/>
                <a:cs typeface="+mn-lt"/>
              </a:rPr>
              <a:t>Government Incentives for Renewables:</a:t>
            </a:r>
            <a:r>
              <a:rPr lang="en-US" sz="1400" dirty="0">
                <a:solidFill>
                  <a:schemeClr val="bg1"/>
                </a:solidFill>
                <a:ea typeface="+mn-lt"/>
                <a:cs typeface="+mn-lt"/>
              </a:rPr>
              <a:t> Policies supporting renewable energy could further reduce reliance on coal, necessitating adjustments in the forecasting approach to remain aligned with market changes.</a:t>
            </a:r>
          </a:p>
          <a:p>
            <a:pPr indent="0">
              <a:lnSpc>
                <a:spcPct val="100000"/>
              </a:lnSpc>
              <a:buNone/>
            </a:pPr>
            <a:r>
              <a:rPr lang="en-US" sz="1400" b="1" dirty="0">
                <a:solidFill>
                  <a:schemeClr val="bg1"/>
                </a:solidFill>
                <a:ea typeface="+mn-lt"/>
                <a:cs typeface="+mn-lt"/>
              </a:rPr>
              <a:t>Energy Storage and Hybrid Systems:</a:t>
            </a:r>
            <a:endParaRPr lang="en-US" sz="1400">
              <a:solidFill>
                <a:schemeClr val="bg1"/>
              </a:solidFill>
            </a:endParaRPr>
          </a:p>
          <a:p>
            <a:pPr lvl="1" indent="0">
              <a:lnSpc>
                <a:spcPct val="100000"/>
              </a:lnSpc>
              <a:spcBef>
                <a:spcPts val="1000"/>
              </a:spcBef>
              <a:buNone/>
            </a:pPr>
            <a:r>
              <a:rPr lang="en-US" sz="1400" b="1" dirty="0">
                <a:solidFill>
                  <a:schemeClr val="bg1"/>
                </a:solidFill>
                <a:ea typeface="+mn-lt"/>
                <a:cs typeface="+mn-lt"/>
              </a:rPr>
              <a:t>Energy Storage:</a:t>
            </a:r>
            <a:r>
              <a:rPr lang="en-US" sz="1400" dirty="0">
                <a:solidFill>
                  <a:schemeClr val="bg1"/>
                </a:solidFill>
                <a:ea typeface="+mn-lt"/>
                <a:cs typeface="+mn-lt"/>
              </a:rPr>
              <a:t> Investments in energy storage systems (like batteries) can help manage periods of low renewable output, reducing dependence on coal plants during those times.</a:t>
            </a:r>
          </a:p>
          <a:p>
            <a:pPr lvl="1" indent="0">
              <a:lnSpc>
                <a:spcPct val="100000"/>
              </a:lnSpc>
              <a:spcBef>
                <a:spcPts val="1000"/>
              </a:spcBef>
              <a:buNone/>
            </a:pPr>
            <a:r>
              <a:rPr lang="en-US" sz="1400" b="1" dirty="0">
                <a:solidFill>
                  <a:schemeClr val="bg1"/>
                </a:solidFill>
                <a:ea typeface="+mn-lt"/>
                <a:cs typeface="+mn-lt"/>
              </a:rPr>
              <a:t>Hybrid Systems:</a:t>
            </a:r>
            <a:r>
              <a:rPr lang="en-US" sz="1400" dirty="0">
                <a:solidFill>
                  <a:schemeClr val="bg1"/>
                </a:solidFill>
                <a:ea typeface="+mn-lt"/>
                <a:cs typeface="+mn-lt"/>
              </a:rPr>
              <a:t> Some coal plants are transitioning to hybrid systems, combining coal &amp; renewable energy generation, which requires more complex forecasting models that account for both energy sources' availability and the plant's operational flexibility.</a:t>
            </a:r>
          </a:p>
          <a:p>
            <a:pPr indent="0">
              <a:lnSpc>
                <a:spcPct val="100000"/>
              </a:lnSpc>
            </a:pPr>
            <a:endParaRPr lang="en-US" sz="1400" dirty="0">
              <a:solidFill>
                <a:schemeClr val="bg1"/>
              </a:solidFill>
              <a:latin typeface="Aptos"/>
              <a:cs typeface="Arial"/>
            </a:endParaRPr>
          </a:p>
        </p:txBody>
      </p:sp>
    </p:spTree>
    <p:extLst>
      <p:ext uri="{BB962C8B-B14F-4D97-AF65-F5344CB8AC3E}">
        <p14:creationId xmlns:p14="http://schemas.microsoft.com/office/powerpoint/2010/main" val="418021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l="-4000" r="-4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9319E1D-A42C-763A-AF09-D44949C8FB44}"/>
              </a:ext>
            </a:extLst>
          </p:cNvPr>
          <p:cNvSpPr txBox="1">
            <a:spLocks/>
          </p:cNvSpPr>
          <p:nvPr/>
        </p:nvSpPr>
        <p:spPr>
          <a:xfrm>
            <a:off x="836141" y="131898"/>
            <a:ext cx="7313140" cy="4296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FFC000"/>
                </a:solidFill>
                <a:latin typeface="Arial"/>
                <a:ea typeface="+mj-lt"/>
                <a:cs typeface="+mj-lt"/>
              </a:rPr>
              <a:t>3. Model Evaluation and Ranking for Accurate Forecasting</a:t>
            </a:r>
            <a:endParaRPr lang="en-US" sz="1600" b="1">
              <a:latin typeface="Arial"/>
              <a:ea typeface="+mj-lt"/>
              <a:cs typeface="+mj-lt"/>
            </a:endParaRPr>
          </a:p>
        </p:txBody>
      </p:sp>
      <p:sp>
        <p:nvSpPr>
          <p:cNvPr id="11" name="Content Placeholder 2">
            <a:extLst>
              <a:ext uri="{FF2B5EF4-FFF2-40B4-BE49-F238E27FC236}">
                <a16:creationId xmlns:a16="http://schemas.microsoft.com/office/drawing/2014/main" id="{1D5B5889-7AC0-DB0C-A469-478791D82709}"/>
              </a:ext>
            </a:extLst>
          </p:cNvPr>
          <p:cNvSpPr txBox="1">
            <a:spLocks/>
          </p:cNvSpPr>
          <p:nvPr/>
        </p:nvSpPr>
        <p:spPr>
          <a:xfrm>
            <a:off x="834081" y="565535"/>
            <a:ext cx="10349948" cy="640064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solidFill>
                  <a:schemeClr val="bg1"/>
                </a:solidFill>
                <a:ea typeface="+mn-lt"/>
                <a:cs typeface="+mn-lt"/>
              </a:rPr>
              <a:t>The following models were evaluated based on their ability to accurately forecast power generation, from best to least effective:</a:t>
            </a:r>
            <a:endParaRPr lang="en-US" dirty="0">
              <a:solidFill>
                <a:schemeClr val="bg1"/>
              </a:solidFill>
              <a:ea typeface="+mn-lt"/>
              <a:cs typeface="+mn-lt"/>
            </a:endParaRPr>
          </a:p>
          <a:p>
            <a:pPr marL="0" indent="0">
              <a:buNone/>
            </a:pPr>
            <a:r>
              <a:rPr lang="en-US" sz="1400" b="1" dirty="0">
                <a:solidFill>
                  <a:schemeClr val="bg1"/>
                </a:solidFill>
                <a:ea typeface="+mn-lt"/>
                <a:cs typeface="+mn-lt"/>
              </a:rPr>
              <a:t>ARIMA(2,1,2)(0,1,1)[4]</a:t>
            </a:r>
            <a:endParaRPr lang="en-US" dirty="0"/>
          </a:p>
          <a:p>
            <a:pPr marL="971550" lvl="1" indent="-285750">
              <a:buFont typeface="Arial"/>
              <a:buChar char="•"/>
            </a:pPr>
            <a:r>
              <a:rPr lang="en-US" sz="1400" b="1" dirty="0">
                <a:solidFill>
                  <a:schemeClr val="bg1"/>
                </a:solidFill>
                <a:ea typeface="+mn-lt"/>
                <a:cs typeface="+mn-lt"/>
              </a:rPr>
              <a:t>Best Fit:</a:t>
            </a:r>
            <a:r>
              <a:rPr lang="en-US" sz="1400" dirty="0">
                <a:solidFill>
                  <a:schemeClr val="bg1"/>
                </a:solidFill>
                <a:ea typeface="+mn-lt"/>
                <a:cs typeface="+mn-lt"/>
              </a:rPr>
              <a:t> This model performs exceptionally well, capturing the underlying trends and seasonal patterns in the data. It provides a reliable forecast with minimal deviation from actual demand.</a:t>
            </a:r>
            <a:endParaRPr lang="en-US" dirty="0">
              <a:solidFill>
                <a:schemeClr val="bg1"/>
              </a:solidFill>
              <a:ea typeface="+mn-lt"/>
              <a:cs typeface="+mn-lt"/>
            </a:endParaRPr>
          </a:p>
          <a:p>
            <a:pPr marL="0" indent="0">
              <a:buNone/>
            </a:pPr>
            <a:r>
              <a:rPr lang="en-US" sz="1400" b="1" dirty="0">
                <a:solidFill>
                  <a:schemeClr val="bg1"/>
                </a:solidFill>
                <a:ea typeface="+mn-lt"/>
                <a:cs typeface="+mn-lt"/>
              </a:rPr>
              <a:t>ARIMA(0,1,3)(0,1,1)[4]</a:t>
            </a:r>
            <a:endParaRPr lang="en-US" dirty="0"/>
          </a:p>
          <a:p>
            <a:pPr marL="971550" lvl="1" indent="-285750">
              <a:buFont typeface="Arial"/>
              <a:buChar char="•"/>
            </a:pPr>
            <a:r>
              <a:rPr lang="en-US" sz="1400" b="1" dirty="0">
                <a:solidFill>
                  <a:schemeClr val="bg1"/>
                </a:solidFill>
                <a:ea typeface="+mn-lt"/>
                <a:cs typeface="+mn-lt"/>
              </a:rPr>
              <a:t>Strong Performance:</a:t>
            </a:r>
            <a:r>
              <a:rPr lang="en-US" sz="1400" dirty="0">
                <a:solidFill>
                  <a:schemeClr val="bg1"/>
                </a:solidFill>
                <a:ea typeface="+mn-lt"/>
                <a:cs typeface="+mn-lt"/>
              </a:rPr>
              <a:t> While slightly less optimal than the first model, it still delivers accurate forecasts with good handling of seasonality and trends.</a:t>
            </a:r>
            <a:endParaRPr lang="en-US" dirty="0">
              <a:solidFill>
                <a:schemeClr val="bg1"/>
              </a:solidFill>
              <a:ea typeface="+mn-lt"/>
              <a:cs typeface="+mn-lt"/>
            </a:endParaRPr>
          </a:p>
          <a:p>
            <a:pPr marL="0" indent="0">
              <a:spcBef>
                <a:spcPts val="1000"/>
              </a:spcBef>
              <a:buNone/>
            </a:pPr>
            <a:r>
              <a:rPr lang="en-US" sz="1400" b="1" dirty="0">
                <a:solidFill>
                  <a:schemeClr val="bg1"/>
                </a:solidFill>
                <a:ea typeface="+mn-lt"/>
                <a:cs typeface="+mn-lt"/>
              </a:rPr>
              <a:t>Holt-Winters</a:t>
            </a:r>
            <a:endParaRPr lang="en-US" dirty="0"/>
          </a:p>
          <a:p>
            <a:pPr marL="971550" lvl="1" indent="-285750">
              <a:buFont typeface="Arial"/>
              <a:buChar char="•"/>
            </a:pPr>
            <a:r>
              <a:rPr lang="en-US" sz="1400" b="1" dirty="0">
                <a:solidFill>
                  <a:schemeClr val="bg1"/>
                </a:solidFill>
                <a:ea typeface="+mn-lt"/>
                <a:cs typeface="+mn-lt"/>
              </a:rPr>
              <a:t>Effective for Seasonality:</a:t>
            </a:r>
            <a:r>
              <a:rPr lang="en-US" sz="1400" dirty="0">
                <a:solidFill>
                  <a:schemeClr val="bg1"/>
                </a:solidFill>
                <a:ea typeface="+mn-lt"/>
                <a:cs typeface="+mn-lt"/>
              </a:rPr>
              <a:t> This model works well for predicting seasonal fluctuations in demand. Though it’s not as precise as ARIMA, it still provides valuable insights for medium-term forecasting.</a:t>
            </a:r>
            <a:endParaRPr lang="en-US" dirty="0">
              <a:solidFill>
                <a:schemeClr val="bg1"/>
              </a:solidFill>
              <a:ea typeface="+mn-lt"/>
              <a:cs typeface="+mn-lt"/>
            </a:endParaRPr>
          </a:p>
          <a:p>
            <a:pPr marL="0" indent="0">
              <a:buNone/>
            </a:pPr>
            <a:r>
              <a:rPr lang="en-US" sz="1400" b="1" dirty="0">
                <a:solidFill>
                  <a:schemeClr val="bg1"/>
                </a:solidFill>
                <a:ea typeface="+mn-lt"/>
                <a:cs typeface="+mn-lt"/>
              </a:rPr>
              <a:t>ETS(</a:t>
            </a:r>
            <a:r>
              <a:rPr lang="en-US" sz="1400" b="1" dirty="0" err="1">
                <a:solidFill>
                  <a:schemeClr val="bg1"/>
                </a:solidFill>
                <a:ea typeface="+mn-lt"/>
                <a:cs typeface="+mn-lt"/>
              </a:rPr>
              <a:t>A,Ad,A</a:t>
            </a:r>
            <a:r>
              <a:rPr lang="en-US" sz="1400" b="1" dirty="0">
                <a:solidFill>
                  <a:schemeClr val="bg1"/>
                </a:solidFill>
                <a:ea typeface="+mn-lt"/>
                <a:cs typeface="+mn-lt"/>
              </a:rPr>
              <a:t>) Moving Average 3</a:t>
            </a:r>
            <a:endParaRPr lang="en-US" dirty="0">
              <a:solidFill>
                <a:schemeClr val="bg1"/>
              </a:solidFill>
            </a:endParaRPr>
          </a:p>
          <a:p>
            <a:pPr marL="971550" lvl="1" indent="-285750">
              <a:buFont typeface="Arial"/>
              <a:buChar char="•"/>
            </a:pPr>
            <a:r>
              <a:rPr lang="en-US" sz="1400" b="1" dirty="0">
                <a:solidFill>
                  <a:schemeClr val="bg1"/>
                </a:solidFill>
                <a:ea typeface="+mn-lt"/>
                <a:cs typeface="+mn-lt"/>
              </a:rPr>
              <a:t>Moderate Performance:</a:t>
            </a:r>
            <a:r>
              <a:rPr lang="en-US" sz="1400" dirty="0">
                <a:solidFill>
                  <a:schemeClr val="bg1"/>
                </a:solidFill>
                <a:ea typeface="+mn-lt"/>
                <a:cs typeface="+mn-lt"/>
              </a:rPr>
              <a:t> This model is reliable for medium-term forecasting but less accurate than the top three. It’s effective for data with moderate seasonal changes.</a:t>
            </a:r>
            <a:endParaRPr lang="en-US" dirty="0">
              <a:solidFill>
                <a:schemeClr val="bg1"/>
              </a:solidFill>
              <a:ea typeface="+mn-lt"/>
              <a:cs typeface="+mn-lt"/>
            </a:endParaRPr>
          </a:p>
          <a:p>
            <a:pPr marL="0" indent="0">
              <a:spcBef>
                <a:spcPts val="1000"/>
              </a:spcBef>
              <a:buNone/>
            </a:pPr>
            <a:r>
              <a:rPr lang="en-US" sz="1400" b="1" dirty="0">
                <a:solidFill>
                  <a:schemeClr val="bg1"/>
                </a:solidFill>
                <a:ea typeface="+mn-lt"/>
                <a:cs typeface="+mn-lt"/>
              </a:rPr>
              <a:t>ETS(M,A,A) Moving Average 6</a:t>
            </a:r>
            <a:endParaRPr lang="en-US" dirty="0"/>
          </a:p>
          <a:p>
            <a:pPr marL="971550" lvl="1" indent="-285750">
              <a:buFont typeface="Arial"/>
              <a:buChar char="•"/>
            </a:pPr>
            <a:r>
              <a:rPr lang="en-US" sz="1400" b="1" dirty="0">
                <a:solidFill>
                  <a:schemeClr val="bg1"/>
                </a:solidFill>
                <a:ea typeface="+mn-lt"/>
                <a:cs typeface="+mn-lt"/>
              </a:rPr>
              <a:t>Moderate Accuracy:</a:t>
            </a:r>
            <a:r>
              <a:rPr lang="en-US" sz="1400" dirty="0">
                <a:solidFill>
                  <a:schemeClr val="bg1"/>
                </a:solidFill>
                <a:ea typeface="+mn-lt"/>
                <a:cs typeface="+mn-lt"/>
              </a:rPr>
              <a:t> Slightly less accurate than the others, but still useful for handling data with moderate seasonal fluctuations.</a:t>
            </a:r>
            <a:endParaRPr lang="en-US" dirty="0">
              <a:solidFill>
                <a:schemeClr val="bg1"/>
              </a:solidFill>
              <a:ea typeface="+mn-lt"/>
              <a:cs typeface="+mn-lt"/>
            </a:endParaRPr>
          </a:p>
          <a:p>
            <a:pPr marL="0" indent="0">
              <a:buNone/>
            </a:pPr>
            <a:r>
              <a:rPr lang="en-US" sz="1400" b="1" dirty="0">
                <a:solidFill>
                  <a:schemeClr val="bg1"/>
                </a:solidFill>
                <a:ea typeface="+mn-lt"/>
                <a:cs typeface="+mn-lt"/>
              </a:rPr>
              <a:t>Simple Exponential Smoothing</a:t>
            </a:r>
            <a:endParaRPr lang="en-US" dirty="0"/>
          </a:p>
          <a:p>
            <a:pPr marL="971550" lvl="1" indent="-285750">
              <a:buFont typeface="Arial"/>
              <a:buChar char="•"/>
            </a:pPr>
            <a:r>
              <a:rPr lang="en-US" sz="1400" b="1" dirty="0">
                <a:solidFill>
                  <a:schemeClr val="bg1"/>
                </a:solidFill>
                <a:ea typeface="+mn-lt"/>
                <a:cs typeface="+mn-lt"/>
              </a:rPr>
              <a:t>Least Effective:</a:t>
            </a:r>
            <a:r>
              <a:rPr lang="en-US" sz="1400" dirty="0">
                <a:solidFill>
                  <a:schemeClr val="bg1"/>
                </a:solidFill>
                <a:ea typeface="+mn-lt"/>
                <a:cs typeface="+mn-lt"/>
              </a:rPr>
              <a:t> Simple exponential smoothing struggles with data that has strong seasonal trends. It’s best used as a baseline comparison.</a:t>
            </a:r>
            <a:endParaRPr lang="en-US" dirty="0">
              <a:solidFill>
                <a:schemeClr val="bg1"/>
              </a:solidFill>
              <a:ea typeface="+mn-lt"/>
              <a:cs typeface="+mn-lt"/>
            </a:endParaRPr>
          </a:p>
          <a:p>
            <a:pPr marL="0" indent="0">
              <a:spcBef>
                <a:spcPts val="1000"/>
              </a:spcBef>
              <a:buNone/>
            </a:pPr>
            <a:r>
              <a:rPr lang="en-US" sz="1400" b="1" dirty="0">
                <a:solidFill>
                  <a:schemeClr val="bg1"/>
                </a:solidFill>
                <a:ea typeface="+mn-lt"/>
                <a:cs typeface="+mn-lt"/>
              </a:rPr>
              <a:t>Naive Method</a:t>
            </a:r>
            <a:endParaRPr lang="en-US" dirty="0"/>
          </a:p>
          <a:p>
            <a:pPr marL="971550" lvl="1" indent="-285750">
              <a:buFont typeface="Arial"/>
              <a:buChar char="•"/>
            </a:pPr>
            <a:r>
              <a:rPr lang="en-US" sz="1400" b="1" dirty="0">
                <a:solidFill>
                  <a:schemeClr val="bg1"/>
                </a:solidFill>
                <a:ea typeface="+mn-lt"/>
                <a:cs typeface="+mn-lt"/>
              </a:rPr>
              <a:t>Baseline Model:</a:t>
            </a:r>
            <a:r>
              <a:rPr lang="en-US" sz="1400" dirty="0">
                <a:solidFill>
                  <a:schemeClr val="bg1"/>
                </a:solidFill>
                <a:ea typeface="+mn-lt"/>
                <a:cs typeface="+mn-lt"/>
              </a:rPr>
              <a:t> The simplest forecasting model, which is not effective for long-term predictions but serves as a baseline for comparison.</a:t>
            </a:r>
            <a:endParaRPr lang="en-US" dirty="0">
              <a:solidFill>
                <a:schemeClr val="bg1"/>
              </a:solidFill>
              <a:ea typeface="+mn-lt"/>
              <a:cs typeface="+mn-lt"/>
            </a:endParaRPr>
          </a:p>
          <a:p>
            <a:pPr marL="0" indent="0">
              <a:lnSpc>
                <a:spcPct val="100000"/>
              </a:lnSpc>
              <a:buNone/>
            </a:pPr>
            <a:endParaRPr lang="en-US" sz="1400" dirty="0">
              <a:solidFill>
                <a:schemeClr val="bg1"/>
              </a:solidFill>
              <a:latin typeface="Aptos"/>
              <a:cs typeface="Arial"/>
            </a:endParaRPr>
          </a:p>
        </p:txBody>
      </p:sp>
    </p:spTree>
    <p:extLst>
      <p:ext uri="{BB962C8B-B14F-4D97-AF65-F5344CB8AC3E}">
        <p14:creationId xmlns:p14="http://schemas.microsoft.com/office/powerpoint/2010/main" val="1134716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Business Forecasting for Coal-Based Thermal Power Generation: Key Insights and Implications</vt:lpstr>
      <vt:lpstr>1. Importance of Forecasting for Coal-Based Power Generation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107</cp:revision>
  <dcterms:created xsi:type="dcterms:W3CDTF">2024-10-15T21:12:07Z</dcterms:created>
  <dcterms:modified xsi:type="dcterms:W3CDTF">2024-11-26T04:52:10Z</dcterms:modified>
</cp:coreProperties>
</file>