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13" r:id="rId6"/>
    <p:sldId id="315" r:id="rId7"/>
    <p:sldId id="314" r:id="rId8"/>
    <p:sldId id="322" r:id="rId9"/>
    <p:sldId id="316" r:id="rId10"/>
    <p:sldId id="323" r:id="rId11"/>
    <p:sldId id="317" r:id="rId12"/>
    <p:sldId id="324" r:id="rId13"/>
    <p:sldId id="327" r:id="rId14"/>
    <p:sldId id="326" r:id="rId15"/>
    <p:sldId id="332" r:id="rId16"/>
    <p:sldId id="335" r:id="rId17"/>
    <p:sldId id="334" r:id="rId18"/>
    <p:sldId id="333" r:id="rId19"/>
    <p:sldId id="336" r:id="rId20"/>
    <p:sldId id="339" r:id="rId21"/>
    <p:sldId id="338" r:id="rId22"/>
    <p:sldId id="341" r:id="rId23"/>
    <p:sldId id="337" r:id="rId24"/>
    <p:sldId id="344" r:id="rId25"/>
    <p:sldId id="343" r:id="rId26"/>
    <p:sldId id="320" r:id="rId27"/>
    <p:sldId id="32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51" autoAdjust="0"/>
  </p:normalViewPr>
  <p:slideViewPr>
    <p:cSldViewPr snapToGrid="0">
      <p:cViewPr varScale="1">
        <p:scale>
          <a:sx n="80" d="100"/>
          <a:sy n="80" d="100"/>
        </p:scale>
        <p:origin x="3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1/5/2022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1/5/2022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1/5/2022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1/5/2022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1/5/2022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1/5/2022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1/5/2022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1/5/2022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1/5/2022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1/5/2022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rmAutofit/>
          </a:bodyPr>
          <a:lstStyle/>
          <a:p>
            <a:r>
              <a:rPr lang="en-US" sz="8000" dirty="0"/>
              <a:t>Lending Club Case Study</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9"/>
            <a:ext cx="6269347" cy="1021498"/>
          </a:xfrm>
        </p:spPr>
        <p:txBody>
          <a:bodyPr>
            <a:normAutofit/>
          </a:bodyPr>
          <a:lstStyle/>
          <a:p>
            <a:r>
              <a:rPr lang="en-US" sz="2400" dirty="0">
                <a:solidFill>
                  <a:schemeClr val="tx1">
                    <a:lumMod val="85000"/>
                    <a:lumOff val="15000"/>
                  </a:schemeClr>
                </a:solidFill>
              </a:rPr>
              <a:t>Saurabh Dugdhe</a:t>
            </a: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8E94A-C9B8-4400-9B51-390D9333D76D}"/>
              </a:ext>
            </a:extLst>
          </p:cNvPr>
          <p:cNvSpPr>
            <a:spLocks noGrp="1"/>
          </p:cNvSpPr>
          <p:nvPr>
            <p:ph type="title"/>
          </p:nvPr>
        </p:nvSpPr>
        <p:spPr/>
        <p:txBody>
          <a:bodyPr/>
          <a:lstStyle/>
          <a:p>
            <a:r>
              <a:rPr lang="en-IN" dirty="0"/>
              <a:t>Univariate Analysis</a:t>
            </a:r>
          </a:p>
        </p:txBody>
      </p:sp>
      <p:sp>
        <p:nvSpPr>
          <p:cNvPr id="3" name="Content Placeholder 2">
            <a:extLst>
              <a:ext uri="{FF2B5EF4-FFF2-40B4-BE49-F238E27FC236}">
                <a16:creationId xmlns:a16="http://schemas.microsoft.com/office/drawing/2014/main" id="{2C7A118E-9214-4CC7-B723-0E711904741E}"/>
              </a:ext>
            </a:extLst>
          </p:cNvPr>
          <p:cNvSpPr>
            <a:spLocks noGrp="1"/>
          </p:cNvSpPr>
          <p:nvPr>
            <p:ph idx="1"/>
          </p:nvPr>
        </p:nvSpPr>
        <p:spPr>
          <a:xfrm>
            <a:off x="6019606" y="2791326"/>
            <a:ext cx="5136074" cy="3077766"/>
          </a:xfrm>
        </p:spPr>
        <p:txBody>
          <a:bodyPr/>
          <a:lstStyle/>
          <a:p>
            <a:r>
              <a:rPr lang="en-GB" b="1" dirty="0"/>
              <a:t>Debt consolidation </a:t>
            </a:r>
            <a:r>
              <a:rPr lang="en-GB" dirty="0"/>
              <a:t>is the major reason driving people to apply for loan, followed by </a:t>
            </a:r>
            <a:r>
              <a:rPr lang="en-GB" b="1" dirty="0"/>
              <a:t>credit card </a:t>
            </a:r>
            <a:r>
              <a:rPr lang="en-GB" dirty="0"/>
              <a:t>payments. The least driving reason is education and renewable energy.</a:t>
            </a:r>
            <a:endParaRPr lang="en-IN" dirty="0"/>
          </a:p>
        </p:txBody>
      </p:sp>
      <p:sp>
        <p:nvSpPr>
          <p:cNvPr id="4" name="Title 1">
            <a:extLst>
              <a:ext uri="{FF2B5EF4-FFF2-40B4-BE49-F238E27FC236}">
                <a16:creationId xmlns:a16="http://schemas.microsoft.com/office/drawing/2014/main" id="{9C6D9B76-80C3-4D78-9A99-0791CEB3AAA6}"/>
              </a:ext>
            </a:extLst>
          </p:cNvPr>
          <p:cNvSpPr txBox="1">
            <a:spLocks/>
          </p:cNvSpPr>
          <p:nvPr/>
        </p:nvSpPr>
        <p:spPr>
          <a:xfrm>
            <a:off x="6019606" y="1973773"/>
            <a:ext cx="5249380" cy="68520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IN" sz="2800" dirty="0"/>
              <a:t>Distribution of purpose</a:t>
            </a:r>
          </a:p>
        </p:txBody>
      </p:sp>
      <p:pic>
        <p:nvPicPr>
          <p:cNvPr id="6" name="Picture 5">
            <a:extLst>
              <a:ext uri="{FF2B5EF4-FFF2-40B4-BE49-F238E27FC236}">
                <a16:creationId xmlns:a16="http://schemas.microsoft.com/office/drawing/2014/main" id="{1468E97B-D1B5-4FC5-98C7-829B2AAB16BA}"/>
              </a:ext>
            </a:extLst>
          </p:cNvPr>
          <p:cNvPicPr>
            <a:picLocks noChangeAspect="1"/>
          </p:cNvPicPr>
          <p:nvPr/>
        </p:nvPicPr>
        <p:blipFill>
          <a:blip r:embed="rId2"/>
          <a:stretch>
            <a:fillRect/>
          </a:stretch>
        </p:blipFill>
        <p:spPr>
          <a:xfrm>
            <a:off x="1199741" y="1951850"/>
            <a:ext cx="4033996" cy="4441928"/>
          </a:xfrm>
          <a:prstGeom prst="rect">
            <a:avLst/>
          </a:prstGeom>
        </p:spPr>
      </p:pic>
    </p:spTree>
    <p:extLst>
      <p:ext uri="{BB962C8B-B14F-4D97-AF65-F5344CB8AC3E}">
        <p14:creationId xmlns:p14="http://schemas.microsoft.com/office/powerpoint/2010/main" val="2394035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8E94A-C9B8-4400-9B51-390D9333D76D}"/>
              </a:ext>
            </a:extLst>
          </p:cNvPr>
          <p:cNvSpPr>
            <a:spLocks noGrp="1"/>
          </p:cNvSpPr>
          <p:nvPr>
            <p:ph type="title"/>
          </p:nvPr>
        </p:nvSpPr>
        <p:spPr/>
        <p:txBody>
          <a:bodyPr/>
          <a:lstStyle/>
          <a:p>
            <a:r>
              <a:rPr lang="en-IN" dirty="0"/>
              <a:t>Univariate Analysis</a:t>
            </a:r>
          </a:p>
        </p:txBody>
      </p:sp>
      <p:sp>
        <p:nvSpPr>
          <p:cNvPr id="3" name="Content Placeholder 2">
            <a:extLst>
              <a:ext uri="{FF2B5EF4-FFF2-40B4-BE49-F238E27FC236}">
                <a16:creationId xmlns:a16="http://schemas.microsoft.com/office/drawing/2014/main" id="{2C7A118E-9214-4CC7-B723-0E711904741E}"/>
              </a:ext>
            </a:extLst>
          </p:cNvPr>
          <p:cNvSpPr>
            <a:spLocks noGrp="1"/>
          </p:cNvSpPr>
          <p:nvPr>
            <p:ph idx="1"/>
          </p:nvPr>
        </p:nvSpPr>
        <p:spPr>
          <a:xfrm>
            <a:off x="7255041" y="3030020"/>
            <a:ext cx="4531301" cy="2839072"/>
          </a:xfrm>
        </p:spPr>
        <p:txBody>
          <a:bodyPr/>
          <a:lstStyle/>
          <a:p>
            <a:r>
              <a:rPr lang="en-IN" dirty="0"/>
              <a:t>Highest number of loan applicants tend to apply a loan of amount in the range of 5000-10000</a:t>
            </a:r>
          </a:p>
          <a:p>
            <a:endParaRPr lang="en-IN" dirty="0"/>
          </a:p>
          <a:p>
            <a:r>
              <a:rPr lang="en-IN" dirty="0"/>
              <a:t>Major loan applicants fall in the annual salary bracket of 30000 - 80000</a:t>
            </a:r>
          </a:p>
        </p:txBody>
      </p:sp>
      <p:sp>
        <p:nvSpPr>
          <p:cNvPr id="4" name="Title 1">
            <a:extLst>
              <a:ext uri="{FF2B5EF4-FFF2-40B4-BE49-F238E27FC236}">
                <a16:creationId xmlns:a16="http://schemas.microsoft.com/office/drawing/2014/main" id="{DCA16AB2-6B7A-49AB-A420-F3CE518330B4}"/>
              </a:ext>
            </a:extLst>
          </p:cNvPr>
          <p:cNvSpPr txBox="1">
            <a:spLocks/>
          </p:cNvSpPr>
          <p:nvPr/>
        </p:nvSpPr>
        <p:spPr>
          <a:xfrm>
            <a:off x="7255041" y="1992109"/>
            <a:ext cx="4699745" cy="819834"/>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IN" sz="2800" dirty="0"/>
              <a:t>Distribution of loan amount and Annual income</a:t>
            </a:r>
          </a:p>
        </p:txBody>
      </p:sp>
      <p:pic>
        <p:nvPicPr>
          <p:cNvPr id="6" name="Picture 5">
            <a:extLst>
              <a:ext uri="{FF2B5EF4-FFF2-40B4-BE49-F238E27FC236}">
                <a16:creationId xmlns:a16="http://schemas.microsoft.com/office/drawing/2014/main" id="{BF1F6A65-AF42-4D6B-BE73-0B80D934C3A9}"/>
              </a:ext>
            </a:extLst>
          </p:cNvPr>
          <p:cNvPicPr>
            <a:picLocks noChangeAspect="1"/>
          </p:cNvPicPr>
          <p:nvPr/>
        </p:nvPicPr>
        <p:blipFill>
          <a:blip r:embed="rId2"/>
          <a:stretch>
            <a:fillRect/>
          </a:stretch>
        </p:blipFill>
        <p:spPr>
          <a:xfrm>
            <a:off x="311394" y="2319174"/>
            <a:ext cx="3283729" cy="3304125"/>
          </a:xfrm>
          <a:prstGeom prst="rect">
            <a:avLst/>
          </a:prstGeom>
        </p:spPr>
      </p:pic>
      <p:pic>
        <p:nvPicPr>
          <p:cNvPr id="8" name="Picture 7">
            <a:extLst>
              <a:ext uri="{FF2B5EF4-FFF2-40B4-BE49-F238E27FC236}">
                <a16:creationId xmlns:a16="http://schemas.microsoft.com/office/drawing/2014/main" id="{984D5856-2599-4D5B-B2C9-DBEB23F21B59}"/>
              </a:ext>
            </a:extLst>
          </p:cNvPr>
          <p:cNvPicPr>
            <a:picLocks noChangeAspect="1"/>
          </p:cNvPicPr>
          <p:nvPr/>
        </p:nvPicPr>
        <p:blipFill>
          <a:blip r:embed="rId3"/>
          <a:stretch>
            <a:fillRect/>
          </a:stretch>
        </p:blipFill>
        <p:spPr>
          <a:xfrm>
            <a:off x="3595123" y="2319174"/>
            <a:ext cx="3426404" cy="3431921"/>
          </a:xfrm>
          <a:prstGeom prst="rect">
            <a:avLst/>
          </a:prstGeom>
        </p:spPr>
      </p:pic>
    </p:spTree>
    <p:extLst>
      <p:ext uri="{BB962C8B-B14F-4D97-AF65-F5344CB8AC3E}">
        <p14:creationId xmlns:p14="http://schemas.microsoft.com/office/powerpoint/2010/main" val="1325976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8E94A-C9B8-4400-9B51-390D9333D76D}"/>
              </a:ext>
            </a:extLst>
          </p:cNvPr>
          <p:cNvSpPr>
            <a:spLocks noGrp="1"/>
          </p:cNvSpPr>
          <p:nvPr>
            <p:ph type="title"/>
          </p:nvPr>
        </p:nvSpPr>
        <p:spPr/>
        <p:txBody>
          <a:bodyPr/>
          <a:lstStyle/>
          <a:p>
            <a:r>
              <a:rPr lang="en-IN" dirty="0"/>
              <a:t>Univariate Analysis</a:t>
            </a:r>
          </a:p>
        </p:txBody>
      </p:sp>
      <p:sp>
        <p:nvSpPr>
          <p:cNvPr id="3" name="Content Placeholder 2">
            <a:extLst>
              <a:ext uri="{FF2B5EF4-FFF2-40B4-BE49-F238E27FC236}">
                <a16:creationId xmlns:a16="http://schemas.microsoft.com/office/drawing/2014/main" id="{2C7A118E-9214-4CC7-B723-0E711904741E}"/>
              </a:ext>
            </a:extLst>
          </p:cNvPr>
          <p:cNvSpPr>
            <a:spLocks noGrp="1"/>
          </p:cNvSpPr>
          <p:nvPr>
            <p:ph idx="1"/>
          </p:nvPr>
        </p:nvSpPr>
        <p:spPr>
          <a:xfrm>
            <a:off x="7255041" y="3030020"/>
            <a:ext cx="4531301" cy="2839072"/>
          </a:xfrm>
        </p:spPr>
        <p:txBody>
          <a:bodyPr/>
          <a:lstStyle/>
          <a:p>
            <a:r>
              <a:rPr lang="en-IN" dirty="0"/>
              <a:t>Majority of people apply for a loan of term of </a:t>
            </a:r>
            <a:r>
              <a:rPr lang="en-IN" b="1" dirty="0"/>
              <a:t>36 month</a:t>
            </a:r>
            <a:r>
              <a:rPr lang="en-IN" dirty="0"/>
              <a:t>.</a:t>
            </a:r>
          </a:p>
          <a:p>
            <a:endParaRPr lang="en-IN" dirty="0"/>
          </a:p>
          <a:p>
            <a:r>
              <a:rPr lang="en-IN" dirty="0"/>
              <a:t>Most applicants fall in the interest range of </a:t>
            </a:r>
            <a:r>
              <a:rPr lang="en-IN" b="1" dirty="0"/>
              <a:t>10%-12%.</a:t>
            </a:r>
          </a:p>
        </p:txBody>
      </p:sp>
      <p:sp>
        <p:nvSpPr>
          <p:cNvPr id="4" name="Title 1">
            <a:extLst>
              <a:ext uri="{FF2B5EF4-FFF2-40B4-BE49-F238E27FC236}">
                <a16:creationId xmlns:a16="http://schemas.microsoft.com/office/drawing/2014/main" id="{DCA16AB2-6B7A-49AB-A420-F3CE518330B4}"/>
              </a:ext>
            </a:extLst>
          </p:cNvPr>
          <p:cNvSpPr txBox="1">
            <a:spLocks/>
          </p:cNvSpPr>
          <p:nvPr/>
        </p:nvSpPr>
        <p:spPr>
          <a:xfrm>
            <a:off x="7255041" y="1992109"/>
            <a:ext cx="4699745" cy="819834"/>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IN" sz="2800" dirty="0"/>
              <a:t>Distribution of Term and Interest rate</a:t>
            </a:r>
          </a:p>
        </p:txBody>
      </p:sp>
      <p:pic>
        <p:nvPicPr>
          <p:cNvPr id="11" name="Picture 10">
            <a:extLst>
              <a:ext uri="{FF2B5EF4-FFF2-40B4-BE49-F238E27FC236}">
                <a16:creationId xmlns:a16="http://schemas.microsoft.com/office/drawing/2014/main" id="{AC45C836-55FC-495D-B384-7199E2509A6F}"/>
              </a:ext>
            </a:extLst>
          </p:cNvPr>
          <p:cNvPicPr>
            <a:picLocks noChangeAspect="1"/>
          </p:cNvPicPr>
          <p:nvPr/>
        </p:nvPicPr>
        <p:blipFill>
          <a:blip r:embed="rId2"/>
          <a:stretch>
            <a:fillRect/>
          </a:stretch>
        </p:blipFill>
        <p:spPr>
          <a:xfrm>
            <a:off x="354623" y="2414714"/>
            <a:ext cx="3280164" cy="3315587"/>
          </a:xfrm>
          <a:prstGeom prst="rect">
            <a:avLst/>
          </a:prstGeom>
        </p:spPr>
      </p:pic>
      <p:pic>
        <p:nvPicPr>
          <p:cNvPr id="15" name="Picture 14">
            <a:extLst>
              <a:ext uri="{FF2B5EF4-FFF2-40B4-BE49-F238E27FC236}">
                <a16:creationId xmlns:a16="http://schemas.microsoft.com/office/drawing/2014/main" id="{A2466183-FA59-49FB-8A19-C39879EDAFAD}"/>
              </a:ext>
            </a:extLst>
          </p:cNvPr>
          <p:cNvPicPr>
            <a:picLocks noChangeAspect="1"/>
          </p:cNvPicPr>
          <p:nvPr/>
        </p:nvPicPr>
        <p:blipFill>
          <a:blip r:embed="rId3"/>
          <a:stretch>
            <a:fillRect/>
          </a:stretch>
        </p:blipFill>
        <p:spPr>
          <a:xfrm>
            <a:off x="3719008" y="2398071"/>
            <a:ext cx="3280164" cy="3332230"/>
          </a:xfrm>
          <a:prstGeom prst="rect">
            <a:avLst/>
          </a:prstGeom>
        </p:spPr>
      </p:pic>
    </p:spTree>
    <p:extLst>
      <p:ext uri="{BB962C8B-B14F-4D97-AF65-F5344CB8AC3E}">
        <p14:creationId xmlns:p14="http://schemas.microsoft.com/office/powerpoint/2010/main" val="1276872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8E94A-C9B8-4400-9B51-390D9333D76D}"/>
              </a:ext>
            </a:extLst>
          </p:cNvPr>
          <p:cNvSpPr>
            <a:spLocks noGrp="1"/>
          </p:cNvSpPr>
          <p:nvPr>
            <p:ph type="title"/>
          </p:nvPr>
        </p:nvSpPr>
        <p:spPr/>
        <p:txBody>
          <a:bodyPr/>
          <a:lstStyle/>
          <a:p>
            <a:r>
              <a:rPr lang="en-IN" dirty="0"/>
              <a:t>Univariate Analysis</a:t>
            </a:r>
          </a:p>
        </p:txBody>
      </p:sp>
      <p:sp>
        <p:nvSpPr>
          <p:cNvPr id="3" name="Content Placeholder 2">
            <a:extLst>
              <a:ext uri="{FF2B5EF4-FFF2-40B4-BE49-F238E27FC236}">
                <a16:creationId xmlns:a16="http://schemas.microsoft.com/office/drawing/2014/main" id="{2C7A118E-9214-4CC7-B723-0E711904741E}"/>
              </a:ext>
            </a:extLst>
          </p:cNvPr>
          <p:cNvSpPr>
            <a:spLocks noGrp="1"/>
          </p:cNvSpPr>
          <p:nvPr>
            <p:ph idx="1"/>
          </p:nvPr>
        </p:nvSpPr>
        <p:spPr>
          <a:xfrm>
            <a:off x="7255041" y="3030020"/>
            <a:ext cx="4531301" cy="2839072"/>
          </a:xfrm>
        </p:spPr>
        <p:txBody>
          <a:bodyPr/>
          <a:lstStyle/>
          <a:p>
            <a:r>
              <a:rPr lang="en-IN" dirty="0"/>
              <a:t>Majority of Debt to income ratio of applicants lies between 10-20%.</a:t>
            </a:r>
          </a:p>
        </p:txBody>
      </p:sp>
      <p:sp>
        <p:nvSpPr>
          <p:cNvPr id="4" name="Title 1">
            <a:extLst>
              <a:ext uri="{FF2B5EF4-FFF2-40B4-BE49-F238E27FC236}">
                <a16:creationId xmlns:a16="http://schemas.microsoft.com/office/drawing/2014/main" id="{DCA16AB2-6B7A-49AB-A420-F3CE518330B4}"/>
              </a:ext>
            </a:extLst>
          </p:cNvPr>
          <p:cNvSpPr txBox="1">
            <a:spLocks/>
          </p:cNvSpPr>
          <p:nvPr/>
        </p:nvSpPr>
        <p:spPr>
          <a:xfrm>
            <a:off x="7255041" y="1992109"/>
            <a:ext cx="4699745" cy="819834"/>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IN" sz="2800" dirty="0"/>
              <a:t>Distribution of debt to income ratio</a:t>
            </a:r>
          </a:p>
        </p:txBody>
      </p:sp>
      <p:pic>
        <p:nvPicPr>
          <p:cNvPr id="6" name="Picture 5">
            <a:extLst>
              <a:ext uri="{FF2B5EF4-FFF2-40B4-BE49-F238E27FC236}">
                <a16:creationId xmlns:a16="http://schemas.microsoft.com/office/drawing/2014/main" id="{32734377-B8D9-4CAB-B446-081B5225578D}"/>
              </a:ext>
            </a:extLst>
          </p:cNvPr>
          <p:cNvPicPr>
            <a:picLocks noChangeAspect="1"/>
          </p:cNvPicPr>
          <p:nvPr/>
        </p:nvPicPr>
        <p:blipFill>
          <a:blip r:embed="rId2"/>
          <a:stretch>
            <a:fillRect/>
          </a:stretch>
        </p:blipFill>
        <p:spPr>
          <a:xfrm>
            <a:off x="1376704" y="2149328"/>
            <a:ext cx="3893128" cy="3905872"/>
          </a:xfrm>
          <a:prstGeom prst="rect">
            <a:avLst/>
          </a:prstGeom>
        </p:spPr>
      </p:pic>
    </p:spTree>
    <p:extLst>
      <p:ext uri="{BB962C8B-B14F-4D97-AF65-F5344CB8AC3E}">
        <p14:creationId xmlns:p14="http://schemas.microsoft.com/office/powerpoint/2010/main" val="3826936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8E94A-C9B8-4400-9B51-390D9333D76D}"/>
              </a:ext>
            </a:extLst>
          </p:cNvPr>
          <p:cNvSpPr>
            <a:spLocks noGrp="1"/>
          </p:cNvSpPr>
          <p:nvPr>
            <p:ph type="title"/>
          </p:nvPr>
        </p:nvSpPr>
        <p:spPr/>
        <p:txBody>
          <a:bodyPr/>
          <a:lstStyle/>
          <a:p>
            <a:r>
              <a:rPr lang="en-IN" dirty="0"/>
              <a:t>Segmented Univariate Analysis</a:t>
            </a:r>
          </a:p>
        </p:txBody>
      </p:sp>
      <p:sp>
        <p:nvSpPr>
          <p:cNvPr id="3" name="Content Placeholder 2">
            <a:extLst>
              <a:ext uri="{FF2B5EF4-FFF2-40B4-BE49-F238E27FC236}">
                <a16:creationId xmlns:a16="http://schemas.microsoft.com/office/drawing/2014/main" id="{2C7A118E-9214-4CC7-B723-0E711904741E}"/>
              </a:ext>
            </a:extLst>
          </p:cNvPr>
          <p:cNvSpPr>
            <a:spLocks noGrp="1"/>
          </p:cNvSpPr>
          <p:nvPr>
            <p:ph idx="1"/>
          </p:nvPr>
        </p:nvSpPr>
        <p:spPr>
          <a:xfrm>
            <a:off x="7255041" y="3030020"/>
            <a:ext cx="4531301" cy="2839072"/>
          </a:xfrm>
        </p:spPr>
        <p:txBody>
          <a:bodyPr/>
          <a:lstStyle/>
          <a:p>
            <a:r>
              <a:rPr lang="en-IN" dirty="0"/>
              <a:t>1. Loans issued at the start of the year are less likely to default than the ones issued in the last quarter.</a:t>
            </a:r>
          </a:p>
          <a:p>
            <a:r>
              <a:rPr lang="en-IN" dirty="0"/>
              <a:t>2. Loan defaulting rate is increasing every year</a:t>
            </a:r>
          </a:p>
        </p:txBody>
      </p:sp>
      <p:sp>
        <p:nvSpPr>
          <p:cNvPr id="4" name="Title 1">
            <a:extLst>
              <a:ext uri="{FF2B5EF4-FFF2-40B4-BE49-F238E27FC236}">
                <a16:creationId xmlns:a16="http://schemas.microsoft.com/office/drawing/2014/main" id="{DCA16AB2-6B7A-49AB-A420-F3CE518330B4}"/>
              </a:ext>
            </a:extLst>
          </p:cNvPr>
          <p:cNvSpPr txBox="1">
            <a:spLocks/>
          </p:cNvSpPr>
          <p:nvPr/>
        </p:nvSpPr>
        <p:spPr>
          <a:xfrm>
            <a:off x="7255041" y="1992109"/>
            <a:ext cx="4699745" cy="819834"/>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IN" sz="2800" dirty="0"/>
              <a:t>Defaulting rate as per issue month and year</a:t>
            </a:r>
          </a:p>
        </p:txBody>
      </p:sp>
      <p:pic>
        <p:nvPicPr>
          <p:cNvPr id="6" name="Picture 5">
            <a:extLst>
              <a:ext uri="{FF2B5EF4-FFF2-40B4-BE49-F238E27FC236}">
                <a16:creationId xmlns:a16="http://schemas.microsoft.com/office/drawing/2014/main" id="{1AEC0439-BC41-4EA9-8AF0-D31D0BAB2768}"/>
              </a:ext>
            </a:extLst>
          </p:cNvPr>
          <p:cNvPicPr>
            <a:picLocks noChangeAspect="1"/>
          </p:cNvPicPr>
          <p:nvPr/>
        </p:nvPicPr>
        <p:blipFill>
          <a:blip r:embed="rId2"/>
          <a:stretch>
            <a:fillRect/>
          </a:stretch>
        </p:blipFill>
        <p:spPr>
          <a:xfrm>
            <a:off x="0" y="2402026"/>
            <a:ext cx="3645083" cy="2964058"/>
          </a:xfrm>
          <a:prstGeom prst="rect">
            <a:avLst/>
          </a:prstGeom>
        </p:spPr>
      </p:pic>
      <p:pic>
        <p:nvPicPr>
          <p:cNvPr id="8" name="Picture 7">
            <a:extLst>
              <a:ext uri="{FF2B5EF4-FFF2-40B4-BE49-F238E27FC236}">
                <a16:creationId xmlns:a16="http://schemas.microsoft.com/office/drawing/2014/main" id="{8D1EEFF1-CE0C-4295-BC75-0E574F727B29}"/>
              </a:ext>
            </a:extLst>
          </p:cNvPr>
          <p:cNvPicPr>
            <a:picLocks noChangeAspect="1"/>
          </p:cNvPicPr>
          <p:nvPr/>
        </p:nvPicPr>
        <p:blipFill rotWithShape="1">
          <a:blip r:embed="rId3"/>
          <a:srcRect l="2801"/>
          <a:stretch/>
        </p:blipFill>
        <p:spPr>
          <a:xfrm>
            <a:off x="3535812" y="2402026"/>
            <a:ext cx="3646556" cy="2964058"/>
          </a:xfrm>
          <a:prstGeom prst="rect">
            <a:avLst/>
          </a:prstGeom>
        </p:spPr>
      </p:pic>
    </p:spTree>
    <p:extLst>
      <p:ext uri="{BB962C8B-B14F-4D97-AF65-F5344CB8AC3E}">
        <p14:creationId xmlns:p14="http://schemas.microsoft.com/office/powerpoint/2010/main" val="3965586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8E94A-C9B8-4400-9B51-390D9333D76D}"/>
              </a:ext>
            </a:extLst>
          </p:cNvPr>
          <p:cNvSpPr>
            <a:spLocks noGrp="1"/>
          </p:cNvSpPr>
          <p:nvPr>
            <p:ph type="title"/>
          </p:nvPr>
        </p:nvSpPr>
        <p:spPr/>
        <p:txBody>
          <a:bodyPr/>
          <a:lstStyle/>
          <a:p>
            <a:r>
              <a:rPr lang="en-IN" dirty="0"/>
              <a:t>Bivariate/Multivariate Analysis</a:t>
            </a:r>
          </a:p>
        </p:txBody>
      </p:sp>
      <p:sp>
        <p:nvSpPr>
          <p:cNvPr id="3" name="Content Placeholder 2">
            <a:extLst>
              <a:ext uri="{FF2B5EF4-FFF2-40B4-BE49-F238E27FC236}">
                <a16:creationId xmlns:a16="http://schemas.microsoft.com/office/drawing/2014/main" id="{2C7A118E-9214-4CC7-B723-0E711904741E}"/>
              </a:ext>
            </a:extLst>
          </p:cNvPr>
          <p:cNvSpPr>
            <a:spLocks noGrp="1"/>
          </p:cNvSpPr>
          <p:nvPr>
            <p:ph idx="1"/>
          </p:nvPr>
        </p:nvSpPr>
        <p:spPr>
          <a:xfrm>
            <a:off x="7255040" y="3066692"/>
            <a:ext cx="4531301" cy="2572439"/>
          </a:xfrm>
        </p:spPr>
        <p:txBody>
          <a:bodyPr/>
          <a:lstStyle/>
          <a:p>
            <a:r>
              <a:rPr lang="en-IN" dirty="0"/>
              <a:t>Loans with higher amount and higher interest rate tend to be defaulted.</a:t>
            </a:r>
          </a:p>
          <a:p>
            <a:endParaRPr lang="en-IN" dirty="0"/>
          </a:p>
        </p:txBody>
      </p:sp>
      <p:sp>
        <p:nvSpPr>
          <p:cNvPr id="4" name="Title 1">
            <a:extLst>
              <a:ext uri="{FF2B5EF4-FFF2-40B4-BE49-F238E27FC236}">
                <a16:creationId xmlns:a16="http://schemas.microsoft.com/office/drawing/2014/main" id="{DCA16AB2-6B7A-49AB-A420-F3CE518330B4}"/>
              </a:ext>
            </a:extLst>
          </p:cNvPr>
          <p:cNvSpPr txBox="1">
            <a:spLocks/>
          </p:cNvSpPr>
          <p:nvPr/>
        </p:nvSpPr>
        <p:spPr>
          <a:xfrm>
            <a:off x="7255041" y="1992109"/>
            <a:ext cx="4699745" cy="819834"/>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IN" sz="2800" dirty="0"/>
              <a:t>Impact of loan amount and interest rate on loan status</a:t>
            </a:r>
          </a:p>
        </p:txBody>
      </p:sp>
      <p:pic>
        <p:nvPicPr>
          <p:cNvPr id="8" name="Picture 7">
            <a:extLst>
              <a:ext uri="{FF2B5EF4-FFF2-40B4-BE49-F238E27FC236}">
                <a16:creationId xmlns:a16="http://schemas.microsoft.com/office/drawing/2014/main" id="{5A35F4DC-CDBE-4853-A00B-AE6740E425E8}"/>
              </a:ext>
            </a:extLst>
          </p:cNvPr>
          <p:cNvPicPr>
            <a:picLocks noChangeAspect="1"/>
          </p:cNvPicPr>
          <p:nvPr/>
        </p:nvPicPr>
        <p:blipFill>
          <a:blip r:embed="rId2"/>
          <a:stretch>
            <a:fillRect/>
          </a:stretch>
        </p:blipFill>
        <p:spPr>
          <a:xfrm>
            <a:off x="237214" y="2402026"/>
            <a:ext cx="3396323" cy="3067481"/>
          </a:xfrm>
          <a:prstGeom prst="rect">
            <a:avLst/>
          </a:prstGeom>
        </p:spPr>
      </p:pic>
      <p:pic>
        <p:nvPicPr>
          <p:cNvPr id="12" name="Picture 11">
            <a:extLst>
              <a:ext uri="{FF2B5EF4-FFF2-40B4-BE49-F238E27FC236}">
                <a16:creationId xmlns:a16="http://schemas.microsoft.com/office/drawing/2014/main" id="{B100A9E7-D3A1-47D3-B5B5-4B86995D6C5E}"/>
              </a:ext>
            </a:extLst>
          </p:cNvPr>
          <p:cNvPicPr>
            <a:picLocks noChangeAspect="1"/>
          </p:cNvPicPr>
          <p:nvPr/>
        </p:nvPicPr>
        <p:blipFill>
          <a:blip r:embed="rId3"/>
          <a:stretch>
            <a:fillRect/>
          </a:stretch>
        </p:blipFill>
        <p:spPr>
          <a:xfrm>
            <a:off x="3746127" y="2402026"/>
            <a:ext cx="3396323" cy="3067481"/>
          </a:xfrm>
          <a:prstGeom prst="rect">
            <a:avLst/>
          </a:prstGeom>
        </p:spPr>
      </p:pic>
    </p:spTree>
    <p:extLst>
      <p:ext uri="{BB962C8B-B14F-4D97-AF65-F5344CB8AC3E}">
        <p14:creationId xmlns:p14="http://schemas.microsoft.com/office/powerpoint/2010/main" val="3017394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8E94A-C9B8-4400-9B51-390D9333D76D}"/>
              </a:ext>
            </a:extLst>
          </p:cNvPr>
          <p:cNvSpPr>
            <a:spLocks noGrp="1"/>
          </p:cNvSpPr>
          <p:nvPr>
            <p:ph type="title"/>
          </p:nvPr>
        </p:nvSpPr>
        <p:spPr/>
        <p:txBody>
          <a:bodyPr/>
          <a:lstStyle/>
          <a:p>
            <a:r>
              <a:rPr lang="en-IN" dirty="0"/>
              <a:t>Bivariate/Multivariate Analysis</a:t>
            </a:r>
          </a:p>
        </p:txBody>
      </p:sp>
      <p:sp>
        <p:nvSpPr>
          <p:cNvPr id="3" name="Content Placeholder 2">
            <a:extLst>
              <a:ext uri="{FF2B5EF4-FFF2-40B4-BE49-F238E27FC236}">
                <a16:creationId xmlns:a16="http://schemas.microsoft.com/office/drawing/2014/main" id="{2C7A118E-9214-4CC7-B723-0E711904741E}"/>
              </a:ext>
            </a:extLst>
          </p:cNvPr>
          <p:cNvSpPr>
            <a:spLocks noGrp="1"/>
          </p:cNvSpPr>
          <p:nvPr>
            <p:ph idx="1"/>
          </p:nvPr>
        </p:nvSpPr>
        <p:spPr>
          <a:xfrm>
            <a:off x="7255041" y="3030020"/>
            <a:ext cx="4531301" cy="2839072"/>
          </a:xfrm>
        </p:spPr>
        <p:txBody>
          <a:bodyPr/>
          <a:lstStyle/>
          <a:p>
            <a:r>
              <a:rPr lang="en-IN" dirty="0"/>
              <a:t>1. Applicants with </a:t>
            </a:r>
            <a:r>
              <a:rPr lang="en-IN" b="1" dirty="0"/>
              <a:t>lower income </a:t>
            </a:r>
            <a:r>
              <a:rPr lang="en-IN" dirty="0"/>
              <a:t>tend to </a:t>
            </a:r>
            <a:r>
              <a:rPr lang="en-IN" b="1" dirty="0"/>
              <a:t>default</a:t>
            </a:r>
            <a:r>
              <a:rPr lang="en-IN" dirty="0"/>
              <a:t> the loans. While, applicants with higher annual income will fully pay the loan back.</a:t>
            </a:r>
          </a:p>
          <a:p>
            <a:r>
              <a:rPr lang="en-IN" dirty="0"/>
              <a:t>2. Applicants with </a:t>
            </a:r>
            <a:r>
              <a:rPr lang="en-IN" b="1" dirty="0"/>
              <a:t>higher DTI </a:t>
            </a:r>
            <a:r>
              <a:rPr lang="en-IN" dirty="0"/>
              <a:t>tend to </a:t>
            </a:r>
            <a:r>
              <a:rPr lang="en-IN" b="1" dirty="0"/>
              <a:t>default</a:t>
            </a:r>
            <a:r>
              <a:rPr lang="en-IN" dirty="0"/>
              <a:t> than the applicants with lower DTI.</a:t>
            </a:r>
          </a:p>
        </p:txBody>
      </p:sp>
      <p:sp>
        <p:nvSpPr>
          <p:cNvPr id="4" name="Title 1">
            <a:extLst>
              <a:ext uri="{FF2B5EF4-FFF2-40B4-BE49-F238E27FC236}">
                <a16:creationId xmlns:a16="http://schemas.microsoft.com/office/drawing/2014/main" id="{DCA16AB2-6B7A-49AB-A420-F3CE518330B4}"/>
              </a:ext>
            </a:extLst>
          </p:cNvPr>
          <p:cNvSpPr txBox="1">
            <a:spLocks/>
          </p:cNvSpPr>
          <p:nvPr/>
        </p:nvSpPr>
        <p:spPr>
          <a:xfrm>
            <a:off x="7255041" y="1992109"/>
            <a:ext cx="4699745" cy="819834"/>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IN" sz="2800" dirty="0"/>
              <a:t>Impact of annual income and DTI</a:t>
            </a:r>
          </a:p>
        </p:txBody>
      </p:sp>
      <p:pic>
        <p:nvPicPr>
          <p:cNvPr id="7" name="Picture 6">
            <a:extLst>
              <a:ext uri="{FF2B5EF4-FFF2-40B4-BE49-F238E27FC236}">
                <a16:creationId xmlns:a16="http://schemas.microsoft.com/office/drawing/2014/main" id="{DB3FAE59-DE49-4F9E-8B7E-612FB0520CD5}"/>
              </a:ext>
            </a:extLst>
          </p:cNvPr>
          <p:cNvPicPr>
            <a:picLocks noChangeAspect="1"/>
          </p:cNvPicPr>
          <p:nvPr/>
        </p:nvPicPr>
        <p:blipFill>
          <a:blip r:embed="rId2"/>
          <a:stretch>
            <a:fillRect/>
          </a:stretch>
        </p:blipFill>
        <p:spPr>
          <a:xfrm>
            <a:off x="237214" y="2243733"/>
            <a:ext cx="3866343" cy="3376389"/>
          </a:xfrm>
          <a:prstGeom prst="rect">
            <a:avLst/>
          </a:prstGeom>
        </p:spPr>
      </p:pic>
      <p:pic>
        <p:nvPicPr>
          <p:cNvPr id="8" name="Picture 7">
            <a:extLst>
              <a:ext uri="{FF2B5EF4-FFF2-40B4-BE49-F238E27FC236}">
                <a16:creationId xmlns:a16="http://schemas.microsoft.com/office/drawing/2014/main" id="{BB03317D-CC1E-41D5-8E90-E39AF84E9027}"/>
              </a:ext>
            </a:extLst>
          </p:cNvPr>
          <p:cNvPicPr>
            <a:picLocks noChangeAspect="1"/>
          </p:cNvPicPr>
          <p:nvPr/>
        </p:nvPicPr>
        <p:blipFill>
          <a:blip r:embed="rId3"/>
          <a:stretch>
            <a:fillRect/>
          </a:stretch>
        </p:blipFill>
        <p:spPr>
          <a:xfrm>
            <a:off x="3911483" y="2402026"/>
            <a:ext cx="3343558" cy="3218096"/>
          </a:xfrm>
          <a:prstGeom prst="rect">
            <a:avLst/>
          </a:prstGeom>
        </p:spPr>
      </p:pic>
    </p:spTree>
    <p:extLst>
      <p:ext uri="{BB962C8B-B14F-4D97-AF65-F5344CB8AC3E}">
        <p14:creationId xmlns:p14="http://schemas.microsoft.com/office/powerpoint/2010/main" val="1241400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8E94A-C9B8-4400-9B51-390D9333D76D}"/>
              </a:ext>
            </a:extLst>
          </p:cNvPr>
          <p:cNvSpPr>
            <a:spLocks noGrp="1"/>
          </p:cNvSpPr>
          <p:nvPr>
            <p:ph type="title"/>
          </p:nvPr>
        </p:nvSpPr>
        <p:spPr/>
        <p:txBody>
          <a:bodyPr/>
          <a:lstStyle/>
          <a:p>
            <a:r>
              <a:rPr lang="en-IN" dirty="0"/>
              <a:t>Bivariate/Multivariate Analysis</a:t>
            </a:r>
          </a:p>
        </p:txBody>
      </p:sp>
      <p:sp>
        <p:nvSpPr>
          <p:cNvPr id="3" name="Content Placeholder 2">
            <a:extLst>
              <a:ext uri="{FF2B5EF4-FFF2-40B4-BE49-F238E27FC236}">
                <a16:creationId xmlns:a16="http://schemas.microsoft.com/office/drawing/2014/main" id="{2C7A118E-9214-4CC7-B723-0E711904741E}"/>
              </a:ext>
            </a:extLst>
          </p:cNvPr>
          <p:cNvSpPr>
            <a:spLocks noGrp="1"/>
          </p:cNvSpPr>
          <p:nvPr>
            <p:ph idx="1"/>
          </p:nvPr>
        </p:nvSpPr>
        <p:spPr>
          <a:xfrm>
            <a:off x="7255041" y="3030020"/>
            <a:ext cx="4531301" cy="2839072"/>
          </a:xfrm>
        </p:spPr>
        <p:txBody>
          <a:bodyPr>
            <a:normAutofit fontScale="92500" lnSpcReduction="20000"/>
          </a:bodyPr>
          <a:lstStyle/>
          <a:p>
            <a:r>
              <a:rPr lang="en-IN" dirty="0"/>
              <a:t>1. Maximum number of people fall in group B followed by A. The least number of people have grade G.</a:t>
            </a:r>
          </a:p>
          <a:p>
            <a:r>
              <a:rPr lang="en-IN" dirty="0"/>
              <a:t>2. </a:t>
            </a:r>
            <a:r>
              <a:rPr lang="en-IN" b="1" dirty="0"/>
              <a:t>Grade A</a:t>
            </a:r>
            <a:r>
              <a:rPr lang="en-IN" dirty="0"/>
              <a:t> has the </a:t>
            </a:r>
            <a:r>
              <a:rPr lang="en-IN" b="1" dirty="0"/>
              <a:t>least percentage </a:t>
            </a:r>
            <a:r>
              <a:rPr lang="en-IN" dirty="0"/>
              <a:t>of </a:t>
            </a:r>
            <a:r>
              <a:rPr lang="en-IN" b="1" dirty="0"/>
              <a:t>defaulters</a:t>
            </a:r>
            <a:r>
              <a:rPr lang="en-IN" dirty="0"/>
              <a:t>. While, </a:t>
            </a:r>
            <a:r>
              <a:rPr lang="en-IN" b="1" dirty="0"/>
              <a:t>grade G</a:t>
            </a:r>
            <a:r>
              <a:rPr lang="en-IN" dirty="0"/>
              <a:t> has the highest percentage of </a:t>
            </a:r>
            <a:r>
              <a:rPr lang="en-IN" b="1" dirty="0"/>
              <a:t>defaulting</a:t>
            </a:r>
            <a:r>
              <a:rPr lang="en-IN" dirty="0"/>
              <a:t> rate</a:t>
            </a:r>
          </a:p>
          <a:p>
            <a:r>
              <a:rPr lang="en-IN" dirty="0"/>
              <a:t>3. Likewise, sub grades of </a:t>
            </a:r>
            <a:r>
              <a:rPr lang="en-IN" b="1" dirty="0"/>
              <a:t>A</a:t>
            </a:r>
            <a:r>
              <a:rPr lang="en-IN" dirty="0"/>
              <a:t> have </a:t>
            </a:r>
            <a:r>
              <a:rPr lang="en-IN" b="1" dirty="0"/>
              <a:t>low defaulting</a:t>
            </a:r>
            <a:r>
              <a:rPr lang="en-IN" dirty="0"/>
              <a:t> rate. While subgrades of </a:t>
            </a:r>
            <a:r>
              <a:rPr lang="en-IN" b="1" dirty="0"/>
              <a:t>F &amp; G</a:t>
            </a:r>
            <a:r>
              <a:rPr lang="en-IN" dirty="0"/>
              <a:t> have </a:t>
            </a:r>
            <a:r>
              <a:rPr lang="en-IN" b="1" dirty="0"/>
              <a:t>high defaulting</a:t>
            </a:r>
            <a:r>
              <a:rPr lang="en-IN" dirty="0"/>
              <a:t> rate.</a:t>
            </a:r>
          </a:p>
        </p:txBody>
      </p:sp>
      <p:sp>
        <p:nvSpPr>
          <p:cNvPr id="4" name="Title 1">
            <a:extLst>
              <a:ext uri="{FF2B5EF4-FFF2-40B4-BE49-F238E27FC236}">
                <a16:creationId xmlns:a16="http://schemas.microsoft.com/office/drawing/2014/main" id="{DCA16AB2-6B7A-49AB-A420-F3CE518330B4}"/>
              </a:ext>
            </a:extLst>
          </p:cNvPr>
          <p:cNvSpPr txBox="1">
            <a:spLocks/>
          </p:cNvSpPr>
          <p:nvPr/>
        </p:nvSpPr>
        <p:spPr>
          <a:xfrm>
            <a:off x="7255041" y="1992109"/>
            <a:ext cx="4699745" cy="819834"/>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IN" sz="2800" dirty="0"/>
              <a:t>Impact of grade on loan status</a:t>
            </a:r>
          </a:p>
        </p:txBody>
      </p:sp>
      <p:pic>
        <p:nvPicPr>
          <p:cNvPr id="6" name="Picture 5">
            <a:extLst>
              <a:ext uri="{FF2B5EF4-FFF2-40B4-BE49-F238E27FC236}">
                <a16:creationId xmlns:a16="http://schemas.microsoft.com/office/drawing/2014/main" id="{382FDEAA-229C-4C1E-83D6-E350E1F7570D}"/>
              </a:ext>
            </a:extLst>
          </p:cNvPr>
          <p:cNvPicPr>
            <a:picLocks noChangeAspect="1"/>
          </p:cNvPicPr>
          <p:nvPr/>
        </p:nvPicPr>
        <p:blipFill rotWithShape="1">
          <a:blip r:embed="rId2"/>
          <a:srcRect t="6924"/>
          <a:stretch/>
        </p:blipFill>
        <p:spPr>
          <a:xfrm>
            <a:off x="995205" y="1945134"/>
            <a:ext cx="2301450" cy="2169771"/>
          </a:xfrm>
          <a:prstGeom prst="rect">
            <a:avLst/>
          </a:prstGeom>
        </p:spPr>
      </p:pic>
      <p:pic>
        <p:nvPicPr>
          <p:cNvPr id="10" name="Picture 9">
            <a:extLst>
              <a:ext uri="{FF2B5EF4-FFF2-40B4-BE49-F238E27FC236}">
                <a16:creationId xmlns:a16="http://schemas.microsoft.com/office/drawing/2014/main" id="{706BEF30-D584-4D6F-BD5E-E272F14D19D2}"/>
              </a:ext>
            </a:extLst>
          </p:cNvPr>
          <p:cNvPicPr>
            <a:picLocks noChangeAspect="1"/>
          </p:cNvPicPr>
          <p:nvPr/>
        </p:nvPicPr>
        <p:blipFill rotWithShape="1">
          <a:blip r:embed="rId3"/>
          <a:srcRect l="1571" t="4824"/>
          <a:stretch/>
        </p:blipFill>
        <p:spPr>
          <a:xfrm>
            <a:off x="948615" y="4114905"/>
            <a:ext cx="2546560" cy="2266131"/>
          </a:xfrm>
          <a:prstGeom prst="rect">
            <a:avLst/>
          </a:prstGeom>
        </p:spPr>
      </p:pic>
      <p:pic>
        <p:nvPicPr>
          <p:cNvPr id="12" name="Picture 11">
            <a:extLst>
              <a:ext uri="{FF2B5EF4-FFF2-40B4-BE49-F238E27FC236}">
                <a16:creationId xmlns:a16="http://schemas.microsoft.com/office/drawing/2014/main" id="{02611799-DAAD-48E8-8ADC-DF0EDCFB7627}"/>
              </a:ext>
            </a:extLst>
          </p:cNvPr>
          <p:cNvPicPr>
            <a:picLocks noChangeAspect="1"/>
          </p:cNvPicPr>
          <p:nvPr/>
        </p:nvPicPr>
        <p:blipFill>
          <a:blip r:embed="rId4"/>
          <a:stretch>
            <a:fillRect/>
          </a:stretch>
        </p:blipFill>
        <p:spPr>
          <a:xfrm>
            <a:off x="3693695" y="1992109"/>
            <a:ext cx="3308684" cy="2508896"/>
          </a:xfrm>
          <a:prstGeom prst="rect">
            <a:avLst/>
          </a:prstGeom>
        </p:spPr>
      </p:pic>
    </p:spTree>
    <p:extLst>
      <p:ext uri="{BB962C8B-B14F-4D97-AF65-F5344CB8AC3E}">
        <p14:creationId xmlns:p14="http://schemas.microsoft.com/office/powerpoint/2010/main" val="15787192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8E94A-C9B8-4400-9B51-390D9333D76D}"/>
              </a:ext>
            </a:extLst>
          </p:cNvPr>
          <p:cNvSpPr>
            <a:spLocks noGrp="1"/>
          </p:cNvSpPr>
          <p:nvPr>
            <p:ph type="title"/>
          </p:nvPr>
        </p:nvSpPr>
        <p:spPr/>
        <p:txBody>
          <a:bodyPr/>
          <a:lstStyle/>
          <a:p>
            <a:r>
              <a:rPr lang="en-IN" dirty="0"/>
              <a:t>Bivariate/Multivariate Analysis</a:t>
            </a:r>
          </a:p>
        </p:txBody>
      </p:sp>
      <p:sp>
        <p:nvSpPr>
          <p:cNvPr id="3" name="Content Placeholder 2">
            <a:extLst>
              <a:ext uri="{FF2B5EF4-FFF2-40B4-BE49-F238E27FC236}">
                <a16:creationId xmlns:a16="http://schemas.microsoft.com/office/drawing/2014/main" id="{2C7A118E-9214-4CC7-B723-0E711904741E}"/>
              </a:ext>
            </a:extLst>
          </p:cNvPr>
          <p:cNvSpPr>
            <a:spLocks noGrp="1"/>
          </p:cNvSpPr>
          <p:nvPr>
            <p:ph idx="1"/>
          </p:nvPr>
        </p:nvSpPr>
        <p:spPr>
          <a:xfrm>
            <a:off x="7255041" y="3030020"/>
            <a:ext cx="4531301" cy="2839072"/>
          </a:xfrm>
        </p:spPr>
        <p:txBody>
          <a:bodyPr/>
          <a:lstStyle/>
          <a:p>
            <a:r>
              <a:rPr lang="en-IN" dirty="0"/>
              <a:t>1. Grades G and F have high interest rates, this could be the reason of higher defaulting rate for these grades.</a:t>
            </a:r>
          </a:p>
          <a:p>
            <a:r>
              <a:rPr lang="en-IN" dirty="0"/>
              <a:t>2. Grade A has the least interest rate and hence the defaulting rate.</a:t>
            </a:r>
          </a:p>
        </p:txBody>
      </p:sp>
      <p:sp>
        <p:nvSpPr>
          <p:cNvPr id="4" name="Title 1">
            <a:extLst>
              <a:ext uri="{FF2B5EF4-FFF2-40B4-BE49-F238E27FC236}">
                <a16:creationId xmlns:a16="http://schemas.microsoft.com/office/drawing/2014/main" id="{DCA16AB2-6B7A-49AB-A420-F3CE518330B4}"/>
              </a:ext>
            </a:extLst>
          </p:cNvPr>
          <p:cNvSpPr txBox="1">
            <a:spLocks/>
          </p:cNvSpPr>
          <p:nvPr/>
        </p:nvSpPr>
        <p:spPr>
          <a:xfrm>
            <a:off x="7086597" y="2048820"/>
            <a:ext cx="4699745" cy="819834"/>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IN" sz="2800" dirty="0"/>
              <a:t>Variation of interest as per grades</a:t>
            </a:r>
          </a:p>
        </p:txBody>
      </p:sp>
      <p:pic>
        <p:nvPicPr>
          <p:cNvPr id="6" name="Picture 5">
            <a:extLst>
              <a:ext uri="{FF2B5EF4-FFF2-40B4-BE49-F238E27FC236}">
                <a16:creationId xmlns:a16="http://schemas.microsoft.com/office/drawing/2014/main" id="{3E979B07-20E4-4A82-A224-8D66F1C7DC28}"/>
              </a:ext>
            </a:extLst>
          </p:cNvPr>
          <p:cNvPicPr>
            <a:picLocks noChangeAspect="1"/>
          </p:cNvPicPr>
          <p:nvPr/>
        </p:nvPicPr>
        <p:blipFill>
          <a:blip r:embed="rId2"/>
          <a:stretch>
            <a:fillRect/>
          </a:stretch>
        </p:blipFill>
        <p:spPr>
          <a:xfrm>
            <a:off x="1184044" y="2458737"/>
            <a:ext cx="4942436" cy="3332613"/>
          </a:xfrm>
          <a:prstGeom prst="rect">
            <a:avLst/>
          </a:prstGeom>
        </p:spPr>
      </p:pic>
    </p:spTree>
    <p:extLst>
      <p:ext uri="{BB962C8B-B14F-4D97-AF65-F5344CB8AC3E}">
        <p14:creationId xmlns:p14="http://schemas.microsoft.com/office/powerpoint/2010/main" val="18418222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8E94A-C9B8-4400-9B51-390D9333D76D}"/>
              </a:ext>
            </a:extLst>
          </p:cNvPr>
          <p:cNvSpPr>
            <a:spLocks noGrp="1"/>
          </p:cNvSpPr>
          <p:nvPr>
            <p:ph type="title"/>
          </p:nvPr>
        </p:nvSpPr>
        <p:spPr/>
        <p:txBody>
          <a:bodyPr/>
          <a:lstStyle/>
          <a:p>
            <a:r>
              <a:rPr lang="en-IN" dirty="0"/>
              <a:t>Bivariate/Multivariate Analysis</a:t>
            </a:r>
          </a:p>
        </p:txBody>
      </p:sp>
      <p:sp>
        <p:nvSpPr>
          <p:cNvPr id="3" name="Content Placeholder 2">
            <a:extLst>
              <a:ext uri="{FF2B5EF4-FFF2-40B4-BE49-F238E27FC236}">
                <a16:creationId xmlns:a16="http://schemas.microsoft.com/office/drawing/2014/main" id="{2C7A118E-9214-4CC7-B723-0E711904741E}"/>
              </a:ext>
            </a:extLst>
          </p:cNvPr>
          <p:cNvSpPr>
            <a:spLocks noGrp="1"/>
          </p:cNvSpPr>
          <p:nvPr>
            <p:ph idx="1"/>
          </p:nvPr>
        </p:nvSpPr>
        <p:spPr>
          <a:xfrm>
            <a:off x="7255041" y="3030020"/>
            <a:ext cx="4531301" cy="2839072"/>
          </a:xfrm>
        </p:spPr>
        <p:txBody>
          <a:bodyPr/>
          <a:lstStyle/>
          <a:p>
            <a:r>
              <a:rPr lang="en-IN" dirty="0"/>
              <a:t>1. Applicants from rent and mortgage categories are the highest.</a:t>
            </a:r>
          </a:p>
          <a:p>
            <a:r>
              <a:rPr lang="en-IN" dirty="0"/>
              <a:t>2. Defaulting rate of other and owners is higher than that of rent and mortgage.</a:t>
            </a:r>
          </a:p>
        </p:txBody>
      </p:sp>
      <p:sp>
        <p:nvSpPr>
          <p:cNvPr id="4" name="Title 1">
            <a:extLst>
              <a:ext uri="{FF2B5EF4-FFF2-40B4-BE49-F238E27FC236}">
                <a16:creationId xmlns:a16="http://schemas.microsoft.com/office/drawing/2014/main" id="{DCA16AB2-6B7A-49AB-A420-F3CE518330B4}"/>
              </a:ext>
            </a:extLst>
          </p:cNvPr>
          <p:cNvSpPr txBox="1">
            <a:spLocks/>
          </p:cNvSpPr>
          <p:nvPr/>
        </p:nvSpPr>
        <p:spPr>
          <a:xfrm>
            <a:off x="7255041" y="1992109"/>
            <a:ext cx="4699745" cy="819834"/>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IN" sz="2800" dirty="0"/>
              <a:t>Impact of Home Ownership on loan status</a:t>
            </a:r>
          </a:p>
        </p:txBody>
      </p:sp>
      <p:pic>
        <p:nvPicPr>
          <p:cNvPr id="6" name="Picture 5">
            <a:extLst>
              <a:ext uri="{FF2B5EF4-FFF2-40B4-BE49-F238E27FC236}">
                <a16:creationId xmlns:a16="http://schemas.microsoft.com/office/drawing/2014/main" id="{2A6CCA92-8FAC-4F9A-925B-CC641853FF16}"/>
              </a:ext>
            </a:extLst>
          </p:cNvPr>
          <p:cNvPicPr>
            <a:picLocks noChangeAspect="1"/>
          </p:cNvPicPr>
          <p:nvPr/>
        </p:nvPicPr>
        <p:blipFill>
          <a:blip r:embed="rId2"/>
          <a:stretch>
            <a:fillRect/>
          </a:stretch>
        </p:blipFill>
        <p:spPr>
          <a:xfrm>
            <a:off x="0" y="2221552"/>
            <a:ext cx="3706647" cy="3647540"/>
          </a:xfrm>
          <a:prstGeom prst="rect">
            <a:avLst/>
          </a:prstGeom>
        </p:spPr>
      </p:pic>
      <p:pic>
        <p:nvPicPr>
          <p:cNvPr id="8" name="Picture 7">
            <a:extLst>
              <a:ext uri="{FF2B5EF4-FFF2-40B4-BE49-F238E27FC236}">
                <a16:creationId xmlns:a16="http://schemas.microsoft.com/office/drawing/2014/main" id="{C9B22518-692F-47E9-ADCC-3BE65C02EE4A}"/>
              </a:ext>
            </a:extLst>
          </p:cNvPr>
          <p:cNvPicPr>
            <a:picLocks noChangeAspect="1"/>
          </p:cNvPicPr>
          <p:nvPr/>
        </p:nvPicPr>
        <p:blipFill>
          <a:blip r:embed="rId3"/>
          <a:stretch>
            <a:fillRect/>
          </a:stretch>
        </p:blipFill>
        <p:spPr>
          <a:xfrm>
            <a:off x="3598364" y="2221552"/>
            <a:ext cx="3536364" cy="3647540"/>
          </a:xfrm>
          <a:prstGeom prst="rect">
            <a:avLst/>
          </a:prstGeom>
        </p:spPr>
      </p:pic>
    </p:spTree>
    <p:extLst>
      <p:ext uri="{BB962C8B-B14F-4D97-AF65-F5344CB8AC3E}">
        <p14:creationId xmlns:p14="http://schemas.microsoft.com/office/powerpoint/2010/main" val="2604645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260BE-738F-45A9-80D4-8B4A3B9EE2AE}"/>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37B1150B-6E8D-4F10-92A9-4D15C0330301}"/>
              </a:ext>
            </a:extLst>
          </p:cNvPr>
          <p:cNvSpPr>
            <a:spLocks noGrp="1"/>
          </p:cNvSpPr>
          <p:nvPr>
            <p:ph idx="1"/>
          </p:nvPr>
        </p:nvSpPr>
        <p:spPr/>
        <p:txBody>
          <a:bodyPr>
            <a:normAutofit fontScale="92500" lnSpcReduction="20000"/>
          </a:bodyPr>
          <a:lstStyle/>
          <a:p>
            <a:pPr algn="l" rtl="0"/>
            <a:r>
              <a:rPr lang="en-GB" sz="2000" b="0" i="0" cap="none" dirty="0">
                <a:solidFill>
                  <a:srgbClr val="091E42"/>
                </a:solidFill>
                <a:effectLst/>
              </a:rPr>
              <a:t>You work for a </a:t>
            </a:r>
            <a:r>
              <a:rPr lang="en-GB" sz="2000" b="1" i="0" cap="none" dirty="0">
                <a:solidFill>
                  <a:srgbClr val="091E42"/>
                </a:solidFill>
                <a:effectLst/>
              </a:rPr>
              <a:t>consumer finance company </a:t>
            </a:r>
            <a:r>
              <a:rPr lang="en-GB" sz="2000" b="0" i="0" cap="none" dirty="0">
                <a:solidFill>
                  <a:srgbClr val="091E42"/>
                </a:solidFill>
                <a:effectLst/>
              </a:rPr>
              <a:t>which specialises in lending various types of loans to urban customers. When the company receives a loan application, the company has to make a decision for loan approval based on the applicant’s profile. Two </a:t>
            </a:r>
            <a:r>
              <a:rPr lang="en-GB" sz="2000" b="1" i="0" cap="none" dirty="0">
                <a:solidFill>
                  <a:srgbClr val="091E42"/>
                </a:solidFill>
                <a:effectLst/>
              </a:rPr>
              <a:t>types of risks</a:t>
            </a:r>
            <a:r>
              <a:rPr lang="en-GB" sz="2000" b="0" i="0" cap="none" dirty="0">
                <a:solidFill>
                  <a:srgbClr val="091E42"/>
                </a:solidFill>
                <a:effectLst/>
              </a:rPr>
              <a:t> are associated with the bank’s decision:</a:t>
            </a:r>
          </a:p>
          <a:p>
            <a:pPr marL="228600" indent="-228600" algn="l" rtl="0">
              <a:buAutoNum type="arabicPeriod"/>
            </a:pPr>
            <a:r>
              <a:rPr lang="en-GB" sz="2000" b="0" i="0" cap="none" dirty="0">
                <a:solidFill>
                  <a:srgbClr val="091E42"/>
                </a:solidFill>
                <a:effectLst/>
              </a:rPr>
              <a:t>If the applicant is</a:t>
            </a:r>
            <a:r>
              <a:rPr lang="en-GB" sz="2000" b="1" i="0" cap="none" dirty="0">
                <a:solidFill>
                  <a:srgbClr val="091E42"/>
                </a:solidFill>
                <a:effectLst/>
              </a:rPr>
              <a:t> likely to repay the loan</a:t>
            </a:r>
            <a:r>
              <a:rPr lang="en-GB" sz="2000" b="0" i="0" cap="none" dirty="0">
                <a:solidFill>
                  <a:srgbClr val="091E42"/>
                </a:solidFill>
                <a:effectLst/>
              </a:rPr>
              <a:t>, then not approving the loan results in a </a:t>
            </a:r>
            <a:r>
              <a:rPr lang="en-GB" sz="2000" b="1" i="0" cap="none" dirty="0">
                <a:solidFill>
                  <a:srgbClr val="091E42"/>
                </a:solidFill>
                <a:effectLst/>
              </a:rPr>
              <a:t>loss of business</a:t>
            </a:r>
            <a:r>
              <a:rPr lang="en-GB" sz="2000" b="0" i="0" cap="none" dirty="0">
                <a:solidFill>
                  <a:srgbClr val="091E42"/>
                </a:solidFill>
                <a:effectLst/>
              </a:rPr>
              <a:t> to the company</a:t>
            </a:r>
          </a:p>
          <a:p>
            <a:pPr marL="228600" indent="-228600" algn="l" rtl="0">
              <a:buAutoNum type="arabicPeriod"/>
            </a:pPr>
            <a:r>
              <a:rPr lang="en-GB" sz="2000" b="0" i="0" cap="none" dirty="0">
                <a:solidFill>
                  <a:srgbClr val="091E42"/>
                </a:solidFill>
                <a:effectLst/>
              </a:rPr>
              <a:t>If the applicant is </a:t>
            </a:r>
            <a:r>
              <a:rPr lang="en-GB" sz="2000" b="1" i="0" cap="none" dirty="0">
                <a:solidFill>
                  <a:srgbClr val="091E42"/>
                </a:solidFill>
                <a:effectLst/>
              </a:rPr>
              <a:t>not likely to repay the loan,</a:t>
            </a:r>
            <a:r>
              <a:rPr lang="en-GB" sz="2000" b="0" i="0" cap="none" dirty="0">
                <a:solidFill>
                  <a:srgbClr val="091E42"/>
                </a:solidFill>
                <a:effectLst/>
              </a:rPr>
              <a:t> i.e. He/she is likely to default, then approving the loan may lead to a </a:t>
            </a:r>
            <a:r>
              <a:rPr lang="en-GB" sz="2000" b="1" i="0" cap="none" dirty="0">
                <a:solidFill>
                  <a:srgbClr val="091E42"/>
                </a:solidFill>
                <a:effectLst/>
              </a:rPr>
              <a:t>financial loss</a:t>
            </a:r>
            <a:r>
              <a:rPr lang="en-GB" sz="2000" b="0" i="0" cap="none" dirty="0">
                <a:solidFill>
                  <a:srgbClr val="091E42"/>
                </a:solidFill>
                <a:effectLst/>
              </a:rPr>
              <a:t> for the company</a:t>
            </a:r>
          </a:p>
          <a:p>
            <a:r>
              <a:rPr lang="en-GB" sz="2000" cap="none" dirty="0">
                <a:solidFill>
                  <a:srgbClr val="091E42"/>
                </a:solidFill>
              </a:rPr>
              <a:t>The company wants to understand the driving factors (or driver variables) behind loan default, i.e. the variables which are strong indicators of default.  The company can utilise this knowledge for its portfolio and risk assessment.</a:t>
            </a:r>
            <a:endParaRPr lang="en-GB" sz="2000" b="0" i="0" cap="none" dirty="0">
              <a:solidFill>
                <a:srgbClr val="091E42"/>
              </a:solidFill>
              <a:effectLst/>
            </a:endParaRPr>
          </a:p>
        </p:txBody>
      </p:sp>
    </p:spTree>
    <p:extLst>
      <p:ext uri="{BB962C8B-B14F-4D97-AF65-F5344CB8AC3E}">
        <p14:creationId xmlns:p14="http://schemas.microsoft.com/office/powerpoint/2010/main" val="8836546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8E94A-C9B8-4400-9B51-390D9333D76D}"/>
              </a:ext>
            </a:extLst>
          </p:cNvPr>
          <p:cNvSpPr>
            <a:spLocks noGrp="1"/>
          </p:cNvSpPr>
          <p:nvPr>
            <p:ph type="title"/>
          </p:nvPr>
        </p:nvSpPr>
        <p:spPr/>
        <p:txBody>
          <a:bodyPr/>
          <a:lstStyle/>
          <a:p>
            <a:r>
              <a:rPr lang="en-IN" dirty="0"/>
              <a:t>Bivariate/Multivariate Analysis</a:t>
            </a:r>
          </a:p>
        </p:txBody>
      </p:sp>
      <p:sp>
        <p:nvSpPr>
          <p:cNvPr id="3" name="Content Placeholder 2">
            <a:extLst>
              <a:ext uri="{FF2B5EF4-FFF2-40B4-BE49-F238E27FC236}">
                <a16:creationId xmlns:a16="http://schemas.microsoft.com/office/drawing/2014/main" id="{2C7A118E-9214-4CC7-B723-0E711904741E}"/>
              </a:ext>
            </a:extLst>
          </p:cNvPr>
          <p:cNvSpPr>
            <a:spLocks noGrp="1"/>
          </p:cNvSpPr>
          <p:nvPr>
            <p:ph idx="1"/>
          </p:nvPr>
        </p:nvSpPr>
        <p:spPr>
          <a:xfrm>
            <a:off x="7255041" y="3683746"/>
            <a:ext cx="4531301" cy="2185345"/>
          </a:xfrm>
        </p:spPr>
        <p:txBody>
          <a:bodyPr/>
          <a:lstStyle/>
          <a:p>
            <a:r>
              <a:rPr lang="en-IN" dirty="0"/>
              <a:t>Defaulted applicants with delinquency in past 2 years have higher interest rates.</a:t>
            </a:r>
          </a:p>
        </p:txBody>
      </p:sp>
      <p:sp>
        <p:nvSpPr>
          <p:cNvPr id="4" name="Title 1">
            <a:extLst>
              <a:ext uri="{FF2B5EF4-FFF2-40B4-BE49-F238E27FC236}">
                <a16:creationId xmlns:a16="http://schemas.microsoft.com/office/drawing/2014/main" id="{DCA16AB2-6B7A-49AB-A420-F3CE518330B4}"/>
              </a:ext>
            </a:extLst>
          </p:cNvPr>
          <p:cNvSpPr txBox="1">
            <a:spLocks/>
          </p:cNvSpPr>
          <p:nvPr/>
        </p:nvSpPr>
        <p:spPr>
          <a:xfrm>
            <a:off x="7255041" y="1992108"/>
            <a:ext cx="4699745" cy="143689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GB" sz="2800" dirty="0"/>
              <a:t>Variation of loan status on interest rate and delinquency of 2 years</a:t>
            </a:r>
            <a:endParaRPr lang="en-IN" sz="2800" dirty="0"/>
          </a:p>
        </p:txBody>
      </p:sp>
      <p:pic>
        <p:nvPicPr>
          <p:cNvPr id="8" name="Picture 7">
            <a:extLst>
              <a:ext uri="{FF2B5EF4-FFF2-40B4-BE49-F238E27FC236}">
                <a16:creationId xmlns:a16="http://schemas.microsoft.com/office/drawing/2014/main" id="{B21C25D8-8363-4103-B2AF-BBADEE6ED1C7}"/>
              </a:ext>
            </a:extLst>
          </p:cNvPr>
          <p:cNvPicPr>
            <a:picLocks noChangeAspect="1"/>
          </p:cNvPicPr>
          <p:nvPr/>
        </p:nvPicPr>
        <p:blipFill>
          <a:blip r:embed="rId2"/>
          <a:stretch>
            <a:fillRect/>
          </a:stretch>
        </p:blipFill>
        <p:spPr>
          <a:xfrm>
            <a:off x="856648" y="2275385"/>
            <a:ext cx="5923273" cy="3847244"/>
          </a:xfrm>
          <a:prstGeom prst="rect">
            <a:avLst/>
          </a:prstGeom>
        </p:spPr>
      </p:pic>
    </p:spTree>
    <p:extLst>
      <p:ext uri="{BB962C8B-B14F-4D97-AF65-F5344CB8AC3E}">
        <p14:creationId xmlns:p14="http://schemas.microsoft.com/office/powerpoint/2010/main" val="485201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8E94A-C9B8-4400-9B51-390D9333D76D}"/>
              </a:ext>
            </a:extLst>
          </p:cNvPr>
          <p:cNvSpPr>
            <a:spLocks noGrp="1"/>
          </p:cNvSpPr>
          <p:nvPr>
            <p:ph type="title"/>
          </p:nvPr>
        </p:nvSpPr>
        <p:spPr/>
        <p:txBody>
          <a:bodyPr/>
          <a:lstStyle/>
          <a:p>
            <a:r>
              <a:rPr lang="en-IN" dirty="0"/>
              <a:t>Bivariate/Multivariate Analysis</a:t>
            </a:r>
          </a:p>
        </p:txBody>
      </p:sp>
      <p:sp>
        <p:nvSpPr>
          <p:cNvPr id="3" name="Content Placeholder 2">
            <a:extLst>
              <a:ext uri="{FF2B5EF4-FFF2-40B4-BE49-F238E27FC236}">
                <a16:creationId xmlns:a16="http://schemas.microsoft.com/office/drawing/2014/main" id="{2C7A118E-9214-4CC7-B723-0E711904741E}"/>
              </a:ext>
            </a:extLst>
          </p:cNvPr>
          <p:cNvSpPr>
            <a:spLocks noGrp="1"/>
          </p:cNvSpPr>
          <p:nvPr>
            <p:ph idx="1"/>
          </p:nvPr>
        </p:nvSpPr>
        <p:spPr>
          <a:xfrm>
            <a:off x="7199382" y="3095350"/>
            <a:ext cx="4531301" cy="2185345"/>
          </a:xfrm>
        </p:spPr>
        <p:txBody>
          <a:bodyPr/>
          <a:lstStyle/>
          <a:p>
            <a:r>
              <a:rPr lang="en-IN" dirty="0"/>
              <a:t>Applicants with revolving rate of utilization of more than ~50% are likely to default their loans</a:t>
            </a:r>
          </a:p>
        </p:txBody>
      </p:sp>
      <p:sp>
        <p:nvSpPr>
          <p:cNvPr id="4" name="Title 1">
            <a:extLst>
              <a:ext uri="{FF2B5EF4-FFF2-40B4-BE49-F238E27FC236}">
                <a16:creationId xmlns:a16="http://schemas.microsoft.com/office/drawing/2014/main" id="{DCA16AB2-6B7A-49AB-A420-F3CE518330B4}"/>
              </a:ext>
            </a:extLst>
          </p:cNvPr>
          <p:cNvSpPr txBox="1">
            <a:spLocks/>
          </p:cNvSpPr>
          <p:nvPr/>
        </p:nvSpPr>
        <p:spPr>
          <a:xfrm>
            <a:off x="7255041" y="1992109"/>
            <a:ext cx="4699745" cy="95782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GB" sz="2800" dirty="0"/>
              <a:t>Impact of revolving rate of utilization on loan status</a:t>
            </a:r>
            <a:endParaRPr lang="en-IN" sz="2800" dirty="0"/>
          </a:p>
        </p:txBody>
      </p:sp>
      <p:pic>
        <p:nvPicPr>
          <p:cNvPr id="6" name="Picture 5">
            <a:extLst>
              <a:ext uri="{FF2B5EF4-FFF2-40B4-BE49-F238E27FC236}">
                <a16:creationId xmlns:a16="http://schemas.microsoft.com/office/drawing/2014/main" id="{59F2E191-423B-4374-AE32-ACE87DF22AA9}"/>
              </a:ext>
            </a:extLst>
          </p:cNvPr>
          <p:cNvPicPr>
            <a:picLocks noChangeAspect="1"/>
          </p:cNvPicPr>
          <p:nvPr/>
        </p:nvPicPr>
        <p:blipFill>
          <a:blip r:embed="rId2"/>
          <a:stretch>
            <a:fillRect/>
          </a:stretch>
        </p:blipFill>
        <p:spPr>
          <a:xfrm>
            <a:off x="1105034" y="2104971"/>
            <a:ext cx="4990966" cy="3411735"/>
          </a:xfrm>
          <a:prstGeom prst="rect">
            <a:avLst/>
          </a:prstGeom>
        </p:spPr>
      </p:pic>
    </p:spTree>
    <p:extLst>
      <p:ext uri="{BB962C8B-B14F-4D97-AF65-F5344CB8AC3E}">
        <p14:creationId xmlns:p14="http://schemas.microsoft.com/office/powerpoint/2010/main" val="27464848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8E94A-C9B8-4400-9B51-390D9333D76D}"/>
              </a:ext>
            </a:extLst>
          </p:cNvPr>
          <p:cNvSpPr>
            <a:spLocks noGrp="1"/>
          </p:cNvSpPr>
          <p:nvPr>
            <p:ph type="title"/>
          </p:nvPr>
        </p:nvSpPr>
        <p:spPr/>
        <p:txBody>
          <a:bodyPr/>
          <a:lstStyle/>
          <a:p>
            <a:r>
              <a:rPr lang="en-IN" dirty="0"/>
              <a:t>Bivariate/Multivariate Analysis</a:t>
            </a:r>
          </a:p>
        </p:txBody>
      </p:sp>
      <p:sp>
        <p:nvSpPr>
          <p:cNvPr id="3" name="Content Placeholder 2">
            <a:extLst>
              <a:ext uri="{FF2B5EF4-FFF2-40B4-BE49-F238E27FC236}">
                <a16:creationId xmlns:a16="http://schemas.microsoft.com/office/drawing/2014/main" id="{2C7A118E-9214-4CC7-B723-0E711904741E}"/>
              </a:ext>
            </a:extLst>
          </p:cNvPr>
          <p:cNvSpPr>
            <a:spLocks noGrp="1"/>
          </p:cNvSpPr>
          <p:nvPr>
            <p:ph idx="1"/>
          </p:nvPr>
        </p:nvSpPr>
        <p:spPr>
          <a:xfrm>
            <a:off x="7255041" y="3030020"/>
            <a:ext cx="4699745" cy="2839072"/>
          </a:xfrm>
        </p:spPr>
        <p:txBody>
          <a:bodyPr/>
          <a:lstStyle/>
          <a:p>
            <a:r>
              <a:rPr lang="en-IN" dirty="0"/>
              <a:t>1. We can see that </a:t>
            </a:r>
            <a:r>
              <a:rPr lang="en-IN" b="1" dirty="0"/>
              <a:t>U.S. Army</a:t>
            </a:r>
            <a:r>
              <a:rPr lang="en-IN" dirty="0"/>
              <a:t> is the most </a:t>
            </a:r>
            <a:r>
              <a:rPr lang="en-IN" b="1" dirty="0"/>
              <a:t>frequent</a:t>
            </a:r>
            <a:r>
              <a:rPr lang="en-IN" dirty="0"/>
              <a:t> loan applicant, while </a:t>
            </a:r>
            <a:r>
              <a:rPr lang="en-IN" b="1" dirty="0"/>
              <a:t>self-employed </a:t>
            </a:r>
            <a:r>
              <a:rPr lang="en-IN" dirty="0"/>
              <a:t>are the </a:t>
            </a:r>
            <a:r>
              <a:rPr lang="en-IN" b="1" dirty="0"/>
              <a:t>least</a:t>
            </a:r>
            <a:r>
              <a:rPr lang="en-IN" dirty="0"/>
              <a:t>.</a:t>
            </a:r>
          </a:p>
          <a:p>
            <a:r>
              <a:rPr lang="en-IN" dirty="0"/>
              <a:t>2. </a:t>
            </a:r>
            <a:r>
              <a:rPr lang="en-GB" dirty="0"/>
              <a:t>Out of the top 15 applicants </a:t>
            </a:r>
            <a:r>
              <a:rPr lang="en-GB" b="1" dirty="0"/>
              <a:t>Walmart</a:t>
            </a:r>
            <a:r>
              <a:rPr lang="en-GB" dirty="0"/>
              <a:t> is the </a:t>
            </a:r>
            <a:r>
              <a:rPr lang="en-GB" b="1" dirty="0"/>
              <a:t>top defaulter</a:t>
            </a:r>
            <a:r>
              <a:rPr lang="en-GB" dirty="0"/>
              <a:t>, while </a:t>
            </a:r>
            <a:r>
              <a:rPr lang="en-GB" b="1" dirty="0"/>
              <a:t>Lockheed Martin </a:t>
            </a:r>
            <a:r>
              <a:rPr lang="en-GB" dirty="0"/>
              <a:t>generally pays the loan </a:t>
            </a:r>
            <a:r>
              <a:rPr lang="en-GB" b="1" dirty="0"/>
              <a:t>fully</a:t>
            </a:r>
            <a:r>
              <a:rPr lang="en-GB" dirty="0"/>
              <a:t>.</a:t>
            </a:r>
            <a:endParaRPr lang="en-IN" dirty="0"/>
          </a:p>
        </p:txBody>
      </p:sp>
      <p:sp>
        <p:nvSpPr>
          <p:cNvPr id="4" name="Title 1">
            <a:extLst>
              <a:ext uri="{FF2B5EF4-FFF2-40B4-BE49-F238E27FC236}">
                <a16:creationId xmlns:a16="http://schemas.microsoft.com/office/drawing/2014/main" id="{DCA16AB2-6B7A-49AB-A420-F3CE518330B4}"/>
              </a:ext>
            </a:extLst>
          </p:cNvPr>
          <p:cNvSpPr txBox="1">
            <a:spLocks/>
          </p:cNvSpPr>
          <p:nvPr/>
        </p:nvSpPr>
        <p:spPr>
          <a:xfrm>
            <a:off x="7255041" y="1992109"/>
            <a:ext cx="4699745" cy="819834"/>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GB" sz="2800" dirty="0"/>
              <a:t>Defaulting rate as per job title of the applicant</a:t>
            </a:r>
            <a:endParaRPr lang="en-IN" sz="2800" dirty="0"/>
          </a:p>
        </p:txBody>
      </p:sp>
      <p:pic>
        <p:nvPicPr>
          <p:cNvPr id="6" name="Picture 5">
            <a:extLst>
              <a:ext uri="{FF2B5EF4-FFF2-40B4-BE49-F238E27FC236}">
                <a16:creationId xmlns:a16="http://schemas.microsoft.com/office/drawing/2014/main" id="{B0A98921-9F4C-48BA-AF37-5E25D9482A2A}"/>
              </a:ext>
            </a:extLst>
          </p:cNvPr>
          <p:cNvPicPr>
            <a:picLocks noChangeAspect="1"/>
          </p:cNvPicPr>
          <p:nvPr/>
        </p:nvPicPr>
        <p:blipFill>
          <a:blip r:embed="rId2"/>
          <a:stretch>
            <a:fillRect/>
          </a:stretch>
        </p:blipFill>
        <p:spPr>
          <a:xfrm>
            <a:off x="93146" y="1992108"/>
            <a:ext cx="3612581" cy="3876983"/>
          </a:xfrm>
          <a:prstGeom prst="rect">
            <a:avLst/>
          </a:prstGeom>
        </p:spPr>
      </p:pic>
      <p:pic>
        <p:nvPicPr>
          <p:cNvPr id="8" name="Picture 7">
            <a:extLst>
              <a:ext uri="{FF2B5EF4-FFF2-40B4-BE49-F238E27FC236}">
                <a16:creationId xmlns:a16="http://schemas.microsoft.com/office/drawing/2014/main" id="{AB8FC4A4-06D2-4AAD-92D5-57AA468B598E}"/>
              </a:ext>
            </a:extLst>
          </p:cNvPr>
          <p:cNvPicPr>
            <a:picLocks noChangeAspect="1"/>
          </p:cNvPicPr>
          <p:nvPr/>
        </p:nvPicPr>
        <p:blipFill>
          <a:blip r:embed="rId3"/>
          <a:stretch>
            <a:fillRect/>
          </a:stretch>
        </p:blipFill>
        <p:spPr>
          <a:xfrm>
            <a:off x="3613486" y="1955437"/>
            <a:ext cx="3612581" cy="3876983"/>
          </a:xfrm>
          <a:prstGeom prst="rect">
            <a:avLst/>
          </a:prstGeom>
        </p:spPr>
      </p:pic>
    </p:spTree>
    <p:extLst>
      <p:ext uri="{BB962C8B-B14F-4D97-AF65-F5344CB8AC3E}">
        <p14:creationId xmlns:p14="http://schemas.microsoft.com/office/powerpoint/2010/main" val="19685806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F7D2B-BBC9-40C3-A7FA-0A3F6C640A3D}"/>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8C166E28-7566-4B89-AD8C-4B20BF32B828}"/>
              </a:ext>
            </a:extLst>
          </p:cNvPr>
          <p:cNvSpPr>
            <a:spLocks noGrp="1"/>
          </p:cNvSpPr>
          <p:nvPr>
            <p:ph idx="1"/>
          </p:nvPr>
        </p:nvSpPr>
        <p:spPr/>
        <p:txBody>
          <a:bodyPr>
            <a:normAutofit/>
          </a:bodyPr>
          <a:lstStyle/>
          <a:p>
            <a:pPr marL="0" indent="0">
              <a:buNone/>
            </a:pPr>
            <a:r>
              <a:rPr lang="en-IN" dirty="0"/>
              <a:t>Following variables drive the defaulter rate.</a:t>
            </a:r>
          </a:p>
          <a:p>
            <a:pPr marL="457200" indent="-457200">
              <a:buFont typeface="+mj-lt"/>
              <a:buAutoNum type="arabicPeriod"/>
            </a:pPr>
            <a:r>
              <a:rPr lang="en-IN" b="1" dirty="0"/>
              <a:t>Loan Amount:</a:t>
            </a:r>
            <a:r>
              <a:rPr lang="en-IN" dirty="0"/>
              <a:t> With increase in loan amount the defaulting rate increases.</a:t>
            </a:r>
          </a:p>
          <a:p>
            <a:pPr marL="457200" indent="-457200">
              <a:buFont typeface="+mj-lt"/>
              <a:buAutoNum type="arabicPeriod"/>
            </a:pPr>
            <a:r>
              <a:rPr lang="en-IN" b="1" dirty="0"/>
              <a:t>Interest Rate: </a:t>
            </a:r>
            <a:r>
              <a:rPr lang="en-IN" dirty="0"/>
              <a:t>With the increase in interest rate, defaulting rate also increases.</a:t>
            </a:r>
          </a:p>
          <a:p>
            <a:pPr marL="457200" indent="-457200">
              <a:buFont typeface="+mj-lt"/>
              <a:buAutoNum type="arabicPeriod"/>
            </a:pPr>
            <a:r>
              <a:rPr lang="en-IN" b="1" dirty="0"/>
              <a:t>Annual Income: </a:t>
            </a:r>
            <a:r>
              <a:rPr lang="en-IN" dirty="0"/>
              <a:t>Defaulting rate increases with lower annual income.</a:t>
            </a:r>
          </a:p>
          <a:p>
            <a:pPr marL="457200" indent="-457200">
              <a:buFont typeface="+mj-lt"/>
              <a:buAutoNum type="arabicPeriod"/>
            </a:pPr>
            <a:r>
              <a:rPr lang="en-IN" b="1" dirty="0"/>
              <a:t>DTI: </a:t>
            </a:r>
            <a:r>
              <a:rPr lang="en-IN" dirty="0"/>
              <a:t>With higher DTI, the defaulting rate increases.</a:t>
            </a:r>
            <a:endParaRPr lang="en-IN" b="1" dirty="0"/>
          </a:p>
          <a:p>
            <a:pPr marL="457200" indent="-457200">
              <a:buFont typeface="+mj-lt"/>
              <a:buAutoNum type="arabicPeriod"/>
            </a:pPr>
            <a:r>
              <a:rPr lang="en-IN" b="1" dirty="0"/>
              <a:t>Grade: </a:t>
            </a:r>
            <a:r>
              <a:rPr lang="en-IN" dirty="0"/>
              <a:t>Defaulting rate increases as we move from grade ‘A’ to grade ‘G’.</a:t>
            </a:r>
            <a:endParaRPr lang="en-IN" b="1" dirty="0"/>
          </a:p>
          <a:p>
            <a:pPr marL="457200" indent="-457200">
              <a:buFont typeface="+mj-lt"/>
              <a:buAutoNum type="arabicPeriod"/>
            </a:pPr>
            <a:r>
              <a:rPr lang="en-IN" b="1" dirty="0"/>
              <a:t>Revolving rate of utilization: </a:t>
            </a:r>
            <a:r>
              <a:rPr lang="en-IN" dirty="0"/>
              <a:t>With increase in the revolving line of utilization, the defaulting rate increases</a:t>
            </a:r>
            <a:endParaRPr lang="en-IN" b="1" dirty="0"/>
          </a:p>
        </p:txBody>
      </p:sp>
    </p:spTree>
    <p:extLst>
      <p:ext uri="{BB962C8B-B14F-4D97-AF65-F5344CB8AC3E}">
        <p14:creationId xmlns:p14="http://schemas.microsoft.com/office/powerpoint/2010/main" val="34845123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40526-BA41-4B69-B64E-8F3F18969D92}"/>
              </a:ext>
            </a:extLst>
          </p:cNvPr>
          <p:cNvSpPr>
            <a:spLocks noGrp="1"/>
          </p:cNvSpPr>
          <p:nvPr>
            <p:ph type="title"/>
          </p:nvPr>
        </p:nvSpPr>
        <p:spPr/>
        <p:txBody>
          <a:bodyPr/>
          <a:lstStyle/>
          <a:p>
            <a:r>
              <a:rPr lang="en-IN" dirty="0"/>
              <a:t>Recommendations/Proposals</a:t>
            </a:r>
          </a:p>
        </p:txBody>
      </p:sp>
      <p:sp>
        <p:nvSpPr>
          <p:cNvPr id="3" name="Content Placeholder 2">
            <a:extLst>
              <a:ext uri="{FF2B5EF4-FFF2-40B4-BE49-F238E27FC236}">
                <a16:creationId xmlns:a16="http://schemas.microsoft.com/office/drawing/2014/main" id="{549EAA92-D372-4BD0-AE57-AD68B98F89ED}"/>
              </a:ext>
            </a:extLst>
          </p:cNvPr>
          <p:cNvSpPr>
            <a:spLocks noGrp="1"/>
          </p:cNvSpPr>
          <p:nvPr>
            <p:ph idx="1"/>
          </p:nvPr>
        </p:nvSpPr>
        <p:spPr/>
        <p:txBody>
          <a:bodyPr/>
          <a:lstStyle/>
          <a:p>
            <a:pPr marL="457200" indent="-457200">
              <a:buFont typeface="+mj-lt"/>
              <a:buAutoNum type="arabicPeriod"/>
            </a:pPr>
            <a:r>
              <a:rPr lang="en-IN" dirty="0"/>
              <a:t>Sanction loans of small amounts</a:t>
            </a:r>
          </a:p>
          <a:p>
            <a:pPr marL="457200" indent="-457200">
              <a:buFont typeface="+mj-lt"/>
              <a:buAutoNum type="arabicPeriod"/>
            </a:pPr>
            <a:r>
              <a:rPr lang="en-IN" dirty="0"/>
              <a:t>Extremely high interest rates must be avoided</a:t>
            </a:r>
          </a:p>
          <a:p>
            <a:pPr marL="457200" indent="-457200">
              <a:buFont typeface="+mj-lt"/>
              <a:buAutoNum type="arabicPeriod"/>
            </a:pPr>
            <a:r>
              <a:rPr lang="en-IN" dirty="0"/>
              <a:t>Decrease loans for applicants with low annual income</a:t>
            </a:r>
          </a:p>
          <a:p>
            <a:pPr marL="457200" indent="-457200">
              <a:buFont typeface="+mj-lt"/>
              <a:buAutoNum type="arabicPeriod"/>
            </a:pPr>
            <a:r>
              <a:rPr lang="en-IN" dirty="0"/>
              <a:t>Approve loans for applicants with lower debt</a:t>
            </a:r>
          </a:p>
          <a:p>
            <a:pPr marL="457200" indent="-457200">
              <a:buFont typeface="+mj-lt"/>
              <a:buAutoNum type="arabicPeriod"/>
            </a:pPr>
            <a:r>
              <a:rPr lang="en-IN" dirty="0"/>
              <a:t>Consider loaning often to grades A, B, C over F, G</a:t>
            </a:r>
          </a:p>
          <a:p>
            <a:pPr marL="457200" indent="-457200">
              <a:buFont typeface="+mj-lt"/>
              <a:buAutoNum type="arabicPeriod"/>
            </a:pPr>
            <a:r>
              <a:rPr lang="en-IN" dirty="0"/>
              <a:t>Decrease loaning to applicants with high revolving line of utilization</a:t>
            </a:r>
          </a:p>
        </p:txBody>
      </p:sp>
    </p:spTree>
    <p:extLst>
      <p:ext uri="{BB962C8B-B14F-4D97-AF65-F5344CB8AC3E}">
        <p14:creationId xmlns:p14="http://schemas.microsoft.com/office/powerpoint/2010/main" val="988570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260BE-738F-45A9-80D4-8B4A3B9EE2AE}"/>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37B1150B-6E8D-4F10-92A9-4D15C0330301}"/>
              </a:ext>
            </a:extLst>
          </p:cNvPr>
          <p:cNvSpPr>
            <a:spLocks noGrp="1"/>
          </p:cNvSpPr>
          <p:nvPr>
            <p:ph idx="1"/>
          </p:nvPr>
        </p:nvSpPr>
        <p:spPr/>
        <p:txBody>
          <a:bodyPr/>
          <a:lstStyle/>
          <a:p>
            <a:r>
              <a:rPr lang="en-GB" sz="2000" cap="none" dirty="0">
                <a:solidFill>
                  <a:srgbClr val="091E42"/>
                </a:solidFill>
              </a:rPr>
              <a:t>Using Exploratory data analysis, find out what factors drive the defaulter rate in the loan applicants.</a:t>
            </a:r>
            <a:endParaRPr lang="en-IN" dirty="0"/>
          </a:p>
        </p:txBody>
      </p:sp>
    </p:spTree>
    <p:extLst>
      <p:ext uri="{BB962C8B-B14F-4D97-AF65-F5344CB8AC3E}">
        <p14:creationId xmlns:p14="http://schemas.microsoft.com/office/powerpoint/2010/main" val="648748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260BE-738F-45A9-80D4-8B4A3B9EE2AE}"/>
              </a:ext>
            </a:extLst>
          </p:cNvPr>
          <p:cNvSpPr>
            <a:spLocks noGrp="1"/>
          </p:cNvSpPr>
          <p:nvPr>
            <p:ph type="title"/>
          </p:nvPr>
        </p:nvSpPr>
        <p:spPr/>
        <p:txBody>
          <a:bodyPr/>
          <a:lstStyle/>
          <a:p>
            <a:r>
              <a:rPr lang="en-IN" dirty="0"/>
              <a:t>EDA Approach</a:t>
            </a:r>
          </a:p>
        </p:txBody>
      </p:sp>
      <p:sp>
        <p:nvSpPr>
          <p:cNvPr id="3" name="Content Placeholder 2">
            <a:extLst>
              <a:ext uri="{FF2B5EF4-FFF2-40B4-BE49-F238E27FC236}">
                <a16:creationId xmlns:a16="http://schemas.microsoft.com/office/drawing/2014/main" id="{37B1150B-6E8D-4F10-92A9-4D15C0330301}"/>
              </a:ext>
            </a:extLst>
          </p:cNvPr>
          <p:cNvSpPr>
            <a:spLocks noGrp="1"/>
          </p:cNvSpPr>
          <p:nvPr>
            <p:ph idx="1"/>
          </p:nvPr>
        </p:nvSpPr>
        <p:spPr/>
        <p:txBody>
          <a:bodyPr/>
          <a:lstStyle/>
          <a:p>
            <a:r>
              <a:rPr lang="en-IN" dirty="0"/>
              <a:t>1. </a:t>
            </a:r>
            <a:r>
              <a:rPr lang="en-IN" b="0" i="0" dirty="0">
                <a:solidFill>
                  <a:srgbClr val="091E42"/>
                </a:solidFill>
                <a:effectLst/>
                <a:latin typeface="freight-text-pro"/>
              </a:rPr>
              <a:t>Data Understanding</a:t>
            </a:r>
          </a:p>
          <a:p>
            <a:r>
              <a:rPr lang="en-IN" b="0" i="0" dirty="0">
                <a:solidFill>
                  <a:srgbClr val="091E42"/>
                </a:solidFill>
                <a:effectLst/>
                <a:latin typeface="freight-text-pro"/>
              </a:rPr>
              <a:t>2. Data Cleaning and Manipulation</a:t>
            </a:r>
          </a:p>
          <a:p>
            <a:r>
              <a:rPr lang="en-IN" dirty="0">
                <a:solidFill>
                  <a:srgbClr val="091E42"/>
                </a:solidFill>
                <a:latin typeface="freight-text-pro"/>
              </a:rPr>
              <a:t>3. </a:t>
            </a:r>
            <a:r>
              <a:rPr lang="en-IN" b="0" i="0" dirty="0">
                <a:solidFill>
                  <a:srgbClr val="091E42"/>
                </a:solidFill>
                <a:effectLst/>
                <a:latin typeface="freight-text-pro"/>
              </a:rPr>
              <a:t>Univariate Analysis</a:t>
            </a:r>
          </a:p>
          <a:p>
            <a:r>
              <a:rPr lang="en-IN" dirty="0">
                <a:solidFill>
                  <a:srgbClr val="091E42"/>
                </a:solidFill>
                <a:latin typeface="freight-text-pro"/>
              </a:rPr>
              <a:t>4. Segmented Univariate Analysis</a:t>
            </a:r>
          </a:p>
          <a:p>
            <a:r>
              <a:rPr lang="en-IN" dirty="0">
                <a:solidFill>
                  <a:srgbClr val="091E42"/>
                </a:solidFill>
                <a:latin typeface="freight-text-pro"/>
              </a:rPr>
              <a:t>5. </a:t>
            </a:r>
            <a:r>
              <a:rPr lang="en-GB" b="0" i="0" dirty="0">
                <a:solidFill>
                  <a:srgbClr val="091E42"/>
                </a:solidFill>
                <a:effectLst/>
                <a:latin typeface="freight-text-pro"/>
              </a:rPr>
              <a:t>Bivariate/Multivariate Analysis</a:t>
            </a:r>
            <a:endParaRPr lang="en-IN" dirty="0"/>
          </a:p>
        </p:txBody>
      </p:sp>
    </p:spTree>
    <p:extLst>
      <p:ext uri="{BB962C8B-B14F-4D97-AF65-F5344CB8AC3E}">
        <p14:creationId xmlns:p14="http://schemas.microsoft.com/office/powerpoint/2010/main" val="886482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659CA-177E-4592-A1E6-5ED8697AC85F}"/>
              </a:ext>
            </a:extLst>
          </p:cNvPr>
          <p:cNvSpPr>
            <a:spLocks noGrp="1"/>
          </p:cNvSpPr>
          <p:nvPr>
            <p:ph type="title"/>
          </p:nvPr>
        </p:nvSpPr>
        <p:spPr/>
        <p:txBody>
          <a:bodyPr/>
          <a:lstStyle/>
          <a:p>
            <a:r>
              <a:rPr lang="en-IN" dirty="0"/>
              <a:t>Data understanding </a:t>
            </a:r>
          </a:p>
        </p:txBody>
      </p:sp>
      <p:sp>
        <p:nvSpPr>
          <p:cNvPr id="3" name="Content Placeholder 2">
            <a:extLst>
              <a:ext uri="{FF2B5EF4-FFF2-40B4-BE49-F238E27FC236}">
                <a16:creationId xmlns:a16="http://schemas.microsoft.com/office/drawing/2014/main" id="{1ECB2BE4-35CE-498F-8B12-D82B7DB79E0D}"/>
              </a:ext>
            </a:extLst>
          </p:cNvPr>
          <p:cNvSpPr>
            <a:spLocks noGrp="1"/>
          </p:cNvSpPr>
          <p:nvPr>
            <p:ph idx="1"/>
          </p:nvPr>
        </p:nvSpPr>
        <p:spPr/>
        <p:txBody>
          <a:bodyPr/>
          <a:lstStyle/>
          <a:p>
            <a:r>
              <a:rPr lang="en-IN" dirty="0"/>
              <a:t>We have been provided 2 files</a:t>
            </a:r>
          </a:p>
          <a:p>
            <a:pPr marL="749808" lvl="1" indent="-457200">
              <a:buFont typeface="+mj-lt"/>
              <a:buAutoNum type="arabicPeriod"/>
            </a:pPr>
            <a:r>
              <a:rPr lang="en-IN" dirty="0"/>
              <a:t>Loan.csv – This files has the dataset of loan applications from the period 2007-2011</a:t>
            </a:r>
          </a:p>
          <a:p>
            <a:pPr marL="749808" lvl="1" indent="-457200">
              <a:buFont typeface="+mj-lt"/>
              <a:buAutoNum type="arabicPeriod"/>
            </a:pPr>
            <a:r>
              <a:rPr lang="en-IN" dirty="0"/>
              <a:t>Data_Dictionary.xls – This is metadata for the loan.csv file. This contains meanings of all the columns present in the dataset.</a:t>
            </a:r>
          </a:p>
          <a:p>
            <a:pPr marL="292608" lvl="1" indent="0">
              <a:buNone/>
            </a:pPr>
            <a:endParaRPr lang="en-IN" dirty="0"/>
          </a:p>
          <a:p>
            <a:pPr marL="0" indent="0">
              <a:buNone/>
            </a:pPr>
            <a:r>
              <a:rPr lang="en-IN" dirty="0"/>
              <a:t>Upon looking into the dataset we can conclude below:</a:t>
            </a:r>
          </a:p>
          <a:p>
            <a:pPr marL="749808" lvl="1" indent="-457200">
              <a:buAutoNum type="arabicPeriod"/>
            </a:pPr>
            <a:r>
              <a:rPr lang="en-IN" dirty="0"/>
              <a:t>Dataset contains 39717 rows and 111 columns</a:t>
            </a:r>
          </a:p>
          <a:p>
            <a:pPr marL="749808" lvl="1" indent="-457200">
              <a:buAutoNum type="arabicPeriod"/>
            </a:pPr>
            <a:r>
              <a:rPr lang="en-IN" dirty="0"/>
              <a:t>‘</a:t>
            </a:r>
            <a:r>
              <a:rPr lang="en-IN" dirty="0" err="1"/>
              <a:t>loan_status</a:t>
            </a:r>
            <a:r>
              <a:rPr lang="en-IN" dirty="0"/>
              <a:t>’ is the target variable for the analysis</a:t>
            </a:r>
          </a:p>
          <a:p>
            <a:pPr marL="749808" lvl="1" indent="-457200">
              <a:buAutoNum type="arabicPeriod"/>
            </a:pPr>
            <a:r>
              <a:rPr lang="en-IN" dirty="0"/>
              <a:t>Multiple columns have null values</a:t>
            </a:r>
          </a:p>
          <a:p>
            <a:pPr marL="749808" lvl="1" indent="-457200">
              <a:buAutoNum type="arabicPeriod"/>
            </a:pPr>
            <a:r>
              <a:rPr lang="en-IN" dirty="0"/>
              <a:t>There are some similar columns like ‘purpose’ and ‘title’</a:t>
            </a:r>
          </a:p>
          <a:p>
            <a:pPr marL="749808" lvl="1" indent="-457200">
              <a:buAutoNum type="arabicPeriod"/>
            </a:pPr>
            <a:endParaRPr lang="en-IN" dirty="0"/>
          </a:p>
          <a:p>
            <a:pPr marL="457200" indent="-457200">
              <a:buAutoNum type="arabicPeriod"/>
            </a:pPr>
            <a:endParaRPr lang="en-IN" dirty="0"/>
          </a:p>
        </p:txBody>
      </p:sp>
    </p:spTree>
    <p:extLst>
      <p:ext uri="{BB962C8B-B14F-4D97-AF65-F5344CB8AC3E}">
        <p14:creationId xmlns:p14="http://schemas.microsoft.com/office/powerpoint/2010/main" val="1472638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260BE-738F-45A9-80D4-8B4A3B9EE2AE}"/>
              </a:ext>
            </a:extLst>
          </p:cNvPr>
          <p:cNvSpPr>
            <a:spLocks noGrp="1"/>
          </p:cNvSpPr>
          <p:nvPr>
            <p:ph type="title"/>
          </p:nvPr>
        </p:nvSpPr>
        <p:spPr/>
        <p:txBody>
          <a:bodyPr/>
          <a:lstStyle/>
          <a:p>
            <a:r>
              <a:rPr lang="en-IN" dirty="0"/>
              <a:t>Data Cleaning/Manipulation</a:t>
            </a:r>
          </a:p>
        </p:txBody>
      </p:sp>
      <p:sp>
        <p:nvSpPr>
          <p:cNvPr id="3" name="Content Placeholder 2">
            <a:extLst>
              <a:ext uri="{FF2B5EF4-FFF2-40B4-BE49-F238E27FC236}">
                <a16:creationId xmlns:a16="http://schemas.microsoft.com/office/drawing/2014/main" id="{37B1150B-6E8D-4F10-92A9-4D15C0330301}"/>
              </a:ext>
            </a:extLst>
          </p:cNvPr>
          <p:cNvSpPr>
            <a:spLocks noGrp="1"/>
          </p:cNvSpPr>
          <p:nvPr>
            <p:ph idx="1"/>
          </p:nvPr>
        </p:nvSpPr>
        <p:spPr>
          <a:xfrm>
            <a:off x="1097280" y="1960605"/>
            <a:ext cx="10313182" cy="4267200"/>
          </a:xfrm>
        </p:spPr>
        <p:txBody>
          <a:bodyPr>
            <a:normAutofit fontScale="85000" lnSpcReduction="10000"/>
          </a:bodyPr>
          <a:lstStyle/>
          <a:p>
            <a:pPr marL="457200" indent="-457200">
              <a:buFont typeface="+mj-lt"/>
              <a:buAutoNum type="arabicPeriod"/>
            </a:pPr>
            <a:r>
              <a:rPr lang="en-IN" dirty="0"/>
              <a:t>Drop unnecessary columns</a:t>
            </a:r>
          </a:p>
          <a:p>
            <a:pPr marL="749808" lvl="1" indent="-457200">
              <a:buFont typeface="+mj-lt"/>
              <a:buAutoNum type="arabicPeriod"/>
            </a:pPr>
            <a:r>
              <a:rPr lang="en-IN" dirty="0"/>
              <a:t>Removed columns that do not help us in identifying defaulter status of an applicant. E.g. </a:t>
            </a:r>
            <a:r>
              <a:rPr lang="en-IN" sz="1600" b="1" dirty="0" err="1">
                <a:latin typeface="Century" panose="02040604050505020304" pitchFamily="18" charset="0"/>
              </a:rPr>
              <a:t>url</a:t>
            </a:r>
            <a:r>
              <a:rPr lang="en-IN" sz="1600" b="1" dirty="0">
                <a:latin typeface="Century" panose="02040604050505020304" pitchFamily="18" charset="0"/>
              </a:rPr>
              <a:t>, </a:t>
            </a:r>
            <a:r>
              <a:rPr lang="en-IN" sz="1600" b="1" dirty="0" err="1">
                <a:latin typeface="Century" panose="02040604050505020304" pitchFamily="18" charset="0"/>
              </a:rPr>
              <a:t>desc</a:t>
            </a:r>
            <a:r>
              <a:rPr lang="en-IN" sz="1600" b="1" dirty="0">
                <a:latin typeface="Century" panose="02040604050505020304" pitchFamily="18" charset="0"/>
              </a:rPr>
              <a:t>, </a:t>
            </a:r>
            <a:r>
              <a:rPr lang="en-IN" sz="1600" b="1" dirty="0" err="1">
                <a:latin typeface="Century" panose="02040604050505020304" pitchFamily="18" charset="0"/>
              </a:rPr>
              <a:t>zip_code</a:t>
            </a:r>
            <a:r>
              <a:rPr lang="en-IN" sz="1600" b="1" dirty="0">
                <a:latin typeface="Century" panose="02040604050505020304" pitchFamily="18" charset="0"/>
              </a:rPr>
              <a:t>, id, </a:t>
            </a:r>
            <a:r>
              <a:rPr lang="en-IN" sz="1600" b="1" dirty="0" err="1">
                <a:latin typeface="Century" panose="02040604050505020304" pitchFamily="18" charset="0"/>
              </a:rPr>
              <a:t>member_id</a:t>
            </a:r>
            <a:r>
              <a:rPr lang="en-IN" sz="1600" b="1" dirty="0">
                <a:latin typeface="Century" panose="02040604050505020304" pitchFamily="18" charset="0"/>
              </a:rPr>
              <a:t>, </a:t>
            </a:r>
            <a:r>
              <a:rPr lang="en-IN" sz="1600" b="1" dirty="0" err="1">
                <a:latin typeface="Century" panose="02040604050505020304" pitchFamily="18" charset="0"/>
              </a:rPr>
              <a:t>last_pymnt_d</a:t>
            </a:r>
            <a:r>
              <a:rPr lang="en-IN" sz="1600" b="1" dirty="0">
                <a:latin typeface="Century" panose="02040604050505020304" pitchFamily="18" charset="0"/>
              </a:rPr>
              <a:t>, </a:t>
            </a:r>
            <a:r>
              <a:rPr lang="en-IN" sz="1600" b="1" dirty="0" err="1">
                <a:latin typeface="Century" panose="02040604050505020304" pitchFamily="18" charset="0"/>
              </a:rPr>
              <a:t>last_pymnt_amnt</a:t>
            </a:r>
            <a:r>
              <a:rPr lang="en-IN" sz="1600" b="1" dirty="0">
                <a:latin typeface="Century" panose="02040604050505020304" pitchFamily="18" charset="0"/>
              </a:rPr>
              <a:t>, </a:t>
            </a:r>
            <a:r>
              <a:rPr lang="en-IN" sz="1600" b="1" dirty="0" err="1">
                <a:latin typeface="Century" panose="02040604050505020304" pitchFamily="18" charset="0"/>
              </a:rPr>
              <a:t>last_credit_pull_d</a:t>
            </a:r>
            <a:r>
              <a:rPr lang="en-IN" sz="1600" b="1" dirty="0">
                <a:latin typeface="Century" panose="02040604050505020304" pitchFamily="18" charset="0"/>
              </a:rPr>
              <a:t>, </a:t>
            </a:r>
            <a:r>
              <a:rPr lang="en-IN" sz="1600" b="1" dirty="0" err="1">
                <a:latin typeface="Century" panose="02040604050505020304" pitchFamily="18" charset="0"/>
              </a:rPr>
              <a:t>out_prncp</a:t>
            </a:r>
            <a:r>
              <a:rPr lang="en-IN" sz="1600" b="1" dirty="0">
                <a:latin typeface="Century" panose="02040604050505020304" pitchFamily="18" charset="0"/>
              </a:rPr>
              <a:t>, </a:t>
            </a:r>
            <a:r>
              <a:rPr lang="en-IN" sz="1600" b="1" dirty="0" err="1">
                <a:latin typeface="Century" panose="02040604050505020304" pitchFamily="18" charset="0"/>
              </a:rPr>
              <a:t>out_prncp_inv</a:t>
            </a:r>
            <a:r>
              <a:rPr lang="en-IN" sz="1600" b="1" dirty="0">
                <a:latin typeface="Century" panose="02040604050505020304" pitchFamily="18" charset="0"/>
              </a:rPr>
              <a:t>, </a:t>
            </a:r>
            <a:r>
              <a:rPr lang="en-IN" sz="1600" b="1" dirty="0" err="1">
                <a:latin typeface="Century" panose="02040604050505020304" pitchFamily="18" charset="0"/>
              </a:rPr>
              <a:t>total_pymnt</a:t>
            </a:r>
            <a:r>
              <a:rPr lang="en-IN" sz="1600" b="1" dirty="0">
                <a:latin typeface="Century" panose="02040604050505020304" pitchFamily="18" charset="0"/>
              </a:rPr>
              <a:t>, </a:t>
            </a:r>
            <a:r>
              <a:rPr lang="en-IN" sz="1600" b="1" dirty="0" err="1">
                <a:latin typeface="Century" panose="02040604050505020304" pitchFamily="18" charset="0"/>
              </a:rPr>
              <a:t>total_pymnt_inv</a:t>
            </a:r>
            <a:r>
              <a:rPr lang="en-IN" sz="1600" b="1" dirty="0">
                <a:latin typeface="Century" panose="02040604050505020304" pitchFamily="18" charset="0"/>
              </a:rPr>
              <a:t>, </a:t>
            </a:r>
            <a:r>
              <a:rPr lang="en-IN" sz="1600" b="1" dirty="0" err="1">
                <a:latin typeface="Century" panose="02040604050505020304" pitchFamily="18" charset="0"/>
              </a:rPr>
              <a:t>total_rec_int</a:t>
            </a:r>
            <a:r>
              <a:rPr lang="en-IN" sz="1600" b="1" dirty="0">
                <a:latin typeface="Century" panose="02040604050505020304" pitchFamily="18" charset="0"/>
              </a:rPr>
              <a:t>, </a:t>
            </a:r>
            <a:r>
              <a:rPr lang="en-IN" sz="1600" b="1" dirty="0" err="1">
                <a:latin typeface="Century" panose="02040604050505020304" pitchFamily="18" charset="0"/>
              </a:rPr>
              <a:t>total_rec_late_fee</a:t>
            </a:r>
            <a:r>
              <a:rPr lang="en-IN" sz="1600" b="1" dirty="0">
                <a:latin typeface="Century" panose="02040604050505020304" pitchFamily="18" charset="0"/>
              </a:rPr>
              <a:t>, </a:t>
            </a:r>
            <a:r>
              <a:rPr lang="en-IN" sz="1600" b="1" dirty="0" err="1">
                <a:latin typeface="Century" panose="02040604050505020304" pitchFamily="18" charset="0"/>
              </a:rPr>
              <a:t>total_rec_prncp</a:t>
            </a:r>
            <a:endParaRPr lang="en-IN" sz="1900" b="1" dirty="0">
              <a:latin typeface="Century" panose="02040604050505020304" pitchFamily="18" charset="0"/>
            </a:endParaRPr>
          </a:p>
          <a:p>
            <a:pPr marL="749808" lvl="1" indent="-457200">
              <a:buFont typeface="+mj-lt"/>
              <a:buAutoNum type="arabicPeriod"/>
            </a:pPr>
            <a:r>
              <a:rPr lang="en-IN" dirty="0"/>
              <a:t>Removed columns that had only one unique value through out the table. E.g. </a:t>
            </a:r>
            <a:r>
              <a:rPr lang="en-IN" sz="1600" b="1" dirty="0" err="1">
                <a:latin typeface="Century" panose="02040604050505020304" pitchFamily="18" charset="0"/>
              </a:rPr>
              <a:t>pymnt_plan</a:t>
            </a:r>
            <a:r>
              <a:rPr lang="en-IN" sz="1600" b="1" dirty="0">
                <a:latin typeface="Century" panose="02040604050505020304" pitchFamily="18" charset="0"/>
              </a:rPr>
              <a:t>, </a:t>
            </a:r>
            <a:r>
              <a:rPr lang="en-IN" sz="1600" b="1" dirty="0" err="1">
                <a:latin typeface="Century" panose="02040604050505020304" pitchFamily="18" charset="0"/>
              </a:rPr>
              <a:t>policy_code</a:t>
            </a:r>
            <a:r>
              <a:rPr lang="en-IN" sz="1600" dirty="0">
                <a:latin typeface="Century" panose="02040604050505020304" pitchFamily="18" charset="0"/>
              </a:rPr>
              <a:t>.</a:t>
            </a:r>
            <a:endParaRPr lang="en-IN" sz="1900" dirty="0"/>
          </a:p>
          <a:p>
            <a:pPr marL="749808" lvl="1" indent="-457200">
              <a:buFont typeface="+mj-lt"/>
              <a:buAutoNum type="arabicPeriod"/>
            </a:pPr>
            <a:r>
              <a:rPr lang="en-IN" dirty="0"/>
              <a:t>Removed columns with mean, min, max are all same.</a:t>
            </a:r>
          </a:p>
          <a:p>
            <a:pPr marL="457200" indent="-457200">
              <a:buFont typeface="+mj-lt"/>
              <a:buAutoNum type="arabicPeriod"/>
            </a:pPr>
            <a:r>
              <a:rPr lang="en-IN" dirty="0"/>
              <a:t>Standardize columns</a:t>
            </a:r>
          </a:p>
          <a:p>
            <a:pPr marL="749808" lvl="1" indent="-457200">
              <a:buFont typeface="+mj-lt"/>
              <a:buAutoNum type="arabicPeriod"/>
            </a:pPr>
            <a:r>
              <a:rPr lang="en-IN" sz="1600" dirty="0"/>
              <a:t>% sign is removed from </a:t>
            </a:r>
            <a:r>
              <a:rPr lang="en-IN" sz="1600" b="1" dirty="0" err="1">
                <a:latin typeface="Century" panose="02040604050505020304" pitchFamily="18" charset="0"/>
              </a:rPr>
              <a:t>int_rate</a:t>
            </a:r>
            <a:r>
              <a:rPr lang="en-IN" sz="1600" b="1" dirty="0">
                <a:latin typeface="Century" panose="02040604050505020304" pitchFamily="18" charset="0"/>
              </a:rPr>
              <a:t> </a:t>
            </a:r>
            <a:r>
              <a:rPr lang="en-IN" sz="1600" dirty="0"/>
              <a:t>and </a:t>
            </a:r>
            <a:r>
              <a:rPr lang="en-IN" sz="1600" b="1" dirty="0" err="1">
                <a:latin typeface="Century" panose="02040604050505020304" pitchFamily="18" charset="0"/>
              </a:rPr>
              <a:t>revol_util</a:t>
            </a:r>
            <a:r>
              <a:rPr lang="en-IN" sz="1600" b="1" dirty="0">
                <a:latin typeface="Century" panose="02040604050505020304" pitchFamily="18" charset="0"/>
              </a:rPr>
              <a:t> </a:t>
            </a:r>
            <a:r>
              <a:rPr lang="en-IN" sz="1600" dirty="0"/>
              <a:t>and type-casted to float</a:t>
            </a:r>
          </a:p>
          <a:p>
            <a:pPr marL="749808" lvl="1" indent="-457200">
              <a:buFont typeface="+mj-lt"/>
              <a:buAutoNum type="arabicPeriod"/>
            </a:pPr>
            <a:r>
              <a:rPr lang="en-IN" sz="1600" dirty="0"/>
              <a:t>‘</a:t>
            </a:r>
            <a:r>
              <a:rPr lang="en-IN" sz="1600" b="1" dirty="0">
                <a:latin typeface="Century" panose="02040604050505020304" pitchFamily="18" charset="0"/>
              </a:rPr>
              <a:t>term</a:t>
            </a:r>
            <a:r>
              <a:rPr lang="en-IN" sz="1600" dirty="0"/>
              <a:t>’ column is standardized by removing keyword ‘months’ from it.</a:t>
            </a:r>
          </a:p>
          <a:p>
            <a:pPr marL="749808" lvl="1" indent="-457200">
              <a:buFont typeface="+mj-lt"/>
              <a:buAutoNum type="arabicPeriod"/>
            </a:pPr>
            <a:r>
              <a:rPr lang="en-IN" sz="1600" dirty="0"/>
              <a:t>‘</a:t>
            </a:r>
            <a:r>
              <a:rPr lang="en-IN" sz="1600" b="1" dirty="0" err="1">
                <a:latin typeface="Century" panose="02040604050505020304" pitchFamily="18" charset="0"/>
              </a:rPr>
              <a:t>emp_length</a:t>
            </a:r>
            <a:r>
              <a:rPr lang="en-IN" sz="1600" dirty="0"/>
              <a:t>’ is standardized as per the requirements in data dictionary and has values ranging from 0-10 and removing “+”, “&lt;“ from the values.</a:t>
            </a:r>
          </a:p>
          <a:p>
            <a:pPr marL="749808" lvl="1" indent="-457200">
              <a:buFont typeface="+mj-lt"/>
              <a:buAutoNum type="arabicPeriod"/>
            </a:pPr>
            <a:r>
              <a:rPr lang="en-IN" sz="1600" dirty="0"/>
              <a:t>Standardized </a:t>
            </a:r>
            <a:r>
              <a:rPr lang="en-IN" sz="1600" b="1" dirty="0" err="1">
                <a:latin typeface="Century" panose="02040604050505020304" pitchFamily="18" charset="0"/>
              </a:rPr>
              <a:t>home_ownership</a:t>
            </a:r>
            <a:r>
              <a:rPr lang="en-IN" sz="1600" b="1" dirty="0">
                <a:latin typeface="Century" panose="02040604050505020304" pitchFamily="18" charset="0"/>
              </a:rPr>
              <a:t> </a:t>
            </a:r>
            <a:r>
              <a:rPr lang="en-IN" sz="1600" dirty="0"/>
              <a:t>column by removing ‘</a:t>
            </a:r>
            <a:r>
              <a:rPr lang="en-IN" sz="1600" dirty="0">
                <a:latin typeface="Century" panose="02040604050505020304" pitchFamily="18" charset="0"/>
              </a:rPr>
              <a:t>None</a:t>
            </a:r>
            <a:r>
              <a:rPr lang="en-IN" sz="1600" dirty="0"/>
              <a:t>’ value as it is not mentioned as a valid value in the data dictionary.</a:t>
            </a:r>
          </a:p>
          <a:p>
            <a:pPr marL="749808" lvl="1" indent="-457200">
              <a:buFont typeface="+mj-lt"/>
              <a:buAutoNum type="arabicPeriod"/>
            </a:pPr>
            <a:r>
              <a:rPr lang="en-IN" sz="1600" dirty="0"/>
              <a:t>Renamed </a:t>
            </a:r>
            <a:r>
              <a:rPr lang="en-IN" sz="1600" b="1" dirty="0" err="1">
                <a:latin typeface="Century" panose="02040604050505020304" pitchFamily="18" charset="0"/>
              </a:rPr>
              <a:t>emp_title</a:t>
            </a:r>
            <a:r>
              <a:rPr lang="en-IN" sz="1600" b="1" dirty="0">
                <a:latin typeface="Century" panose="02040604050505020304" pitchFamily="18" charset="0"/>
              </a:rPr>
              <a:t> </a:t>
            </a:r>
            <a:r>
              <a:rPr lang="en-IN" sz="1600" dirty="0"/>
              <a:t>to </a:t>
            </a:r>
            <a:r>
              <a:rPr lang="en-IN" sz="1600" b="1" dirty="0" err="1">
                <a:latin typeface="Century" panose="02040604050505020304" pitchFamily="18" charset="0"/>
              </a:rPr>
              <a:t>job_title</a:t>
            </a:r>
            <a:r>
              <a:rPr lang="en-IN" sz="1600" b="1" dirty="0">
                <a:latin typeface="Century" panose="02040604050505020304" pitchFamily="18" charset="0"/>
              </a:rPr>
              <a:t> </a:t>
            </a:r>
            <a:r>
              <a:rPr lang="en-IN" sz="1600" dirty="0"/>
              <a:t>as the data dictionary defines it to be job title that is supplied during application.</a:t>
            </a:r>
          </a:p>
          <a:p>
            <a:pPr marL="749808" lvl="1" indent="-457200">
              <a:buFont typeface="+mj-lt"/>
              <a:buAutoNum type="arabicPeriod"/>
            </a:pPr>
            <a:r>
              <a:rPr lang="en-IN" sz="1600" dirty="0"/>
              <a:t>Standardized top 15 entries of </a:t>
            </a:r>
            <a:r>
              <a:rPr lang="en-IN" sz="1600" b="1" dirty="0" err="1">
                <a:latin typeface="Century" panose="02040604050505020304" pitchFamily="18" charset="0"/>
              </a:rPr>
              <a:t>job_title</a:t>
            </a:r>
            <a:r>
              <a:rPr lang="en-IN" sz="1600" b="1" dirty="0">
                <a:latin typeface="Century" panose="02040604050505020304" pitchFamily="18" charset="0"/>
              </a:rPr>
              <a:t> </a:t>
            </a:r>
            <a:r>
              <a:rPr lang="en-IN" sz="1600" dirty="0"/>
              <a:t>as there are multiple values pointing to the same applicant. E.g. Us Army, U.S. Army, us army are basically the same applicant</a:t>
            </a:r>
          </a:p>
          <a:p>
            <a:pPr marL="749808" lvl="1" indent="-457200">
              <a:buFont typeface="+mj-lt"/>
              <a:buAutoNum type="arabicPeriod"/>
            </a:pPr>
            <a:r>
              <a:rPr lang="en-IN" sz="1600" dirty="0"/>
              <a:t>Excluded value “Current” from ‘</a:t>
            </a:r>
            <a:r>
              <a:rPr lang="en-IN" sz="1600" b="1" dirty="0" err="1">
                <a:latin typeface="Century" panose="02040604050505020304" pitchFamily="18" charset="0"/>
              </a:rPr>
              <a:t>loan_status</a:t>
            </a:r>
            <a:r>
              <a:rPr lang="en-IN" sz="1600" dirty="0"/>
              <a:t>’, as it does not imply the defaulter status.</a:t>
            </a:r>
          </a:p>
        </p:txBody>
      </p:sp>
    </p:spTree>
    <p:extLst>
      <p:ext uri="{BB962C8B-B14F-4D97-AF65-F5344CB8AC3E}">
        <p14:creationId xmlns:p14="http://schemas.microsoft.com/office/powerpoint/2010/main" val="2163611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260BE-738F-45A9-80D4-8B4A3B9EE2AE}"/>
              </a:ext>
            </a:extLst>
          </p:cNvPr>
          <p:cNvSpPr>
            <a:spLocks noGrp="1"/>
          </p:cNvSpPr>
          <p:nvPr>
            <p:ph type="title"/>
          </p:nvPr>
        </p:nvSpPr>
        <p:spPr/>
        <p:txBody>
          <a:bodyPr/>
          <a:lstStyle/>
          <a:p>
            <a:r>
              <a:rPr lang="en-IN" dirty="0"/>
              <a:t>Data Cleaning/Manipulation</a:t>
            </a:r>
          </a:p>
        </p:txBody>
      </p:sp>
      <p:sp>
        <p:nvSpPr>
          <p:cNvPr id="3" name="Content Placeholder 2">
            <a:extLst>
              <a:ext uri="{FF2B5EF4-FFF2-40B4-BE49-F238E27FC236}">
                <a16:creationId xmlns:a16="http://schemas.microsoft.com/office/drawing/2014/main" id="{37B1150B-6E8D-4F10-92A9-4D15C0330301}"/>
              </a:ext>
            </a:extLst>
          </p:cNvPr>
          <p:cNvSpPr>
            <a:spLocks noGrp="1"/>
          </p:cNvSpPr>
          <p:nvPr>
            <p:ph idx="1"/>
          </p:nvPr>
        </p:nvSpPr>
        <p:spPr/>
        <p:txBody>
          <a:bodyPr>
            <a:normAutofit/>
          </a:bodyPr>
          <a:lstStyle/>
          <a:p>
            <a:pPr marL="457200" indent="-457200">
              <a:buFont typeface="+mj-lt"/>
              <a:buAutoNum type="arabicPeriod" startAt="3"/>
            </a:pPr>
            <a:r>
              <a:rPr lang="en-IN" dirty="0"/>
              <a:t>Handle null values</a:t>
            </a:r>
          </a:p>
          <a:p>
            <a:pPr marL="749808" lvl="1" indent="-457200">
              <a:buFont typeface="+mj-lt"/>
              <a:buAutoNum type="arabicPeriod"/>
            </a:pPr>
            <a:r>
              <a:rPr lang="en-IN" dirty="0"/>
              <a:t>Dropped columns with more than 60% of null values</a:t>
            </a:r>
          </a:p>
          <a:p>
            <a:pPr marL="749808" lvl="1" indent="-457200">
              <a:buFont typeface="+mj-lt"/>
              <a:buAutoNum type="arabicPeriod"/>
            </a:pPr>
            <a:r>
              <a:rPr lang="en-IN" dirty="0"/>
              <a:t>Replaced null values in ‘</a:t>
            </a:r>
            <a:r>
              <a:rPr lang="en-IN" sz="1400" b="1" dirty="0" err="1">
                <a:latin typeface="Century" panose="02040604050505020304" pitchFamily="18" charset="0"/>
              </a:rPr>
              <a:t>emp_length</a:t>
            </a:r>
            <a:r>
              <a:rPr lang="en-IN" dirty="0"/>
              <a:t>’ and ‘</a:t>
            </a:r>
            <a:r>
              <a:rPr lang="en-IN" sz="1400" b="1" dirty="0" err="1">
                <a:latin typeface="Century" panose="02040604050505020304" pitchFamily="18" charset="0"/>
              </a:rPr>
              <a:t>revol_util</a:t>
            </a:r>
            <a:r>
              <a:rPr lang="en-IN" dirty="0"/>
              <a:t>’ with corresponding median values </a:t>
            </a:r>
          </a:p>
          <a:p>
            <a:pPr marL="457200" indent="-457200">
              <a:buFont typeface="+mj-lt"/>
              <a:buAutoNum type="arabicPeriod" startAt="3"/>
            </a:pPr>
            <a:r>
              <a:rPr lang="en-IN" dirty="0"/>
              <a:t>Derived metrics</a:t>
            </a:r>
          </a:p>
          <a:p>
            <a:pPr marL="749808" lvl="1" indent="-457200">
              <a:buFont typeface="+mj-lt"/>
              <a:buAutoNum type="arabicPeriod"/>
            </a:pPr>
            <a:r>
              <a:rPr lang="en-IN" dirty="0"/>
              <a:t>‘</a:t>
            </a:r>
            <a:r>
              <a:rPr lang="en-IN" sz="1400" b="1" dirty="0" err="1">
                <a:latin typeface="Century" panose="02040604050505020304" pitchFamily="18" charset="0"/>
              </a:rPr>
              <a:t>issue_month</a:t>
            </a:r>
            <a:r>
              <a:rPr lang="en-IN" dirty="0"/>
              <a:t>’ and ‘</a:t>
            </a:r>
            <a:r>
              <a:rPr lang="en-IN" sz="1400" b="1" dirty="0" err="1">
                <a:latin typeface="Century" panose="02040604050505020304" pitchFamily="18" charset="0"/>
              </a:rPr>
              <a:t>issue_year</a:t>
            </a:r>
            <a:r>
              <a:rPr lang="en-IN" dirty="0"/>
              <a:t>’ are derived from issue date </a:t>
            </a:r>
            <a:r>
              <a:rPr lang="en-IN" dirty="0" err="1"/>
              <a:t>i.e</a:t>
            </a:r>
            <a:r>
              <a:rPr lang="en-IN" dirty="0"/>
              <a:t> ‘</a:t>
            </a:r>
            <a:r>
              <a:rPr lang="en-IN" sz="1400" b="1" dirty="0" err="1">
                <a:latin typeface="Century" panose="02040604050505020304" pitchFamily="18" charset="0"/>
              </a:rPr>
              <a:t>issue_d</a:t>
            </a:r>
            <a:r>
              <a:rPr lang="en-IN" dirty="0"/>
              <a:t>’</a:t>
            </a:r>
          </a:p>
          <a:p>
            <a:pPr marL="457200" indent="-457200">
              <a:buFont typeface="+mj-lt"/>
              <a:buAutoNum type="arabicPeriod" startAt="3"/>
            </a:pPr>
            <a:r>
              <a:rPr lang="en-IN" dirty="0"/>
              <a:t>Outlier treatment</a:t>
            </a:r>
          </a:p>
          <a:p>
            <a:pPr marL="749808" lvl="1" indent="-457200">
              <a:buFont typeface="+mj-lt"/>
              <a:buAutoNum type="arabicPeriod"/>
            </a:pPr>
            <a:r>
              <a:rPr lang="en-IN" dirty="0"/>
              <a:t>Outliers are treated by removing 5% of data from columns ‘</a:t>
            </a:r>
            <a:r>
              <a:rPr lang="en-IN" sz="1400" b="1" dirty="0" err="1">
                <a:latin typeface="Century" panose="02040604050505020304" pitchFamily="18" charset="0"/>
              </a:rPr>
              <a:t>annual_inc</a:t>
            </a:r>
            <a:r>
              <a:rPr lang="en-IN" sz="1400" b="1" dirty="0">
                <a:latin typeface="Century" panose="02040604050505020304" pitchFamily="18" charset="0"/>
              </a:rPr>
              <a:t>’ </a:t>
            </a:r>
            <a:r>
              <a:rPr lang="en-IN" dirty="0"/>
              <a:t>and ‘</a:t>
            </a:r>
            <a:r>
              <a:rPr lang="en-IN" sz="1400" b="1" dirty="0" err="1">
                <a:latin typeface="Century" panose="02040604050505020304" pitchFamily="18" charset="0"/>
              </a:rPr>
              <a:t>revol_bal</a:t>
            </a:r>
            <a:r>
              <a:rPr lang="en-IN" sz="1400" b="1" dirty="0">
                <a:latin typeface="Century" panose="02040604050505020304" pitchFamily="18" charset="0"/>
              </a:rPr>
              <a:t>’</a:t>
            </a:r>
          </a:p>
        </p:txBody>
      </p:sp>
    </p:spTree>
    <p:extLst>
      <p:ext uri="{BB962C8B-B14F-4D97-AF65-F5344CB8AC3E}">
        <p14:creationId xmlns:p14="http://schemas.microsoft.com/office/powerpoint/2010/main" val="2404624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8E94A-C9B8-4400-9B51-390D9333D76D}"/>
              </a:ext>
            </a:extLst>
          </p:cNvPr>
          <p:cNvSpPr>
            <a:spLocks noGrp="1"/>
          </p:cNvSpPr>
          <p:nvPr>
            <p:ph type="title"/>
          </p:nvPr>
        </p:nvSpPr>
        <p:spPr/>
        <p:txBody>
          <a:bodyPr/>
          <a:lstStyle/>
          <a:p>
            <a:r>
              <a:rPr lang="en-IN" dirty="0"/>
              <a:t>Univariate Analysis</a:t>
            </a:r>
          </a:p>
        </p:txBody>
      </p:sp>
      <p:pic>
        <p:nvPicPr>
          <p:cNvPr id="5" name="Content Placeholder 4">
            <a:extLst>
              <a:ext uri="{FF2B5EF4-FFF2-40B4-BE49-F238E27FC236}">
                <a16:creationId xmlns:a16="http://schemas.microsoft.com/office/drawing/2014/main" id="{5EB21E77-CE22-4E92-9C1D-AB34E3CDC0D9}"/>
              </a:ext>
            </a:extLst>
          </p:cNvPr>
          <p:cNvPicPr>
            <a:picLocks noGrp="1" noChangeAspect="1"/>
          </p:cNvPicPr>
          <p:nvPr>
            <p:ph idx="1"/>
          </p:nvPr>
        </p:nvPicPr>
        <p:blipFill rotWithShape="1">
          <a:blip r:embed="rId2"/>
          <a:srcRect l="4394" t="8966" r="4383" b="3911"/>
          <a:stretch/>
        </p:blipFill>
        <p:spPr>
          <a:xfrm>
            <a:off x="1097280" y="1925052"/>
            <a:ext cx="4922326" cy="4271210"/>
          </a:xfrm>
        </p:spPr>
      </p:pic>
      <p:sp>
        <p:nvSpPr>
          <p:cNvPr id="6" name="TextBox 5">
            <a:extLst>
              <a:ext uri="{FF2B5EF4-FFF2-40B4-BE49-F238E27FC236}">
                <a16:creationId xmlns:a16="http://schemas.microsoft.com/office/drawing/2014/main" id="{4F29120E-D1F0-48C8-8E64-89D5723EA3CF}"/>
              </a:ext>
            </a:extLst>
          </p:cNvPr>
          <p:cNvSpPr txBox="1"/>
          <p:nvPr/>
        </p:nvSpPr>
        <p:spPr>
          <a:xfrm>
            <a:off x="6341050" y="3525438"/>
            <a:ext cx="4606491" cy="646331"/>
          </a:xfrm>
          <a:prstGeom prst="rect">
            <a:avLst/>
          </a:prstGeom>
          <a:noFill/>
        </p:spPr>
        <p:txBody>
          <a:bodyPr wrap="square" rtlCol="0">
            <a:spAutoFit/>
          </a:bodyPr>
          <a:lstStyle/>
          <a:p>
            <a:r>
              <a:rPr lang="en-IN" dirty="0"/>
              <a:t>The dataset consists of </a:t>
            </a:r>
            <a:r>
              <a:rPr lang="en-IN" b="1" dirty="0"/>
              <a:t>86.26%</a:t>
            </a:r>
            <a:r>
              <a:rPr lang="en-IN" dirty="0"/>
              <a:t> of </a:t>
            </a:r>
            <a:r>
              <a:rPr lang="en-IN" b="1" dirty="0"/>
              <a:t>Fully paid</a:t>
            </a:r>
            <a:r>
              <a:rPr lang="en-IN" dirty="0"/>
              <a:t> the loan and </a:t>
            </a:r>
            <a:r>
              <a:rPr lang="en-IN" b="1" dirty="0"/>
              <a:t>14.74%</a:t>
            </a:r>
            <a:r>
              <a:rPr lang="en-IN" dirty="0"/>
              <a:t> have been </a:t>
            </a:r>
            <a:r>
              <a:rPr lang="en-IN" b="1" dirty="0"/>
              <a:t>charged off</a:t>
            </a:r>
            <a:r>
              <a:rPr lang="en-IN" dirty="0"/>
              <a:t>.</a:t>
            </a:r>
          </a:p>
        </p:txBody>
      </p:sp>
      <p:sp>
        <p:nvSpPr>
          <p:cNvPr id="7" name="Title 1">
            <a:extLst>
              <a:ext uri="{FF2B5EF4-FFF2-40B4-BE49-F238E27FC236}">
                <a16:creationId xmlns:a16="http://schemas.microsoft.com/office/drawing/2014/main" id="{E5CAB939-5DD8-4006-BD8C-ACE017BB5082}"/>
              </a:ext>
            </a:extLst>
          </p:cNvPr>
          <p:cNvSpPr txBox="1">
            <a:spLocks/>
          </p:cNvSpPr>
          <p:nvPr/>
        </p:nvSpPr>
        <p:spPr>
          <a:xfrm>
            <a:off x="6019606" y="1973773"/>
            <a:ext cx="5249380" cy="81983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IN" sz="2800" dirty="0"/>
              <a:t>Distribution of target variable</a:t>
            </a:r>
          </a:p>
        </p:txBody>
      </p:sp>
    </p:spTree>
    <p:extLst>
      <p:ext uri="{BB962C8B-B14F-4D97-AF65-F5344CB8AC3E}">
        <p14:creationId xmlns:p14="http://schemas.microsoft.com/office/powerpoint/2010/main" val="1634023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8E94A-C9B8-4400-9B51-390D9333D76D}"/>
              </a:ext>
            </a:extLst>
          </p:cNvPr>
          <p:cNvSpPr>
            <a:spLocks noGrp="1"/>
          </p:cNvSpPr>
          <p:nvPr>
            <p:ph type="title"/>
          </p:nvPr>
        </p:nvSpPr>
        <p:spPr/>
        <p:txBody>
          <a:bodyPr/>
          <a:lstStyle/>
          <a:p>
            <a:r>
              <a:rPr lang="en-IN" dirty="0"/>
              <a:t>Univariate Analysis</a:t>
            </a:r>
          </a:p>
        </p:txBody>
      </p:sp>
      <p:sp>
        <p:nvSpPr>
          <p:cNvPr id="4" name="Title 1">
            <a:extLst>
              <a:ext uri="{FF2B5EF4-FFF2-40B4-BE49-F238E27FC236}">
                <a16:creationId xmlns:a16="http://schemas.microsoft.com/office/drawing/2014/main" id="{ACD71656-5AC7-4C51-A79A-8E16B959391B}"/>
              </a:ext>
            </a:extLst>
          </p:cNvPr>
          <p:cNvSpPr txBox="1">
            <a:spLocks/>
          </p:cNvSpPr>
          <p:nvPr/>
        </p:nvSpPr>
        <p:spPr>
          <a:xfrm>
            <a:off x="6019605" y="1973773"/>
            <a:ext cx="5554773" cy="819834"/>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IN" sz="2800" dirty="0"/>
              <a:t>Distribution of Home Ownership</a:t>
            </a:r>
          </a:p>
        </p:txBody>
      </p:sp>
      <p:sp>
        <p:nvSpPr>
          <p:cNvPr id="8" name="Content Placeholder 7">
            <a:extLst>
              <a:ext uri="{FF2B5EF4-FFF2-40B4-BE49-F238E27FC236}">
                <a16:creationId xmlns:a16="http://schemas.microsoft.com/office/drawing/2014/main" id="{EC2FECBD-BDBC-44B3-B0F1-E8A0477C7AD1}"/>
              </a:ext>
            </a:extLst>
          </p:cNvPr>
          <p:cNvSpPr>
            <a:spLocks noGrp="1"/>
          </p:cNvSpPr>
          <p:nvPr>
            <p:ph idx="1"/>
          </p:nvPr>
        </p:nvSpPr>
        <p:spPr>
          <a:xfrm>
            <a:off x="6096000" y="2926080"/>
            <a:ext cx="5059680" cy="2943012"/>
          </a:xfrm>
        </p:spPr>
        <p:txBody>
          <a:bodyPr/>
          <a:lstStyle/>
          <a:p>
            <a:r>
              <a:rPr lang="en-IN" dirty="0"/>
              <a:t>Applicants with rented housing are more likely to request for a loan than the ones who own a property.</a:t>
            </a:r>
          </a:p>
        </p:txBody>
      </p:sp>
      <p:pic>
        <p:nvPicPr>
          <p:cNvPr id="10" name="Picture 9">
            <a:extLst>
              <a:ext uri="{FF2B5EF4-FFF2-40B4-BE49-F238E27FC236}">
                <a16:creationId xmlns:a16="http://schemas.microsoft.com/office/drawing/2014/main" id="{1DEFC192-AD26-40B0-9013-BC083049106F}"/>
              </a:ext>
            </a:extLst>
          </p:cNvPr>
          <p:cNvPicPr>
            <a:picLocks noChangeAspect="1"/>
          </p:cNvPicPr>
          <p:nvPr/>
        </p:nvPicPr>
        <p:blipFill>
          <a:blip r:embed="rId2"/>
          <a:stretch>
            <a:fillRect/>
          </a:stretch>
        </p:blipFill>
        <p:spPr>
          <a:xfrm>
            <a:off x="1211248" y="1973773"/>
            <a:ext cx="4060542" cy="4305988"/>
          </a:xfrm>
          <a:prstGeom prst="rect">
            <a:avLst/>
          </a:prstGeom>
        </p:spPr>
      </p:pic>
    </p:spTree>
    <p:extLst>
      <p:ext uri="{BB962C8B-B14F-4D97-AF65-F5344CB8AC3E}">
        <p14:creationId xmlns:p14="http://schemas.microsoft.com/office/powerpoint/2010/main" val="676250314"/>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2.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{60C148F7-C6F4-4133-8C15-022AB19F0DEC}tf33845126_win32</Template>
  <TotalTime>1257</TotalTime>
  <Words>1437</Words>
  <Application>Microsoft Office PowerPoint</Application>
  <PresentationFormat>Widescreen</PresentationFormat>
  <Paragraphs>117</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Bookman Old Style</vt:lpstr>
      <vt:lpstr>Calibri</vt:lpstr>
      <vt:lpstr>Century</vt:lpstr>
      <vt:lpstr>Franklin Gothic Book</vt:lpstr>
      <vt:lpstr>freight-text-pro</vt:lpstr>
      <vt:lpstr>1_RetrospectVTI</vt:lpstr>
      <vt:lpstr>Lending Club Case Study</vt:lpstr>
      <vt:lpstr>Problem Statement</vt:lpstr>
      <vt:lpstr>Objective</vt:lpstr>
      <vt:lpstr>EDA Approach</vt:lpstr>
      <vt:lpstr>Data understanding </vt:lpstr>
      <vt:lpstr>Data Cleaning/Manipulation</vt:lpstr>
      <vt:lpstr>Data Cleaning/Manipulation</vt:lpstr>
      <vt:lpstr>Univariate Analysis</vt:lpstr>
      <vt:lpstr>Univariate Analysis</vt:lpstr>
      <vt:lpstr>Univariate Analysis</vt:lpstr>
      <vt:lpstr>Univariate Analysis</vt:lpstr>
      <vt:lpstr>Univariate Analysis</vt:lpstr>
      <vt:lpstr>Univariate Analysis</vt:lpstr>
      <vt:lpstr>Segmented Univariate Analysis</vt:lpstr>
      <vt:lpstr>Bivariate/Multivariate Analysis</vt:lpstr>
      <vt:lpstr>Bivariate/Multivariate Analysis</vt:lpstr>
      <vt:lpstr>Bivariate/Multivariate Analysis</vt:lpstr>
      <vt:lpstr>Bivariate/Multivariate Analysis</vt:lpstr>
      <vt:lpstr>Bivariate/Multivariate Analysis</vt:lpstr>
      <vt:lpstr>Bivariate/Multivariate Analysis</vt:lpstr>
      <vt:lpstr>Bivariate/Multivariate Analysis</vt:lpstr>
      <vt:lpstr>Bivariate/Multivariate Analysis</vt:lpstr>
      <vt:lpstr>Conclusion</vt:lpstr>
      <vt:lpstr>Recommendations/Proposals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Saurabh Dugdhe</dc:creator>
  <cp:lastModifiedBy>Saurabh Dugdhe</cp:lastModifiedBy>
  <cp:revision>23</cp:revision>
  <dcterms:created xsi:type="dcterms:W3CDTF">2022-01-04T20:42:01Z</dcterms:created>
  <dcterms:modified xsi:type="dcterms:W3CDTF">2022-01-05T17:39:26Z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