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8288000" cy="10287000"/>
  <p:notesSz cx="6858000" cy="9144000"/>
  <p:embeddedFontLst>
    <p:embeddedFont>
      <p:font typeface="Arimo" panose="020B0604020202020204" charset="0"/>
      <p:regular r:id="rId10"/>
    </p:embeddedFont>
    <p:embeddedFont>
      <p:font typeface="Arimo Bold" panose="020B0604020202020204" charset="0"/>
      <p:regular r:id="rId11"/>
    </p:embeddedFont>
    <p:embeddedFont>
      <p:font typeface="Arimo Italics" panose="020B0604020202020204" charset="0"/>
      <p:regular r:id="rId12"/>
    </p:embeddedFont>
    <p:embeddedFont>
      <p:font typeface="Fraunces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53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29.09.2025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hyperlink" Target="https://www.goodread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E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35169" y="-11430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FFA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92238" y="1285131"/>
            <a:ext cx="16303526" cy="2398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25"/>
              </a:lnSpc>
            </a:pPr>
            <a:br>
              <a:rPr lang="en-US" sz="7687" b="1" dirty="0">
                <a:solidFill>
                  <a:srgbClr val="3B4540"/>
                </a:solidFill>
                <a:latin typeface="Fraunces Bold"/>
                <a:ea typeface="Fraunces Bold"/>
                <a:cs typeface="Fraunces Bold"/>
                <a:sym typeface="Fraunces Bold"/>
              </a:rPr>
            </a:br>
            <a:r>
              <a:rPr lang="en-US" sz="7687" b="1" dirty="0">
                <a:solidFill>
                  <a:srgbClr val="3B4540"/>
                </a:solidFill>
                <a:latin typeface="Fraunces Bold"/>
                <a:ea typeface="Fraunces Bold"/>
                <a:cs typeface="Fraunces Bold"/>
                <a:sym typeface="Fraunces Bold"/>
              </a:rPr>
              <a:t>Book Recommendation Chatbot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667845" y="4174926"/>
            <a:ext cx="8952310" cy="67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62"/>
              </a:lnSpc>
            </a:pPr>
            <a:r>
              <a:rPr lang="en-US" sz="4437" b="1" dirty="0">
                <a:solidFill>
                  <a:srgbClr val="3B4540"/>
                </a:solidFill>
                <a:latin typeface="Fraunces Bold"/>
                <a:ea typeface="Fraunces Bold"/>
                <a:cs typeface="Fraunces Bold"/>
                <a:sym typeface="Fraunces Bold"/>
              </a:rPr>
              <a:t>Using IBM Watson Assistant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23370" y="6017568"/>
            <a:ext cx="11041261" cy="727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62"/>
              </a:lnSpc>
            </a:pPr>
            <a:r>
              <a:rPr lang="en-US" sz="4437" b="1">
                <a:solidFill>
                  <a:srgbClr val="3B4540"/>
                </a:solidFill>
                <a:latin typeface="Fraunces Bold"/>
                <a:ea typeface="Fraunces Bold"/>
                <a:cs typeface="Fraunces Bold"/>
                <a:sym typeface="Fraunces Bold"/>
              </a:rPr>
              <a:t>Presented by: Saurabh Kumar Gautam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92238" y="7065764"/>
            <a:ext cx="16303526" cy="410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2"/>
              </a:lnSpc>
            </a:pPr>
            <a:r>
              <a:rPr lang="en-US" sz="2187" b="1" dirty="0">
                <a:solidFill>
                  <a:srgbClr val="405449"/>
                </a:solidFill>
                <a:latin typeface="Arimo Bold"/>
                <a:ea typeface="Arimo Bold"/>
                <a:cs typeface="Arimo Bold"/>
                <a:sym typeface="Arimo Bold"/>
              </a:rPr>
              <a:t>Second-Year </a:t>
            </a:r>
            <a:r>
              <a:rPr lang="en-US" sz="2187" b="1" dirty="0" err="1">
                <a:solidFill>
                  <a:srgbClr val="405449"/>
                </a:solidFill>
                <a:latin typeface="Arimo Bold"/>
                <a:ea typeface="Arimo Bold"/>
                <a:cs typeface="Arimo Bold"/>
                <a:sym typeface="Arimo Bold"/>
              </a:rPr>
              <a:t>B.Tech</a:t>
            </a:r>
            <a:r>
              <a:rPr lang="en-US" sz="2187" b="1" dirty="0">
                <a:solidFill>
                  <a:srgbClr val="405449"/>
                </a:solidFill>
                <a:latin typeface="Arimo Bold"/>
                <a:ea typeface="Arimo Bold"/>
                <a:cs typeface="Arimo Bold"/>
                <a:sym typeface="Arimo Bold"/>
              </a:rPr>
              <a:t> Student in Computer Science and Engineering from Lloyd Institute of Engineering and Technology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92238" y="8263384"/>
            <a:ext cx="16303526" cy="700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7"/>
              </a:lnSpc>
            </a:pPr>
            <a:r>
              <a:rPr lang="en-US" sz="2750" b="1">
                <a:solidFill>
                  <a:srgbClr val="405449"/>
                </a:solidFill>
                <a:latin typeface="Arimo Bold"/>
                <a:ea typeface="Arimo Bold"/>
                <a:cs typeface="Arimo Bold"/>
                <a:sym typeface="Arimo Bold"/>
              </a:rPr>
              <a:t>Mentor: Abhishek Singh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E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FFA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87016" y="677912"/>
            <a:ext cx="6740575" cy="811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87"/>
              </a:lnSpc>
            </a:pPr>
            <a:r>
              <a:rPr lang="en-US" sz="4937" b="1">
                <a:solidFill>
                  <a:srgbClr val="3B4540"/>
                </a:solidFill>
                <a:latin typeface="Fraunces Bold"/>
                <a:ea typeface="Fraunces Bold"/>
                <a:cs typeface="Fraunces Bold"/>
                <a:sym typeface="Fraunces Bold"/>
              </a:rPr>
              <a:t>Presentation Outline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87016" y="1900684"/>
            <a:ext cx="16513969" cy="500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193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This presentation will explain our Conversational Book Recommendation Chatbot project.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887016" y="3088332"/>
            <a:ext cx="8130182" cy="28575"/>
            <a:chOff x="0" y="0"/>
            <a:chExt cx="10840243" cy="381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840212" cy="38100"/>
            </a:xfrm>
            <a:custGeom>
              <a:avLst/>
              <a:gdLst/>
              <a:ahLst/>
              <a:cxnLst/>
              <a:rect l="l" t="t" r="r" b="b"/>
              <a:pathLst>
                <a:path w="10840212" h="38100">
                  <a:moveTo>
                    <a:pt x="0" y="0"/>
                  </a:moveTo>
                  <a:lnTo>
                    <a:pt x="10840212" y="0"/>
                  </a:lnTo>
                  <a:lnTo>
                    <a:pt x="10840212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438951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887016" y="3262610"/>
            <a:ext cx="3168254" cy="405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2437" b="1">
                <a:solidFill>
                  <a:srgbClr val="405449"/>
                </a:solidFill>
                <a:latin typeface="Fraunces Bold"/>
                <a:ea typeface="Fraunces Bold"/>
                <a:cs typeface="Fraunces Bold"/>
                <a:sym typeface="Fraunces Bold"/>
              </a:rPr>
              <a:t>Project Overview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87016" y="3724870"/>
            <a:ext cx="8130182" cy="906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193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We'll start with the chatbot's goals, what it needs to do, and its main purpose.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9270652" y="3088332"/>
            <a:ext cx="8130331" cy="28575"/>
            <a:chOff x="0" y="0"/>
            <a:chExt cx="10840442" cy="381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840466" cy="38100"/>
            </a:xfrm>
            <a:custGeom>
              <a:avLst/>
              <a:gdLst/>
              <a:ahLst/>
              <a:cxnLst/>
              <a:rect l="l" t="t" r="r" b="b"/>
              <a:pathLst>
                <a:path w="10840466" h="38100">
                  <a:moveTo>
                    <a:pt x="0" y="0"/>
                  </a:moveTo>
                  <a:lnTo>
                    <a:pt x="10840466" y="0"/>
                  </a:lnTo>
                  <a:lnTo>
                    <a:pt x="10840466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438951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9270652" y="3262610"/>
            <a:ext cx="3823544" cy="405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2437" b="1">
                <a:solidFill>
                  <a:srgbClr val="405449"/>
                </a:solidFill>
                <a:latin typeface="Fraunces Bold"/>
                <a:ea typeface="Fraunces Bold"/>
                <a:cs typeface="Fraunces Bold"/>
                <a:sym typeface="Fraunces Bold"/>
              </a:rPr>
              <a:t>How the Chatbot Works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270652" y="3724870"/>
            <a:ext cx="8130331" cy="906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193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We'll dive into the design and flow of the conversation, built using IBM Watson Assistant.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887016" y="5476429"/>
            <a:ext cx="8130182" cy="28575"/>
            <a:chOff x="0" y="0"/>
            <a:chExt cx="10840243" cy="381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840212" cy="38100"/>
            </a:xfrm>
            <a:custGeom>
              <a:avLst/>
              <a:gdLst/>
              <a:ahLst/>
              <a:cxnLst/>
              <a:rect l="l" t="t" r="r" b="b"/>
              <a:pathLst>
                <a:path w="10840212" h="38100">
                  <a:moveTo>
                    <a:pt x="0" y="0"/>
                  </a:moveTo>
                  <a:lnTo>
                    <a:pt x="10840212" y="0"/>
                  </a:lnTo>
                  <a:lnTo>
                    <a:pt x="10840212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438951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887016" y="5650706"/>
            <a:ext cx="3168254" cy="405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2437" b="1">
                <a:solidFill>
                  <a:srgbClr val="405449"/>
                </a:solidFill>
                <a:latin typeface="Fraunces Bold"/>
                <a:ea typeface="Fraunces Bold"/>
                <a:cs typeface="Fraunces Bold"/>
                <a:sym typeface="Fraunces Bold"/>
              </a:rPr>
              <a:t>Project Benefits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7016" y="6112966"/>
            <a:ext cx="8130182" cy="500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193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See the positive impact and value this chatbot brings.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9270652" y="5476429"/>
            <a:ext cx="8130331" cy="28575"/>
            <a:chOff x="0" y="0"/>
            <a:chExt cx="10840442" cy="381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840466" cy="38100"/>
            </a:xfrm>
            <a:custGeom>
              <a:avLst/>
              <a:gdLst/>
              <a:ahLst/>
              <a:cxnLst/>
              <a:rect l="l" t="t" r="r" b="b"/>
              <a:pathLst>
                <a:path w="10840466" h="38100">
                  <a:moveTo>
                    <a:pt x="0" y="0"/>
                  </a:moveTo>
                  <a:lnTo>
                    <a:pt x="10840466" y="0"/>
                  </a:lnTo>
                  <a:lnTo>
                    <a:pt x="10840466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438951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9270652" y="5650706"/>
            <a:ext cx="3798540" cy="405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2437" b="1">
                <a:solidFill>
                  <a:srgbClr val="405449"/>
                </a:solidFill>
                <a:latin typeface="Fraunces Bold"/>
                <a:ea typeface="Fraunces Bold"/>
                <a:cs typeface="Fraunces Bold"/>
                <a:sym typeface="Fraunces Bold"/>
              </a:rPr>
              <a:t>Overcoming Challenges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270652" y="6112966"/>
            <a:ext cx="8130331" cy="906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193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Learn about the technical problems we faced during development and how we solved them.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887016" y="7864525"/>
            <a:ext cx="8130182" cy="28575"/>
            <a:chOff x="0" y="0"/>
            <a:chExt cx="10840243" cy="381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0840212" cy="38100"/>
            </a:xfrm>
            <a:custGeom>
              <a:avLst/>
              <a:gdLst/>
              <a:ahLst/>
              <a:cxnLst/>
              <a:rect l="l" t="t" r="r" b="b"/>
              <a:pathLst>
                <a:path w="10840212" h="38100">
                  <a:moveTo>
                    <a:pt x="0" y="0"/>
                  </a:moveTo>
                  <a:lnTo>
                    <a:pt x="10840212" y="0"/>
                  </a:lnTo>
                  <a:lnTo>
                    <a:pt x="10840212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438951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887016" y="8038802"/>
            <a:ext cx="5285334" cy="405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2437" b="1">
                <a:solidFill>
                  <a:srgbClr val="405449"/>
                </a:solidFill>
                <a:latin typeface="Fraunces Bold"/>
                <a:ea typeface="Fraunces Bold"/>
                <a:cs typeface="Fraunces Bold"/>
                <a:sym typeface="Fraunces Bold"/>
              </a:rPr>
              <a:t>Key Takeaways and Future Plans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87016" y="8501062"/>
            <a:ext cx="8130182" cy="500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193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A summary of what we achieved and what's next for the project.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9270652" y="7864525"/>
            <a:ext cx="8130331" cy="28575"/>
            <a:chOff x="0" y="0"/>
            <a:chExt cx="10840442" cy="381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0840466" cy="38100"/>
            </a:xfrm>
            <a:custGeom>
              <a:avLst/>
              <a:gdLst/>
              <a:ahLst/>
              <a:cxnLst/>
              <a:rect l="l" t="t" r="r" b="b"/>
              <a:pathLst>
                <a:path w="10840466" h="38100">
                  <a:moveTo>
                    <a:pt x="0" y="0"/>
                  </a:moveTo>
                  <a:lnTo>
                    <a:pt x="10840466" y="0"/>
                  </a:lnTo>
                  <a:lnTo>
                    <a:pt x="10840466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438951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9270652" y="8038802"/>
            <a:ext cx="3625304" cy="405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2437" b="1">
                <a:solidFill>
                  <a:srgbClr val="405449"/>
                </a:solidFill>
                <a:latin typeface="Fraunces Bold"/>
                <a:ea typeface="Fraunces Bold"/>
                <a:cs typeface="Fraunces Bold"/>
                <a:sym typeface="Fraunces Bold"/>
              </a:rPr>
              <a:t>Thanks and Resources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9270652" y="8501062"/>
            <a:ext cx="8130331" cy="906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193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Acknowledge the people, tools, and research that helped make this project possible.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E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85251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FFA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33549" y="561380"/>
            <a:ext cx="4292799" cy="485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3000" b="1">
                <a:solidFill>
                  <a:srgbClr val="3B4540"/>
                </a:solidFill>
                <a:latin typeface="Fraunces Bold"/>
                <a:ea typeface="Fraunces Bold"/>
                <a:cs typeface="Fraunces Bold"/>
                <a:sym typeface="Fraunces Bold"/>
              </a:rPr>
              <a:t>PROJECT OVERVIEW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33476" y="1154695"/>
            <a:ext cx="12953923" cy="3436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4657" lvl="1" indent="-142328" algn="l">
              <a:lnSpc>
                <a:spcPts val="2980"/>
              </a:lnSpc>
              <a:buFont typeface="Arial"/>
              <a:buChar char="•"/>
            </a:pPr>
            <a:r>
              <a:rPr lang="en-US" sz="1887" b="1" dirty="0">
                <a:solidFill>
                  <a:srgbClr val="405449"/>
                </a:solidFill>
                <a:latin typeface="Arimo Bold"/>
                <a:ea typeface="Arimo Bold"/>
                <a:cs typeface="Arimo Bold"/>
                <a:sym typeface="Arimo Bold"/>
              </a:rPr>
              <a:t>This project aims to build a smart, chatbot that recommends books based on the user's preferences.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51798" y="1866401"/>
            <a:ext cx="14078601" cy="3436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4657" lvl="1" indent="-142328" algn="l">
              <a:lnSpc>
                <a:spcPts val="2980"/>
              </a:lnSpc>
              <a:buFont typeface="Arial"/>
              <a:buChar char="•"/>
            </a:pPr>
            <a:r>
              <a:rPr lang="en-US" sz="1887" b="1" dirty="0">
                <a:solidFill>
                  <a:srgbClr val="405449"/>
                </a:solidFill>
                <a:latin typeface="Arimo Bold"/>
                <a:ea typeface="Arimo Bold"/>
                <a:cs typeface="Arimo Bold"/>
                <a:sym typeface="Arimo Bold"/>
              </a:rPr>
              <a:t>The chatbot interacts using natural language and recommends books using the selected genre, mood, and author.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33549" y="2653605"/>
            <a:ext cx="14078600" cy="3436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4657" lvl="1" indent="-142328" algn="l">
              <a:lnSpc>
                <a:spcPts val="2980"/>
              </a:lnSpc>
              <a:buFont typeface="Arial"/>
              <a:buChar char="•"/>
            </a:pPr>
            <a:r>
              <a:rPr lang="en-US" sz="1887" b="1" dirty="0">
                <a:solidFill>
                  <a:srgbClr val="405449"/>
                </a:solidFill>
                <a:latin typeface="Arimo Bold"/>
                <a:ea typeface="Arimo Bold"/>
                <a:cs typeface="Arimo Bold"/>
                <a:sym typeface="Arimo Bold"/>
              </a:rPr>
              <a:t>Built using IBM Watson Assistant with Dialog Skills and AI-powered intent/entity understanding.</a:t>
            </a:r>
          </a:p>
        </p:txBody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9942210" y="3391442"/>
            <a:ext cx="3813429" cy="6328790"/>
            <a:chOff x="1252345" y="307977"/>
            <a:chExt cx="5084572" cy="8438388"/>
          </a:xfrm>
        </p:grpSpPr>
        <p:sp>
          <p:nvSpPr>
            <p:cNvPr id="11" name="Freeform 11" descr="preencoded.png"/>
            <p:cNvSpPr/>
            <p:nvPr/>
          </p:nvSpPr>
          <p:spPr>
            <a:xfrm>
              <a:off x="1252345" y="307977"/>
              <a:ext cx="5084572" cy="8438388"/>
            </a:xfrm>
            <a:custGeom>
              <a:avLst/>
              <a:gdLst/>
              <a:ahLst/>
              <a:cxnLst/>
              <a:rect l="l" t="t" r="r" b="b"/>
              <a:pathLst>
                <a:path w="5084572" h="8438388">
                  <a:moveTo>
                    <a:pt x="0" y="0"/>
                  </a:moveTo>
                  <a:lnTo>
                    <a:pt x="5084572" y="0"/>
                  </a:lnTo>
                  <a:lnTo>
                    <a:pt x="5084572" y="8438388"/>
                  </a:lnTo>
                  <a:lnTo>
                    <a:pt x="0" y="84383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" b="-11"/>
              </a:stretch>
            </a:blipFill>
          </p:spPr>
          <p:txBody>
            <a:bodyPr/>
            <a:lstStyle/>
            <a:p>
              <a:endParaRPr lang="en-IN" dirty="0"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5013158" y="3315944"/>
            <a:ext cx="3729335" cy="6328767"/>
            <a:chOff x="0" y="0"/>
            <a:chExt cx="4972447" cy="8438357"/>
          </a:xfrm>
        </p:grpSpPr>
        <p:sp>
          <p:nvSpPr>
            <p:cNvPr id="13" name="Freeform 13" descr="preencoded.png"/>
            <p:cNvSpPr/>
            <p:nvPr/>
          </p:nvSpPr>
          <p:spPr>
            <a:xfrm>
              <a:off x="0" y="0"/>
              <a:ext cx="4972431" cy="8438388"/>
            </a:xfrm>
            <a:custGeom>
              <a:avLst/>
              <a:gdLst/>
              <a:ahLst/>
              <a:cxnLst/>
              <a:rect l="l" t="t" r="r" b="b"/>
              <a:pathLst>
                <a:path w="4972431" h="8438388">
                  <a:moveTo>
                    <a:pt x="0" y="0"/>
                  </a:moveTo>
                  <a:lnTo>
                    <a:pt x="4972431" y="0"/>
                  </a:lnTo>
                  <a:lnTo>
                    <a:pt x="4972431" y="8438388"/>
                  </a:lnTo>
                  <a:lnTo>
                    <a:pt x="0" y="84383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92" r="-93"/>
              </a:stretch>
            </a:blipFill>
          </p:spPr>
          <p:txBody>
            <a:bodyPr/>
            <a:lstStyle/>
            <a:p>
              <a:endParaRPr lang="en-IN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BAD74527-680E-9772-14CD-2DCB1113F4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77" y="3540979"/>
            <a:ext cx="3590925" cy="60674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E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17708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FFA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92238" y="2140446"/>
            <a:ext cx="7088237" cy="905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>
                <a:solidFill>
                  <a:srgbClr val="3B4540"/>
                </a:solidFill>
                <a:latin typeface="Fraunces Bold"/>
                <a:ea typeface="Fraunces Bold"/>
                <a:cs typeface="Fraunces Bold"/>
                <a:sym typeface="Fraunces Bold"/>
              </a:rPr>
              <a:t>Benefits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992238" y="3763119"/>
            <a:ext cx="141685" cy="141685"/>
            <a:chOff x="0" y="0"/>
            <a:chExt cx="188913" cy="18891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88976" cy="188976"/>
            </a:xfrm>
            <a:custGeom>
              <a:avLst/>
              <a:gdLst/>
              <a:ahLst/>
              <a:cxnLst/>
              <a:rect l="l" t="t" r="r" b="b"/>
              <a:pathLst>
                <a:path w="188976" h="188976">
                  <a:moveTo>
                    <a:pt x="0" y="94488"/>
                  </a:moveTo>
                  <a:cubicBezTo>
                    <a:pt x="0" y="42291"/>
                    <a:pt x="42291" y="0"/>
                    <a:pt x="94488" y="0"/>
                  </a:cubicBezTo>
                  <a:cubicBezTo>
                    <a:pt x="146685" y="0"/>
                    <a:pt x="188976" y="42291"/>
                    <a:pt x="188976" y="94488"/>
                  </a:cubicBezTo>
                  <a:cubicBezTo>
                    <a:pt x="188976" y="146685"/>
                    <a:pt x="146685" y="188976"/>
                    <a:pt x="94488" y="188976"/>
                  </a:cubicBezTo>
                  <a:cubicBezTo>
                    <a:pt x="42291" y="188976"/>
                    <a:pt x="0" y="146685"/>
                    <a:pt x="0" y="94488"/>
                  </a:cubicBezTo>
                  <a:close/>
                </a:path>
              </a:pathLst>
            </a:custGeom>
            <a:solidFill>
              <a:srgbClr val="438951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417439" y="3602980"/>
            <a:ext cx="3544044" cy="45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405449"/>
                </a:solidFill>
                <a:latin typeface="Fraunces Bold"/>
                <a:ea typeface="Fraunces Bold"/>
                <a:cs typeface="Fraunces Bold"/>
                <a:sym typeface="Fraunces Bold"/>
              </a:rPr>
              <a:t>Books just for you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17439" y="4120754"/>
            <a:ext cx="7549306" cy="1465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dirty="0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Get book ideas just for you. They fit what you like, how you feel, and your favorite kinds of books. So every book could be a new favorite!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9321105" y="3763119"/>
            <a:ext cx="141685" cy="141685"/>
            <a:chOff x="0" y="0"/>
            <a:chExt cx="188913" cy="18891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8976" cy="188976"/>
            </a:xfrm>
            <a:custGeom>
              <a:avLst/>
              <a:gdLst/>
              <a:ahLst/>
              <a:cxnLst/>
              <a:rect l="l" t="t" r="r" b="b"/>
              <a:pathLst>
                <a:path w="188976" h="188976">
                  <a:moveTo>
                    <a:pt x="0" y="94488"/>
                  </a:moveTo>
                  <a:cubicBezTo>
                    <a:pt x="0" y="42291"/>
                    <a:pt x="42291" y="0"/>
                    <a:pt x="94488" y="0"/>
                  </a:cubicBezTo>
                  <a:cubicBezTo>
                    <a:pt x="146685" y="0"/>
                    <a:pt x="188976" y="42291"/>
                    <a:pt x="188976" y="94488"/>
                  </a:cubicBezTo>
                  <a:cubicBezTo>
                    <a:pt x="188976" y="146685"/>
                    <a:pt x="146685" y="188976"/>
                    <a:pt x="94488" y="188976"/>
                  </a:cubicBezTo>
                  <a:cubicBezTo>
                    <a:pt x="42291" y="188976"/>
                    <a:pt x="0" y="146685"/>
                    <a:pt x="0" y="94488"/>
                  </a:cubicBezTo>
                  <a:close/>
                </a:path>
              </a:pathLst>
            </a:custGeom>
            <a:solidFill>
              <a:srgbClr val="438951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9746308" y="3602980"/>
            <a:ext cx="3544044" cy="45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405449"/>
                </a:solidFill>
                <a:latin typeface="Fraunces Bold"/>
                <a:ea typeface="Fraunces Bold"/>
                <a:cs typeface="Fraunces Bold"/>
                <a:sym typeface="Fraunces Bold"/>
              </a:rPr>
              <a:t>Easy to find books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746308" y="4120754"/>
            <a:ext cx="7549455" cy="1465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Our smart chatbot quickly knows what you want. It helps you easily find your next good book, without any trouble.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992238" y="6304061"/>
            <a:ext cx="141685" cy="141685"/>
            <a:chOff x="0" y="0"/>
            <a:chExt cx="188913" cy="18891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88976" cy="188976"/>
            </a:xfrm>
            <a:custGeom>
              <a:avLst/>
              <a:gdLst/>
              <a:ahLst/>
              <a:cxnLst/>
              <a:rect l="l" t="t" r="r" b="b"/>
              <a:pathLst>
                <a:path w="188976" h="188976">
                  <a:moveTo>
                    <a:pt x="0" y="94488"/>
                  </a:moveTo>
                  <a:cubicBezTo>
                    <a:pt x="0" y="42291"/>
                    <a:pt x="42291" y="0"/>
                    <a:pt x="94488" y="0"/>
                  </a:cubicBezTo>
                  <a:cubicBezTo>
                    <a:pt x="146685" y="0"/>
                    <a:pt x="188976" y="42291"/>
                    <a:pt x="188976" y="94488"/>
                  </a:cubicBezTo>
                  <a:cubicBezTo>
                    <a:pt x="188976" y="146685"/>
                    <a:pt x="146685" y="188976"/>
                    <a:pt x="94488" y="188976"/>
                  </a:cubicBezTo>
                  <a:cubicBezTo>
                    <a:pt x="42291" y="188976"/>
                    <a:pt x="0" y="146685"/>
                    <a:pt x="0" y="94488"/>
                  </a:cubicBezTo>
                  <a:close/>
                </a:path>
              </a:pathLst>
            </a:custGeom>
            <a:solidFill>
              <a:srgbClr val="438951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417439" y="6143922"/>
            <a:ext cx="4673204" cy="45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405449"/>
                </a:solidFill>
                <a:latin typeface="Fraunces Bold"/>
                <a:ea typeface="Fraunces Bold"/>
                <a:cs typeface="Fraunces Bold"/>
                <a:sym typeface="Fraunces Bold"/>
              </a:rPr>
              <a:t>No more too many choices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17439" y="6661696"/>
            <a:ext cx="7549306" cy="1465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dirty="0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Stop looking forever! The chatbot finds books you'll love, making it simple to pick one. No more feeling confused by too many choices.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9321105" y="6304061"/>
            <a:ext cx="141685" cy="141685"/>
            <a:chOff x="0" y="0"/>
            <a:chExt cx="188913" cy="18891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88976" cy="188976"/>
            </a:xfrm>
            <a:custGeom>
              <a:avLst/>
              <a:gdLst/>
              <a:ahLst/>
              <a:cxnLst/>
              <a:rect l="l" t="t" r="r" b="b"/>
              <a:pathLst>
                <a:path w="188976" h="188976">
                  <a:moveTo>
                    <a:pt x="0" y="94488"/>
                  </a:moveTo>
                  <a:cubicBezTo>
                    <a:pt x="0" y="42291"/>
                    <a:pt x="42291" y="0"/>
                    <a:pt x="94488" y="0"/>
                  </a:cubicBezTo>
                  <a:cubicBezTo>
                    <a:pt x="146685" y="0"/>
                    <a:pt x="188976" y="42291"/>
                    <a:pt x="188976" y="94488"/>
                  </a:cubicBezTo>
                  <a:cubicBezTo>
                    <a:pt x="188976" y="146685"/>
                    <a:pt x="146685" y="188976"/>
                    <a:pt x="94488" y="188976"/>
                  </a:cubicBezTo>
                  <a:cubicBezTo>
                    <a:pt x="42291" y="188976"/>
                    <a:pt x="0" y="146685"/>
                    <a:pt x="0" y="94488"/>
                  </a:cubicBezTo>
                  <a:close/>
                </a:path>
              </a:pathLst>
            </a:custGeom>
            <a:solidFill>
              <a:srgbClr val="438951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9746308" y="6143922"/>
            <a:ext cx="3805684" cy="45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405449"/>
                </a:solidFill>
                <a:latin typeface="Fraunces Bold"/>
                <a:ea typeface="Fraunces Bold"/>
                <a:cs typeface="Fraunces Bold"/>
                <a:sym typeface="Fraunces Bold"/>
              </a:rPr>
              <a:t>Save time, find books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746308" y="6661696"/>
            <a:ext cx="7549455" cy="1012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dirty="0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Find new books fast! This saves you time and makes finding your next great story fun and quick.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E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463302" y="23075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FFA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92238" y="2438995"/>
            <a:ext cx="7088237" cy="905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>
                <a:solidFill>
                  <a:srgbClr val="3B4540"/>
                </a:solidFill>
                <a:latin typeface="Fraunces Bold"/>
                <a:ea typeface="Fraunces Bold"/>
                <a:cs typeface="Fraunces Bold"/>
                <a:sym typeface="Fraunces Bold"/>
              </a:rPr>
              <a:t>Challenges Faced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973188" y="3892004"/>
            <a:ext cx="8048030" cy="3955851"/>
            <a:chOff x="0" y="0"/>
            <a:chExt cx="10730707" cy="5274468"/>
          </a:xfrm>
        </p:grpSpPr>
        <p:sp>
          <p:nvSpPr>
            <p:cNvPr id="8" name="Freeform 8"/>
            <p:cNvSpPr/>
            <p:nvPr/>
          </p:nvSpPr>
          <p:spPr>
            <a:xfrm>
              <a:off x="25400" y="25400"/>
              <a:ext cx="10679938" cy="5223637"/>
            </a:xfrm>
            <a:custGeom>
              <a:avLst/>
              <a:gdLst/>
              <a:ahLst/>
              <a:cxnLst/>
              <a:rect l="l" t="t" r="r" b="b"/>
              <a:pathLst>
                <a:path w="10679938" h="5223637">
                  <a:moveTo>
                    <a:pt x="0" y="340233"/>
                  </a:moveTo>
                  <a:cubicBezTo>
                    <a:pt x="0" y="152273"/>
                    <a:pt x="153035" y="0"/>
                    <a:pt x="341884" y="0"/>
                  </a:cubicBezTo>
                  <a:lnTo>
                    <a:pt x="10338053" y="0"/>
                  </a:lnTo>
                  <a:cubicBezTo>
                    <a:pt x="10526902" y="0"/>
                    <a:pt x="10679938" y="152273"/>
                    <a:pt x="10679938" y="340233"/>
                  </a:cubicBezTo>
                  <a:lnTo>
                    <a:pt x="10679938" y="4883404"/>
                  </a:lnTo>
                  <a:cubicBezTo>
                    <a:pt x="10679938" y="5071364"/>
                    <a:pt x="10526902" y="5223637"/>
                    <a:pt x="10338053" y="5223637"/>
                  </a:cubicBezTo>
                  <a:lnTo>
                    <a:pt x="341884" y="5223637"/>
                  </a:lnTo>
                  <a:cubicBezTo>
                    <a:pt x="153035" y="5223637"/>
                    <a:pt x="0" y="5071364"/>
                    <a:pt x="0" y="4883404"/>
                  </a:cubicBezTo>
                  <a:close/>
                </a:path>
              </a:pathLst>
            </a:custGeom>
            <a:solidFill>
              <a:srgbClr val="FAFFF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0"/>
              <a:ext cx="10730738" cy="5274437"/>
            </a:xfrm>
            <a:custGeom>
              <a:avLst/>
              <a:gdLst/>
              <a:ahLst/>
              <a:cxnLst/>
              <a:rect l="l" t="t" r="r" b="b"/>
              <a:pathLst>
                <a:path w="10730738" h="5274437">
                  <a:moveTo>
                    <a:pt x="0" y="365633"/>
                  </a:moveTo>
                  <a:cubicBezTo>
                    <a:pt x="0" y="163576"/>
                    <a:pt x="164592" y="0"/>
                    <a:pt x="367284" y="0"/>
                  </a:cubicBezTo>
                  <a:lnTo>
                    <a:pt x="10363453" y="0"/>
                  </a:lnTo>
                  <a:lnTo>
                    <a:pt x="10363453" y="25400"/>
                  </a:lnTo>
                  <a:lnTo>
                    <a:pt x="10363453" y="0"/>
                  </a:lnTo>
                  <a:cubicBezTo>
                    <a:pt x="10566146" y="0"/>
                    <a:pt x="10730738" y="163576"/>
                    <a:pt x="10730738" y="365633"/>
                  </a:cubicBezTo>
                  <a:lnTo>
                    <a:pt x="10705338" y="365633"/>
                  </a:lnTo>
                  <a:lnTo>
                    <a:pt x="10730738" y="365633"/>
                  </a:lnTo>
                  <a:lnTo>
                    <a:pt x="10730738" y="4908804"/>
                  </a:lnTo>
                  <a:lnTo>
                    <a:pt x="10705338" y="4908804"/>
                  </a:lnTo>
                  <a:lnTo>
                    <a:pt x="10730738" y="4908804"/>
                  </a:lnTo>
                  <a:cubicBezTo>
                    <a:pt x="10730738" y="5110861"/>
                    <a:pt x="10566146" y="5274437"/>
                    <a:pt x="10363453" y="5274437"/>
                  </a:cubicBezTo>
                  <a:lnTo>
                    <a:pt x="10363453" y="5249037"/>
                  </a:lnTo>
                  <a:lnTo>
                    <a:pt x="10363453" y="5274437"/>
                  </a:lnTo>
                  <a:lnTo>
                    <a:pt x="367284" y="5274437"/>
                  </a:lnTo>
                  <a:lnTo>
                    <a:pt x="367284" y="5249037"/>
                  </a:lnTo>
                  <a:lnTo>
                    <a:pt x="367284" y="5274437"/>
                  </a:lnTo>
                  <a:cubicBezTo>
                    <a:pt x="164592" y="5274437"/>
                    <a:pt x="0" y="5110861"/>
                    <a:pt x="0" y="4908804"/>
                  </a:cubicBezTo>
                  <a:lnTo>
                    <a:pt x="0" y="365633"/>
                  </a:lnTo>
                  <a:lnTo>
                    <a:pt x="25400" y="365633"/>
                  </a:lnTo>
                  <a:lnTo>
                    <a:pt x="0" y="365633"/>
                  </a:lnTo>
                  <a:moveTo>
                    <a:pt x="50800" y="365633"/>
                  </a:moveTo>
                  <a:lnTo>
                    <a:pt x="50800" y="4908804"/>
                  </a:lnTo>
                  <a:lnTo>
                    <a:pt x="25400" y="4908804"/>
                  </a:lnTo>
                  <a:lnTo>
                    <a:pt x="50800" y="4908804"/>
                  </a:lnTo>
                  <a:cubicBezTo>
                    <a:pt x="50800" y="5082540"/>
                    <a:pt x="192405" y="5223637"/>
                    <a:pt x="367284" y="5223637"/>
                  </a:cubicBezTo>
                  <a:lnTo>
                    <a:pt x="10363453" y="5223637"/>
                  </a:lnTo>
                  <a:cubicBezTo>
                    <a:pt x="10538333" y="5223637"/>
                    <a:pt x="10679938" y="5082540"/>
                    <a:pt x="10679938" y="4908804"/>
                  </a:cubicBezTo>
                  <a:lnTo>
                    <a:pt x="10679938" y="365633"/>
                  </a:lnTo>
                  <a:cubicBezTo>
                    <a:pt x="10679938" y="191897"/>
                    <a:pt x="10538333" y="50800"/>
                    <a:pt x="10363454" y="50800"/>
                  </a:cubicBezTo>
                  <a:lnTo>
                    <a:pt x="367284" y="50800"/>
                  </a:lnTo>
                  <a:lnTo>
                    <a:pt x="367284" y="25400"/>
                  </a:lnTo>
                  <a:lnTo>
                    <a:pt x="367284" y="50800"/>
                  </a:lnTo>
                  <a:cubicBezTo>
                    <a:pt x="192405" y="50800"/>
                    <a:pt x="50800" y="191897"/>
                    <a:pt x="50800" y="365633"/>
                  </a:cubicBezTo>
                  <a:close/>
                </a:path>
              </a:pathLst>
            </a:custGeom>
            <a:solidFill>
              <a:srgbClr val="CED9CE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313855" y="4127897"/>
            <a:ext cx="7366695" cy="1465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9902" lvl="1" indent="-164951" algn="l">
              <a:lnSpc>
                <a:spcPts val="3562"/>
              </a:lnSpc>
              <a:buFont typeface="Arial"/>
              <a:buChar char="•"/>
            </a:pPr>
            <a:r>
              <a:rPr lang="en-US" sz="2187" b="1">
                <a:solidFill>
                  <a:srgbClr val="405449"/>
                </a:solidFill>
                <a:latin typeface="Arimo Bold"/>
                <a:ea typeface="Arimo Bold"/>
                <a:cs typeface="Arimo Bold"/>
                <a:sym typeface="Arimo Bold"/>
              </a:rPr>
              <a:t>Problem</a:t>
            </a: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: Ensuring the bot remains engaging and keeps the conversation going to refine the recommendations.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13855" y="5587901"/>
            <a:ext cx="7366695" cy="19192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9902" lvl="1" indent="-164951" algn="l">
              <a:lnSpc>
                <a:spcPts val="3562"/>
              </a:lnSpc>
              <a:buFont typeface="Arial"/>
              <a:buChar char="•"/>
            </a:pPr>
            <a:r>
              <a:rPr lang="en-US" sz="2187" b="1">
                <a:solidFill>
                  <a:srgbClr val="405449"/>
                </a:solidFill>
                <a:latin typeface="Arimo Bold"/>
                <a:ea typeface="Arimo Bold"/>
                <a:cs typeface="Arimo Bold"/>
                <a:sym typeface="Arimo Bold"/>
              </a:rPr>
              <a:t>Solution</a:t>
            </a: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: Use </a:t>
            </a:r>
            <a:r>
              <a:rPr lang="en-US" sz="2187" b="1">
                <a:solidFill>
                  <a:srgbClr val="405449"/>
                </a:solidFill>
                <a:latin typeface="Arimo Bold"/>
                <a:ea typeface="Arimo Bold"/>
                <a:cs typeface="Arimo Bold"/>
                <a:sym typeface="Arimo Bold"/>
              </a:rPr>
              <a:t>follow-up questions</a:t>
            </a: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 to maintain the conversation, such as asking for more preferences after an initial book recommendation is made.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9266635" y="3892004"/>
            <a:ext cx="8048179" cy="3955851"/>
            <a:chOff x="0" y="0"/>
            <a:chExt cx="10730905" cy="5274468"/>
          </a:xfrm>
        </p:grpSpPr>
        <p:sp>
          <p:nvSpPr>
            <p:cNvPr id="13" name="Freeform 13"/>
            <p:cNvSpPr/>
            <p:nvPr/>
          </p:nvSpPr>
          <p:spPr>
            <a:xfrm>
              <a:off x="25400" y="25400"/>
              <a:ext cx="10680065" cy="5223637"/>
            </a:xfrm>
            <a:custGeom>
              <a:avLst/>
              <a:gdLst/>
              <a:ahLst/>
              <a:cxnLst/>
              <a:rect l="l" t="t" r="r" b="b"/>
              <a:pathLst>
                <a:path w="10680065" h="5223637">
                  <a:moveTo>
                    <a:pt x="0" y="340233"/>
                  </a:moveTo>
                  <a:cubicBezTo>
                    <a:pt x="0" y="152273"/>
                    <a:pt x="153035" y="0"/>
                    <a:pt x="341884" y="0"/>
                  </a:cubicBezTo>
                  <a:lnTo>
                    <a:pt x="10338181" y="0"/>
                  </a:lnTo>
                  <a:cubicBezTo>
                    <a:pt x="10527030" y="0"/>
                    <a:pt x="10680065" y="152273"/>
                    <a:pt x="10680065" y="340233"/>
                  </a:cubicBezTo>
                  <a:lnTo>
                    <a:pt x="10680065" y="4883404"/>
                  </a:lnTo>
                  <a:cubicBezTo>
                    <a:pt x="10680065" y="5071364"/>
                    <a:pt x="10527030" y="5223637"/>
                    <a:pt x="10338181" y="5223637"/>
                  </a:cubicBezTo>
                  <a:lnTo>
                    <a:pt x="341884" y="5223637"/>
                  </a:lnTo>
                  <a:cubicBezTo>
                    <a:pt x="153035" y="5223637"/>
                    <a:pt x="0" y="5071364"/>
                    <a:pt x="0" y="4883404"/>
                  </a:cubicBezTo>
                  <a:close/>
                </a:path>
              </a:pathLst>
            </a:custGeom>
            <a:solidFill>
              <a:srgbClr val="FAFFF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0"/>
              <a:ext cx="10730865" cy="5274437"/>
            </a:xfrm>
            <a:custGeom>
              <a:avLst/>
              <a:gdLst/>
              <a:ahLst/>
              <a:cxnLst/>
              <a:rect l="l" t="t" r="r" b="b"/>
              <a:pathLst>
                <a:path w="10730865" h="5274437">
                  <a:moveTo>
                    <a:pt x="0" y="365633"/>
                  </a:moveTo>
                  <a:cubicBezTo>
                    <a:pt x="0" y="163576"/>
                    <a:pt x="164592" y="0"/>
                    <a:pt x="367284" y="0"/>
                  </a:cubicBezTo>
                  <a:lnTo>
                    <a:pt x="10363581" y="0"/>
                  </a:lnTo>
                  <a:lnTo>
                    <a:pt x="10363581" y="25400"/>
                  </a:lnTo>
                  <a:lnTo>
                    <a:pt x="10363581" y="0"/>
                  </a:lnTo>
                  <a:cubicBezTo>
                    <a:pt x="10566400" y="0"/>
                    <a:pt x="10730865" y="163576"/>
                    <a:pt x="10730865" y="365633"/>
                  </a:cubicBezTo>
                  <a:lnTo>
                    <a:pt x="10705465" y="365633"/>
                  </a:lnTo>
                  <a:lnTo>
                    <a:pt x="10730865" y="365633"/>
                  </a:lnTo>
                  <a:lnTo>
                    <a:pt x="10730865" y="4908804"/>
                  </a:lnTo>
                  <a:lnTo>
                    <a:pt x="10705465" y="4908804"/>
                  </a:lnTo>
                  <a:lnTo>
                    <a:pt x="10730865" y="4908804"/>
                  </a:lnTo>
                  <a:cubicBezTo>
                    <a:pt x="10730865" y="5110861"/>
                    <a:pt x="10566273" y="5274437"/>
                    <a:pt x="10363581" y="5274437"/>
                  </a:cubicBezTo>
                  <a:lnTo>
                    <a:pt x="10363581" y="5249037"/>
                  </a:lnTo>
                  <a:lnTo>
                    <a:pt x="10363581" y="5274437"/>
                  </a:lnTo>
                  <a:lnTo>
                    <a:pt x="367284" y="5274437"/>
                  </a:lnTo>
                  <a:lnTo>
                    <a:pt x="367284" y="5249037"/>
                  </a:lnTo>
                  <a:lnTo>
                    <a:pt x="367284" y="5274437"/>
                  </a:lnTo>
                  <a:cubicBezTo>
                    <a:pt x="164592" y="5274437"/>
                    <a:pt x="0" y="5110861"/>
                    <a:pt x="0" y="4908804"/>
                  </a:cubicBezTo>
                  <a:lnTo>
                    <a:pt x="0" y="365633"/>
                  </a:lnTo>
                  <a:lnTo>
                    <a:pt x="25400" y="365633"/>
                  </a:lnTo>
                  <a:lnTo>
                    <a:pt x="0" y="365633"/>
                  </a:lnTo>
                  <a:moveTo>
                    <a:pt x="50800" y="365633"/>
                  </a:moveTo>
                  <a:lnTo>
                    <a:pt x="50800" y="4908804"/>
                  </a:lnTo>
                  <a:lnTo>
                    <a:pt x="25400" y="4908804"/>
                  </a:lnTo>
                  <a:lnTo>
                    <a:pt x="50800" y="4908804"/>
                  </a:lnTo>
                  <a:cubicBezTo>
                    <a:pt x="50800" y="5082540"/>
                    <a:pt x="192405" y="5223637"/>
                    <a:pt x="367284" y="5223637"/>
                  </a:cubicBezTo>
                  <a:lnTo>
                    <a:pt x="10363581" y="5223637"/>
                  </a:lnTo>
                  <a:cubicBezTo>
                    <a:pt x="10538461" y="5223637"/>
                    <a:pt x="10680065" y="5082540"/>
                    <a:pt x="10680065" y="4908804"/>
                  </a:cubicBezTo>
                  <a:lnTo>
                    <a:pt x="10680065" y="365633"/>
                  </a:lnTo>
                  <a:cubicBezTo>
                    <a:pt x="10680065" y="191897"/>
                    <a:pt x="10538460" y="50800"/>
                    <a:pt x="10363581" y="50800"/>
                  </a:cubicBezTo>
                  <a:lnTo>
                    <a:pt x="367284" y="50800"/>
                  </a:lnTo>
                  <a:lnTo>
                    <a:pt x="367284" y="25400"/>
                  </a:lnTo>
                  <a:lnTo>
                    <a:pt x="367284" y="50800"/>
                  </a:lnTo>
                  <a:cubicBezTo>
                    <a:pt x="192405" y="50800"/>
                    <a:pt x="50800" y="191897"/>
                    <a:pt x="50800" y="365633"/>
                  </a:cubicBezTo>
                  <a:close/>
                </a:path>
              </a:pathLst>
            </a:custGeom>
            <a:solidFill>
              <a:srgbClr val="CED9CE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9607302" y="4223147"/>
            <a:ext cx="3544044" cy="45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 dirty="0">
                <a:solidFill>
                  <a:srgbClr val="000000"/>
                </a:solidFill>
                <a:latin typeface="Fraunces Bold"/>
                <a:ea typeface="Fraunces Bold"/>
                <a:cs typeface="Fraunces Bold"/>
                <a:sym typeface="Fraunces Bold"/>
              </a:rPr>
              <a:t>🤖</a:t>
            </a:r>
            <a:r>
              <a:rPr lang="en-US" sz="2750" b="1" dirty="0">
                <a:solidFill>
                  <a:srgbClr val="405449"/>
                </a:solidFill>
                <a:latin typeface="Fraunces Bold"/>
                <a:ea typeface="Fraunces Bold"/>
                <a:cs typeface="Fraunces Bold"/>
                <a:sym typeface="Fraunces Bold"/>
              </a:rPr>
              <a:t> NLU Training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607302" y="4740920"/>
            <a:ext cx="7366844" cy="1012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dirty="0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Problem: Users phrase queries in many ways; bot may misclassify intents.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607302" y="5818286"/>
            <a:ext cx="7366844" cy="1012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dirty="0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Solution: Add diverse training examples; use entities for genres/authors; and retrain regularly.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E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FFA"/>
            </a:solidFill>
          </p:spPr>
          <p:txBody>
            <a:bodyPr/>
            <a:lstStyle/>
            <a:p>
              <a:endParaRPr lang="en-IN" dirty="0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6049019" y="9686925"/>
            <a:ext cx="2153256" cy="514350"/>
            <a:chOff x="0" y="0"/>
            <a:chExt cx="2871008" cy="685800"/>
          </a:xfrm>
        </p:grpSpPr>
        <p:sp>
          <p:nvSpPr>
            <p:cNvPr id="7" name="Freeform 7" descr="preencoded.png">
              <a:hlinkClick r:id="rId3" tooltip="https://gamma.app/?utm_source=made-with-gamma"/>
            </p:cNvPr>
            <p:cNvSpPr/>
            <p:nvPr/>
          </p:nvSpPr>
          <p:spPr>
            <a:xfrm>
              <a:off x="0" y="0"/>
              <a:ext cx="2870962" cy="685800"/>
            </a:xfrm>
            <a:custGeom>
              <a:avLst/>
              <a:gdLst/>
              <a:ahLst/>
              <a:cxnLst/>
              <a:rect l="l" t="t" r="r" b="b"/>
              <a:pathLst>
                <a:path w="2870962" h="685800">
                  <a:moveTo>
                    <a:pt x="0" y="0"/>
                  </a:moveTo>
                  <a:lnTo>
                    <a:pt x="2870962" y="0"/>
                  </a:lnTo>
                  <a:lnTo>
                    <a:pt x="2870962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1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53206" y="507058"/>
            <a:ext cx="4666209" cy="602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62"/>
              </a:lnSpc>
            </a:pPr>
            <a:r>
              <a:rPr lang="en-US" sz="3625" b="1">
                <a:solidFill>
                  <a:srgbClr val="3B4540"/>
                </a:solidFill>
                <a:latin typeface="Fraunces Bold"/>
                <a:ea typeface="Fraunces Bold"/>
                <a:cs typeface="Fraunces Bold"/>
                <a:sym typeface="Fraunces Bold"/>
              </a:rPr>
              <a:t>Conclusion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653206" y="1669108"/>
            <a:ext cx="7837586" cy="1672977"/>
            <a:chOff x="0" y="0"/>
            <a:chExt cx="10450115" cy="223063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450068" cy="2230628"/>
            </a:xfrm>
            <a:custGeom>
              <a:avLst/>
              <a:gdLst/>
              <a:ahLst/>
              <a:cxnLst/>
              <a:rect l="l" t="t" r="r" b="b"/>
              <a:pathLst>
                <a:path w="10450068" h="2230628">
                  <a:moveTo>
                    <a:pt x="0" y="121920"/>
                  </a:moveTo>
                  <a:cubicBezTo>
                    <a:pt x="0" y="54610"/>
                    <a:pt x="54610" y="0"/>
                    <a:pt x="121920" y="0"/>
                  </a:cubicBezTo>
                  <a:lnTo>
                    <a:pt x="10328148" y="0"/>
                  </a:lnTo>
                  <a:cubicBezTo>
                    <a:pt x="10395458" y="0"/>
                    <a:pt x="10450068" y="54610"/>
                    <a:pt x="10450068" y="121920"/>
                  </a:cubicBezTo>
                  <a:lnTo>
                    <a:pt x="10450068" y="2108708"/>
                  </a:lnTo>
                  <a:cubicBezTo>
                    <a:pt x="10450068" y="2176018"/>
                    <a:pt x="10395458" y="2230628"/>
                    <a:pt x="10328148" y="2230628"/>
                  </a:cubicBezTo>
                  <a:lnTo>
                    <a:pt x="121920" y="2230628"/>
                  </a:lnTo>
                  <a:cubicBezTo>
                    <a:pt x="54610" y="2230628"/>
                    <a:pt x="0" y="2176018"/>
                    <a:pt x="0" y="2108708"/>
                  </a:cubicBezTo>
                  <a:close/>
                </a:path>
              </a:pathLst>
            </a:custGeom>
            <a:solidFill>
              <a:srgbClr val="FAFFFA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53206" y="1650057"/>
            <a:ext cx="7837586" cy="76200"/>
            <a:chOff x="0" y="0"/>
            <a:chExt cx="10450115" cy="1016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450068" cy="101600"/>
            </a:xfrm>
            <a:custGeom>
              <a:avLst/>
              <a:gdLst/>
              <a:ahLst/>
              <a:cxnLst/>
              <a:rect l="l" t="t" r="r" b="b"/>
              <a:pathLst>
                <a:path w="10450068" h="101600">
                  <a:moveTo>
                    <a:pt x="0" y="50800"/>
                  </a:moveTo>
                  <a:cubicBezTo>
                    <a:pt x="0" y="22733"/>
                    <a:pt x="22733" y="0"/>
                    <a:pt x="50800" y="0"/>
                  </a:cubicBezTo>
                  <a:lnTo>
                    <a:pt x="10399268" y="0"/>
                  </a:lnTo>
                  <a:cubicBezTo>
                    <a:pt x="10427336" y="0"/>
                    <a:pt x="10450068" y="22733"/>
                    <a:pt x="10450068" y="50800"/>
                  </a:cubicBezTo>
                  <a:cubicBezTo>
                    <a:pt x="10450068" y="78867"/>
                    <a:pt x="10427336" y="101600"/>
                    <a:pt x="10399268" y="101600"/>
                  </a:cubicBezTo>
                  <a:lnTo>
                    <a:pt x="50800" y="101600"/>
                  </a:lnTo>
                  <a:cubicBezTo>
                    <a:pt x="22733" y="101600"/>
                    <a:pt x="0" y="78867"/>
                    <a:pt x="0" y="50800"/>
                  </a:cubicBezTo>
                  <a:close/>
                </a:path>
              </a:pathLst>
            </a:custGeom>
            <a:solidFill>
              <a:srgbClr val="43895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4292054" y="1389161"/>
            <a:ext cx="559891" cy="559891"/>
            <a:chOff x="0" y="0"/>
            <a:chExt cx="746522" cy="74652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746506" cy="746506"/>
            </a:xfrm>
            <a:custGeom>
              <a:avLst/>
              <a:gdLst/>
              <a:ahLst/>
              <a:cxnLst/>
              <a:rect l="l" t="t" r="r" b="b"/>
              <a:pathLst>
                <a:path w="746506" h="746506">
                  <a:moveTo>
                    <a:pt x="0" y="373253"/>
                  </a:moveTo>
                  <a:cubicBezTo>
                    <a:pt x="0" y="167132"/>
                    <a:pt x="167132" y="0"/>
                    <a:pt x="373253" y="0"/>
                  </a:cubicBezTo>
                  <a:cubicBezTo>
                    <a:pt x="579374" y="0"/>
                    <a:pt x="746506" y="167132"/>
                    <a:pt x="746506" y="373253"/>
                  </a:cubicBezTo>
                  <a:cubicBezTo>
                    <a:pt x="746506" y="579374"/>
                    <a:pt x="579374" y="746506"/>
                    <a:pt x="373253" y="746506"/>
                  </a:cubicBezTo>
                  <a:cubicBezTo>
                    <a:pt x="167132" y="746506"/>
                    <a:pt x="0" y="579374"/>
                    <a:pt x="0" y="373253"/>
                  </a:cubicBezTo>
                  <a:close/>
                </a:path>
              </a:pathLst>
            </a:custGeom>
            <a:solidFill>
              <a:srgbClr val="438951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4460081" y="1462385"/>
            <a:ext cx="223838" cy="346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1750" b="1">
                <a:solidFill>
                  <a:srgbClr val="FFFFFF"/>
                </a:solidFill>
                <a:latin typeface="Fraunces Bold"/>
                <a:ea typeface="Fraunces Bold"/>
                <a:cs typeface="Fraunces Bold"/>
                <a:sym typeface="Fraunces Bold"/>
              </a:rPr>
              <a:t>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58888" y="2126159"/>
            <a:ext cx="2363838" cy="301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9"/>
              </a:lnSpc>
            </a:pPr>
            <a:r>
              <a:rPr lang="en-US" sz="1812" b="1">
                <a:solidFill>
                  <a:srgbClr val="405449"/>
                </a:solidFill>
                <a:latin typeface="Fraunces Bold"/>
                <a:ea typeface="Fraunces Bold"/>
                <a:cs typeface="Fraunces Bold"/>
                <a:sym typeface="Fraunces Bold"/>
              </a:rPr>
              <a:t>The Chatbot Works!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58888" y="2472630"/>
            <a:ext cx="7426226" cy="663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12"/>
              </a:lnSpc>
            </a:pPr>
            <a:r>
              <a:rPr lang="en-US" sz="143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I built a chatbot that helps people find books they'll love. It was made using IBM Watson Studio.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653206" y="3808660"/>
            <a:ext cx="7837586" cy="1672978"/>
            <a:chOff x="0" y="0"/>
            <a:chExt cx="10450115" cy="223063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450068" cy="2230628"/>
            </a:xfrm>
            <a:custGeom>
              <a:avLst/>
              <a:gdLst/>
              <a:ahLst/>
              <a:cxnLst/>
              <a:rect l="l" t="t" r="r" b="b"/>
              <a:pathLst>
                <a:path w="10450068" h="2230628">
                  <a:moveTo>
                    <a:pt x="0" y="121920"/>
                  </a:moveTo>
                  <a:cubicBezTo>
                    <a:pt x="0" y="54610"/>
                    <a:pt x="54610" y="0"/>
                    <a:pt x="121920" y="0"/>
                  </a:cubicBezTo>
                  <a:lnTo>
                    <a:pt x="10328148" y="0"/>
                  </a:lnTo>
                  <a:cubicBezTo>
                    <a:pt x="10395458" y="0"/>
                    <a:pt x="10450068" y="54610"/>
                    <a:pt x="10450068" y="121920"/>
                  </a:cubicBezTo>
                  <a:lnTo>
                    <a:pt x="10450068" y="2108708"/>
                  </a:lnTo>
                  <a:cubicBezTo>
                    <a:pt x="10450068" y="2176018"/>
                    <a:pt x="10395458" y="2230628"/>
                    <a:pt x="10328148" y="2230628"/>
                  </a:cubicBezTo>
                  <a:lnTo>
                    <a:pt x="121920" y="2230628"/>
                  </a:lnTo>
                  <a:cubicBezTo>
                    <a:pt x="54610" y="2230628"/>
                    <a:pt x="0" y="2176018"/>
                    <a:pt x="0" y="2108708"/>
                  </a:cubicBezTo>
                  <a:close/>
                </a:path>
              </a:pathLst>
            </a:custGeom>
            <a:solidFill>
              <a:srgbClr val="FAFFFA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653206" y="3789610"/>
            <a:ext cx="7837586" cy="76200"/>
            <a:chOff x="0" y="0"/>
            <a:chExt cx="10450115" cy="101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0450068" cy="101600"/>
            </a:xfrm>
            <a:custGeom>
              <a:avLst/>
              <a:gdLst/>
              <a:ahLst/>
              <a:cxnLst/>
              <a:rect l="l" t="t" r="r" b="b"/>
              <a:pathLst>
                <a:path w="10450068" h="101600">
                  <a:moveTo>
                    <a:pt x="0" y="50800"/>
                  </a:moveTo>
                  <a:cubicBezTo>
                    <a:pt x="0" y="22733"/>
                    <a:pt x="22733" y="0"/>
                    <a:pt x="50800" y="0"/>
                  </a:cubicBezTo>
                  <a:lnTo>
                    <a:pt x="10399268" y="0"/>
                  </a:lnTo>
                  <a:cubicBezTo>
                    <a:pt x="10427336" y="0"/>
                    <a:pt x="10450068" y="22733"/>
                    <a:pt x="10450068" y="50800"/>
                  </a:cubicBezTo>
                  <a:cubicBezTo>
                    <a:pt x="10450068" y="78867"/>
                    <a:pt x="10427336" y="101600"/>
                    <a:pt x="10399268" y="101600"/>
                  </a:cubicBezTo>
                  <a:lnTo>
                    <a:pt x="50800" y="101600"/>
                  </a:lnTo>
                  <a:cubicBezTo>
                    <a:pt x="22733" y="101600"/>
                    <a:pt x="0" y="78867"/>
                    <a:pt x="0" y="50800"/>
                  </a:cubicBezTo>
                  <a:close/>
                </a:path>
              </a:pathLst>
            </a:custGeom>
            <a:solidFill>
              <a:srgbClr val="43895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4292054" y="3528715"/>
            <a:ext cx="559891" cy="559891"/>
            <a:chOff x="0" y="0"/>
            <a:chExt cx="746522" cy="746522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746506" cy="746506"/>
            </a:xfrm>
            <a:custGeom>
              <a:avLst/>
              <a:gdLst/>
              <a:ahLst/>
              <a:cxnLst/>
              <a:rect l="l" t="t" r="r" b="b"/>
              <a:pathLst>
                <a:path w="746506" h="746506">
                  <a:moveTo>
                    <a:pt x="0" y="373253"/>
                  </a:moveTo>
                  <a:cubicBezTo>
                    <a:pt x="0" y="167132"/>
                    <a:pt x="167132" y="0"/>
                    <a:pt x="373253" y="0"/>
                  </a:cubicBezTo>
                  <a:cubicBezTo>
                    <a:pt x="579374" y="0"/>
                    <a:pt x="746506" y="167132"/>
                    <a:pt x="746506" y="373253"/>
                  </a:cubicBezTo>
                  <a:cubicBezTo>
                    <a:pt x="746506" y="579374"/>
                    <a:pt x="579374" y="746506"/>
                    <a:pt x="373253" y="746506"/>
                  </a:cubicBezTo>
                  <a:cubicBezTo>
                    <a:pt x="167132" y="746506"/>
                    <a:pt x="0" y="579374"/>
                    <a:pt x="0" y="373253"/>
                  </a:cubicBezTo>
                  <a:close/>
                </a:path>
              </a:pathLst>
            </a:custGeom>
            <a:solidFill>
              <a:srgbClr val="438951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4460081" y="3601939"/>
            <a:ext cx="223838" cy="346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1750" b="1">
                <a:solidFill>
                  <a:srgbClr val="FFFFFF"/>
                </a:solidFill>
                <a:latin typeface="Fraunces Bold"/>
                <a:ea typeface="Fraunces Bold"/>
                <a:cs typeface="Fraunces Bold"/>
                <a:sym typeface="Fraunces Bold"/>
              </a:rPr>
              <a:t>2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58888" y="4265711"/>
            <a:ext cx="2516684" cy="301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9"/>
              </a:lnSpc>
            </a:pPr>
            <a:r>
              <a:rPr lang="en-US" sz="1812" b="1">
                <a:solidFill>
                  <a:srgbClr val="405449"/>
                </a:solidFill>
                <a:latin typeface="Fraunces Bold"/>
                <a:ea typeface="Fraunces Bold"/>
                <a:cs typeface="Fraunces Bold"/>
                <a:sym typeface="Fraunces Bold"/>
              </a:rPr>
              <a:t>IBM Watson Is Smart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858888" y="4612184"/>
            <a:ext cx="7426226" cy="663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12"/>
              </a:lnSpc>
            </a:pPr>
            <a:r>
              <a:rPr lang="en-US" sz="143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This project showed how good IBM Watson is at understanding language and making helpful AI chats.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653206" y="5948214"/>
            <a:ext cx="7837586" cy="1672978"/>
            <a:chOff x="0" y="0"/>
            <a:chExt cx="10450115" cy="2230637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0450068" cy="2230628"/>
            </a:xfrm>
            <a:custGeom>
              <a:avLst/>
              <a:gdLst/>
              <a:ahLst/>
              <a:cxnLst/>
              <a:rect l="l" t="t" r="r" b="b"/>
              <a:pathLst>
                <a:path w="10450068" h="2230628">
                  <a:moveTo>
                    <a:pt x="0" y="121920"/>
                  </a:moveTo>
                  <a:cubicBezTo>
                    <a:pt x="0" y="54610"/>
                    <a:pt x="54610" y="0"/>
                    <a:pt x="121920" y="0"/>
                  </a:cubicBezTo>
                  <a:lnTo>
                    <a:pt x="10328148" y="0"/>
                  </a:lnTo>
                  <a:cubicBezTo>
                    <a:pt x="10395458" y="0"/>
                    <a:pt x="10450068" y="54610"/>
                    <a:pt x="10450068" y="121920"/>
                  </a:cubicBezTo>
                  <a:lnTo>
                    <a:pt x="10450068" y="2108708"/>
                  </a:lnTo>
                  <a:cubicBezTo>
                    <a:pt x="10450068" y="2176018"/>
                    <a:pt x="10395458" y="2230628"/>
                    <a:pt x="10328148" y="2230628"/>
                  </a:cubicBezTo>
                  <a:lnTo>
                    <a:pt x="121920" y="2230628"/>
                  </a:lnTo>
                  <a:cubicBezTo>
                    <a:pt x="54610" y="2230628"/>
                    <a:pt x="0" y="2176018"/>
                    <a:pt x="0" y="2108708"/>
                  </a:cubicBezTo>
                  <a:close/>
                </a:path>
              </a:pathLst>
            </a:custGeom>
            <a:solidFill>
              <a:srgbClr val="FAFFFA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653206" y="5929164"/>
            <a:ext cx="7837586" cy="76200"/>
            <a:chOff x="0" y="0"/>
            <a:chExt cx="10450115" cy="1016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0450068" cy="101600"/>
            </a:xfrm>
            <a:custGeom>
              <a:avLst/>
              <a:gdLst/>
              <a:ahLst/>
              <a:cxnLst/>
              <a:rect l="l" t="t" r="r" b="b"/>
              <a:pathLst>
                <a:path w="10450068" h="101600">
                  <a:moveTo>
                    <a:pt x="0" y="50800"/>
                  </a:moveTo>
                  <a:cubicBezTo>
                    <a:pt x="0" y="22733"/>
                    <a:pt x="22733" y="0"/>
                    <a:pt x="50800" y="0"/>
                  </a:cubicBezTo>
                  <a:lnTo>
                    <a:pt x="10399268" y="0"/>
                  </a:lnTo>
                  <a:cubicBezTo>
                    <a:pt x="10427336" y="0"/>
                    <a:pt x="10450068" y="22733"/>
                    <a:pt x="10450068" y="50800"/>
                  </a:cubicBezTo>
                  <a:cubicBezTo>
                    <a:pt x="10450068" y="78867"/>
                    <a:pt x="10427336" y="101600"/>
                    <a:pt x="10399268" y="101600"/>
                  </a:cubicBezTo>
                  <a:lnTo>
                    <a:pt x="50800" y="101600"/>
                  </a:lnTo>
                  <a:cubicBezTo>
                    <a:pt x="22733" y="101600"/>
                    <a:pt x="0" y="78867"/>
                    <a:pt x="0" y="50800"/>
                  </a:cubicBezTo>
                  <a:close/>
                </a:path>
              </a:pathLst>
            </a:custGeom>
            <a:solidFill>
              <a:srgbClr val="43895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4292054" y="5668268"/>
            <a:ext cx="559891" cy="559891"/>
            <a:chOff x="0" y="0"/>
            <a:chExt cx="746522" cy="746522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746506" cy="746506"/>
            </a:xfrm>
            <a:custGeom>
              <a:avLst/>
              <a:gdLst/>
              <a:ahLst/>
              <a:cxnLst/>
              <a:rect l="l" t="t" r="r" b="b"/>
              <a:pathLst>
                <a:path w="746506" h="746506">
                  <a:moveTo>
                    <a:pt x="0" y="373253"/>
                  </a:moveTo>
                  <a:cubicBezTo>
                    <a:pt x="0" y="167132"/>
                    <a:pt x="167132" y="0"/>
                    <a:pt x="373253" y="0"/>
                  </a:cubicBezTo>
                  <a:cubicBezTo>
                    <a:pt x="579374" y="0"/>
                    <a:pt x="746506" y="167132"/>
                    <a:pt x="746506" y="373253"/>
                  </a:cubicBezTo>
                  <a:cubicBezTo>
                    <a:pt x="746506" y="579374"/>
                    <a:pt x="579374" y="746506"/>
                    <a:pt x="373253" y="746506"/>
                  </a:cubicBezTo>
                  <a:cubicBezTo>
                    <a:pt x="167132" y="746506"/>
                    <a:pt x="0" y="579374"/>
                    <a:pt x="0" y="373253"/>
                  </a:cubicBezTo>
                  <a:close/>
                </a:path>
              </a:pathLst>
            </a:custGeom>
            <a:solidFill>
              <a:srgbClr val="438951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4460081" y="5741491"/>
            <a:ext cx="223838" cy="346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1750" b="1">
                <a:solidFill>
                  <a:srgbClr val="FFFFFF"/>
                </a:solidFill>
                <a:latin typeface="Fraunces Bold"/>
                <a:ea typeface="Fraunces Bold"/>
                <a:cs typeface="Fraunces Bold"/>
                <a:sym typeface="Fraunces Bold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8888" y="6405265"/>
            <a:ext cx="2605385" cy="301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9"/>
              </a:lnSpc>
            </a:pPr>
            <a:r>
              <a:rPr lang="en-US" sz="1812" b="1">
                <a:solidFill>
                  <a:srgbClr val="405449"/>
                </a:solidFill>
                <a:latin typeface="Fraunces Bold"/>
                <a:ea typeface="Fraunces Bold"/>
                <a:cs typeface="Fraunces Bold"/>
                <a:sym typeface="Fraunces Bold"/>
              </a:rPr>
              <a:t>AI Can Change Things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58888" y="6751736"/>
            <a:ext cx="7426226" cy="663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12"/>
              </a:lnSpc>
            </a:pPr>
            <a:r>
              <a:rPr lang="en-US" sz="143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This work proved that AI has huge power to change how we discover things, especially books and other content.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653206" y="8087766"/>
            <a:ext cx="7837586" cy="1672977"/>
            <a:chOff x="0" y="0"/>
            <a:chExt cx="10450115" cy="2230637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0450068" cy="2230628"/>
            </a:xfrm>
            <a:custGeom>
              <a:avLst/>
              <a:gdLst/>
              <a:ahLst/>
              <a:cxnLst/>
              <a:rect l="l" t="t" r="r" b="b"/>
              <a:pathLst>
                <a:path w="10450068" h="2230628">
                  <a:moveTo>
                    <a:pt x="0" y="121920"/>
                  </a:moveTo>
                  <a:cubicBezTo>
                    <a:pt x="0" y="54610"/>
                    <a:pt x="54610" y="0"/>
                    <a:pt x="121920" y="0"/>
                  </a:cubicBezTo>
                  <a:lnTo>
                    <a:pt x="10328148" y="0"/>
                  </a:lnTo>
                  <a:cubicBezTo>
                    <a:pt x="10395458" y="0"/>
                    <a:pt x="10450068" y="54610"/>
                    <a:pt x="10450068" y="121920"/>
                  </a:cubicBezTo>
                  <a:lnTo>
                    <a:pt x="10450068" y="2108708"/>
                  </a:lnTo>
                  <a:cubicBezTo>
                    <a:pt x="10450068" y="2176018"/>
                    <a:pt x="10395458" y="2230628"/>
                    <a:pt x="10328148" y="2230628"/>
                  </a:cubicBezTo>
                  <a:lnTo>
                    <a:pt x="121920" y="2230628"/>
                  </a:lnTo>
                  <a:cubicBezTo>
                    <a:pt x="54610" y="2230628"/>
                    <a:pt x="0" y="2176018"/>
                    <a:pt x="0" y="2108708"/>
                  </a:cubicBezTo>
                  <a:close/>
                </a:path>
              </a:pathLst>
            </a:custGeom>
            <a:solidFill>
              <a:srgbClr val="FAFFFA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653206" y="8068716"/>
            <a:ext cx="7837586" cy="76200"/>
            <a:chOff x="0" y="0"/>
            <a:chExt cx="10450115" cy="1016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0450068" cy="101600"/>
            </a:xfrm>
            <a:custGeom>
              <a:avLst/>
              <a:gdLst/>
              <a:ahLst/>
              <a:cxnLst/>
              <a:rect l="l" t="t" r="r" b="b"/>
              <a:pathLst>
                <a:path w="10450068" h="101600">
                  <a:moveTo>
                    <a:pt x="0" y="50800"/>
                  </a:moveTo>
                  <a:cubicBezTo>
                    <a:pt x="0" y="22733"/>
                    <a:pt x="22733" y="0"/>
                    <a:pt x="50800" y="0"/>
                  </a:cubicBezTo>
                  <a:lnTo>
                    <a:pt x="10399268" y="0"/>
                  </a:lnTo>
                  <a:cubicBezTo>
                    <a:pt x="10427336" y="0"/>
                    <a:pt x="10450068" y="22733"/>
                    <a:pt x="10450068" y="50800"/>
                  </a:cubicBezTo>
                  <a:cubicBezTo>
                    <a:pt x="10450068" y="78867"/>
                    <a:pt x="10427336" y="101600"/>
                    <a:pt x="10399268" y="101600"/>
                  </a:cubicBezTo>
                  <a:lnTo>
                    <a:pt x="50800" y="101600"/>
                  </a:lnTo>
                  <a:cubicBezTo>
                    <a:pt x="22733" y="101600"/>
                    <a:pt x="0" y="78867"/>
                    <a:pt x="0" y="50800"/>
                  </a:cubicBezTo>
                  <a:close/>
                </a:path>
              </a:pathLst>
            </a:custGeom>
            <a:solidFill>
              <a:srgbClr val="43895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4292054" y="7807821"/>
            <a:ext cx="559891" cy="559891"/>
            <a:chOff x="0" y="0"/>
            <a:chExt cx="746522" cy="746522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746506" cy="746506"/>
            </a:xfrm>
            <a:custGeom>
              <a:avLst/>
              <a:gdLst/>
              <a:ahLst/>
              <a:cxnLst/>
              <a:rect l="l" t="t" r="r" b="b"/>
              <a:pathLst>
                <a:path w="746506" h="746506">
                  <a:moveTo>
                    <a:pt x="0" y="373253"/>
                  </a:moveTo>
                  <a:cubicBezTo>
                    <a:pt x="0" y="167132"/>
                    <a:pt x="167132" y="0"/>
                    <a:pt x="373253" y="0"/>
                  </a:cubicBezTo>
                  <a:cubicBezTo>
                    <a:pt x="579374" y="0"/>
                    <a:pt x="746506" y="167132"/>
                    <a:pt x="746506" y="373253"/>
                  </a:cubicBezTo>
                  <a:cubicBezTo>
                    <a:pt x="746506" y="579374"/>
                    <a:pt x="579374" y="746506"/>
                    <a:pt x="373253" y="746506"/>
                  </a:cubicBezTo>
                  <a:cubicBezTo>
                    <a:pt x="167132" y="746506"/>
                    <a:pt x="0" y="579374"/>
                    <a:pt x="0" y="373253"/>
                  </a:cubicBezTo>
                  <a:close/>
                </a:path>
              </a:pathLst>
            </a:custGeom>
            <a:solidFill>
              <a:srgbClr val="438951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4" name="TextBox 44"/>
          <p:cNvSpPr txBox="1"/>
          <p:nvPr/>
        </p:nvSpPr>
        <p:spPr>
          <a:xfrm>
            <a:off x="4460081" y="7881045"/>
            <a:ext cx="223838" cy="346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1750" b="1">
                <a:solidFill>
                  <a:srgbClr val="FFFFFF"/>
                </a:solidFill>
                <a:latin typeface="Fraunces Bold"/>
                <a:ea typeface="Fraunces Bold"/>
                <a:cs typeface="Fraunces Bold"/>
                <a:sym typeface="Fraunces Bold"/>
              </a:rPr>
              <a:t>4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858888" y="8544817"/>
            <a:ext cx="2609850" cy="301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9"/>
              </a:lnSpc>
            </a:pPr>
            <a:r>
              <a:rPr lang="en-US" sz="1812" b="1">
                <a:solidFill>
                  <a:srgbClr val="405449"/>
                </a:solidFill>
                <a:latin typeface="Fraunces Bold"/>
                <a:ea typeface="Fraunces Bold"/>
                <a:cs typeface="Fraunces Bold"/>
                <a:sym typeface="Fraunces Bold"/>
              </a:rPr>
              <a:t>Ready for More Books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858888" y="8891290"/>
            <a:ext cx="7426226" cy="663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12"/>
              </a:lnSpc>
            </a:pPr>
            <a:r>
              <a:rPr lang="en-US" sz="143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We made sure the chatbot can work on different devices and easily handle a lot more books later on.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2A702E92-EDE8-555B-555A-C42D7CA3EF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1937" y="807455"/>
            <a:ext cx="5253299" cy="88794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E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FFA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0" y="0"/>
            <a:ext cx="6858000" cy="10287000"/>
            <a:chOff x="0" y="0"/>
            <a:chExt cx="9144000" cy="13716000"/>
          </a:xfrm>
        </p:grpSpPr>
        <p:sp>
          <p:nvSpPr>
            <p:cNvPr id="7" name="Freeform 7" descr="preencoded.png"/>
            <p:cNvSpPr/>
            <p:nvPr/>
          </p:nvSpPr>
          <p:spPr>
            <a:xfrm>
              <a:off x="0" y="0"/>
              <a:ext cx="9144000" cy="13716000"/>
            </a:xfrm>
            <a:custGeom>
              <a:avLst/>
              <a:gdLst/>
              <a:ahLst/>
              <a:cxnLst/>
              <a:rect l="l" t="t" r="r" b="b"/>
              <a:pathLst>
                <a:path w="9144000" h="13716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7542759" y="663625"/>
            <a:ext cx="4891980" cy="639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12"/>
              </a:lnSpc>
            </a:pPr>
            <a:r>
              <a:rPr lang="en-US" sz="3812" b="1" dirty="0">
                <a:solidFill>
                  <a:srgbClr val="3B4540"/>
                </a:solidFill>
                <a:latin typeface="Fraunces Bold"/>
                <a:ea typeface="Fraunces Bold"/>
                <a:cs typeface="Fraunces Bold"/>
                <a:sym typeface="Fraunces Bold"/>
              </a:rPr>
              <a:t>References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7542758" y="1568487"/>
            <a:ext cx="4961036" cy="2262485"/>
            <a:chOff x="0" y="0"/>
            <a:chExt cx="6614715" cy="3016647"/>
          </a:xfrm>
        </p:grpSpPr>
        <p:sp>
          <p:nvSpPr>
            <p:cNvPr id="10" name="Freeform 10"/>
            <p:cNvSpPr/>
            <p:nvPr/>
          </p:nvSpPr>
          <p:spPr>
            <a:xfrm>
              <a:off x="19050" y="19050"/>
              <a:ext cx="6576568" cy="2978531"/>
            </a:xfrm>
            <a:custGeom>
              <a:avLst/>
              <a:gdLst/>
              <a:ahLst/>
              <a:cxnLst/>
              <a:rect l="l" t="t" r="r" b="b"/>
              <a:pathLst>
                <a:path w="6576568" h="2978531">
                  <a:moveTo>
                    <a:pt x="0" y="182880"/>
                  </a:moveTo>
                  <a:cubicBezTo>
                    <a:pt x="0" y="81915"/>
                    <a:pt x="82423" y="0"/>
                    <a:pt x="184150" y="0"/>
                  </a:cubicBezTo>
                  <a:lnTo>
                    <a:pt x="6392418" y="0"/>
                  </a:lnTo>
                  <a:cubicBezTo>
                    <a:pt x="6494145" y="0"/>
                    <a:pt x="6576568" y="81915"/>
                    <a:pt x="6576568" y="182880"/>
                  </a:cubicBezTo>
                  <a:lnTo>
                    <a:pt x="6576568" y="2795651"/>
                  </a:lnTo>
                  <a:cubicBezTo>
                    <a:pt x="6576568" y="2896616"/>
                    <a:pt x="6494145" y="2978531"/>
                    <a:pt x="6392418" y="2978531"/>
                  </a:cubicBezTo>
                  <a:lnTo>
                    <a:pt x="184150" y="2978531"/>
                  </a:lnTo>
                  <a:cubicBezTo>
                    <a:pt x="82423" y="2978531"/>
                    <a:pt x="0" y="2896616"/>
                    <a:pt x="0" y="2795651"/>
                  </a:cubicBezTo>
                  <a:close/>
                </a:path>
              </a:pathLst>
            </a:custGeom>
            <a:solidFill>
              <a:srgbClr val="FAFFF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0"/>
              <a:ext cx="6614668" cy="3016631"/>
            </a:xfrm>
            <a:custGeom>
              <a:avLst/>
              <a:gdLst/>
              <a:ahLst/>
              <a:cxnLst/>
              <a:rect l="l" t="t" r="r" b="b"/>
              <a:pathLst>
                <a:path w="6614668" h="3016631">
                  <a:moveTo>
                    <a:pt x="0" y="201930"/>
                  </a:moveTo>
                  <a:cubicBezTo>
                    <a:pt x="0" y="90297"/>
                    <a:pt x="91059" y="0"/>
                    <a:pt x="203200" y="0"/>
                  </a:cubicBezTo>
                  <a:lnTo>
                    <a:pt x="6411468" y="0"/>
                  </a:lnTo>
                  <a:lnTo>
                    <a:pt x="6411468" y="19050"/>
                  </a:lnTo>
                  <a:lnTo>
                    <a:pt x="6411468" y="0"/>
                  </a:lnTo>
                  <a:cubicBezTo>
                    <a:pt x="6523609" y="0"/>
                    <a:pt x="6614668" y="90297"/>
                    <a:pt x="6614668" y="201930"/>
                  </a:cubicBezTo>
                  <a:lnTo>
                    <a:pt x="6595618" y="201930"/>
                  </a:lnTo>
                  <a:lnTo>
                    <a:pt x="6614668" y="201930"/>
                  </a:lnTo>
                  <a:lnTo>
                    <a:pt x="6614668" y="2814701"/>
                  </a:lnTo>
                  <a:lnTo>
                    <a:pt x="6595618" y="2814701"/>
                  </a:lnTo>
                  <a:lnTo>
                    <a:pt x="6614668" y="2814701"/>
                  </a:lnTo>
                  <a:cubicBezTo>
                    <a:pt x="6614668" y="2926334"/>
                    <a:pt x="6523609" y="3016631"/>
                    <a:pt x="6411468" y="3016631"/>
                  </a:cubicBezTo>
                  <a:lnTo>
                    <a:pt x="6411468" y="2997581"/>
                  </a:lnTo>
                  <a:lnTo>
                    <a:pt x="6411468" y="3016631"/>
                  </a:lnTo>
                  <a:lnTo>
                    <a:pt x="203200" y="3016631"/>
                  </a:lnTo>
                  <a:lnTo>
                    <a:pt x="203200" y="2997581"/>
                  </a:lnTo>
                  <a:lnTo>
                    <a:pt x="203200" y="3016631"/>
                  </a:lnTo>
                  <a:cubicBezTo>
                    <a:pt x="91059" y="3016631"/>
                    <a:pt x="0" y="2926334"/>
                    <a:pt x="0" y="2814701"/>
                  </a:cubicBezTo>
                  <a:lnTo>
                    <a:pt x="0" y="201930"/>
                  </a:lnTo>
                  <a:lnTo>
                    <a:pt x="19050" y="201930"/>
                  </a:lnTo>
                  <a:lnTo>
                    <a:pt x="0" y="201930"/>
                  </a:lnTo>
                  <a:moveTo>
                    <a:pt x="38100" y="201930"/>
                  </a:moveTo>
                  <a:lnTo>
                    <a:pt x="38100" y="2814701"/>
                  </a:lnTo>
                  <a:lnTo>
                    <a:pt x="19050" y="2814701"/>
                  </a:lnTo>
                  <a:lnTo>
                    <a:pt x="38100" y="2814701"/>
                  </a:lnTo>
                  <a:cubicBezTo>
                    <a:pt x="38100" y="2904998"/>
                    <a:pt x="111887" y="2978531"/>
                    <a:pt x="203200" y="2978531"/>
                  </a:cubicBezTo>
                  <a:lnTo>
                    <a:pt x="6411468" y="2978531"/>
                  </a:lnTo>
                  <a:cubicBezTo>
                    <a:pt x="6502781" y="2978531"/>
                    <a:pt x="6576568" y="2904998"/>
                    <a:pt x="6576568" y="2814701"/>
                  </a:cubicBezTo>
                  <a:lnTo>
                    <a:pt x="6576568" y="201930"/>
                  </a:lnTo>
                  <a:cubicBezTo>
                    <a:pt x="6576568" y="111633"/>
                    <a:pt x="6502781" y="38100"/>
                    <a:pt x="6411468" y="38100"/>
                  </a:cubicBezTo>
                  <a:lnTo>
                    <a:pt x="203200" y="38100"/>
                  </a:lnTo>
                  <a:lnTo>
                    <a:pt x="203200" y="19050"/>
                  </a:lnTo>
                  <a:lnTo>
                    <a:pt x="203200" y="38100"/>
                  </a:lnTo>
                  <a:cubicBezTo>
                    <a:pt x="111887" y="38100"/>
                    <a:pt x="38100" y="111633"/>
                    <a:pt x="38100" y="201930"/>
                  </a:cubicBezTo>
                  <a:close/>
                </a:path>
              </a:pathLst>
            </a:custGeom>
            <a:solidFill>
              <a:srgbClr val="43895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514184" y="1597075"/>
            <a:ext cx="114300" cy="2233910"/>
            <a:chOff x="0" y="0"/>
            <a:chExt cx="152400" cy="297854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2400" cy="2978531"/>
            </a:xfrm>
            <a:custGeom>
              <a:avLst/>
              <a:gdLst/>
              <a:ahLst/>
              <a:cxnLst/>
              <a:rect l="l" t="t" r="r" b="b"/>
              <a:pathLst>
                <a:path w="152400" h="2978531">
                  <a:moveTo>
                    <a:pt x="0" y="76200"/>
                  </a:moveTo>
                  <a:cubicBezTo>
                    <a:pt x="0" y="34163"/>
                    <a:pt x="34163" y="0"/>
                    <a:pt x="76200" y="0"/>
                  </a:cubicBezTo>
                  <a:cubicBezTo>
                    <a:pt x="118237" y="0"/>
                    <a:pt x="152400" y="34163"/>
                    <a:pt x="152400" y="76200"/>
                  </a:cubicBezTo>
                  <a:lnTo>
                    <a:pt x="152400" y="2902331"/>
                  </a:lnTo>
                  <a:cubicBezTo>
                    <a:pt x="152400" y="2944368"/>
                    <a:pt x="118237" y="2978531"/>
                    <a:pt x="76200" y="2978531"/>
                  </a:cubicBezTo>
                  <a:cubicBezTo>
                    <a:pt x="34163" y="2978531"/>
                    <a:pt x="0" y="2944368"/>
                    <a:pt x="0" y="2902331"/>
                  </a:cubicBezTo>
                  <a:close/>
                </a:path>
              </a:pathLst>
            </a:custGeom>
            <a:solidFill>
              <a:srgbClr val="438951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7852619" y="1811685"/>
            <a:ext cx="4398466" cy="621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75"/>
              </a:lnSpc>
            </a:pPr>
            <a:r>
              <a:rPr lang="en-US" sz="1874" b="1">
                <a:solidFill>
                  <a:srgbClr val="405449"/>
                </a:solidFill>
                <a:latin typeface="Fraunces Bold"/>
                <a:ea typeface="Fraunces Bold"/>
                <a:cs typeface="Fraunces Bold"/>
                <a:sym typeface="Fraunces Bold"/>
              </a:rPr>
              <a:t>IBM Watson Assistant Documentation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852619" y="2473970"/>
            <a:ext cx="4398466" cy="702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37"/>
              </a:lnSpc>
            </a:pPr>
            <a:r>
              <a:rPr lang="en-US" sz="1500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Comprehensive documentation for utilizing IBM Watson Assistant functionalities.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852619" y="3217515"/>
            <a:ext cx="4398466" cy="389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37"/>
              </a:lnSpc>
            </a:pPr>
            <a:r>
              <a:rPr lang="en-US" sz="1500" i="1">
                <a:solidFill>
                  <a:srgbClr val="405449"/>
                </a:solidFill>
                <a:latin typeface="Arimo Italics"/>
                <a:ea typeface="Arimo Italics"/>
                <a:cs typeface="Arimo Italics"/>
                <a:sym typeface="Arimo Italics"/>
              </a:rPr>
              <a:t>https://cloud.ibm.com/docs/assistant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2656492" y="1582787"/>
            <a:ext cx="4961036" cy="2262485"/>
            <a:chOff x="0" y="0"/>
            <a:chExt cx="6614715" cy="3016647"/>
          </a:xfrm>
        </p:grpSpPr>
        <p:sp>
          <p:nvSpPr>
            <p:cNvPr id="18" name="Freeform 18"/>
            <p:cNvSpPr/>
            <p:nvPr/>
          </p:nvSpPr>
          <p:spPr>
            <a:xfrm>
              <a:off x="19050" y="19050"/>
              <a:ext cx="6576568" cy="2978531"/>
            </a:xfrm>
            <a:custGeom>
              <a:avLst/>
              <a:gdLst/>
              <a:ahLst/>
              <a:cxnLst/>
              <a:rect l="l" t="t" r="r" b="b"/>
              <a:pathLst>
                <a:path w="6576568" h="2978531">
                  <a:moveTo>
                    <a:pt x="0" y="182880"/>
                  </a:moveTo>
                  <a:cubicBezTo>
                    <a:pt x="0" y="81915"/>
                    <a:pt x="82423" y="0"/>
                    <a:pt x="184150" y="0"/>
                  </a:cubicBezTo>
                  <a:lnTo>
                    <a:pt x="6392418" y="0"/>
                  </a:lnTo>
                  <a:cubicBezTo>
                    <a:pt x="6494145" y="0"/>
                    <a:pt x="6576568" y="81915"/>
                    <a:pt x="6576568" y="182880"/>
                  </a:cubicBezTo>
                  <a:lnTo>
                    <a:pt x="6576568" y="2795651"/>
                  </a:lnTo>
                  <a:cubicBezTo>
                    <a:pt x="6576568" y="2896616"/>
                    <a:pt x="6494145" y="2978531"/>
                    <a:pt x="6392418" y="2978531"/>
                  </a:cubicBezTo>
                  <a:lnTo>
                    <a:pt x="184150" y="2978531"/>
                  </a:lnTo>
                  <a:cubicBezTo>
                    <a:pt x="82423" y="2978531"/>
                    <a:pt x="0" y="2896616"/>
                    <a:pt x="0" y="2795651"/>
                  </a:cubicBezTo>
                  <a:close/>
                </a:path>
              </a:pathLst>
            </a:custGeom>
            <a:solidFill>
              <a:srgbClr val="FAFFF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6614668" cy="3016631"/>
            </a:xfrm>
            <a:custGeom>
              <a:avLst/>
              <a:gdLst/>
              <a:ahLst/>
              <a:cxnLst/>
              <a:rect l="l" t="t" r="r" b="b"/>
              <a:pathLst>
                <a:path w="6614668" h="3016631">
                  <a:moveTo>
                    <a:pt x="0" y="201930"/>
                  </a:moveTo>
                  <a:cubicBezTo>
                    <a:pt x="0" y="90297"/>
                    <a:pt x="91059" y="0"/>
                    <a:pt x="203200" y="0"/>
                  </a:cubicBezTo>
                  <a:lnTo>
                    <a:pt x="6411468" y="0"/>
                  </a:lnTo>
                  <a:lnTo>
                    <a:pt x="6411468" y="19050"/>
                  </a:lnTo>
                  <a:lnTo>
                    <a:pt x="6411468" y="0"/>
                  </a:lnTo>
                  <a:cubicBezTo>
                    <a:pt x="6523609" y="0"/>
                    <a:pt x="6614668" y="90297"/>
                    <a:pt x="6614668" y="201930"/>
                  </a:cubicBezTo>
                  <a:lnTo>
                    <a:pt x="6595618" y="201930"/>
                  </a:lnTo>
                  <a:lnTo>
                    <a:pt x="6614668" y="201930"/>
                  </a:lnTo>
                  <a:lnTo>
                    <a:pt x="6614668" y="2814701"/>
                  </a:lnTo>
                  <a:lnTo>
                    <a:pt x="6595618" y="2814701"/>
                  </a:lnTo>
                  <a:lnTo>
                    <a:pt x="6614668" y="2814701"/>
                  </a:lnTo>
                  <a:cubicBezTo>
                    <a:pt x="6614668" y="2926334"/>
                    <a:pt x="6523609" y="3016631"/>
                    <a:pt x="6411468" y="3016631"/>
                  </a:cubicBezTo>
                  <a:lnTo>
                    <a:pt x="6411468" y="2997581"/>
                  </a:lnTo>
                  <a:lnTo>
                    <a:pt x="6411468" y="3016631"/>
                  </a:lnTo>
                  <a:lnTo>
                    <a:pt x="203200" y="3016631"/>
                  </a:lnTo>
                  <a:lnTo>
                    <a:pt x="203200" y="2997581"/>
                  </a:lnTo>
                  <a:lnTo>
                    <a:pt x="203200" y="3016631"/>
                  </a:lnTo>
                  <a:cubicBezTo>
                    <a:pt x="91059" y="3016631"/>
                    <a:pt x="0" y="2926334"/>
                    <a:pt x="0" y="2814701"/>
                  </a:cubicBezTo>
                  <a:lnTo>
                    <a:pt x="0" y="201930"/>
                  </a:lnTo>
                  <a:lnTo>
                    <a:pt x="19050" y="201930"/>
                  </a:lnTo>
                  <a:lnTo>
                    <a:pt x="0" y="201930"/>
                  </a:lnTo>
                  <a:moveTo>
                    <a:pt x="38100" y="201930"/>
                  </a:moveTo>
                  <a:lnTo>
                    <a:pt x="38100" y="2814701"/>
                  </a:lnTo>
                  <a:lnTo>
                    <a:pt x="19050" y="2814701"/>
                  </a:lnTo>
                  <a:lnTo>
                    <a:pt x="38100" y="2814701"/>
                  </a:lnTo>
                  <a:cubicBezTo>
                    <a:pt x="38100" y="2904998"/>
                    <a:pt x="111887" y="2978531"/>
                    <a:pt x="203200" y="2978531"/>
                  </a:cubicBezTo>
                  <a:lnTo>
                    <a:pt x="6411468" y="2978531"/>
                  </a:lnTo>
                  <a:cubicBezTo>
                    <a:pt x="6502781" y="2978531"/>
                    <a:pt x="6576568" y="2904998"/>
                    <a:pt x="6576568" y="2814701"/>
                  </a:cubicBezTo>
                  <a:lnTo>
                    <a:pt x="6576568" y="201930"/>
                  </a:lnTo>
                  <a:cubicBezTo>
                    <a:pt x="6576568" y="111633"/>
                    <a:pt x="6502781" y="38100"/>
                    <a:pt x="6411468" y="38100"/>
                  </a:cubicBezTo>
                  <a:lnTo>
                    <a:pt x="203200" y="38100"/>
                  </a:lnTo>
                  <a:lnTo>
                    <a:pt x="203200" y="19050"/>
                  </a:lnTo>
                  <a:lnTo>
                    <a:pt x="203200" y="38100"/>
                  </a:lnTo>
                  <a:cubicBezTo>
                    <a:pt x="111887" y="38100"/>
                    <a:pt x="38100" y="111633"/>
                    <a:pt x="38100" y="201930"/>
                  </a:cubicBezTo>
                  <a:close/>
                </a:path>
              </a:pathLst>
            </a:custGeom>
            <a:solidFill>
              <a:srgbClr val="43895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642205" y="1597075"/>
            <a:ext cx="114300" cy="2233910"/>
            <a:chOff x="0" y="0"/>
            <a:chExt cx="152400" cy="297854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2400" cy="2978531"/>
            </a:xfrm>
            <a:custGeom>
              <a:avLst/>
              <a:gdLst/>
              <a:ahLst/>
              <a:cxnLst/>
              <a:rect l="l" t="t" r="r" b="b"/>
              <a:pathLst>
                <a:path w="152400" h="2978531">
                  <a:moveTo>
                    <a:pt x="0" y="76200"/>
                  </a:moveTo>
                  <a:cubicBezTo>
                    <a:pt x="0" y="34163"/>
                    <a:pt x="34163" y="0"/>
                    <a:pt x="76200" y="0"/>
                  </a:cubicBezTo>
                  <a:cubicBezTo>
                    <a:pt x="118237" y="0"/>
                    <a:pt x="152400" y="34163"/>
                    <a:pt x="152400" y="76200"/>
                  </a:cubicBezTo>
                  <a:lnTo>
                    <a:pt x="152400" y="2902331"/>
                  </a:lnTo>
                  <a:cubicBezTo>
                    <a:pt x="152400" y="2944368"/>
                    <a:pt x="118237" y="2978531"/>
                    <a:pt x="76200" y="2978531"/>
                  </a:cubicBezTo>
                  <a:cubicBezTo>
                    <a:pt x="34163" y="2978531"/>
                    <a:pt x="0" y="2944368"/>
                    <a:pt x="0" y="2902331"/>
                  </a:cubicBezTo>
                  <a:close/>
                </a:path>
              </a:pathLst>
            </a:custGeom>
            <a:solidFill>
              <a:srgbClr val="438951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2980640" y="1811685"/>
            <a:ext cx="2755999" cy="315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75"/>
              </a:lnSpc>
            </a:pPr>
            <a:r>
              <a:rPr lang="en-US" sz="1874" b="1">
                <a:solidFill>
                  <a:srgbClr val="405449"/>
                </a:solidFill>
                <a:latin typeface="Fraunces Bold"/>
                <a:ea typeface="Fraunces Bold"/>
                <a:cs typeface="Fraunces Bold"/>
                <a:sym typeface="Fraunces Bold"/>
              </a:rPr>
              <a:t>Academic Supervision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980640" y="2168129"/>
            <a:ext cx="4398466" cy="702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37"/>
              </a:lnSpc>
            </a:pPr>
            <a:r>
              <a:rPr lang="en-US" sz="1500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Project guidance and technical mentorship provided by </a:t>
            </a:r>
            <a:r>
              <a:rPr lang="en-US" sz="1500" b="1">
                <a:solidFill>
                  <a:srgbClr val="405449"/>
                </a:solidFill>
                <a:latin typeface="Arimo Bold"/>
                <a:ea typeface="Arimo Bold"/>
                <a:cs typeface="Arimo Bold"/>
                <a:sym typeface="Arimo Bold"/>
              </a:rPr>
              <a:t>Abhishek Singh</a:t>
            </a:r>
            <a:r>
              <a:rPr lang="en-US" sz="1500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7528471" y="4012257"/>
            <a:ext cx="4961036" cy="5596681"/>
            <a:chOff x="0" y="0"/>
            <a:chExt cx="6614715" cy="7462242"/>
          </a:xfrm>
        </p:grpSpPr>
        <p:sp>
          <p:nvSpPr>
            <p:cNvPr id="25" name="Freeform 25"/>
            <p:cNvSpPr/>
            <p:nvPr/>
          </p:nvSpPr>
          <p:spPr>
            <a:xfrm>
              <a:off x="19050" y="19050"/>
              <a:ext cx="6576568" cy="7424165"/>
            </a:xfrm>
            <a:custGeom>
              <a:avLst/>
              <a:gdLst/>
              <a:ahLst/>
              <a:cxnLst/>
              <a:rect l="l" t="t" r="r" b="b"/>
              <a:pathLst>
                <a:path w="6576568" h="7424165">
                  <a:moveTo>
                    <a:pt x="0" y="183007"/>
                  </a:moveTo>
                  <a:cubicBezTo>
                    <a:pt x="0" y="81915"/>
                    <a:pt x="81915" y="0"/>
                    <a:pt x="182880" y="0"/>
                  </a:cubicBezTo>
                  <a:lnTo>
                    <a:pt x="6393688" y="0"/>
                  </a:lnTo>
                  <a:cubicBezTo>
                    <a:pt x="6494653" y="0"/>
                    <a:pt x="6576568" y="81915"/>
                    <a:pt x="6576568" y="183007"/>
                  </a:cubicBezTo>
                  <a:lnTo>
                    <a:pt x="6576568" y="7241159"/>
                  </a:lnTo>
                  <a:cubicBezTo>
                    <a:pt x="6576568" y="7342251"/>
                    <a:pt x="6494653" y="7424165"/>
                    <a:pt x="6393688" y="7424165"/>
                  </a:cubicBezTo>
                  <a:lnTo>
                    <a:pt x="182880" y="7424165"/>
                  </a:lnTo>
                  <a:cubicBezTo>
                    <a:pt x="81915" y="7424165"/>
                    <a:pt x="0" y="7342251"/>
                    <a:pt x="0" y="7241159"/>
                  </a:cubicBezTo>
                  <a:close/>
                </a:path>
              </a:pathLst>
            </a:custGeom>
            <a:solidFill>
              <a:srgbClr val="FAFFF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0" y="0"/>
              <a:ext cx="6614668" cy="7462265"/>
            </a:xfrm>
            <a:custGeom>
              <a:avLst/>
              <a:gdLst/>
              <a:ahLst/>
              <a:cxnLst/>
              <a:rect l="l" t="t" r="r" b="b"/>
              <a:pathLst>
                <a:path w="6614668" h="7462265">
                  <a:moveTo>
                    <a:pt x="0" y="202057"/>
                  </a:moveTo>
                  <a:cubicBezTo>
                    <a:pt x="0" y="90424"/>
                    <a:pt x="90424" y="0"/>
                    <a:pt x="201930" y="0"/>
                  </a:cubicBezTo>
                  <a:lnTo>
                    <a:pt x="6412738" y="0"/>
                  </a:lnTo>
                  <a:lnTo>
                    <a:pt x="6412738" y="19050"/>
                  </a:lnTo>
                  <a:lnTo>
                    <a:pt x="6412738" y="0"/>
                  </a:lnTo>
                  <a:cubicBezTo>
                    <a:pt x="6524244" y="0"/>
                    <a:pt x="6614668" y="90424"/>
                    <a:pt x="6614668" y="202057"/>
                  </a:cubicBezTo>
                  <a:lnTo>
                    <a:pt x="6595618" y="202057"/>
                  </a:lnTo>
                  <a:lnTo>
                    <a:pt x="6614668" y="202057"/>
                  </a:lnTo>
                  <a:lnTo>
                    <a:pt x="6614668" y="7260209"/>
                  </a:lnTo>
                  <a:lnTo>
                    <a:pt x="6595618" y="7260209"/>
                  </a:lnTo>
                  <a:lnTo>
                    <a:pt x="6614668" y="7260209"/>
                  </a:lnTo>
                  <a:cubicBezTo>
                    <a:pt x="6614668" y="7371842"/>
                    <a:pt x="6524244" y="7462265"/>
                    <a:pt x="6412738" y="7462265"/>
                  </a:cubicBezTo>
                  <a:lnTo>
                    <a:pt x="6412738" y="7443215"/>
                  </a:lnTo>
                  <a:lnTo>
                    <a:pt x="6412738" y="7462265"/>
                  </a:lnTo>
                  <a:lnTo>
                    <a:pt x="201930" y="7462265"/>
                  </a:lnTo>
                  <a:lnTo>
                    <a:pt x="201930" y="7443215"/>
                  </a:lnTo>
                  <a:lnTo>
                    <a:pt x="201930" y="7462265"/>
                  </a:lnTo>
                  <a:cubicBezTo>
                    <a:pt x="90424" y="7462265"/>
                    <a:pt x="0" y="7371842"/>
                    <a:pt x="0" y="7260209"/>
                  </a:cubicBezTo>
                  <a:lnTo>
                    <a:pt x="0" y="202057"/>
                  </a:lnTo>
                  <a:lnTo>
                    <a:pt x="19050" y="202057"/>
                  </a:lnTo>
                  <a:lnTo>
                    <a:pt x="0" y="202057"/>
                  </a:lnTo>
                  <a:moveTo>
                    <a:pt x="38100" y="202057"/>
                  </a:moveTo>
                  <a:lnTo>
                    <a:pt x="38100" y="7260209"/>
                  </a:lnTo>
                  <a:lnTo>
                    <a:pt x="19050" y="7260209"/>
                  </a:lnTo>
                  <a:lnTo>
                    <a:pt x="38100" y="7260209"/>
                  </a:lnTo>
                  <a:cubicBezTo>
                    <a:pt x="38100" y="7350760"/>
                    <a:pt x="111506" y="7424165"/>
                    <a:pt x="201930" y="7424165"/>
                  </a:cubicBezTo>
                  <a:lnTo>
                    <a:pt x="6412738" y="7424165"/>
                  </a:lnTo>
                  <a:cubicBezTo>
                    <a:pt x="6503162" y="7424165"/>
                    <a:pt x="6576568" y="7350760"/>
                    <a:pt x="6576568" y="7260209"/>
                  </a:cubicBezTo>
                  <a:lnTo>
                    <a:pt x="6576568" y="202057"/>
                  </a:lnTo>
                  <a:cubicBezTo>
                    <a:pt x="6576568" y="111506"/>
                    <a:pt x="6503162" y="38100"/>
                    <a:pt x="6412738" y="38100"/>
                  </a:cubicBezTo>
                  <a:lnTo>
                    <a:pt x="201930" y="38100"/>
                  </a:lnTo>
                  <a:lnTo>
                    <a:pt x="201930" y="19050"/>
                  </a:lnTo>
                  <a:lnTo>
                    <a:pt x="201930" y="38100"/>
                  </a:lnTo>
                  <a:cubicBezTo>
                    <a:pt x="111506" y="38100"/>
                    <a:pt x="38100" y="111506"/>
                    <a:pt x="38100" y="202057"/>
                  </a:cubicBezTo>
                  <a:close/>
                </a:path>
              </a:pathLst>
            </a:custGeom>
            <a:solidFill>
              <a:srgbClr val="43895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7514184" y="4026545"/>
            <a:ext cx="114300" cy="5568106"/>
            <a:chOff x="0" y="0"/>
            <a:chExt cx="152400" cy="7424142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52400" cy="7424166"/>
            </a:xfrm>
            <a:custGeom>
              <a:avLst/>
              <a:gdLst/>
              <a:ahLst/>
              <a:cxnLst/>
              <a:rect l="l" t="t" r="r" b="b"/>
              <a:pathLst>
                <a:path w="152400" h="7424166">
                  <a:moveTo>
                    <a:pt x="0" y="76200"/>
                  </a:moveTo>
                  <a:cubicBezTo>
                    <a:pt x="0" y="34163"/>
                    <a:pt x="34163" y="0"/>
                    <a:pt x="76200" y="0"/>
                  </a:cubicBezTo>
                  <a:cubicBezTo>
                    <a:pt x="118237" y="0"/>
                    <a:pt x="152400" y="34163"/>
                    <a:pt x="152400" y="76200"/>
                  </a:cubicBezTo>
                  <a:lnTo>
                    <a:pt x="152400" y="7347966"/>
                  </a:lnTo>
                  <a:cubicBezTo>
                    <a:pt x="152400" y="7390003"/>
                    <a:pt x="118237" y="7424166"/>
                    <a:pt x="76200" y="7424166"/>
                  </a:cubicBezTo>
                  <a:cubicBezTo>
                    <a:pt x="34163" y="7424166"/>
                    <a:pt x="0" y="7390003"/>
                    <a:pt x="0" y="7347966"/>
                  </a:cubicBezTo>
                  <a:close/>
                </a:path>
              </a:pathLst>
            </a:custGeom>
            <a:solidFill>
              <a:srgbClr val="438951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7852619" y="4241155"/>
            <a:ext cx="4398466" cy="621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75"/>
              </a:lnSpc>
            </a:pPr>
            <a:r>
              <a:rPr lang="en-US" sz="1874" b="1">
                <a:solidFill>
                  <a:srgbClr val="405449"/>
                </a:solidFill>
                <a:latin typeface="Fraunces Bold"/>
                <a:ea typeface="Fraunces Bold"/>
                <a:cs typeface="Fraunces Bold"/>
                <a:sym typeface="Fraunces Bold"/>
              </a:rPr>
              <a:t>Data Source for Book Recommendations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852619" y="4903440"/>
            <a:ext cx="4398466" cy="702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37"/>
              </a:lnSpc>
            </a:pPr>
            <a:r>
              <a:rPr lang="en-US" sz="1500" dirty="0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Book recommendation data acquired from the following web resource.</a:t>
            </a:r>
          </a:p>
        </p:txBody>
      </p:sp>
      <p:grpSp>
        <p:nvGrpSpPr>
          <p:cNvPr id="31" name="Group 31"/>
          <p:cNvGrpSpPr>
            <a:grpSpLocks noChangeAspect="1"/>
          </p:cNvGrpSpPr>
          <p:nvPr/>
        </p:nvGrpSpPr>
        <p:grpSpPr>
          <a:xfrm>
            <a:off x="7852619" y="5826026"/>
            <a:ext cx="4398466" cy="3544491"/>
            <a:chOff x="0" y="0"/>
            <a:chExt cx="5864622" cy="4725988"/>
          </a:xfrm>
        </p:grpSpPr>
        <p:sp>
          <p:nvSpPr>
            <p:cNvPr id="32" name="Freeform 32" descr="preencoded.png">
              <a:hlinkClick r:id="rId4" tooltip="https://www.goodreads.com/"/>
            </p:cNvPr>
            <p:cNvSpPr/>
            <p:nvPr/>
          </p:nvSpPr>
          <p:spPr>
            <a:xfrm>
              <a:off x="0" y="0"/>
              <a:ext cx="5864606" cy="4726051"/>
            </a:xfrm>
            <a:custGeom>
              <a:avLst/>
              <a:gdLst/>
              <a:ahLst/>
              <a:cxnLst/>
              <a:rect l="l" t="t" r="r" b="b"/>
              <a:pathLst>
                <a:path w="5864606" h="4726051">
                  <a:moveTo>
                    <a:pt x="0" y="0"/>
                  </a:moveTo>
                  <a:lnTo>
                    <a:pt x="5864606" y="0"/>
                  </a:lnTo>
                  <a:lnTo>
                    <a:pt x="5864606" y="4726051"/>
                  </a:lnTo>
                  <a:lnTo>
                    <a:pt x="0" y="47260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40" r="-40" b="1"/>
              </a:stretch>
            </a:blipFill>
          </p:spPr>
          <p:txBody>
            <a:bodyPr/>
            <a:lstStyle/>
            <a:p>
              <a:endParaRPr lang="en-IN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580</Words>
  <Application>Microsoft Office PowerPoint</Application>
  <PresentationFormat>Custom</PresentationFormat>
  <Paragraphs>80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Fraunces Bold</vt:lpstr>
      <vt:lpstr>Arial</vt:lpstr>
      <vt:lpstr>Arimo</vt:lpstr>
      <vt:lpstr>Arimo Bold</vt:lpstr>
      <vt:lpstr>Arimo Italics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Conversational-Book-Recommendation-Chatbot (1).pptx</dc:title>
  <cp:lastModifiedBy>SiLenT s</cp:lastModifiedBy>
  <cp:revision>4</cp:revision>
  <dcterms:created xsi:type="dcterms:W3CDTF">2006-08-16T00:00:00Z</dcterms:created>
  <dcterms:modified xsi:type="dcterms:W3CDTF">2025-09-29T10:48:39Z</dcterms:modified>
  <dc:identifier>DAG0KrSNyWE</dc:identifier>
</cp:coreProperties>
</file>