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A01-5A1A-4D7A-ADD4-F4BB997D6E7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66DF-CE82-42E4-8776-FD056BB6F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6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A01-5A1A-4D7A-ADD4-F4BB997D6E7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66DF-CE82-42E4-8776-FD056BB6F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12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A01-5A1A-4D7A-ADD4-F4BB997D6E7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66DF-CE82-42E4-8776-FD056BB6F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3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A01-5A1A-4D7A-ADD4-F4BB997D6E7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66DF-CE82-42E4-8776-FD056BB6F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A01-5A1A-4D7A-ADD4-F4BB997D6E7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66DF-CE82-42E4-8776-FD056BB6F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43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A01-5A1A-4D7A-ADD4-F4BB997D6E7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66DF-CE82-42E4-8776-FD056BB6F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2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A01-5A1A-4D7A-ADD4-F4BB997D6E7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66DF-CE82-42E4-8776-FD056BB6F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1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A01-5A1A-4D7A-ADD4-F4BB997D6E7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66DF-CE82-42E4-8776-FD056BB6F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34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A01-5A1A-4D7A-ADD4-F4BB997D6E7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66DF-CE82-42E4-8776-FD056BB6F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9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A01-5A1A-4D7A-ADD4-F4BB997D6E7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66DF-CE82-42E4-8776-FD056BB6F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3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A01-5A1A-4D7A-ADD4-F4BB997D6E7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66DF-CE82-42E4-8776-FD056BB6F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72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8A01-5A1A-4D7A-ADD4-F4BB997D6E75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266DF-CE82-42E4-8776-FD056BB6F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42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/>
              <a:t>Cumulative table design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IN" dirty="0"/>
              <a:t>D</a:t>
            </a:r>
            <a:r>
              <a:rPr lang="en-IN" dirty="0" smtClean="0"/>
              <a:t>ata </a:t>
            </a:r>
            <a:r>
              <a:rPr lang="en-IN" dirty="0"/>
              <a:t>warehouse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1026" name="Picture 2" descr="Vector blockchain technological elements future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45352" cy="264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uturistic Data Visualization with Charts and Graphs in 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736"/>
            <a:ext cx="3380165" cy="189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826690" y="6391564"/>
            <a:ext cx="13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Techno Devs</a:t>
            </a:r>
            <a:endParaRPr lang="en-IN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626" y="81469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8881" cy="97729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b="1" i="1" dirty="0"/>
              <a:t>Cumulative table </a:t>
            </a:r>
            <a:r>
              <a:rPr lang="en-IN" b="1" i="1" dirty="0" smtClean="0"/>
              <a:t>design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2340"/>
            <a:ext cx="10515600" cy="447462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Bahnschrift Light" panose="020B0502040204020203" pitchFamily="34" charset="0"/>
              </a:rPr>
              <a:t>Cumulative table design is a data engineering pattern used to pre-aggregate or pre-compute metrics over time, enabling faster querying and analysis. </a:t>
            </a:r>
            <a:endParaRPr lang="en-IN" dirty="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IN" dirty="0" smtClean="0">
              <a:latin typeface="Bahnschrift Light" panose="020B0502040204020203" pitchFamily="34" charset="0"/>
            </a:endParaRPr>
          </a:p>
          <a:p>
            <a:r>
              <a:rPr lang="en-IN" dirty="0">
                <a:latin typeface="Bahnschrift Light" panose="020B0502040204020203" pitchFamily="34" charset="0"/>
              </a:rPr>
              <a:t>Each row in the cumulative table typically represents a snapshot of the metric, such as "total sales up to yesterday" or "number of active users up to the last hour."</a:t>
            </a:r>
            <a:endParaRPr lang="en-IN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3672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82551" cy="22829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2675104"/>
            <a:ext cx="96984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SELECT COUNT(DISTINCT user_id) AS new_users</a:t>
            </a:r>
          </a:p>
          <a:p>
            <a:r>
              <a:rPr lang="en-IN" sz="2400" dirty="0"/>
              <a:t>FROM raw_data</a:t>
            </a:r>
          </a:p>
          <a:p>
            <a:r>
              <a:rPr lang="en-IN" sz="2400" dirty="0"/>
              <a:t>WHERE action_date = '2024-12-19';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2304"/>
            <a:ext cx="8943114" cy="14189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02311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420806"/>
            <a:ext cx="9317961" cy="1855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84325"/>
            <a:ext cx="9313692" cy="2245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02311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96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IN" b="1" dirty="0" smtClean="0"/>
              <a:t>Why Use Cumulative Design?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344"/>
            <a:ext cx="10708532" cy="488308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when the table involves time-series metrics or frequent queries on rolling time windows (e.g., user activity over 30 days).</a:t>
            </a:r>
          </a:p>
          <a:p>
            <a:pPr marL="0" indent="0">
              <a:buNone/>
            </a:pPr>
            <a:endParaRPr lang="en-IN" dirty="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Bahnschrift Light" panose="020B0502040204020203" pitchFamily="34" charset="0"/>
              </a:rPr>
              <a:t>cumulative </a:t>
            </a:r>
            <a:r>
              <a:rPr lang="en-IN" dirty="0">
                <a:latin typeface="Bahnschrift Light" panose="020B0502040204020203" pitchFamily="34" charset="0"/>
              </a:rPr>
              <a:t>design allows you to:</a:t>
            </a:r>
          </a:p>
          <a:p>
            <a:r>
              <a:rPr lang="en-IN" dirty="0">
                <a:latin typeface="Bahnschrift Light" panose="020B0502040204020203" pitchFamily="34" charset="0"/>
              </a:rPr>
              <a:t>Incrementally process new data by combining it with previously computed metrics.</a:t>
            </a:r>
          </a:p>
          <a:p>
            <a:r>
              <a:rPr lang="en-IN" dirty="0">
                <a:latin typeface="Bahnschrift Light" panose="020B0502040204020203" pitchFamily="34" charset="0"/>
              </a:rPr>
              <a:t>Reduce computational overhead by avoiding redundant scans of historical data.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02311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4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b="1" i="1" dirty="0"/>
              <a:t>Advantages of Cumulative Table Design</a:t>
            </a:r>
            <a:r>
              <a:rPr lang="en-IN" b="1" i="1" dirty="0" smtClean="0"/>
              <a:t>: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872" y="1403927"/>
            <a:ext cx="10420927" cy="47730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Cumulative </a:t>
            </a:r>
            <a:r>
              <a:rPr lang="en-IN" dirty="0">
                <a:latin typeface="Bahnschrift Light" panose="020B0502040204020203" pitchFamily="34" charset="0"/>
              </a:rPr>
              <a:t>tables are particularly useful for analyzing trends and making historical comparisons. For instance, you can quickly see sales growth over months without recalculating everything from scratch</a:t>
            </a:r>
            <a:r>
              <a:rPr lang="en-IN" dirty="0">
                <a:latin typeface="Bahnschrift Light" panose="020B0502040204020203" pitchFamily="34" charset="0"/>
              </a:rPr>
              <a:t>.</a:t>
            </a:r>
            <a:endParaRPr lang="en-US" dirty="0">
              <a:latin typeface="Bahnschrift Light" panose="020B0502040204020203" pitchFamily="34" charset="0"/>
            </a:endParaRPr>
          </a:p>
          <a:p>
            <a:r>
              <a:rPr lang="en-IN" dirty="0">
                <a:latin typeface="Bahnschrift Light" panose="020B0502040204020203" pitchFamily="34" charset="0"/>
              </a:rPr>
              <a:t>Cumulative table design is a data engineering strategy that pre-aggregates data to enhance query performance and reduce computational costs. </a:t>
            </a:r>
            <a:endParaRPr lang="en-IN" dirty="0">
              <a:latin typeface="Bahnschrift Light" panose="020B0502040204020203" pitchFamily="34" charset="0"/>
            </a:endParaRPr>
          </a:p>
          <a:p>
            <a:r>
              <a:rPr lang="en-IN" dirty="0">
                <a:latin typeface="Bahnschrift Light" panose="020B0502040204020203" pitchFamily="34" charset="0"/>
              </a:rPr>
              <a:t>At </a:t>
            </a:r>
            <a:r>
              <a:rPr lang="en-IN" dirty="0">
                <a:latin typeface="Bahnschrift Light" panose="020B0502040204020203" pitchFamily="34" charset="0"/>
              </a:rPr>
              <a:t>Facebook, implementing this design reportedly decreased the cost of computing monthly active user metrics by over 95%</a:t>
            </a:r>
          </a:p>
          <a:p>
            <a:endParaRPr lang="en-IN" b="1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02311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9" y="0"/>
            <a:ext cx="10886872" cy="113607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IN" b="1" i="1" dirty="0"/>
              <a:t>Disadvantages of Cumulative Table Design</a:t>
            </a:r>
            <a:r>
              <a:rPr lang="en-IN" b="1" i="1" dirty="0" smtClean="0"/>
              <a:t>: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04" y="1303506"/>
            <a:ext cx="10789596" cy="487345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>
                <a:latin typeface="Bahnschrift Light" panose="020B0502040204020203" pitchFamily="34" charset="0"/>
              </a:rPr>
              <a:t>Sequential </a:t>
            </a:r>
            <a:r>
              <a:rPr lang="en-IN" b="1" dirty="0">
                <a:latin typeface="Bahnschrift Light" panose="020B0502040204020203" pitchFamily="34" charset="0"/>
              </a:rPr>
              <a:t>Backfilling: </a:t>
            </a:r>
            <a:r>
              <a:rPr lang="en-IN" dirty="0">
                <a:latin typeface="Bahnschrift Light" panose="020B0502040204020203" pitchFamily="34" charset="0"/>
              </a:rPr>
              <a:t>Backfilling data must be done sequentially, which can be time-consuming and complex, especially for large datasets</a:t>
            </a:r>
            <a:r>
              <a:rPr lang="en-IN" dirty="0" smtClean="0">
                <a:latin typeface="Bahnschrift Light" panose="020B0502040204020203" pitchFamily="34" charset="0"/>
              </a:rPr>
              <a:t>.</a:t>
            </a:r>
          </a:p>
          <a:p>
            <a:endParaRPr lang="en-IN" dirty="0">
              <a:latin typeface="Bahnschrift Light" panose="020B0502040204020203" pitchFamily="34" charset="0"/>
            </a:endParaRPr>
          </a:p>
          <a:p>
            <a:r>
              <a:rPr lang="en-IN" b="1" dirty="0">
                <a:latin typeface="Bahnschrift Light" panose="020B0502040204020203" pitchFamily="34" charset="0"/>
              </a:rPr>
              <a:t>Data Freshness: </a:t>
            </a:r>
            <a:r>
              <a:rPr lang="en-IN" dirty="0">
                <a:latin typeface="Bahnschrift Light" panose="020B0502040204020203" pitchFamily="34" charset="0"/>
              </a:rPr>
              <a:t>Since data is pre-aggregated, there may be delays in reflecting the most recent information</a:t>
            </a:r>
            <a:r>
              <a:rPr lang="en-IN" dirty="0" smtClean="0">
                <a:latin typeface="Bahnschrift Light" panose="020B0502040204020203" pitchFamily="34" charset="0"/>
              </a:rPr>
              <a:t>.</a:t>
            </a:r>
          </a:p>
          <a:p>
            <a:endParaRPr lang="en-IN" dirty="0">
              <a:latin typeface="Bahnschrift Light" panose="020B0502040204020203" pitchFamily="34" charset="0"/>
            </a:endParaRPr>
          </a:p>
          <a:p>
            <a:r>
              <a:rPr lang="en-IN" b="1" dirty="0">
                <a:latin typeface="Bahnschrift Light" panose="020B0502040204020203" pitchFamily="34" charset="0"/>
              </a:rPr>
              <a:t>Storage Requirements: </a:t>
            </a:r>
            <a:r>
              <a:rPr lang="en-IN" dirty="0">
                <a:latin typeface="Bahnschrift Light" panose="020B0502040204020203" pitchFamily="34" charset="0"/>
              </a:rPr>
              <a:t>While reducing computational load, cumulative tables may require additional storage to maintain pre-aggregated data.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102311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Cumulative table design</vt:lpstr>
      <vt:lpstr>Cumulative table design</vt:lpstr>
      <vt:lpstr>PowerPoint Presentation</vt:lpstr>
      <vt:lpstr>PowerPoint Presentation</vt:lpstr>
      <vt:lpstr>Why Use Cumulative Design?</vt:lpstr>
      <vt:lpstr>Advantages of Cumulative Table Design:</vt:lpstr>
      <vt:lpstr>Disadvantages of Cumulative Table Design: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garg</dc:creator>
  <cp:lastModifiedBy>saurabh garg</cp:lastModifiedBy>
  <cp:revision>24</cp:revision>
  <dcterms:created xsi:type="dcterms:W3CDTF">2024-12-15T13:32:19Z</dcterms:created>
  <dcterms:modified xsi:type="dcterms:W3CDTF">2024-12-19T15:39:07Z</dcterms:modified>
</cp:coreProperties>
</file>