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notesMasterIdLst>
    <p:notesMasterId r:id="rId12"/>
  </p:notesMasterIdLst>
  <p:sldIdLst>
    <p:sldId id="259" r:id="rId2"/>
    <p:sldId id="262" r:id="rId3"/>
    <p:sldId id="263" r:id="rId4"/>
    <p:sldId id="260" r:id="rId5"/>
    <p:sldId id="261" r:id="rId6"/>
    <p:sldId id="264" r:id="rId7"/>
    <p:sldId id="265" r:id="rId8"/>
    <p:sldId id="269"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629" autoAdjust="0"/>
  </p:normalViewPr>
  <p:slideViewPr>
    <p:cSldViewPr snapToGrid="0">
      <p:cViewPr varScale="1">
        <p:scale>
          <a:sx n="63" d="100"/>
          <a:sy n="63" d="100"/>
        </p:scale>
        <p:origin x="14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406663925649411E-2"/>
          <c:y val="2.732221780744231E-2"/>
          <c:w val="0.92258776924578645"/>
          <c:h val="0.78362630514109832"/>
        </c:manualLayout>
      </c:layout>
      <c:lineChart>
        <c:grouping val="standard"/>
        <c:varyColors val="0"/>
        <c:ser>
          <c:idx val="0"/>
          <c:order val="0"/>
          <c:tx>
            <c:strRef>
              <c:f>Sheet1!$B$1</c:f>
              <c:strCache>
                <c:ptCount val="1"/>
                <c:pt idx="0">
                  <c:v>Android</c:v>
                </c:pt>
              </c:strCache>
            </c:strRef>
          </c:tx>
          <c:spPr>
            <a:ln w="34925" cap="rnd">
              <a:solidFill>
                <a:schemeClr val="accent1"/>
              </a:solidFill>
              <a:round/>
            </a:ln>
            <a:effectLst>
              <a:outerShdw blurRad="76200" dist="38100" dir="5400000" rotWithShape="0">
                <a:srgbClr val="000000">
                  <a:alpha val="75000"/>
                </a:srgbClr>
              </a:outerShdw>
            </a:effectLst>
          </c:spPr>
          <c:marker>
            <c:symbol val="none"/>
          </c:marker>
          <c:cat>
            <c:strRef>
              <c:f>Sheet1!$A$2:$A$149</c:f>
              <c:strCache>
                <c:ptCount val="148"/>
                <c:pt idx="0">
                  <c:v>2009-01</c:v>
                </c:pt>
                <c:pt idx="1">
                  <c:v>2009-02</c:v>
                </c:pt>
                <c:pt idx="2">
                  <c:v>2009-03</c:v>
                </c:pt>
                <c:pt idx="3">
                  <c:v>2009-04</c:v>
                </c:pt>
                <c:pt idx="4">
                  <c:v>2009-05</c:v>
                </c:pt>
                <c:pt idx="5">
                  <c:v>2009-06</c:v>
                </c:pt>
                <c:pt idx="6">
                  <c:v>2009-07</c:v>
                </c:pt>
                <c:pt idx="7">
                  <c:v>2009-08</c:v>
                </c:pt>
                <c:pt idx="8">
                  <c:v>2009-09</c:v>
                </c:pt>
                <c:pt idx="9">
                  <c:v>2009-10</c:v>
                </c:pt>
                <c:pt idx="10">
                  <c:v>2009-11</c:v>
                </c:pt>
                <c:pt idx="11">
                  <c:v>2009-12</c:v>
                </c:pt>
                <c:pt idx="12">
                  <c:v>2010-01</c:v>
                </c:pt>
                <c:pt idx="13">
                  <c:v>2010-02</c:v>
                </c:pt>
                <c:pt idx="14">
                  <c:v>2010-03</c:v>
                </c:pt>
                <c:pt idx="15">
                  <c:v>2010-04</c:v>
                </c:pt>
                <c:pt idx="16">
                  <c:v>2010-05</c:v>
                </c:pt>
                <c:pt idx="17">
                  <c:v>2010-06</c:v>
                </c:pt>
                <c:pt idx="18">
                  <c:v>2010-07</c:v>
                </c:pt>
                <c:pt idx="19">
                  <c:v>2010-08</c:v>
                </c:pt>
                <c:pt idx="20">
                  <c:v>2010-09</c:v>
                </c:pt>
                <c:pt idx="21">
                  <c:v>2010-10</c:v>
                </c:pt>
                <c:pt idx="22">
                  <c:v>2010-11</c:v>
                </c:pt>
                <c:pt idx="23">
                  <c:v>2010-12</c:v>
                </c:pt>
                <c:pt idx="24">
                  <c:v>2011-01</c:v>
                </c:pt>
                <c:pt idx="25">
                  <c:v>2011-02</c:v>
                </c:pt>
                <c:pt idx="26">
                  <c:v>2011-03</c:v>
                </c:pt>
                <c:pt idx="27">
                  <c:v>2011-04</c:v>
                </c:pt>
                <c:pt idx="28">
                  <c:v>2011-05</c:v>
                </c:pt>
                <c:pt idx="29">
                  <c:v>2011-06</c:v>
                </c:pt>
                <c:pt idx="30">
                  <c:v>2011-07</c:v>
                </c:pt>
                <c:pt idx="31">
                  <c:v>2011-08</c:v>
                </c:pt>
                <c:pt idx="32">
                  <c:v>2011-09</c:v>
                </c:pt>
                <c:pt idx="33">
                  <c:v>2011-10</c:v>
                </c:pt>
                <c:pt idx="34">
                  <c:v>2011-11</c:v>
                </c:pt>
                <c:pt idx="35">
                  <c:v>2011-12</c:v>
                </c:pt>
                <c:pt idx="36">
                  <c:v>2012-01</c:v>
                </c:pt>
                <c:pt idx="37">
                  <c:v>2012-02</c:v>
                </c:pt>
                <c:pt idx="38">
                  <c:v>2012-03</c:v>
                </c:pt>
                <c:pt idx="39">
                  <c:v>2012-04</c:v>
                </c:pt>
                <c:pt idx="40">
                  <c:v>2012-05</c:v>
                </c:pt>
                <c:pt idx="41">
                  <c:v>2012-06</c:v>
                </c:pt>
                <c:pt idx="42">
                  <c:v>2012-07</c:v>
                </c:pt>
                <c:pt idx="43">
                  <c:v>2012-08</c:v>
                </c:pt>
                <c:pt idx="44">
                  <c:v>2012-09</c:v>
                </c:pt>
                <c:pt idx="45">
                  <c:v>2012-10</c:v>
                </c:pt>
                <c:pt idx="46">
                  <c:v>2012-11</c:v>
                </c:pt>
                <c:pt idx="47">
                  <c:v>2012-12</c:v>
                </c:pt>
                <c:pt idx="48">
                  <c:v>2013-01</c:v>
                </c:pt>
                <c:pt idx="49">
                  <c:v>2013-02</c:v>
                </c:pt>
                <c:pt idx="50">
                  <c:v>2013-03</c:v>
                </c:pt>
                <c:pt idx="51">
                  <c:v>2013-04</c:v>
                </c:pt>
                <c:pt idx="52">
                  <c:v>2013-05</c:v>
                </c:pt>
                <c:pt idx="53">
                  <c:v>2013-06</c:v>
                </c:pt>
                <c:pt idx="54">
                  <c:v>2013-07</c:v>
                </c:pt>
                <c:pt idx="55">
                  <c:v>2013-08</c:v>
                </c:pt>
                <c:pt idx="56">
                  <c:v>2013-09</c:v>
                </c:pt>
                <c:pt idx="57">
                  <c:v>2013-10</c:v>
                </c:pt>
                <c:pt idx="58">
                  <c:v>2013-11</c:v>
                </c:pt>
                <c:pt idx="59">
                  <c:v>2013-12</c:v>
                </c:pt>
                <c:pt idx="60">
                  <c:v>2014-01</c:v>
                </c:pt>
                <c:pt idx="61">
                  <c:v>2014-02</c:v>
                </c:pt>
                <c:pt idx="62">
                  <c:v>2014-03</c:v>
                </c:pt>
                <c:pt idx="63">
                  <c:v>2014-04</c:v>
                </c:pt>
                <c:pt idx="64">
                  <c:v>2014-05</c:v>
                </c:pt>
                <c:pt idx="65">
                  <c:v>2014-06</c:v>
                </c:pt>
                <c:pt idx="66">
                  <c:v>2014-07</c:v>
                </c:pt>
                <c:pt idx="67">
                  <c:v>2014-08</c:v>
                </c:pt>
                <c:pt idx="68">
                  <c:v>2014-09</c:v>
                </c:pt>
                <c:pt idx="69">
                  <c:v>2014-10</c:v>
                </c:pt>
                <c:pt idx="70">
                  <c:v>2014-11</c:v>
                </c:pt>
                <c:pt idx="71">
                  <c:v>2014-12</c:v>
                </c:pt>
                <c:pt idx="72">
                  <c:v>2015-01</c:v>
                </c:pt>
                <c:pt idx="73">
                  <c:v>2015-02</c:v>
                </c:pt>
                <c:pt idx="74">
                  <c:v>2015-03</c:v>
                </c:pt>
                <c:pt idx="75">
                  <c:v>2015-04</c:v>
                </c:pt>
                <c:pt idx="76">
                  <c:v>2015-05</c:v>
                </c:pt>
                <c:pt idx="77">
                  <c:v>2015-06</c:v>
                </c:pt>
                <c:pt idx="78">
                  <c:v>2015-07</c:v>
                </c:pt>
                <c:pt idx="79">
                  <c:v>2015-08</c:v>
                </c:pt>
                <c:pt idx="80">
                  <c:v>2015-09</c:v>
                </c:pt>
                <c:pt idx="81">
                  <c:v>2015-10</c:v>
                </c:pt>
                <c:pt idx="82">
                  <c:v>2015-11</c:v>
                </c:pt>
                <c:pt idx="83">
                  <c:v>2015-12</c:v>
                </c:pt>
                <c:pt idx="84">
                  <c:v>2016-01</c:v>
                </c:pt>
                <c:pt idx="85">
                  <c:v>2016-02</c:v>
                </c:pt>
                <c:pt idx="86">
                  <c:v>2016-03</c:v>
                </c:pt>
                <c:pt idx="87">
                  <c:v>2016-04</c:v>
                </c:pt>
                <c:pt idx="88">
                  <c:v>2016-05</c:v>
                </c:pt>
                <c:pt idx="89">
                  <c:v>2016-06</c:v>
                </c:pt>
                <c:pt idx="90">
                  <c:v>2016-07</c:v>
                </c:pt>
                <c:pt idx="91">
                  <c:v>2016-08</c:v>
                </c:pt>
                <c:pt idx="92">
                  <c:v>2016-09</c:v>
                </c:pt>
                <c:pt idx="93">
                  <c:v>2016-10</c:v>
                </c:pt>
                <c:pt idx="94">
                  <c:v>2016-11</c:v>
                </c:pt>
                <c:pt idx="95">
                  <c:v>2016-12</c:v>
                </c:pt>
                <c:pt idx="96">
                  <c:v>2017-01</c:v>
                </c:pt>
                <c:pt idx="97">
                  <c:v>2017-02</c:v>
                </c:pt>
                <c:pt idx="98">
                  <c:v>2017-03</c:v>
                </c:pt>
                <c:pt idx="99">
                  <c:v>2017-04</c:v>
                </c:pt>
                <c:pt idx="100">
                  <c:v>2017-05</c:v>
                </c:pt>
                <c:pt idx="101">
                  <c:v>2017-06</c:v>
                </c:pt>
                <c:pt idx="102">
                  <c:v>2017-07</c:v>
                </c:pt>
                <c:pt idx="103">
                  <c:v>2017-08</c:v>
                </c:pt>
                <c:pt idx="104">
                  <c:v>2017-09</c:v>
                </c:pt>
                <c:pt idx="105">
                  <c:v>2017-10</c:v>
                </c:pt>
                <c:pt idx="106">
                  <c:v>2017-11</c:v>
                </c:pt>
                <c:pt idx="107">
                  <c:v>2017-12</c:v>
                </c:pt>
                <c:pt idx="108">
                  <c:v>2018-01</c:v>
                </c:pt>
                <c:pt idx="109">
                  <c:v>2018-02</c:v>
                </c:pt>
                <c:pt idx="110">
                  <c:v>2018-03</c:v>
                </c:pt>
                <c:pt idx="111">
                  <c:v>2018-04</c:v>
                </c:pt>
                <c:pt idx="112">
                  <c:v>2018-05</c:v>
                </c:pt>
                <c:pt idx="113">
                  <c:v>2018-06</c:v>
                </c:pt>
                <c:pt idx="114">
                  <c:v>2018-07</c:v>
                </c:pt>
                <c:pt idx="115">
                  <c:v>2018-08</c:v>
                </c:pt>
                <c:pt idx="116">
                  <c:v>2018-09</c:v>
                </c:pt>
                <c:pt idx="117">
                  <c:v>2018-10</c:v>
                </c:pt>
                <c:pt idx="118">
                  <c:v>2018-11</c:v>
                </c:pt>
                <c:pt idx="119">
                  <c:v>2018-12</c:v>
                </c:pt>
                <c:pt idx="120">
                  <c:v>2019-01</c:v>
                </c:pt>
                <c:pt idx="121">
                  <c:v>2019-02</c:v>
                </c:pt>
                <c:pt idx="122">
                  <c:v>2019-03</c:v>
                </c:pt>
                <c:pt idx="123">
                  <c:v>2019-04</c:v>
                </c:pt>
                <c:pt idx="124">
                  <c:v>2019-05</c:v>
                </c:pt>
                <c:pt idx="125">
                  <c:v>2019-06</c:v>
                </c:pt>
                <c:pt idx="126">
                  <c:v>2019-07</c:v>
                </c:pt>
                <c:pt idx="127">
                  <c:v>2019-08</c:v>
                </c:pt>
                <c:pt idx="128">
                  <c:v>2019-09</c:v>
                </c:pt>
                <c:pt idx="129">
                  <c:v>2019-10</c:v>
                </c:pt>
                <c:pt idx="130">
                  <c:v>2019-11</c:v>
                </c:pt>
                <c:pt idx="131">
                  <c:v>2019-12</c:v>
                </c:pt>
                <c:pt idx="132">
                  <c:v>2020-01</c:v>
                </c:pt>
                <c:pt idx="133">
                  <c:v>2020-02</c:v>
                </c:pt>
                <c:pt idx="134">
                  <c:v>2020-03</c:v>
                </c:pt>
                <c:pt idx="135">
                  <c:v>2020-04</c:v>
                </c:pt>
                <c:pt idx="136">
                  <c:v>2020-05</c:v>
                </c:pt>
                <c:pt idx="137">
                  <c:v>2020-06</c:v>
                </c:pt>
                <c:pt idx="138">
                  <c:v>2020-07</c:v>
                </c:pt>
                <c:pt idx="139">
                  <c:v>2020-08</c:v>
                </c:pt>
                <c:pt idx="140">
                  <c:v>2020-09</c:v>
                </c:pt>
                <c:pt idx="141">
                  <c:v>2020-10</c:v>
                </c:pt>
                <c:pt idx="142">
                  <c:v>2020-11</c:v>
                </c:pt>
                <c:pt idx="143">
                  <c:v>2020-12</c:v>
                </c:pt>
                <c:pt idx="144">
                  <c:v>2021-01</c:v>
                </c:pt>
                <c:pt idx="145">
                  <c:v>2021-02</c:v>
                </c:pt>
                <c:pt idx="146">
                  <c:v>2021-03</c:v>
                </c:pt>
                <c:pt idx="147">
                  <c:v>2021-04</c:v>
                </c:pt>
              </c:strCache>
            </c:strRef>
          </c:cat>
          <c:val>
            <c:numRef>
              <c:f>Sheet1!$B$2:$B$149</c:f>
              <c:numCache>
                <c:formatCode>0.000%</c:formatCode>
                <c:ptCount val="148"/>
                <c:pt idx="0">
                  <c:v>6.6E-3</c:v>
                </c:pt>
                <c:pt idx="1">
                  <c:v>2.06E-2</c:v>
                </c:pt>
                <c:pt idx="2">
                  <c:v>2.18E-2</c:v>
                </c:pt>
                <c:pt idx="3">
                  <c:v>2.0199999999999999E-2</c:v>
                </c:pt>
                <c:pt idx="4">
                  <c:v>1.8600000000000002E-2</c:v>
                </c:pt>
                <c:pt idx="5">
                  <c:v>1.2999999999999999E-3</c:v>
                </c:pt>
                <c:pt idx="6">
                  <c:v>2.2099999999999998E-2</c:v>
                </c:pt>
                <c:pt idx="7">
                  <c:v>2.2799999999999997E-2</c:v>
                </c:pt>
                <c:pt idx="8">
                  <c:v>2.3199999999999998E-2</c:v>
                </c:pt>
                <c:pt idx="9">
                  <c:v>2.5600000000000001E-2</c:v>
                </c:pt>
                <c:pt idx="10">
                  <c:v>3.3099999999999997E-2</c:v>
                </c:pt>
                <c:pt idx="11">
                  <c:v>4.07E-2</c:v>
                </c:pt>
                <c:pt idx="12">
                  <c:v>4.5400000000000003E-2</c:v>
                </c:pt>
                <c:pt idx="13">
                  <c:v>5.3499999999999999E-2</c:v>
                </c:pt>
                <c:pt idx="14">
                  <c:v>5.9000000000000004E-2</c:v>
                </c:pt>
                <c:pt idx="15">
                  <c:v>5.5800000000000002E-2</c:v>
                </c:pt>
                <c:pt idx="16">
                  <c:v>3.9399999999999998E-2</c:v>
                </c:pt>
                <c:pt idx="17">
                  <c:v>3.95E-2</c:v>
                </c:pt>
                <c:pt idx="18">
                  <c:v>7.9100000000000004E-2</c:v>
                </c:pt>
                <c:pt idx="19">
                  <c:v>9.2200000000000004E-2</c:v>
                </c:pt>
                <c:pt idx="20">
                  <c:v>9.7899999999999987E-2</c:v>
                </c:pt>
                <c:pt idx="21">
                  <c:v>0.1067</c:v>
                </c:pt>
                <c:pt idx="22">
                  <c:v>0.11609999999999999</c:v>
                </c:pt>
                <c:pt idx="23">
                  <c:v>0.13600000000000001</c:v>
                </c:pt>
                <c:pt idx="24">
                  <c:v>0.14610000000000001</c:v>
                </c:pt>
                <c:pt idx="25">
                  <c:v>0.15160000000000001</c:v>
                </c:pt>
                <c:pt idx="26">
                  <c:v>0.158</c:v>
                </c:pt>
                <c:pt idx="27">
                  <c:v>0.1605</c:v>
                </c:pt>
                <c:pt idx="28">
                  <c:v>0.17629999999999998</c:v>
                </c:pt>
                <c:pt idx="29">
                  <c:v>0.17920000000000003</c:v>
                </c:pt>
                <c:pt idx="30">
                  <c:v>0.1893</c:v>
                </c:pt>
                <c:pt idx="31">
                  <c:v>0.20600000000000002</c:v>
                </c:pt>
                <c:pt idx="32">
                  <c:v>0.20899999999999999</c:v>
                </c:pt>
                <c:pt idx="33">
                  <c:v>0.22109999999999999</c:v>
                </c:pt>
                <c:pt idx="34">
                  <c:v>0.21899999999999997</c:v>
                </c:pt>
                <c:pt idx="35">
                  <c:v>0.21829999999999999</c:v>
                </c:pt>
                <c:pt idx="36">
                  <c:v>0.2321</c:v>
                </c:pt>
                <c:pt idx="37">
                  <c:v>0.24760000000000001</c:v>
                </c:pt>
                <c:pt idx="38">
                  <c:v>0.2361</c:v>
                </c:pt>
                <c:pt idx="39">
                  <c:v>0.2379</c:v>
                </c:pt>
                <c:pt idx="40">
                  <c:v>0.23809999999999998</c:v>
                </c:pt>
                <c:pt idx="41">
                  <c:v>0.25069999999999998</c:v>
                </c:pt>
                <c:pt idx="42">
                  <c:v>0.26530000000000004</c:v>
                </c:pt>
                <c:pt idx="43">
                  <c:v>0.28210000000000002</c:v>
                </c:pt>
                <c:pt idx="44">
                  <c:v>0.29249999999999998</c:v>
                </c:pt>
                <c:pt idx="45">
                  <c:v>0.3019</c:v>
                </c:pt>
                <c:pt idx="46">
                  <c:v>0.31670000000000004</c:v>
                </c:pt>
                <c:pt idx="47">
                  <c:v>0.33189999999999997</c:v>
                </c:pt>
                <c:pt idx="48">
                  <c:v>0.36869999999999997</c:v>
                </c:pt>
                <c:pt idx="49">
                  <c:v>0.36899999999999999</c:v>
                </c:pt>
                <c:pt idx="50">
                  <c:v>0.37229999999999996</c:v>
                </c:pt>
                <c:pt idx="51">
                  <c:v>0.38340000000000002</c:v>
                </c:pt>
                <c:pt idx="52">
                  <c:v>0.38270000000000004</c:v>
                </c:pt>
                <c:pt idx="53">
                  <c:v>0.37929999999999997</c:v>
                </c:pt>
                <c:pt idx="54">
                  <c:v>0.38340000000000002</c:v>
                </c:pt>
                <c:pt idx="55">
                  <c:v>0.39520000000000005</c:v>
                </c:pt>
                <c:pt idx="56">
                  <c:v>0.3982</c:v>
                </c:pt>
                <c:pt idx="57">
                  <c:v>0.39390000000000003</c:v>
                </c:pt>
                <c:pt idx="58">
                  <c:v>0.41310000000000002</c:v>
                </c:pt>
                <c:pt idx="59">
                  <c:v>0.4299</c:v>
                </c:pt>
                <c:pt idx="60">
                  <c:v>0.44619999999999999</c:v>
                </c:pt>
                <c:pt idx="61">
                  <c:v>0.47450000000000003</c:v>
                </c:pt>
                <c:pt idx="62">
                  <c:v>0.48259999999999997</c:v>
                </c:pt>
                <c:pt idx="63">
                  <c:v>0.49950000000000006</c:v>
                </c:pt>
                <c:pt idx="64">
                  <c:v>0.52229999999999999</c:v>
                </c:pt>
                <c:pt idx="65">
                  <c:v>0.52979999999999994</c:v>
                </c:pt>
                <c:pt idx="66">
                  <c:v>0.53510000000000002</c:v>
                </c:pt>
                <c:pt idx="67">
                  <c:v>0.54869999999999997</c:v>
                </c:pt>
                <c:pt idx="68">
                  <c:v>0.55700000000000005</c:v>
                </c:pt>
                <c:pt idx="69">
                  <c:v>0.57430000000000003</c:v>
                </c:pt>
                <c:pt idx="70">
                  <c:v>0.59899999999999998</c:v>
                </c:pt>
                <c:pt idx="71">
                  <c:v>0.59150000000000003</c:v>
                </c:pt>
                <c:pt idx="72">
                  <c:v>0.5978</c:v>
                </c:pt>
                <c:pt idx="73">
                  <c:v>0.6079</c:v>
                </c:pt>
                <c:pt idx="74">
                  <c:v>0.61939999999999995</c:v>
                </c:pt>
                <c:pt idx="75">
                  <c:v>0.63429999999999997</c:v>
                </c:pt>
                <c:pt idx="76">
                  <c:v>0.64</c:v>
                </c:pt>
                <c:pt idx="77">
                  <c:v>0.63749999999999996</c:v>
                </c:pt>
                <c:pt idx="78">
                  <c:v>0.64080000000000004</c:v>
                </c:pt>
                <c:pt idx="79">
                  <c:v>0.65560000000000007</c:v>
                </c:pt>
                <c:pt idx="80">
                  <c:v>0.66769999999999996</c:v>
                </c:pt>
                <c:pt idx="81">
                  <c:v>0.6715000000000001</c:v>
                </c:pt>
                <c:pt idx="82">
                  <c:v>0.6573</c:v>
                </c:pt>
                <c:pt idx="83">
                  <c:v>0.65900000000000003</c:v>
                </c:pt>
                <c:pt idx="84">
                  <c:v>0.66280000000000006</c:v>
                </c:pt>
                <c:pt idx="85">
                  <c:v>0.66379999999999995</c:v>
                </c:pt>
                <c:pt idx="86">
                  <c:v>0.68040000000000012</c:v>
                </c:pt>
                <c:pt idx="87">
                  <c:v>0.68279999999999996</c:v>
                </c:pt>
                <c:pt idx="88">
                  <c:v>0.68840000000000001</c:v>
                </c:pt>
                <c:pt idx="89">
                  <c:v>0.68389999999999995</c:v>
                </c:pt>
                <c:pt idx="90">
                  <c:v>0.68790000000000007</c:v>
                </c:pt>
                <c:pt idx="91">
                  <c:v>0.68540000000000001</c:v>
                </c:pt>
                <c:pt idx="92">
                  <c:v>0.69680000000000009</c:v>
                </c:pt>
                <c:pt idx="93">
                  <c:v>0.70840000000000003</c:v>
                </c:pt>
                <c:pt idx="94">
                  <c:v>0.72010000000000007</c:v>
                </c:pt>
                <c:pt idx="95">
                  <c:v>0.71970000000000001</c:v>
                </c:pt>
                <c:pt idx="96">
                  <c:v>0.71579999999999999</c:v>
                </c:pt>
                <c:pt idx="97">
                  <c:v>0.7198</c:v>
                </c:pt>
                <c:pt idx="98">
                  <c:v>0.71609999999999996</c:v>
                </c:pt>
                <c:pt idx="99">
                  <c:v>0.71840000000000004</c:v>
                </c:pt>
                <c:pt idx="100">
                  <c:v>0.72680000000000011</c:v>
                </c:pt>
                <c:pt idx="101">
                  <c:v>0.72889999999999999</c:v>
                </c:pt>
                <c:pt idx="102">
                  <c:v>0.7339</c:v>
                </c:pt>
                <c:pt idx="103">
                  <c:v>0.72739999999999994</c:v>
                </c:pt>
                <c:pt idx="104">
                  <c:v>0.73519999999999996</c:v>
                </c:pt>
                <c:pt idx="105">
                  <c:v>0.73049999999999993</c:v>
                </c:pt>
                <c:pt idx="106">
                  <c:v>0.73109999999999997</c:v>
                </c:pt>
                <c:pt idx="107">
                  <c:v>0.73540000000000005</c:v>
                </c:pt>
                <c:pt idx="108">
                  <c:v>0.74390000000000001</c:v>
                </c:pt>
                <c:pt idx="109">
                  <c:v>0.74780000000000002</c:v>
                </c:pt>
                <c:pt idx="110">
                  <c:v>0.74239999999999995</c:v>
                </c:pt>
                <c:pt idx="111">
                  <c:v>0.75659999999999994</c:v>
                </c:pt>
                <c:pt idx="112">
                  <c:v>0.76529999999999998</c:v>
                </c:pt>
                <c:pt idx="113">
                  <c:v>0.76989999999999992</c:v>
                </c:pt>
                <c:pt idx="114">
                  <c:v>0.77319999999999989</c:v>
                </c:pt>
                <c:pt idx="115">
                  <c:v>0.76819999999999988</c:v>
                </c:pt>
                <c:pt idx="116">
                  <c:v>0.7661</c:v>
                </c:pt>
                <c:pt idx="117">
                  <c:v>0.74690000000000001</c:v>
                </c:pt>
                <c:pt idx="118">
                  <c:v>0.72349999999999992</c:v>
                </c:pt>
                <c:pt idx="119">
                  <c:v>0.75159999999999993</c:v>
                </c:pt>
                <c:pt idx="120">
                  <c:v>0.74450000000000005</c:v>
                </c:pt>
                <c:pt idx="121">
                  <c:v>0.74150000000000005</c:v>
                </c:pt>
                <c:pt idx="122">
                  <c:v>0.75329999999999997</c:v>
                </c:pt>
                <c:pt idx="123">
                  <c:v>0.75219999999999998</c:v>
                </c:pt>
                <c:pt idx="124">
                  <c:v>0.75340000000000007</c:v>
                </c:pt>
                <c:pt idx="125">
                  <c:v>0.76029999999999998</c:v>
                </c:pt>
                <c:pt idx="126">
                  <c:v>0.76080000000000003</c:v>
                </c:pt>
                <c:pt idx="127">
                  <c:v>0.76230000000000009</c:v>
                </c:pt>
                <c:pt idx="128">
                  <c:v>0.76239999999999997</c:v>
                </c:pt>
                <c:pt idx="129">
                  <c:v>0.76670000000000005</c:v>
                </c:pt>
                <c:pt idx="130">
                  <c:v>0.75819999999999999</c:v>
                </c:pt>
                <c:pt idx="131">
                  <c:v>0.74129999999999996</c:v>
                </c:pt>
                <c:pt idx="132">
                  <c:v>0.74299999999999999</c:v>
                </c:pt>
                <c:pt idx="133">
                  <c:v>0.73299999999999998</c:v>
                </c:pt>
                <c:pt idx="134">
                  <c:v>0.72260000000000002</c:v>
                </c:pt>
                <c:pt idx="135">
                  <c:v>0.70680000000000009</c:v>
                </c:pt>
                <c:pt idx="136">
                  <c:v>0.72599999999999998</c:v>
                </c:pt>
                <c:pt idx="137">
                  <c:v>0.74140000000000006</c:v>
                </c:pt>
                <c:pt idx="138">
                  <c:v>0.746</c:v>
                </c:pt>
                <c:pt idx="139">
                  <c:v>0.74250000000000005</c:v>
                </c:pt>
                <c:pt idx="140">
                  <c:v>0.74439999999999995</c:v>
                </c:pt>
                <c:pt idx="141">
                  <c:v>0.72920000000000007</c:v>
                </c:pt>
                <c:pt idx="142">
                  <c:v>0.7118000000000001</c:v>
                </c:pt>
                <c:pt idx="143">
                  <c:v>0.7248</c:v>
                </c:pt>
                <c:pt idx="144">
                  <c:v>0.71930000000000005</c:v>
                </c:pt>
                <c:pt idx="145">
                  <c:v>0.71900000000000008</c:v>
                </c:pt>
                <c:pt idx="146">
                  <c:v>0.71829999999999994</c:v>
                </c:pt>
                <c:pt idx="147">
                  <c:v>0.72189999999999999</c:v>
                </c:pt>
              </c:numCache>
            </c:numRef>
          </c:val>
          <c:smooth val="0"/>
          <c:extLst>
            <c:ext xmlns:c16="http://schemas.microsoft.com/office/drawing/2014/chart" uri="{C3380CC4-5D6E-409C-BE32-E72D297353CC}">
              <c16:uniqueId val="{00000000-891E-45BA-8C7B-0C5EC091F5AB}"/>
            </c:ext>
          </c:extLst>
        </c:ser>
        <c:ser>
          <c:idx val="1"/>
          <c:order val="1"/>
          <c:tx>
            <c:strRef>
              <c:f>Sheet1!$C$1</c:f>
              <c:strCache>
                <c:ptCount val="1"/>
                <c:pt idx="0">
                  <c:v>iOS</c:v>
                </c:pt>
              </c:strCache>
            </c:strRef>
          </c:tx>
          <c:spPr>
            <a:ln w="34925" cap="rnd">
              <a:solidFill>
                <a:schemeClr val="accent2"/>
              </a:solidFill>
              <a:round/>
            </a:ln>
            <a:effectLst>
              <a:outerShdw blurRad="76200" dist="38100" dir="5400000" rotWithShape="0">
                <a:srgbClr val="000000">
                  <a:alpha val="75000"/>
                </a:srgbClr>
              </a:outerShdw>
            </a:effectLst>
          </c:spPr>
          <c:marker>
            <c:symbol val="none"/>
          </c:marker>
          <c:cat>
            <c:strRef>
              <c:f>Sheet1!$A$2:$A$149</c:f>
              <c:strCache>
                <c:ptCount val="148"/>
                <c:pt idx="0">
                  <c:v>2009-01</c:v>
                </c:pt>
                <c:pt idx="1">
                  <c:v>2009-02</c:v>
                </c:pt>
                <c:pt idx="2">
                  <c:v>2009-03</c:v>
                </c:pt>
                <c:pt idx="3">
                  <c:v>2009-04</c:v>
                </c:pt>
                <c:pt idx="4">
                  <c:v>2009-05</c:v>
                </c:pt>
                <c:pt idx="5">
                  <c:v>2009-06</c:v>
                </c:pt>
                <c:pt idx="6">
                  <c:v>2009-07</c:v>
                </c:pt>
                <c:pt idx="7">
                  <c:v>2009-08</c:v>
                </c:pt>
                <c:pt idx="8">
                  <c:v>2009-09</c:v>
                </c:pt>
                <c:pt idx="9">
                  <c:v>2009-10</c:v>
                </c:pt>
                <c:pt idx="10">
                  <c:v>2009-11</c:v>
                </c:pt>
                <c:pt idx="11">
                  <c:v>2009-12</c:v>
                </c:pt>
                <c:pt idx="12">
                  <c:v>2010-01</c:v>
                </c:pt>
                <c:pt idx="13">
                  <c:v>2010-02</c:v>
                </c:pt>
                <c:pt idx="14">
                  <c:v>2010-03</c:v>
                </c:pt>
                <c:pt idx="15">
                  <c:v>2010-04</c:v>
                </c:pt>
                <c:pt idx="16">
                  <c:v>2010-05</c:v>
                </c:pt>
                <c:pt idx="17">
                  <c:v>2010-06</c:v>
                </c:pt>
                <c:pt idx="18">
                  <c:v>2010-07</c:v>
                </c:pt>
                <c:pt idx="19">
                  <c:v>2010-08</c:v>
                </c:pt>
                <c:pt idx="20">
                  <c:v>2010-09</c:v>
                </c:pt>
                <c:pt idx="21">
                  <c:v>2010-10</c:v>
                </c:pt>
                <c:pt idx="22">
                  <c:v>2010-11</c:v>
                </c:pt>
                <c:pt idx="23">
                  <c:v>2010-12</c:v>
                </c:pt>
                <c:pt idx="24">
                  <c:v>2011-01</c:v>
                </c:pt>
                <c:pt idx="25">
                  <c:v>2011-02</c:v>
                </c:pt>
                <c:pt idx="26">
                  <c:v>2011-03</c:v>
                </c:pt>
                <c:pt idx="27">
                  <c:v>2011-04</c:v>
                </c:pt>
                <c:pt idx="28">
                  <c:v>2011-05</c:v>
                </c:pt>
                <c:pt idx="29">
                  <c:v>2011-06</c:v>
                </c:pt>
                <c:pt idx="30">
                  <c:v>2011-07</c:v>
                </c:pt>
                <c:pt idx="31">
                  <c:v>2011-08</c:v>
                </c:pt>
                <c:pt idx="32">
                  <c:v>2011-09</c:v>
                </c:pt>
                <c:pt idx="33">
                  <c:v>2011-10</c:v>
                </c:pt>
                <c:pt idx="34">
                  <c:v>2011-11</c:v>
                </c:pt>
                <c:pt idx="35">
                  <c:v>2011-12</c:v>
                </c:pt>
                <c:pt idx="36">
                  <c:v>2012-01</c:v>
                </c:pt>
                <c:pt idx="37">
                  <c:v>2012-02</c:v>
                </c:pt>
                <c:pt idx="38">
                  <c:v>2012-03</c:v>
                </c:pt>
                <c:pt idx="39">
                  <c:v>2012-04</c:v>
                </c:pt>
                <c:pt idx="40">
                  <c:v>2012-05</c:v>
                </c:pt>
                <c:pt idx="41">
                  <c:v>2012-06</c:v>
                </c:pt>
                <c:pt idx="42">
                  <c:v>2012-07</c:v>
                </c:pt>
                <c:pt idx="43">
                  <c:v>2012-08</c:v>
                </c:pt>
                <c:pt idx="44">
                  <c:v>2012-09</c:v>
                </c:pt>
                <c:pt idx="45">
                  <c:v>2012-10</c:v>
                </c:pt>
                <c:pt idx="46">
                  <c:v>2012-11</c:v>
                </c:pt>
                <c:pt idx="47">
                  <c:v>2012-12</c:v>
                </c:pt>
                <c:pt idx="48">
                  <c:v>2013-01</c:v>
                </c:pt>
                <c:pt idx="49">
                  <c:v>2013-02</c:v>
                </c:pt>
                <c:pt idx="50">
                  <c:v>2013-03</c:v>
                </c:pt>
                <c:pt idx="51">
                  <c:v>2013-04</c:v>
                </c:pt>
                <c:pt idx="52">
                  <c:v>2013-05</c:v>
                </c:pt>
                <c:pt idx="53">
                  <c:v>2013-06</c:v>
                </c:pt>
                <c:pt idx="54">
                  <c:v>2013-07</c:v>
                </c:pt>
                <c:pt idx="55">
                  <c:v>2013-08</c:v>
                </c:pt>
                <c:pt idx="56">
                  <c:v>2013-09</c:v>
                </c:pt>
                <c:pt idx="57">
                  <c:v>2013-10</c:v>
                </c:pt>
                <c:pt idx="58">
                  <c:v>2013-11</c:v>
                </c:pt>
                <c:pt idx="59">
                  <c:v>2013-12</c:v>
                </c:pt>
                <c:pt idx="60">
                  <c:v>2014-01</c:v>
                </c:pt>
                <c:pt idx="61">
                  <c:v>2014-02</c:v>
                </c:pt>
                <c:pt idx="62">
                  <c:v>2014-03</c:v>
                </c:pt>
                <c:pt idx="63">
                  <c:v>2014-04</c:v>
                </c:pt>
                <c:pt idx="64">
                  <c:v>2014-05</c:v>
                </c:pt>
                <c:pt idx="65">
                  <c:v>2014-06</c:v>
                </c:pt>
                <c:pt idx="66">
                  <c:v>2014-07</c:v>
                </c:pt>
                <c:pt idx="67">
                  <c:v>2014-08</c:v>
                </c:pt>
                <c:pt idx="68">
                  <c:v>2014-09</c:v>
                </c:pt>
                <c:pt idx="69">
                  <c:v>2014-10</c:v>
                </c:pt>
                <c:pt idx="70">
                  <c:v>2014-11</c:v>
                </c:pt>
                <c:pt idx="71">
                  <c:v>2014-12</c:v>
                </c:pt>
                <c:pt idx="72">
                  <c:v>2015-01</c:v>
                </c:pt>
                <c:pt idx="73">
                  <c:v>2015-02</c:v>
                </c:pt>
                <c:pt idx="74">
                  <c:v>2015-03</c:v>
                </c:pt>
                <c:pt idx="75">
                  <c:v>2015-04</c:v>
                </c:pt>
                <c:pt idx="76">
                  <c:v>2015-05</c:v>
                </c:pt>
                <c:pt idx="77">
                  <c:v>2015-06</c:v>
                </c:pt>
                <c:pt idx="78">
                  <c:v>2015-07</c:v>
                </c:pt>
                <c:pt idx="79">
                  <c:v>2015-08</c:v>
                </c:pt>
                <c:pt idx="80">
                  <c:v>2015-09</c:v>
                </c:pt>
                <c:pt idx="81">
                  <c:v>2015-10</c:v>
                </c:pt>
                <c:pt idx="82">
                  <c:v>2015-11</c:v>
                </c:pt>
                <c:pt idx="83">
                  <c:v>2015-12</c:v>
                </c:pt>
                <c:pt idx="84">
                  <c:v>2016-01</c:v>
                </c:pt>
                <c:pt idx="85">
                  <c:v>2016-02</c:v>
                </c:pt>
                <c:pt idx="86">
                  <c:v>2016-03</c:v>
                </c:pt>
                <c:pt idx="87">
                  <c:v>2016-04</c:v>
                </c:pt>
                <c:pt idx="88">
                  <c:v>2016-05</c:v>
                </c:pt>
                <c:pt idx="89">
                  <c:v>2016-06</c:v>
                </c:pt>
                <c:pt idx="90">
                  <c:v>2016-07</c:v>
                </c:pt>
                <c:pt idx="91">
                  <c:v>2016-08</c:v>
                </c:pt>
                <c:pt idx="92">
                  <c:v>2016-09</c:v>
                </c:pt>
                <c:pt idx="93">
                  <c:v>2016-10</c:v>
                </c:pt>
                <c:pt idx="94">
                  <c:v>2016-11</c:v>
                </c:pt>
                <c:pt idx="95">
                  <c:v>2016-12</c:v>
                </c:pt>
                <c:pt idx="96">
                  <c:v>2017-01</c:v>
                </c:pt>
                <c:pt idx="97">
                  <c:v>2017-02</c:v>
                </c:pt>
                <c:pt idx="98">
                  <c:v>2017-03</c:v>
                </c:pt>
                <c:pt idx="99">
                  <c:v>2017-04</c:v>
                </c:pt>
                <c:pt idx="100">
                  <c:v>2017-05</c:v>
                </c:pt>
                <c:pt idx="101">
                  <c:v>2017-06</c:v>
                </c:pt>
                <c:pt idx="102">
                  <c:v>2017-07</c:v>
                </c:pt>
                <c:pt idx="103">
                  <c:v>2017-08</c:v>
                </c:pt>
                <c:pt idx="104">
                  <c:v>2017-09</c:v>
                </c:pt>
                <c:pt idx="105">
                  <c:v>2017-10</c:v>
                </c:pt>
                <c:pt idx="106">
                  <c:v>2017-11</c:v>
                </c:pt>
                <c:pt idx="107">
                  <c:v>2017-12</c:v>
                </c:pt>
                <c:pt idx="108">
                  <c:v>2018-01</c:v>
                </c:pt>
                <c:pt idx="109">
                  <c:v>2018-02</c:v>
                </c:pt>
                <c:pt idx="110">
                  <c:v>2018-03</c:v>
                </c:pt>
                <c:pt idx="111">
                  <c:v>2018-04</c:v>
                </c:pt>
                <c:pt idx="112">
                  <c:v>2018-05</c:v>
                </c:pt>
                <c:pt idx="113">
                  <c:v>2018-06</c:v>
                </c:pt>
                <c:pt idx="114">
                  <c:v>2018-07</c:v>
                </c:pt>
                <c:pt idx="115">
                  <c:v>2018-08</c:v>
                </c:pt>
                <c:pt idx="116">
                  <c:v>2018-09</c:v>
                </c:pt>
                <c:pt idx="117">
                  <c:v>2018-10</c:v>
                </c:pt>
                <c:pt idx="118">
                  <c:v>2018-11</c:v>
                </c:pt>
                <c:pt idx="119">
                  <c:v>2018-12</c:v>
                </c:pt>
                <c:pt idx="120">
                  <c:v>2019-01</c:v>
                </c:pt>
                <c:pt idx="121">
                  <c:v>2019-02</c:v>
                </c:pt>
                <c:pt idx="122">
                  <c:v>2019-03</c:v>
                </c:pt>
                <c:pt idx="123">
                  <c:v>2019-04</c:v>
                </c:pt>
                <c:pt idx="124">
                  <c:v>2019-05</c:v>
                </c:pt>
                <c:pt idx="125">
                  <c:v>2019-06</c:v>
                </c:pt>
                <c:pt idx="126">
                  <c:v>2019-07</c:v>
                </c:pt>
                <c:pt idx="127">
                  <c:v>2019-08</c:v>
                </c:pt>
                <c:pt idx="128">
                  <c:v>2019-09</c:v>
                </c:pt>
                <c:pt idx="129">
                  <c:v>2019-10</c:v>
                </c:pt>
                <c:pt idx="130">
                  <c:v>2019-11</c:v>
                </c:pt>
                <c:pt idx="131">
                  <c:v>2019-12</c:v>
                </c:pt>
                <c:pt idx="132">
                  <c:v>2020-01</c:v>
                </c:pt>
                <c:pt idx="133">
                  <c:v>2020-02</c:v>
                </c:pt>
                <c:pt idx="134">
                  <c:v>2020-03</c:v>
                </c:pt>
                <c:pt idx="135">
                  <c:v>2020-04</c:v>
                </c:pt>
                <c:pt idx="136">
                  <c:v>2020-05</c:v>
                </c:pt>
                <c:pt idx="137">
                  <c:v>2020-06</c:v>
                </c:pt>
                <c:pt idx="138">
                  <c:v>2020-07</c:v>
                </c:pt>
                <c:pt idx="139">
                  <c:v>2020-08</c:v>
                </c:pt>
                <c:pt idx="140">
                  <c:v>2020-09</c:v>
                </c:pt>
                <c:pt idx="141">
                  <c:v>2020-10</c:v>
                </c:pt>
                <c:pt idx="142">
                  <c:v>2020-11</c:v>
                </c:pt>
                <c:pt idx="143">
                  <c:v>2020-12</c:v>
                </c:pt>
                <c:pt idx="144">
                  <c:v>2021-01</c:v>
                </c:pt>
                <c:pt idx="145">
                  <c:v>2021-02</c:v>
                </c:pt>
                <c:pt idx="146">
                  <c:v>2021-03</c:v>
                </c:pt>
                <c:pt idx="147">
                  <c:v>2021-04</c:v>
                </c:pt>
              </c:strCache>
            </c:strRef>
          </c:cat>
          <c:val>
            <c:numRef>
              <c:f>Sheet1!$C$2:$C$149</c:f>
              <c:numCache>
                <c:formatCode>0.000%</c:formatCode>
                <c:ptCount val="148"/>
                <c:pt idx="0">
                  <c:v>0.35560000000000003</c:v>
                </c:pt>
                <c:pt idx="1">
                  <c:v>0.36430000000000001</c:v>
                </c:pt>
                <c:pt idx="2">
                  <c:v>0.39600000000000002</c:v>
                </c:pt>
                <c:pt idx="3">
                  <c:v>0.41909999999999997</c:v>
                </c:pt>
                <c:pt idx="4">
                  <c:v>0.37319999999999998</c:v>
                </c:pt>
                <c:pt idx="5">
                  <c:v>0.35810000000000003</c:v>
                </c:pt>
                <c:pt idx="6">
                  <c:v>0.34200000000000003</c:v>
                </c:pt>
                <c:pt idx="7">
                  <c:v>0.33909999999999996</c:v>
                </c:pt>
                <c:pt idx="8">
                  <c:v>0.31129999999999997</c:v>
                </c:pt>
                <c:pt idx="9">
                  <c:v>0.30499999999999999</c:v>
                </c:pt>
                <c:pt idx="10">
                  <c:v>0.31559999999999999</c:v>
                </c:pt>
                <c:pt idx="11">
                  <c:v>0.32049999999999995</c:v>
                </c:pt>
                <c:pt idx="12">
                  <c:v>0.33130000000000004</c:v>
                </c:pt>
                <c:pt idx="13">
                  <c:v>0.3392</c:v>
                </c:pt>
                <c:pt idx="14">
                  <c:v>0.30130000000000001</c:v>
                </c:pt>
                <c:pt idx="15">
                  <c:v>0.29380000000000001</c:v>
                </c:pt>
                <c:pt idx="16">
                  <c:v>0.29010000000000002</c:v>
                </c:pt>
                <c:pt idx="17">
                  <c:v>0.2666</c:v>
                </c:pt>
                <c:pt idx="18">
                  <c:v>0.26050000000000001</c:v>
                </c:pt>
                <c:pt idx="19">
                  <c:v>0.2571</c:v>
                </c:pt>
                <c:pt idx="20">
                  <c:v>0.22850000000000001</c:v>
                </c:pt>
                <c:pt idx="21">
                  <c:v>0.22450000000000001</c:v>
                </c:pt>
                <c:pt idx="22">
                  <c:v>0.21940000000000001</c:v>
                </c:pt>
                <c:pt idx="23">
                  <c:v>0.23569999999999999</c:v>
                </c:pt>
                <c:pt idx="24">
                  <c:v>0.25019999999999998</c:v>
                </c:pt>
                <c:pt idx="25">
                  <c:v>0.24559999999999998</c:v>
                </c:pt>
                <c:pt idx="26">
                  <c:v>0.24379999999999999</c:v>
                </c:pt>
                <c:pt idx="27">
                  <c:v>0.2334</c:v>
                </c:pt>
                <c:pt idx="28">
                  <c:v>0.22089999999999999</c:v>
                </c:pt>
                <c:pt idx="29">
                  <c:v>0.20039999999999999</c:v>
                </c:pt>
                <c:pt idx="30">
                  <c:v>0.20030000000000001</c:v>
                </c:pt>
                <c:pt idx="31">
                  <c:v>0.19409999999999999</c:v>
                </c:pt>
                <c:pt idx="32">
                  <c:v>0.21210000000000001</c:v>
                </c:pt>
                <c:pt idx="33">
                  <c:v>0.23480000000000001</c:v>
                </c:pt>
                <c:pt idx="34">
                  <c:v>0.24210000000000001</c:v>
                </c:pt>
                <c:pt idx="35">
                  <c:v>0.2271</c:v>
                </c:pt>
                <c:pt idx="36">
                  <c:v>0.2404</c:v>
                </c:pt>
                <c:pt idx="37">
                  <c:v>0.25489999999999996</c:v>
                </c:pt>
                <c:pt idx="38">
                  <c:v>0.23989999999999997</c:v>
                </c:pt>
                <c:pt idx="39">
                  <c:v>0.23850000000000002</c:v>
                </c:pt>
                <c:pt idx="40">
                  <c:v>0.22949999999999998</c:v>
                </c:pt>
                <c:pt idx="41">
                  <c:v>0.24559999999999998</c:v>
                </c:pt>
                <c:pt idx="42">
                  <c:v>0.25409999999999999</c:v>
                </c:pt>
                <c:pt idx="43">
                  <c:v>0.24480000000000002</c:v>
                </c:pt>
                <c:pt idx="44">
                  <c:v>0.23629999999999998</c:v>
                </c:pt>
                <c:pt idx="45">
                  <c:v>0.23719999999999999</c:v>
                </c:pt>
                <c:pt idx="46">
                  <c:v>0.23730000000000001</c:v>
                </c:pt>
                <c:pt idx="47">
                  <c:v>0.23260000000000003</c:v>
                </c:pt>
                <c:pt idx="48">
                  <c:v>0.25850000000000001</c:v>
                </c:pt>
                <c:pt idx="49">
                  <c:v>0.27210000000000001</c:v>
                </c:pt>
                <c:pt idx="50">
                  <c:v>0.27140000000000003</c:v>
                </c:pt>
                <c:pt idx="51">
                  <c:v>0.2646</c:v>
                </c:pt>
                <c:pt idx="52">
                  <c:v>0.2586</c:v>
                </c:pt>
                <c:pt idx="53">
                  <c:v>0.25090000000000001</c:v>
                </c:pt>
                <c:pt idx="54">
                  <c:v>0.24789999999999998</c:v>
                </c:pt>
                <c:pt idx="55">
                  <c:v>0.23440000000000003</c:v>
                </c:pt>
                <c:pt idx="56">
                  <c:v>0.2273</c:v>
                </c:pt>
                <c:pt idx="57">
                  <c:v>0.2054</c:v>
                </c:pt>
                <c:pt idx="58">
                  <c:v>0.21940000000000001</c:v>
                </c:pt>
                <c:pt idx="59">
                  <c:v>0.21820000000000001</c:v>
                </c:pt>
                <c:pt idx="60">
                  <c:v>0.23550000000000001</c:v>
                </c:pt>
                <c:pt idx="61">
                  <c:v>0.22969999999999999</c:v>
                </c:pt>
                <c:pt idx="62">
                  <c:v>0.23600000000000002</c:v>
                </c:pt>
                <c:pt idx="63">
                  <c:v>0.23250000000000001</c:v>
                </c:pt>
                <c:pt idx="64">
                  <c:v>0.2324</c:v>
                </c:pt>
                <c:pt idx="65">
                  <c:v>0.2429</c:v>
                </c:pt>
                <c:pt idx="66">
                  <c:v>0.249</c:v>
                </c:pt>
                <c:pt idx="67">
                  <c:v>0.23569999999999999</c:v>
                </c:pt>
                <c:pt idx="68">
                  <c:v>0.24729999999999999</c:v>
                </c:pt>
                <c:pt idx="69">
                  <c:v>0.2596</c:v>
                </c:pt>
                <c:pt idx="70">
                  <c:v>0.23019999999999999</c:v>
                </c:pt>
                <c:pt idx="71">
                  <c:v>0.2351</c:v>
                </c:pt>
                <c:pt idx="72">
                  <c:v>0.22750000000000001</c:v>
                </c:pt>
                <c:pt idx="73">
                  <c:v>0.23170000000000002</c:v>
                </c:pt>
                <c:pt idx="74">
                  <c:v>0.22640000000000002</c:v>
                </c:pt>
                <c:pt idx="75">
                  <c:v>0.20780000000000001</c:v>
                </c:pt>
                <c:pt idx="76">
                  <c:v>0.20219999999999999</c:v>
                </c:pt>
                <c:pt idx="77">
                  <c:v>0.20219999999999999</c:v>
                </c:pt>
                <c:pt idx="78">
                  <c:v>0.2041</c:v>
                </c:pt>
                <c:pt idx="79">
                  <c:v>0.19030000000000002</c:v>
                </c:pt>
                <c:pt idx="80">
                  <c:v>0.18140000000000001</c:v>
                </c:pt>
                <c:pt idx="81">
                  <c:v>0.17699999999999999</c:v>
                </c:pt>
                <c:pt idx="82">
                  <c:v>0.193</c:v>
                </c:pt>
                <c:pt idx="83">
                  <c:v>0.19210000000000002</c:v>
                </c:pt>
                <c:pt idx="84">
                  <c:v>0.19579999999999997</c:v>
                </c:pt>
                <c:pt idx="85">
                  <c:v>0.19469999999999998</c:v>
                </c:pt>
                <c:pt idx="86">
                  <c:v>0.18820000000000001</c:v>
                </c:pt>
                <c:pt idx="87">
                  <c:v>0.188</c:v>
                </c:pt>
                <c:pt idx="88">
                  <c:v>0.18629999999999999</c:v>
                </c:pt>
                <c:pt idx="89">
                  <c:v>0.20329999999999998</c:v>
                </c:pt>
                <c:pt idx="90">
                  <c:v>0.19889999999999999</c:v>
                </c:pt>
                <c:pt idx="91">
                  <c:v>0.20069999999999999</c:v>
                </c:pt>
                <c:pt idx="92">
                  <c:v>0.1938</c:v>
                </c:pt>
                <c:pt idx="93">
                  <c:v>0.19120000000000001</c:v>
                </c:pt>
                <c:pt idx="94">
                  <c:v>0.1885</c:v>
                </c:pt>
                <c:pt idx="95">
                  <c:v>0.18890000000000001</c:v>
                </c:pt>
                <c:pt idx="96">
                  <c:v>0.1973</c:v>
                </c:pt>
                <c:pt idx="97">
                  <c:v>0.19450000000000001</c:v>
                </c:pt>
                <c:pt idx="98">
                  <c:v>0.19500000000000001</c:v>
                </c:pt>
                <c:pt idx="99">
                  <c:v>0.19870000000000002</c:v>
                </c:pt>
                <c:pt idx="100">
                  <c:v>0.19320000000000001</c:v>
                </c:pt>
                <c:pt idx="101">
                  <c:v>0.19350000000000001</c:v>
                </c:pt>
                <c:pt idx="102">
                  <c:v>0.18780000000000002</c:v>
                </c:pt>
                <c:pt idx="103">
                  <c:v>0.20319999999999999</c:v>
                </c:pt>
                <c:pt idx="104">
                  <c:v>0.19370000000000001</c:v>
                </c:pt>
                <c:pt idx="105">
                  <c:v>0.19989999999999999</c:v>
                </c:pt>
                <c:pt idx="106">
                  <c:v>0.2034</c:v>
                </c:pt>
                <c:pt idx="107">
                  <c:v>0.1991</c:v>
                </c:pt>
                <c:pt idx="108">
                  <c:v>0.19640000000000002</c:v>
                </c:pt>
                <c:pt idx="109">
                  <c:v>0.20149999999999998</c:v>
                </c:pt>
                <c:pt idx="110">
                  <c:v>0.20829999999999999</c:v>
                </c:pt>
                <c:pt idx="111">
                  <c:v>0.1923</c:v>
                </c:pt>
                <c:pt idx="112">
                  <c:v>0.18969999999999998</c:v>
                </c:pt>
                <c:pt idx="113">
                  <c:v>0.18909999999999999</c:v>
                </c:pt>
                <c:pt idx="114">
                  <c:v>0.19399999999999998</c:v>
                </c:pt>
                <c:pt idx="115">
                  <c:v>0.20449999999999999</c:v>
                </c:pt>
                <c:pt idx="116">
                  <c:v>0.20660000000000001</c:v>
                </c:pt>
                <c:pt idx="117">
                  <c:v>0.22339999999999999</c:v>
                </c:pt>
                <c:pt idx="118">
                  <c:v>0.24440000000000001</c:v>
                </c:pt>
                <c:pt idx="119">
                  <c:v>0.2198</c:v>
                </c:pt>
                <c:pt idx="120">
                  <c:v>0.22850000000000001</c:v>
                </c:pt>
                <c:pt idx="121">
                  <c:v>0.23280000000000001</c:v>
                </c:pt>
                <c:pt idx="122">
                  <c:v>0.22399999999999998</c:v>
                </c:pt>
                <c:pt idx="123">
                  <c:v>0.22760000000000002</c:v>
                </c:pt>
                <c:pt idx="124">
                  <c:v>0.2266</c:v>
                </c:pt>
                <c:pt idx="125">
                  <c:v>0.22039999999999998</c:v>
                </c:pt>
                <c:pt idx="126">
                  <c:v>0.22010000000000002</c:v>
                </c:pt>
                <c:pt idx="127">
                  <c:v>0.22170000000000001</c:v>
                </c:pt>
                <c:pt idx="128">
                  <c:v>0.2248</c:v>
                </c:pt>
                <c:pt idx="129">
                  <c:v>0.22089999999999999</c:v>
                </c:pt>
                <c:pt idx="130">
                  <c:v>0.22899999999999998</c:v>
                </c:pt>
                <c:pt idx="131">
                  <c:v>0.24789999999999998</c:v>
                </c:pt>
                <c:pt idx="132">
                  <c:v>0.24760000000000001</c:v>
                </c:pt>
                <c:pt idx="133">
                  <c:v>0.25890000000000002</c:v>
                </c:pt>
                <c:pt idx="134">
                  <c:v>0.27029999999999998</c:v>
                </c:pt>
                <c:pt idx="135">
                  <c:v>0.28789999999999999</c:v>
                </c:pt>
                <c:pt idx="136">
                  <c:v>0.26719999999999999</c:v>
                </c:pt>
                <c:pt idx="137">
                  <c:v>0.25259999999999999</c:v>
                </c:pt>
                <c:pt idx="138">
                  <c:v>0.2482</c:v>
                </c:pt>
                <c:pt idx="139">
                  <c:v>0.2515</c:v>
                </c:pt>
                <c:pt idx="140">
                  <c:v>0.24979999999999999</c:v>
                </c:pt>
                <c:pt idx="141">
                  <c:v>0.26530000000000004</c:v>
                </c:pt>
                <c:pt idx="142">
                  <c:v>0.28190000000000004</c:v>
                </c:pt>
                <c:pt idx="143">
                  <c:v>0.26910000000000001</c:v>
                </c:pt>
                <c:pt idx="144">
                  <c:v>0.2747</c:v>
                </c:pt>
                <c:pt idx="145">
                  <c:v>0.27329999999999999</c:v>
                </c:pt>
                <c:pt idx="146">
                  <c:v>0.27410000000000001</c:v>
                </c:pt>
                <c:pt idx="147">
                  <c:v>0.27</c:v>
                </c:pt>
              </c:numCache>
            </c:numRef>
          </c:val>
          <c:smooth val="0"/>
          <c:extLst>
            <c:ext xmlns:c16="http://schemas.microsoft.com/office/drawing/2014/chart" uri="{C3380CC4-5D6E-409C-BE32-E72D297353CC}">
              <c16:uniqueId val="{00000001-891E-45BA-8C7B-0C5EC091F5AB}"/>
            </c:ext>
          </c:extLst>
        </c:ser>
        <c:ser>
          <c:idx val="2"/>
          <c:order val="2"/>
          <c:tx>
            <c:strRef>
              <c:f>Sheet1!$D$1</c:f>
              <c:strCache>
                <c:ptCount val="1"/>
                <c:pt idx="0">
                  <c:v>SymbianOS</c:v>
                </c:pt>
              </c:strCache>
            </c:strRef>
          </c:tx>
          <c:spPr>
            <a:ln w="34925" cap="rnd">
              <a:solidFill>
                <a:schemeClr val="accent3"/>
              </a:solidFill>
              <a:round/>
            </a:ln>
            <a:effectLst>
              <a:outerShdw blurRad="76200" dist="38100" dir="5400000" rotWithShape="0">
                <a:srgbClr val="000000">
                  <a:alpha val="75000"/>
                </a:srgbClr>
              </a:outerShdw>
            </a:effectLst>
          </c:spPr>
          <c:marker>
            <c:symbol val="none"/>
          </c:marker>
          <c:cat>
            <c:strRef>
              <c:f>Sheet1!$A$2:$A$149</c:f>
              <c:strCache>
                <c:ptCount val="148"/>
                <c:pt idx="0">
                  <c:v>2009-01</c:v>
                </c:pt>
                <c:pt idx="1">
                  <c:v>2009-02</c:v>
                </c:pt>
                <c:pt idx="2">
                  <c:v>2009-03</c:v>
                </c:pt>
                <c:pt idx="3">
                  <c:v>2009-04</c:v>
                </c:pt>
                <c:pt idx="4">
                  <c:v>2009-05</c:v>
                </c:pt>
                <c:pt idx="5">
                  <c:v>2009-06</c:v>
                </c:pt>
                <c:pt idx="6">
                  <c:v>2009-07</c:v>
                </c:pt>
                <c:pt idx="7">
                  <c:v>2009-08</c:v>
                </c:pt>
                <c:pt idx="8">
                  <c:v>2009-09</c:v>
                </c:pt>
                <c:pt idx="9">
                  <c:v>2009-10</c:v>
                </c:pt>
                <c:pt idx="10">
                  <c:v>2009-11</c:v>
                </c:pt>
                <c:pt idx="11">
                  <c:v>2009-12</c:v>
                </c:pt>
                <c:pt idx="12">
                  <c:v>2010-01</c:v>
                </c:pt>
                <c:pt idx="13">
                  <c:v>2010-02</c:v>
                </c:pt>
                <c:pt idx="14">
                  <c:v>2010-03</c:v>
                </c:pt>
                <c:pt idx="15">
                  <c:v>2010-04</c:v>
                </c:pt>
                <c:pt idx="16">
                  <c:v>2010-05</c:v>
                </c:pt>
                <c:pt idx="17">
                  <c:v>2010-06</c:v>
                </c:pt>
                <c:pt idx="18">
                  <c:v>2010-07</c:v>
                </c:pt>
                <c:pt idx="19">
                  <c:v>2010-08</c:v>
                </c:pt>
                <c:pt idx="20">
                  <c:v>2010-09</c:v>
                </c:pt>
                <c:pt idx="21">
                  <c:v>2010-10</c:v>
                </c:pt>
                <c:pt idx="22">
                  <c:v>2010-11</c:v>
                </c:pt>
                <c:pt idx="23">
                  <c:v>2010-12</c:v>
                </c:pt>
                <c:pt idx="24">
                  <c:v>2011-01</c:v>
                </c:pt>
                <c:pt idx="25">
                  <c:v>2011-02</c:v>
                </c:pt>
                <c:pt idx="26">
                  <c:v>2011-03</c:v>
                </c:pt>
                <c:pt idx="27">
                  <c:v>2011-04</c:v>
                </c:pt>
                <c:pt idx="28">
                  <c:v>2011-05</c:v>
                </c:pt>
                <c:pt idx="29">
                  <c:v>2011-06</c:v>
                </c:pt>
                <c:pt idx="30">
                  <c:v>2011-07</c:v>
                </c:pt>
                <c:pt idx="31">
                  <c:v>2011-08</c:v>
                </c:pt>
                <c:pt idx="32">
                  <c:v>2011-09</c:v>
                </c:pt>
                <c:pt idx="33">
                  <c:v>2011-10</c:v>
                </c:pt>
                <c:pt idx="34">
                  <c:v>2011-11</c:v>
                </c:pt>
                <c:pt idx="35">
                  <c:v>2011-12</c:v>
                </c:pt>
                <c:pt idx="36">
                  <c:v>2012-01</c:v>
                </c:pt>
                <c:pt idx="37">
                  <c:v>2012-02</c:v>
                </c:pt>
                <c:pt idx="38">
                  <c:v>2012-03</c:v>
                </c:pt>
                <c:pt idx="39">
                  <c:v>2012-04</c:v>
                </c:pt>
                <c:pt idx="40">
                  <c:v>2012-05</c:v>
                </c:pt>
                <c:pt idx="41">
                  <c:v>2012-06</c:v>
                </c:pt>
                <c:pt idx="42">
                  <c:v>2012-07</c:v>
                </c:pt>
                <c:pt idx="43">
                  <c:v>2012-08</c:v>
                </c:pt>
                <c:pt idx="44">
                  <c:v>2012-09</c:v>
                </c:pt>
                <c:pt idx="45">
                  <c:v>2012-10</c:v>
                </c:pt>
                <c:pt idx="46">
                  <c:v>2012-11</c:v>
                </c:pt>
                <c:pt idx="47">
                  <c:v>2012-12</c:v>
                </c:pt>
                <c:pt idx="48">
                  <c:v>2013-01</c:v>
                </c:pt>
                <c:pt idx="49">
                  <c:v>2013-02</c:v>
                </c:pt>
                <c:pt idx="50">
                  <c:v>2013-03</c:v>
                </c:pt>
                <c:pt idx="51">
                  <c:v>2013-04</c:v>
                </c:pt>
                <c:pt idx="52">
                  <c:v>2013-05</c:v>
                </c:pt>
                <c:pt idx="53">
                  <c:v>2013-06</c:v>
                </c:pt>
                <c:pt idx="54">
                  <c:v>2013-07</c:v>
                </c:pt>
                <c:pt idx="55">
                  <c:v>2013-08</c:v>
                </c:pt>
                <c:pt idx="56">
                  <c:v>2013-09</c:v>
                </c:pt>
                <c:pt idx="57">
                  <c:v>2013-10</c:v>
                </c:pt>
                <c:pt idx="58">
                  <c:v>2013-11</c:v>
                </c:pt>
                <c:pt idx="59">
                  <c:v>2013-12</c:v>
                </c:pt>
                <c:pt idx="60">
                  <c:v>2014-01</c:v>
                </c:pt>
                <c:pt idx="61">
                  <c:v>2014-02</c:v>
                </c:pt>
                <c:pt idx="62">
                  <c:v>2014-03</c:v>
                </c:pt>
                <c:pt idx="63">
                  <c:v>2014-04</c:v>
                </c:pt>
                <c:pt idx="64">
                  <c:v>2014-05</c:v>
                </c:pt>
                <c:pt idx="65">
                  <c:v>2014-06</c:v>
                </c:pt>
                <c:pt idx="66">
                  <c:v>2014-07</c:v>
                </c:pt>
                <c:pt idx="67">
                  <c:v>2014-08</c:v>
                </c:pt>
                <c:pt idx="68">
                  <c:v>2014-09</c:v>
                </c:pt>
                <c:pt idx="69">
                  <c:v>2014-10</c:v>
                </c:pt>
                <c:pt idx="70">
                  <c:v>2014-11</c:v>
                </c:pt>
                <c:pt idx="71">
                  <c:v>2014-12</c:v>
                </c:pt>
                <c:pt idx="72">
                  <c:v>2015-01</c:v>
                </c:pt>
                <c:pt idx="73">
                  <c:v>2015-02</c:v>
                </c:pt>
                <c:pt idx="74">
                  <c:v>2015-03</c:v>
                </c:pt>
                <c:pt idx="75">
                  <c:v>2015-04</c:v>
                </c:pt>
                <c:pt idx="76">
                  <c:v>2015-05</c:v>
                </c:pt>
                <c:pt idx="77">
                  <c:v>2015-06</c:v>
                </c:pt>
                <c:pt idx="78">
                  <c:v>2015-07</c:v>
                </c:pt>
                <c:pt idx="79">
                  <c:v>2015-08</c:v>
                </c:pt>
                <c:pt idx="80">
                  <c:v>2015-09</c:v>
                </c:pt>
                <c:pt idx="81">
                  <c:v>2015-10</c:v>
                </c:pt>
                <c:pt idx="82">
                  <c:v>2015-11</c:v>
                </c:pt>
                <c:pt idx="83">
                  <c:v>2015-12</c:v>
                </c:pt>
                <c:pt idx="84">
                  <c:v>2016-01</c:v>
                </c:pt>
                <c:pt idx="85">
                  <c:v>2016-02</c:v>
                </c:pt>
                <c:pt idx="86">
                  <c:v>2016-03</c:v>
                </c:pt>
                <c:pt idx="87">
                  <c:v>2016-04</c:v>
                </c:pt>
                <c:pt idx="88">
                  <c:v>2016-05</c:v>
                </c:pt>
                <c:pt idx="89">
                  <c:v>2016-06</c:v>
                </c:pt>
                <c:pt idx="90">
                  <c:v>2016-07</c:v>
                </c:pt>
                <c:pt idx="91">
                  <c:v>2016-08</c:v>
                </c:pt>
                <c:pt idx="92">
                  <c:v>2016-09</c:v>
                </c:pt>
                <c:pt idx="93">
                  <c:v>2016-10</c:v>
                </c:pt>
                <c:pt idx="94">
                  <c:v>2016-11</c:v>
                </c:pt>
                <c:pt idx="95">
                  <c:v>2016-12</c:v>
                </c:pt>
                <c:pt idx="96">
                  <c:v>2017-01</c:v>
                </c:pt>
                <c:pt idx="97">
                  <c:v>2017-02</c:v>
                </c:pt>
                <c:pt idx="98">
                  <c:v>2017-03</c:v>
                </c:pt>
                <c:pt idx="99">
                  <c:v>2017-04</c:v>
                </c:pt>
                <c:pt idx="100">
                  <c:v>2017-05</c:v>
                </c:pt>
                <c:pt idx="101">
                  <c:v>2017-06</c:v>
                </c:pt>
                <c:pt idx="102">
                  <c:v>2017-07</c:v>
                </c:pt>
                <c:pt idx="103">
                  <c:v>2017-08</c:v>
                </c:pt>
                <c:pt idx="104">
                  <c:v>2017-09</c:v>
                </c:pt>
                <c:pt idx="105">
                  <c:v>2017-10</c:v>
                </c:pt>
                <c:pt idx="106">
                  <c:v>2017-11</c:v>
                </c:pt>
                <c:pt idx="107">
                  <c:v>2017-12</c:v>
                </c:pt>
                <c:pt idx="108">
                  <c:v>2018-01</c:v>
                </c:pt>
                <c:pt idx="109">
                  <c:v>2018-02</c:v>
                </c:pt>
                <c:pt idx="110">
                  <c:v>2018-03</c:v>
                </c:pt>
                <c:pt idx="111">
                  <c:v>2018-04</c:v>
                </c:pt>
                <c:pt idx="112">
                  <c:v>2018-05</c:v>
                </c:pt>
                <c:pt idx="113">
                  <c:v>2018-06</c:v>
                </c:pt>
                <c:pt idx="114">
                  <c:v>2018-07</c:v>
                </c:pt>
                <c:pt idx="115">
                  <c:v>2018-08</c:v>
                </c:pt>
                <c:pt idx="116">
                  <c:v>2018-09</c:v>
                </c:pt>
                <c:pt idx="117">
                  <c:v>2018-10</c:v>
                </c:pt>
                <c:pt idx="118">
                  <c:v>2018-11</c:v>
                </c:pt>
                <c:pt idx="119">
                  <c:v>2018-12</c:v>
                </c:pt>
                <c:pt idx="120">
                  <c:v>2019-01</c:v>
                </c:pt>
                <c:pt idx="121">
                  <c:v>2019-02</c:v>
                </c:pt>
                <c:pt idx="122">
                  <c:v>2019-03</c:v>
                </c:pt>
                <c:pt idx="123">
                  <c:v>2019-04</c:v>
                </c:pt>
                <c:pt idx="124">
                  <c:v>2019-05</c:v>
                </c:pt>
                <c:pt idx="125">
                  <c:v>2019-06</c:v>
                </c:pt>
                <c:pt idx="126">
                  <c:v>2019-07</c:v>
                </c:pt>
                <c:pt idx="127">
                  <c:v>2019-08</c:v>
                </c:pt>
                <c:pt idx="128">
                  <c:v>2019-09</c:v>
                </c:pt>
                <c:pt idx="129">
                  <c:v>2019-10</c:v>
                </c:pt>
                <c:pt idx="130">
                  <c:v>2019-11</c:v>
                </c:pt>
                <c:pt idx="131">
                  <c:v>2019-12</c:v>
                </c:pt>
                <c:pt idx="132">
                  <c:v>2020-01</c:v>
                </c:pt>
                <c:pt idx="133">
                  <c:v>2020-02</c:v>
                </c:pt>
                <c:pt idx="134">
                  <c:v>2020-03</c:v>
                </c:pt>
                <c:pt idx="135">
                  <c:v>2020-04</c:v>
                </c:pt>
                <c:pt idx="136">
                  <c:v>2020-05</c:v>
                </c:pt>
                <c:pt idx="137">
                  <c:v>2020-06</c:v>
                </c:pt>
                <c:pt idx="138">
                  <c:v>2020-07</c:v>
                </c:pt>
                <c:pt idx="139">
                  <c:v>2020-08</c:v>
                </c:pt>
                <c:pt idx="140">
                  <c:v>2020-09</c:v>
                </c:pt>
                <c:pt idx="141">
                  <c:v>2020-10</c:v>
                </c:pt>
                <c:pt idx="142">
                  <c:v>2020-11</c:v>
                </c:pt>
                <c:pt idx="143">
                  <c:v>2020-12</c:v>
                </c:pt>
                <c:pt idx="144">
                  <c:v>2021-01</c:v>
                </c:pt>
                <c:pt idx="145">
                  <c:v>2021-02</c:v>
                </c:pt>
                <c:pt idx="146">
                  <c:v>2021-03</c:v>
                </c:pt>
                <c:pt idx="147">
                  <c:v>2021-04</c:v>
                </c:pt>
              </c:strCache>
            </c:strRef>
          </c:cat>
          <c:val>
            <c:numRef>
              <c:f>Sheet1!$D$2:$D$149</c:f>
              <c:numCache>
                <c:formatCode>0.000%</c:formatCode>
                <c:ptCount val="148"/>
                <c:pt idx="0">
                  <c:v>0.3931</c:v>
                </c:pt>
                <c:pt idx="1">
                  <c:v>0.37040000000000001</c:v>
                </c:pt>
                <c:pt idx="2">
                  <c:v>0.35119999999999996</c:v>
                </c:pt>
                <c:pt idx="3">
                  <c:v>0.34250000000000003</c:v>
                </c:pt>
                <c:pt idx="4">
                  <c:v>0.3911</c:v>
                </c:pt>
                <c:pt idx="5">
                  <c:v>0.40610000000000002</c:v>
                </c:pt>
                <c:pt idx="6">
                  <c:v>0.24059999999999998</c:v>
                </c:pt>
                <c:pt idx="7">
                  <c:v>0.34060000000000001</c:v>
                </c:pt>
                <c:pt idx="8">
                  <c:v>0.3629</c:v>
                </c:pt>
                <c:pt idx="9">
                  <c:v>0.38170000000000004</c:v>
                </c:pt>
                <c:pt idx="10">
                  <c:v>0.36170000000000002</c:v>
                </c:pt>
                <c:pt idx="11">
                  <c:v>0.35049999999999998</c:v>
                </c:pt>
                <c:pt idx="12">
                  <c:v>0.34159999999999996</c:v>
                </c:pt>
                <c:pt idx="13">
                  <c:v>0.3271</c:v>
                </c:pt>
                <c:pt idx="14">
                  <c:v>0.34509999999999996</c:v>
                </c:pt>
                <c:pt idx="15">
                  <c:v>0.33539999999999998</c:v>
                </c:pt>
                <c:pt idx="16">
                  <c:v>0.32919999999999999</c:v>
                </c:pt>
                <c:pt idx="17">
                  <c:v>0.33390000000000003</c:v>
                </c:pt>
                <c:pt idx="18">
                  <c:v>0.32040000000000002</c:v>
                </c:pt>
                <c:pt idx="19">
                  <c:v>0.31540000000000001</c:v>
                </c:pt>
                <c:pt idx="20">
                  <c:v>0.32689999999999997</c:v>
                </c:pt>
                <c:pt idx="21">
                  <c:v>0.32829999999999998</c:v>
                </c:pt>
                <c:pt idx="22">
                  <c:v>0.31929999999999997</c:v>
                </c:pt>
                <c:pt idx="23">
                  <c:v>0.29659999999999997</c:v>
                </c:pt>
                <c:pt idx="24">
                  <c:v>0.30249999999999999</c:v>
                </c:pt>
                <c:pt idx="25">
                  <c:v>0.30659999999999998</c:v>
                </c:pt>
                <c:pt idx="26">
                  <c:v>0.30609999999999998</c:v>
                </c:pt>
                <c:pt idx="27">
                  <c:v>0.31559999999999999</c:v>
                </c:pt>
                <c:pt idx="28">
                  <c:v>0.31359999999999999</c:v>
                </c:pt>
                <c:pt idx="29">
                  <c:v>0.33579999999999999</c:v>
                </c:pt>
                <c:pt idx="30">
                  <c:v>0.32450000000000001</c:v>
                </c:pt>
                <c:pt idx="31">
                  <c:v>0.32119999999999999</c:v>
                </c:pt>
                <c:pt idx="32">
                  <c:v>0.31829999999999997</c:v>
                </c:pt>
                <c:pt idx="33">
                  <c:v>0.2984</c:v>
                </c:pt>
                <c:pt idx="34">
                  <c:v>0.3095</c:v>
                </c:pt>
                <c:pt idx="35">
                  <c:v>0.33460000000000001</c:v>
                </c:pt>
                <c:pt idx="36">
                  <c:v>0.31890000000000002</c:v>
                </c:pt>
                <c:pt idx="37">
                  <c:v>0.3019</c:v>
                </c:pt>
                <c:pt idx="38">
                  <c:v>0.31480000000000002</c:v>
                </c:pt>
                <c:pt idx="39">
                  <c:v>0.28449999999999998</c:v>
                </c:pt>
                <c:pt idx="40">
                  <c:v>0.20250000000000001</c:v>
                </c:pt>
                <c:pt idx="41">
                  <c:v>0.1729</c:v>
                </c:pt>
                <c:pt idx="42">
                  <c:v>0.13470000000000001</c:v>
                </c:pt>
                <c:pt idx="43">
                  <c:v>0.1258</c:v>
                </c:pt>
                <c:pt idx="44">
                  <c:v>0.1222</c:v>
                </c:pt>
                <c:pt idx="45">
                  <c:v>0.11699999999999999</c:v>
                </c:pt>
                <c:pt idx="46">
                  <c:v>0.10929999999999999</c:v>
                </c:pt>
                <c:pt idx="47">
                  <c:v>0.1072</c:v>
                </c:pt>
                <c:pt idx="48">
                  <c:v>8.8599999999999998E-2</c:v>
                </c:pt>
                <c:pt idx="49">
                  <c:v>8.1799999999999998E-2</c:v>
                </c:pt>
                <c:pt idx="50">
                  <c:v>7.980000000000001E-2</c:v>
                </c:pt>
                <c:pt idx="51">
                  <c:v>7.7499999999999999E-2</c:v>
                </c:pt>
                <c:pt idx="52">
                  <c:v>7.6799999999999993E-2</c:v>
                </c:pt>
                <c:pt idx="53">
                  <c:v>7.690000000000001E-2</c:v>
                </c:pt>
                <c:pt idx="54">
                  <c:v>6.3899999999999998E-2</c:v>
                </c:pt>
                <c:pt idx="55">
                  <c:v>6.3299999999999995E-2</c:v>
                </c:pt>
                <c:pt idx="56">
                  <c:v>6.3E-2</c:v>
                </c:pt>
                <c:pt idx="57">
                  <c:v>6.4899999999999999E-2</c:v>
                </c:pt>
                <c:pt idx="58">
                  <c:v>5.45E-2</c:v>
                </c:pt>
                <c:pt idx="59">
                  <c:v>4.9500000000000002E-2</c:v>
                </c:pt>
                <c:pt idx="60">
                  <c:v>4.3899999999999995E-2</c:v>
                </c:pt>
                <c:pt idx="61">
                  <c:v>3.9900000000000005E-2</c:v>
                </c:pt>
                <c:pt idx="62">
                  <c:v>3.6900000000000002E-2</c:v>
                </c:pt>
                <c:pt idx="63">
                  <c:v>3.4300000000000004E-2</c:v>
                </c:pt>
                <c:pt idx="64">
                  <c:v>3.0200000000000001E-2</c:v>
                </c:pt>
                <c:pt idx="65">
                  <c:v>2.76E-2</c:v>
                </c:pt>
                <c:pt idx="66">
                  <c:v>2.52E-2</c:v>
                </c:pt>
                <c:pt idx="67">
                  <c:v>2.4900000000000002E-2</c:v>
                </c:pt>
                <c:pt idx="68">
                  <c:v>2.18E-2</c:v>
                </c:pt>
                <c:pt idx="69">
                  <c:v>1.8000000000000002E-2</c:v>
                </c:pt>
                <c:pt idx="70">
                  <c:v>1.8200000000000001E-2</c:v>
                </c:pt>
                <c:pt idx="71">
                  <c:v>1.7899999999999999E-2</c:v>
                </c:pt>
                <c:pt idx="72">
                  <c:v>1.7299999999999999E-2</c:v>
                </c:pt>
                <c:pt idx="73">
                  <c:v>1.52E-2</c:v>
                </c:pt>
                <c:pt idx="74">
                  <c:v>1.3600000000000001E-2</c:v>
                </c:pt>
                <c:pt idx="75">
                  <c:v>1.3300000000000001E-2</c:v>
                </c:pt>
                <c:pt idx="76">
                  <c:v>1.3300000000000001E-2</c:v>
                </c:pt>
                <c:pt idx="77">
                  <c:v>1.2800000000000001E-2</c:v>
                </c:pt>
                <c:pt idx="78">
                  <c:v>1.1599999999999999E-2</c:v>
                </c:pt>
                <c:pt idx="79">
                  <c:v>1.06E-2</c:v>
                </c:pt>
                <c:pt idx="80">
                  <c:v>9.7000000000000003E-3</c:v>
                </c:pt>
                <c:pt idx="81">
                  <c:v>9.1999999999999998E-3</c:v>
                </c:pt>
                <c:pt idx="82">
                  <c:v>8.8000000000000005E-3</c:v>
                </c:pt>
                <c:pt idx="83">
                  <c:v>8.199999999999999E-3</c:v>
                </c:pt>
                <c:pt idx="84">
                  <c:v>7.4999999999999997E-3</c:v>
                </c:pt>
                <c:pt idx="85">
                  <c:v>7.4000000000000003E-3</c:v>
                </c:pt>
                <c:pt idx="86">
                  <c:v>6.8000000000000005E-3</c:v>
                </c:pt>
                <c:pt idx="87">
                  <c:v>6.3E-3</c:v>
                </c:pt>
                <c:pt idx="88">
                  <c:v>6.0000000000000001E-3</c:v>
                </c:pt>
                <c:pt idx="89">
                  <c:v>4.7999999999999996E-3</c:v>
                </c:pt>
                <c:pt idx="90">
                  <c:v>4.7999999999999996E-3</c:v>
                </c:pt>
                <c:pt idx="91">
                  <c:v>4.6999999999999993E-3</c:v>
                </c:pt>
                <c:pt idx="92">
                  <c:v>4.3E-3</c:v>
                </c:pt>
                <c:pt idx="93">
                  <c:v>3.5999999999999999E-3</c:v>
                </c:pt>
                <c:pt idx="94">
                  <c:v>3.0999999999999999E-3</c:v>
                </c:pt>
                <c:pt idx="95">
                  <c:v>2.8999999999999998E-3</c:v>
                </c:pt>
                <c:pt idx="96">
                  <c:v>2.7000000000000001E-3</c:v>
                </c:pt>
                <c:pt idx="97">
                  <c:v>2.5999999999999999E-3</c:v>
                </c:pt>
                <c:pt idx="98">
                  <c:v>2.5000000000000001E-3</c:v>
                </c:pt>
                <c:pt idx="99">
                  <c:v>2.3E-3</c:v>
                </c:pt>
                <c:pt idx="100">
                  <c:v>2.0999999999999999E-3</c:v>
                </c:pt>
                <c:pt idx="101">
                  <c:v>2E-3</c:v>
                </c:pt>
                <c:pt idx="102">
                  <c:v>1.9E-3</c:v>
                </c:pt>
                <c:pt idx="103">
                  <c:v>1.7000000000000001E-3</c:v>
                </c:pt>
                <c:pt idx="104">
                  <c:v>1.6000000000000001E-3</c:v>
                </c:pt>
                <c:pt idx="105">
                  <c:v>1.7000000000000001E-3</c:v>
                </c:pt>
                <c:pt idx="106">
                  <c:v>1.7000000000000001E-3</c:v>
                </c:pt>
                <c:pt idx="107">
                  <c:v>1.8E-3</c:v>
                </c:pt>
                <c:pt idx="108">
                  <c:v>1.7000000000000001E-3</c:v>
                </c:pt>
                <c:pt idx="109">
                  <c:v>1.5E-3</c:v>
                </c:pt>
                <c:pt idx="110">
                  <c:v>1.2999999999999999E-3</c:v>
                </c:pt>
                <c:pt idx="111">
                  <c:v>1.4000000000000002E-3</c:v>
                </c:pt>
                <c:pt idx="112">
                  <c:v>1.1000000000000001E-3</c:v>
                </c:pt>
                <c:pt idx="113">
                  <c:v>1E-3</c:v>
                </c:pt>
                <c:pt idx="114">
                  <c:v>8.0000000000000004E-4</c:v>
                </c:pt>
                <c:pt idx="115">
                  <c:v>8.0000000000000004E-4</c:v>
                </c:pt>
                <c:pt idx="116">
                  <c:v>7.000000000000001E-4</c:v>
                </c:pt>
                <c:pt idx="117">
                  <c:v>7.000000000000001E-4</c:v>
                </c:pt>
                <c:pt idx="118">
                  <c:v>7.000000000000001E-4</c:v>
                </c:pt>
                <c:pt idx="119">
                  <c:v>5.9999999999999995E-4</c:v>
                </c:pt>
                <c:pt idx="120">
                  <c:v>5.9999999999999995E-4</c:v>
                </c:pt>
                <c:pt idx="121">
                  <c:v>5.9999999999999995E-4</c:v>
                </c:pt>
                <c:pt idx="122">
                  <c:v>5.0000000000000001E-4</c:v>
                </c:pt>
                <c:pt idx="123">
                  <c:v>5.0000000000000001E-4</c:v>
                </c:pt>
                <c:pt idx="124">
                  <c:v>4.0000000000000002E-4</c:v>
                </c:pt>
                <c:pt idx="125">
                  <c:v>4.0000000000000002E-4</c:v>
                </c:pt>
                <c:pt idx="126">
                  <c:v>2.9999999999999997E-4</c:v>
                </c:pt>
                <c:pt idx="127">
                  <c:v>2.0000000000000001E-4</c:v>
                </c:pt>
                <c:pt idx="128">
                  <c:v>2.0000000000000001E-4</c:v>
                </c:pt>
                <c:pt idx="129">
                  <c:v>2.0000000000000001E-4</c:v>
                </c:pt>
                <c:pt idx="130">
                  <c:v>2.0000000000000001E-4</c:v>
                </c:pt>
                <c:pt idx="131">
                  <c:v>2.0000000000000001E-4</c:v>
                </c:pt>
                <c:pt idx="132">
                  <c:v>1E-4</c:v>
                </c:pt>
                <c:pt idx="133">
                  <c:v>1E-4</c:v>
                </c:pt>
                <c:pt idx="134">
                  <c:v>0</c:v>
                </c:pt>
                <c:pt idx="135">
                  <c:v>1E-4</c:v>
                </c:pt>
                <c:pt idx="136">
                  <c:v>1E-4</c:v>
                </c:pt>
                <c:pt idx="137">
                  <c:v>0</c:v>
                </c:pt>
                <c:pt idx="138">
                  <c:v>0</c:v>
                </c:pt>
                <c:pt idx="139">
                  <c:v>1E-4</c:v>
                </c:pt>
                <c:pt idx="140">
                  <c:v>1E-4</c:v>
                </c:pt>
                <c:pt idx="141">
                  <c:v>1E-4</c:v>
                </c:pt>
                <c:pt idx="142">
                  <c:v>1E-4</c:v>
                </c:pt>
                <c:pt idx="143">
                  <c:v>1E-4</c:v>
                </c:pt>
                <c:pt idx="144">
                  <c:v>0</c:v>
                </c:pt>
                <c:pt idx="145">
                  <c:v>0</c:v>
                </c:pt>
                <c:pt idx="146">
                  <c:v>0</c:v>
                </c:pt>
                <c:pt idx="147">
                  <c:v>0</c:v>
                </c:pt>
              </c:numCache>
            </c:numRef>
          </c:val>
          <c:smooth val="0"/>
          <c:extLst>
            <c:ext xmlns:c16="http://schemas.microsoft.com/office/drawing/2014/chart" uri="{C3380CC4-5D6E-409C-BE32-E72D297353CC}">
              <c16:uniqueId val="{00000002-891E-45BA-8C7B-0C5EC091F5AB}"/>
            </c:ext>
          </c:extLst>
        </c:ser>
        <c:ser>
          <c:idx val="3"/>
          <c:order val="3"/>
          <c:tx>
            <c:strRef>
              <c:f>Sheet1!$E$1</c:f>
              <c:strCache>
                <c:ptCount val="1"/>
                <c:pt idx="0">
                  <c:v>BlackBerry OS</c:v>
                </c:pt>
              </c:strCache>
            </c:strRef>
          </c:tx>
          <c:spPr>
            <a:ln w="76200" cap="rnd" cmpd="sng">
              <a:solidFill>
                <a:schemeClr val="tx1"/>
              </a:solidFill>
              <a:prstDash val="sysDot"/>
              <a:round/>
            </a:ln>
            <a:effectLst>
              <a:outerShdw blurRad="76200" dist="38100" dir="5400000" rotWithShape="0">
                <a:srgbClr val="000000">
                  <a:alpha val="75000"/>
                </a:srgbClr>
              </a:outerShdw>
            </a:effectLst>
          </c:spPr>
          <c:marker>
            <c:symbol val="none"/>
          </c:marker>
          <c:cat>
            <c:strRef>
              <c:f>Sheet1!$A$2:$A$149</c:f>
              <c:strCache>
                <c:ptCount val="148"/>
                <c:pt idx="0">
                  <c:v>2009-01</c:v>
                </c:pt>
                <c:pt idx="1">
                  <c:v>2009-02</c:v>
                </c:pt>
                <c:pt idx="2">
                  <c:v>2009-03</c:v>
                </c:pt>
                <c:pt idx="3">
                  <c:v>2009-04</c:v>
                </c:pt>
                <c:pt idx="4">
                  <c:v>2009-05</c:v>
                </c:pt>
                <c:pt idx="5">
                  <c:v>2009-06</c:v>
                </c:pt>
                <c:pt idx="6">
                  <c:v>2009-07</c:v>
                </c:pt>
                <c:pt idx="7">
                  <c:v>2009-08</c:v>
                </c:pt>
                <c:pt idx="8">
                  <c:v>2009-09</c:v>
                </c:pt>
                <c:pt idx="9">
                  <c:v>2009-10</c:v>
                </c:pt>
                <c:pt idx="10">
                  <c:v>2009-11</c:v>
                </c:pt>
                <c:pt idx="11">
                  <c:v>2009-12</c:v>
                </c:pt>
                <c:pt idx="12">
                  <c:v>2010-01</c:v>
                </c:pt>
                <c:pt idx="13">
                  <c:v>2010-02</c:v>
                </c:pt>
                <c:pt idx="14">
                  <c:v>2010-03</c:v>
                </c:pt>
                <c:pt idx="15">
                  <c:v>2010-04</c:v>
                </c:pt>
                <c:pt idx="16">
                  <c:v>2010-05</c:v>
                </c:pt>
                <c:pt idx="17">
                  <c:v>2010-06</c:v>
                </c:pt>
                <c:pt idx="18">
                  <c:v>2010-07</c:v>
                </c:pt>
                <c:pt idx="19">
                  <c:v>2010-08</c:v>
                </c:pt>
                <c:pt idx="20">
                  <c:v>2010-09</c:v>
                </c:pt>
                <c:pt idx="21">
                  <c:v>2010-10</c:v>
                </c:pt>
                <c:pt idx="22">
                  <c:v>2010-11</c:v>
                </c:pt>
                <c:pt idx="23">
                  <c:v>2010-12</c:v>
                </c:pt>
                <c:pt idx="24">
                  <c:v>2011-01</c:v>
                </c:pt>
                <c:pt idx="25">
                  <c:v>2011-02</c:v>
                </c:pt>
                <c:pt idx="26">
                  <c:v>2011-03</c:v>
                </c:pt>
                <c:pt idx="27">
                  <c:v>2011-04</c:v>
                </c:pt>
                <c:pt idx="28">
                  <c:v>2011-05</c:v>
                </c:pt>
                <c:pt idx="29">
                  <c:v>2011-06</c:v>
                </c:pt>
                <c:pt idx="30">
                  <c:v>2011-07</c:v>
                </c:pt>
                <c:pt idx="31">
                  <c:v>2011-08</c:v>
                </c:pt>
                <c:pt idx="32">
                  <c:v>2011-09</c:v>
                </c:pt>
                <c:pt idx="33">
                  <c:v>2011-10</c:v>
                </c:pt>
                <c:pt idx="34">
                  <c:v>2011-11</c:v>
                </c:pt>
                <c:pt idx="35">
                  <c:v>2011-12</c:v>
                </c:pt>
                <c:pt idx="36">
                  <c:v>2012-01</c:v>
                </c:pt>
                <c:pt idx="37">
                  <c:v>2012-02</c:v>
                </c:pt>
                <c:pt idx="38">
                  <c:v>2012-03</c:v>
                </c:pt>
                <c:pt idx="39">
                  <c:v>2012-04</c:v>
                </c:pt>
                <c:pt idx="40">
                  <c:v>2012-05</c:v>
                </c:pt>
                <c:pt idx="41">
                  <c:v>2012-06</c:v>
                </c:pt>
                <c:pt idx="42">
                  <c:v>2012-07</c:v>
                </c:pt>
                <c:pt idx="43">
                  <c:v>2012-08</c:v>
                </c:pt>
                <c:pt idx="44">
                  <c:v>2012-09</c:v>
                </c:pt>
                <c:pt idx="45">
                  <c:v>2012-10</c:v>
                </c:pt>
                <c:pt idx="46">
                  <c:v>2012-11</c:v>
                </c:pt>
                <c:pt idx="47">
                  <c:v>2012-12</c:v>
                </c:pt>
                <c:pt idx="48">
                  <c:v>2013-01</c:v>
                </c:pt>
                <c:pt idx="49">
                  <c:v>2013-02</c:v>
                </c:pt>
                <c:pt idx="50">
                  <c:v>2013-03</c:v>
                </c:pt>
                <c:pt idx="51">
                  <c:v>2013-04</c:v>
                </c:pt>
                <c:pt idx="52">
                  <c:v>2013-05</c:v>
                </c:pt>
                <c:pt idx="53">
                  <c:v>2013-06</c:v>
                </c:pt>
                <c:pt idx="54">
                  <c:v>2013-07</c:v>
                </c:pt>
                <c:pt idx="55">
                  <c:v>2013-08</c:v>
                </c:pt>
                <c:pt idx="56">
                  <c:v>2013-09</c:v>
                </c:pt>
                <c:pt idx="57">
                  <c:v>2013-10</c:v>
                </c:pt>
                <c:pt idx="58">
                  <c:v>2013-11</c:v>
                </c:pt>
                <c:pt idx="59">
                  <c:v>2013-12</c:v>
                </c:pt>
                <c:pt idx="60">
                  <c:v>2014-01</c:v>
                </c:pt>
                <c:pt idx="61">
                  <c:v>2014-02</c:v>
                </c:pt>
                <c:pt idx="62">
                  <c:v>2014-03</c:v>
                </c:pt>
                <c:pt idx="63">
                  <c:v>2014-04</c:v>
                </c:pt>
                <c:pt idx="64">
                  <c:v>2014-05</c:v>
                </c:pt>
                <c:pt idx="65">
                  <c:v>2014-06</c:v>
                </c:pt>
                <c:pt idx="66">
                  <c:v>2014-07</c:v>
                </c:pt>
                <c:pt idx="67">
                  <c:v>2014-08</c:v>
                </c:pt>
                <c:pt idx="68">
                  <c:v>2014-09</c:v>
                </c:pt>
                <c:pt idx="69">
                  <c:v>2014-10</c:v>
                </c:pt>
                <c:pt idx="70">
                  <c:v>2014-11</c:v>
                </c:pt>
                <c:pt idx="71">
                  <c:v>2014-12</c:v>
                </c:pt>
                <c:pt idx="72">
                  <c:v>2015-01</c:v>
                </c:pt>
                <c:pt idx="73">
                  <c:v>2015-02</c:v>
                </c:pt>
                <c:pt idx="74">
                  <c:v>2015-03</c:v>
                </c:pt>
                <c:pt idx="75">
                  <c:v>2015-04</c:v>
                </c:pt>
                <c:pt idx="76">
                  <c:v>2015-05</c:v>
                </c:pt>
                <c:pt idx="77">
                  <c:v>2015-06</c:v>
                </c:pt>
                <c:pt idx="78">
                  <c:v>2015-07</c:v>
                </c:pt>
                <c:pt idx="79">
                  <c:v>2015-08</c:v>
                </c:pt>
                <c:pt idx="80">
                  <c:v>2015-09</c:v>
                </c:pt>
                <c:pt idx="81">
                  <c:v>2015-10</c:v>
                </c:pt>
                <c:pt idx="82">
                  <c:v>2015-11</c:v>
                </c:pt>
                <c:pt idx="83">
                  <c:v>2015-12</c:v>
                </c:pt>
                <c:pt idx="84">
                  <c:v>2016-01</c:v>
                </c:pt>
                <c:pt idx="85">
                  <c:v>2016-02</c:v>
                </c:pt>
                <c:pt idx="86">
                  <c:v>2016-03</c:v>
                </c:pt>
                <c:pt idx="87">
                  <c:v>2016-04</c:v>
                </c:pt>
                <c:pt idx="88">
                  <c:v>2016-05</c:v>
                </c:pt>
                <c:pt idx="89">
                  <c:v>2016-06</c:v>
                </c:pt>
                <c:pt idx="90">
                  <c:v>2016-07</c:v>
                </c:pt>
                <c:pt idx="91">
                  <c:v>2016-08</c:v>
                </c:pt>
                <c:pt idx="92">
                  <c:v>2016-09</c:v>
                </c:pt>
                <c:pt idx="93">
                  <c:v>2016-10</c:v>
                </c:pt>
                <c:pt idx="94">
                  <c:v>2016-11</c:v>
                </c:pt>
                <c:pt idx="95">
                  <c:v>2016-12</c:v>
                </c:pt>
                <c:pt idx="96">
                  <c:v>2017-01</c:v>
                </c:pt>
                <c:pt idx="97">
                  <c:v>2017-02</c:v>
                </c:pt>
                <c:pt idx="98">
                  <c:v>2017-03</c:v>
                </c:pt>
                <c:pt idx="99">
                  <c:v>2017-04</c:v>
                </c:pt>
                <c:pt idx="100">
                  <c:v>2017-05</c:v>
                </c:pt>
                <c:pt idx="101">
                  <c:v>2017-06</c:v>
                </c:pt>
                <c:pt idx="102">
                  <c:v>2017-07</c:v>
                </c:pt>
                <c:pt idx="103">
                  <c:v>2017-08</c:v>
                </c:pt>
                <c:pt idx="104">
                  <c:v>2017-09</c:v>
                </c:pt>
                <c:pt idx="105">
                  <c:v>2017-10</c:v>
                </c:pt>
                <c:pt idx="106">
                  <c:v>2017-11</c:v>
                </c:pt>
                <c:pt idx="107">
                  <c:v>2017-12</c:v>
                </c:pt>
                <c:pt idx="108">
                  <c:v>2018-01</c:v>
                </c:pt>
                <c:pt idx="109">
                  <c:v>2018-02</c:v>
                </c:pt>
                <c:pt idx="110">
                  <c:v>2018-03</c:v>
                </c:pt>
                <c:pt idx="111">
                  <c:v>2018-04</c:v>
                </c:pt>
                <c:pt idx="112">
                  <c:v>2018-05</c:v>
                </c:pt>
                <c:pt idx="113">
                  <c:v>2018-06</c:v>
                </c:pt>
                <c:pt idx="114">
                  <c:v>2018-07</c:v>
                </c:pt>
                <c:pt idx="115">
                  <c:v>2018-08</c:v>
                </c:pt>
                <c:pt idx="116">
                  <c:v>2018-09</c:v>
                </c:pt>
                <c:pt idx="117">
                  <c:v>2018-10</c:v>
                </c:pt>
                <c:pt idx="118">
                  <c:v>2018-11</c:v>
                </c:pt>
                <c:pt idx="119">
                  <c:v>2018-12</c:v>
                </c:pt>
                <c:pt idx="120">
                  <c:v>2019-01</c:v>
                </c:pt>
                <c:pt idx="121">
                  <c:v>2019-02</c:v>
                </c:pt>
                <c:pt idx="122">
                  <c:v>2019-03</c:v>
                </c:pt>
                <c:pt idx="123">
                  <c:v>2019-04</c:v>
                </c:pt>
                <c:pt idx="124">
                  <c:v>2019-05</c:v>
                </c:pt>
                <c:pt idx="125">
                  <c:v>2019-06</c:v>
                </c:pt>
                <c:pt idx="126">
                  <c:v>2019-07</c:v>
                </c:pt>
                <c:pt idx="127">
                  <c:v>2019-08</c:v>
                </c:pt>
                <c:pt idx="128">
                  <c:v>2019-09</c:v>
                </c:pt>
                <c:pt idx="129">
                  <c:v>2019-10</c:v>
                </c:pt>
                <c:pt idx="130">
                  <c:v>2019-11</c:v>
                </c:pt>
                <c:pt idx="131">
                  <c:v>2019-12</c:v>
                </c:pt>
                <c:pt idx="132">
                  <c:v>2020-01</c:v>
                </c:pt>
                <c:pt idx="133">
                  <c:v>2020-02</c:v>
                </c:pt>
                <c:pt idx="134">
                  <c:v>2020-03</c:v>
                </c:pt>
                <c:pt idx="135">
                  <c:v>2020-04</c:v>
                </c:pt>
                <c:pt idx="136">
                  <c:v>2020-05</c:v>
                </c:pt>
                <c:pt idx="137">
                  <c:v>2020-06</c:v>
                </c:pt>
                <c:pt idx="138">
                  <c:v>2020-07</c:v>
                </c:pt>
                <c:pt idx="139">
                  <c:v>2020-08</c:v>
                </c:pt>
                <c:pt idx="140">
                  <c:v>2020-09</c:v>
                </c:pt>
                <c:pt idx="141">
                  <c:v>2020-10</c:v>
                </c:pt>
                <c:pt idx="142">
                  <c:v>2020-11</c:v>
                </c:pt>
                <c:pt idx="143">
                  <c:v>2020-12</c:v>
                </c:pt>
                <c:pt idx="144">
                  <c:v>2021-01</c:v>
                </c:pt>
                <c:pt idx="145">
                  <c:v>2021-02</c:v>
                </c:pt>
                <c:pt idx="146">
                  <c:v>2021-03</c:v>
                </c:pt>
                <c:pt idx="147">
                  <c:v>2021-04</c:v>
                </c:pt>
              </c:strCache>
            </c:strRef>
          </c:cat>
          <c:val>
            <c:numRef>
              <c:f>Sheet1!$E$2:$E$149</c:f>
              <c:numCache>
                <c:formatCode>0.000%</c:formatCode>
                <c:ptCount val="148"/>
                <c:pt idx="0">
                  <c:v>9.4999999999999998E-3</c:v>
                </c:pt>
                <c:pt idx="1">
                  <c:v>5.57E-2</c:v>
                </c:pt>
                <c:pt idx="2">
                  <c:v>5.9699999999999996E-2</c:v>
                </c:pt>
                <c:pt idx="3">
                  <c:v>6.3899999999999998E-2</c:v>
                </c:pt>
                <c:pt idx="4">
                  <c:v>6.9199999999999998E-2</c:v>
                </c:pt>
                <c:pt idx="5">
                  <c:v>7.9100000000000004E-2</c:v>
                </c:pt>
                <c:pt idx="6">
                  <c:v>8.5500000000000007E-2</c:v>
                </c:pt>
                <c:pt idx="7">
                  <c:v>8.8599999999999998E-2</c:v>
                </c:pt>
                <c:pt idx="8">
                  <c:v>8.9200000000000002E-2</c:v>
                </c:pt>
                <c:pt idx="9">
                  <c:v>9.1600000000000001E-2</c:v>
                </c:pt>
                <c:pt idx="10">
                  <c:v>9.7299999999999998E-2</c:v>
                </c:pt>
                <c:pt idx="11">
                  <c:v>9.69E-2</c:v>
                </c:pt>
                <c:pt idx="12">
                  <c:v>0.10279999999999999</c:v>
                </c:pt>
                <c:pt idx="13">
                  <c:v>0.11130000000000001</c:v>
                </c:pt>
                <c:pt idx="14">
                  <c:v>0.1273</c:v>
                </c:pt>
                <c:pt idx="15">
                  <c:v>0.1406</c:v>
                </c:pt>
                <c:pt idx="16">
                  <c:v>0.14150000000000001</c:v>
                </c:pt>
                <c:pt idx="17">
                  <c:v>0.14980000000000002</c:v>
                </c:pt>
                <c:pt idx="18">
                  <c:v>0.16449999999999998</c:v>
                </c:pt>
                <c:pt idx="19">
                  <c:v>0.16949999999999998</c:v>
                </c:pt>
                <c:pt idx="20">
                  <c:v>0.17899999999999999</c:v>
                </c:pt>
                <c:pt idx="21">
                  <c:v>0.18190000000000001</c:v>
                </c:pt>
                <c:pt idx="22">
                  <c:v>0.1925</c:v>
                </c:pt>
                <c:pt idx="23">
                  <c:v>0.1804</c:v>
                </c:pt>
                <c:pt idx="24">
                  <c:v>0.15029999999999999</c:v>
                </c:pt>
                <c:pt idx="25">
                  <c:v>0.1452</c:v>
                </c:pt>
                <c:pt idx="26">
                  <c:v>0.14099999999999999</c:v>
                </c:pt>
                <c:pt idx="27">
                  <c:v>0.13539999999999999</c:v>
                </c:pt>
                <c:pt idx="28">
                  <c:v>0.12939999999999999</c:v>
                </c:pt>
                <c:pt idx="29">
                  <c:v>0.1215</c:v>
                </c:pt>
                <c:pt idx="30">
                  <c:v>0.12480000000000001</c:v>
                </c:pt>
                <c:pt idx="31">
                  <c:v>0.11840000000000001</c:v>
                </c:pt>
                <c:pt idx="32">
                  <c:v>0.1072</c:v>
                </c:pt>
                <c:pt idx="33">
                  <c:v>9.4899999999999998E-2</c:v>
                </c:pt>
                <c:pt idx="34">
                  <c:v>8.4399999999999989E-2</c:v>
                </c:pt>
                <c:pt idx="35">
                  <c:v>7.7800000000000008E-2</c:v>
                </c:pt>
                <c:pt idx="36">
                  <c:v>6.9400000000000003E-2</c:v>
                </c:pt>
                <c:pt idx="37">
                  <c:v>6.7599999999999993E-2</c:v>
                </c:pt>
                <c:pt idx="38">
                  <c:v>6.4299999999999996E-2</c:v>
                </c:pt>
                <c:pt idx="39">
                  <c:v>6.0999999999999999E-2</c:v>
                </c:pt>
                <c:pt idx="40">
                  <c:v>5.6600000000000004E-2</c:v>
                </c:pt>
                <c:pt idx="41">
                  <c:v>5.2600000000000001E-2</c:v>
                </c:pt>
                <c:pt idx="42">
                  <c:v>4.9599999999999998E-2</c:v>
                </c:pt>
                <c:pt idx="43">
                  <c:v>4.6500000000000007E-2</c:v>
                </c:pt>
                <c:pt idx="44">
                  <c:v>4.5400000000000003E-2</c:v>
                </c:pt>
                <c:pt idx="45">
                  <c:v>4.2900000000000001E-2</c:v>
                </c:pt>
                <c:pt idx="46">
                  <c:v>3.9300000000000002E-2</c:v>
                </c:pt>
                <c:pt idx="47">
                  <c:v>3.5299999999999998E-2</c:v>
                </c:pt>
                <c:pt idx="48">
                  <c:v>3.39E-2</c:v>
                </c:pt>
                <c:pt idx="49">
                  <c:v>3.32E-2</c:v>
                </c:pt>
                <c:pt idx="50">
                  <c:v>3.27E-2</c:v>
                </c:pt>
                <c:pt idx="51">
                  <c:v>3.27E-2</c:v>
                </c:pt>
                <c:pt idx="52">
                  <c:v>3.4700000000000002E-2</c:v>
                </c:pt>
                <c:pt idx="53">
                  <c:v>3.4599999999999999E-2</c:v>
                </c:pt>
                <c:pt idx="54">
                  <c:v>3.6600000000000001E-2</c:v>
                </c:pt>
                <c:pt idx="55">
                  <c:v>3.7499999999999999E-2</c:v>
                </c:pt>
                <c:pt idx="56">
                  <c:v>3.7499999999999999E-2</c:v>
                </c:pt>
                <c:pt idx="57">
                  <c:v>3.8100000000000002E-2</c:v>
                </c:pt>
                <c:pt idx="58">
                  <c:v>3.8399999999999997E-2</c:v>
                </c:pt>
                <c:pt idx="59">
                  <c:v>3.6299999999999999E-2</c:v>
                </c:pt>
                <c:pt idx="60">
                  <c:v>3.0200000000000001E-2</c:v>
                </c:pt>
                <c:pt idx="61">
                  <c:v>2.6200000000000001E-2</c:v>
                </c:pt>
                <c:pt idx="62">
                  <c:v>2.5000000000000001E-2</c:v>
                </c:pt>
                <c:pt idx="63">
                  <c:v>2.1600000000000001E-2</c:v>
                </c:pt>
                <c:pt idx="64">
                  <c:v>1.8799999999999997E-2</c:v>
                </c:pt>
                <c:pt idx="65">
                  <c:v>1.8700000000000001E-2</c:v>
                </c:pt>
                <c:pt idx="66">
                  <c:v>1.66E-2</c:v>
                </c:pt>
                <c:pt idx="67">
                  <c:v>1.5900000000000001E-2</c:v>
                </c:pt>
                <c:pt idx="68">
                  <c:v>1.5700000000000002E-2</c:v>
                </c:pt>
                <c:pt idx="69">
                  <c:v>1.29E-2</c:v>
                </c:pt>
                <c:pt idx="70">
                  <c:v>1.3000000000000001E-2</c:v>
                </c:pt>
                <c:pt idx="71">
                  <c:v>1.3300000000000001E-2</c:v>
                </c:pt>
                <c:pt idx="72">
                  <c:v>1.3000000000000001E-2</c:v>
                </c:pt>
                <c:pt idx="73">
                  <c:v>1.2E-2</c:v>
                </c:pt>
                <c:pt idx="74">
                  <c:v>1.2E-2</c:v>
                </c:pt>
                <c:pt idx="75">
                  <c:v>1.2199999999999999E-2</c:v>
                </c:pt>
                <c:pt idx="76">
                  <c:v>1.1399999999999999E-2</c:v>
                </c:pt>
                <c:pt idx="77">
                  <c:v>1.26E-2</c:v>
                </c:pt>
                <c:pt idx="78">
                  <c:v>1.1899999999999999E-2</c:v>
                </c:pt>
                <c:pt idx="79">
                  <c:v>1.3500000000000002E-2</c:v>
                </c:pt>
                <c:pt idx="80">
                  <c:v>1.26E-2</c:v>
                </c:pt>
                <c:pt idx="81">
                  <c:v>1.09E-2</c:v>
                </c:pt>
                <c:pt idx="82">
                  <c:v>0.01</c:v>
                </c:pt>
                <c:pt idx="83">
                  <c:v>1.0800000000000001E-2</c:v>
                </c:pt>
                <c:pt idx="84">
                  <c:v>9.7999999999999997E-3</c:v>
                </c:pt>
                <c:pt idx="85">
                  <c:v>9.7999999999999997E-3</c:v>
                </c:pt>
                <c:pt idx="86">
                  <c:v>9.1000000000000004E-3</c:v>
                </c:pt>
                <c:pt idx="87">
                  <c:v>9.4999999999999998E-3</c:v>
                </c:pt>
                <c:pt idx="88">
                  <c:v>9.300000000000001E-3</c:v>
                </c:pt>
                <c:pt idx="89">
                  <c:v>8.3000000000000001E-3</c:v>
                </c:pt>
                <c:pt idx="90">
                  <c:v>7.6E-3</c:v>
                </c:pt>
                <c:pt idx="91">
                  <c:v>6.4000000000000003E-3</c:v>
                </c:pt>
                <c:pt idx="92">
                  <c:v>6.0000000000000001E-3</c:v>
                </c:pt>
                <c:pt idx="93">
                  <c:v>5.6000000000000008E-3</c:v>
                </c:pt>
                <c:pt idx="94">
                  <c:v>5.1999999999999998E-3</c:v>
                </c:pt>
                <c:pt idx="95">
                  <c:v>4.4000000000000003E-3</c:v>
                </c:pt>
                <c:pt idx="96">
                  <c:v>4.1999999999999997E-3</c:v>
                </c:pt>
                <c:pt idx="97">
                  <c:v>4.5000000000000005E-3</c:v>
                </c:pt>
                <c:pt idx="98">
                  <c:v>3.5999999999999999E-3</c:v>
                </c:pt>
                <c:pt idx="99">
                  <c:v>3.2000000000000002E-3</c:v>
                </c:pt>
                <c:pt idx="100">
                  <c:v>3.0999999999999999E-3</c:v>
                </c:pt>
                <c:pt idx="101">
                  <c:v>2.8000000000000004E-3</c:v>
                </c:pt>
                <c:pt idx="102">
                  <c:v>2.7000000000000001E-3</c:v>
                </c:pt>
                <c:pt idx="103">
                  <c:v>2.5999999999999999E-3</c:v>
                </c:pt>
                <c:pt idx="104">
                  <c:v>2.5000000000000001E-3</c:v>
                </c:pt>
                <c:pt idx="105">
                  <c:v>2.3E-3</c:v>
                </c:pt>
                <c:pt idx="106">
                  <c:v>2E-3</c:v>
                </c:pt>
                <c:pt idx="107">
                  <c:v>1.8E-3</c:v>
                </c:pt>
                <c:pt idx="108">
                  <c:v>1.6000000000000001E-3</c:v>
                </c:pt>
                <c:pt idx="109">
                  <c:v>1.5E-3</c:v>
                </c:pt>
                <c:pt idx="110">
                  <c:v>1.4000000000000002E-3</c:v>
                </c:pt>
                <c:pt idx="111">
                  <c:v>1.4000000000000002E-3</c:v>
                </c:pt>
                <c:pt idx="112">
                  <c:v>1.1000000000000001E-3</c:v>
                </c:pt>
                <c:pt idx="113">
                  <c:v>8.9999999999999998E-4</c:v>
                </c:pt>
                <c:pt idx="114">
                  <c:v>8.0000000000000004E-4</c:v>
                </c:pt>
                <c:pt idx="115">
                  <c:v>8.0000000000000004E-4</c:v>
                </c:pt>
                <c:pt idx="116">
                  <c:v>5.9999999999999995E-4</c:v>
                </c:pt>
                <c:pt idx="117">
                  <c:v>5.9999999999999995E-4</c:v>
                </c:pt>
                <c:pt idx="118">
                  <c:v>5.9999999999999995E-4</c:v>
                </c:pt>
                <c:pt idx="119">
                  <c:v>5.0000000000000001E-4</c:v>
                </c:pt>
                <c:pt idx="120">
                  <c:v>5.0000000000000001E-4</c:v>
                </c:pt>
                <c:pt idx="121">
                  <c:v>5.0000000000000001E-4</c:v>
                </c:pt>
                <c:pt idx="122">
                  <c:v>4.0000000000000002E-4</c:v>
                </c:pt>
                <c:pt idx="123">
                  <c:v>5.0000000000000001E-4</c:v>
                </c:pt>
                <c:pt idx="124">
                  <c:v>4.0000000000000002E-4</c:v>
                </c:pt>
                <c:pt idx="125">
                  <c:v>2.9999999999999997E-4</c:v>
                </c:pt>
                <c:pt idx="126">
                  <c:v>2.9999999999999997E-4</c:v>
                </c:pt>
                <c:pt idx="127">
                  <c:v>2.9999999999999997E-4</c:v>
                </c:pt>
                <c:pt idx="128">
                  <c:v>2.0000000000000001E-4</c:v>
                </c:pt>
                <c:pt idx="129">
                  <c:v>2.0000000000000001E-4</c:v>
                </c:pt>
                <c:pt idx="130">
                  <c:v>2.0000000000000001E-4</c:v>
                </c:pt>
                <c:pt idx="131">
                  <c:v>2.0000000000000001E-4</c:v>
                </c:pt>
                <c:pt idx="132">
                  <c:v>2.0000000000000001E-4</c:v>
                </c:pt>
                <c:pt idx="133">
                  <c:v>2.0000000000000001E-4</c:v>
                </c:pt>
                <c:pt idx="134">
                  <c:v>1E-4</c:v>
                </c:pt>
                <c:pt idx="135">
                  <c:v>1E-4</c:v>
                </c:pt>
                <c:pt idx="136">
                  <c:v>1E-4</c:v>
                </c:pt>
                <c:pt idx="137">
                  <c:v>1E-4</c:v>
                </c:pt>
                <c:pt idx="138">
                  <c:v>1E-4</c:v>
                </c:pt>
                <c:pt idx="139">
                  <c:v>1E-4</c:v>
                </c:pt>
                <c:pt idx="140">
                  <c:v>1E-4</c:v>
                </c:pt>
                <c:pt idx="141">
                  <c:v>1E-4</c:v>
                </c:pt>
                <c:pt idx="142">
                  <c:v>1E-4</c:v>
                </c:pt>
                <c:pt idx="143">
                  <c:v>1E-4</c:v>
                </c:pt>
                <c:pt idx="144">
                  <c:v>1E-4</c:v>
                </c:pt>
                <c:pt idx="145">
                  <c:v>1E-4</c:v>
                </c:pt>
                <c:pt idx="146">
                  <c:v>1E-4</c:v>
                </c:pt>
                <c:pt idx="147">
                  <c:v>1E-4</c:v>
                </c:pt>
              </c:numCache>
            </c:numRef>
          </c:val>
          <c:smooth val="0"/>
          <c:extLst>
            <c:ext xmlns:c16="http://schemas.microsoft.com/office/drawing/2014/chart" uri="{C3380CC4-5D6E-409C-BE32-E72D297353CC}">
              <c16:uniqueId val="{00000003-891E-45BA-8C7B-0C5EC091F5AB}"/>
            </c:ext>
          </c:extLst>
        </c:ser>
        <c:ser>
          <c:idx val="4"/>
          <c:order val="4"/>
          <c:tx>
            <c:strRef>
              <c:f>Sheet1!$F$1</c:f>
              <c:strCache>
                <c:ptCount val="1"/>
                <c:pt idx="0">
                  <c:v>Samsung</c:v>
                </c:pt>
              </c:strCache>
            </c:strRef>
          </c:tx>
          <c:spPr>
            <a:ln w="34925" cap="rnd">
              <a:solidFill>
                <a:schemeClr val="accent5"/>
              </a:solidFill>
              <a:round/>
            </a:ln>
            <a:effectLst>
              <a:outerShdw blurRad="76200" dist="38100" dir="5400000" rotWithShape="0">
                <a:srgbClr val="000000">
                  <a:alpha val="75000"/>
                </a:srgbClr>
              </a:outerShdw>
            </a:effectLst>
          </c:spPr>
          <c:marker>
            <c:symbol val="none"/>
          </c:marker>
          <c:cat>
            <c:strRef>
              <c:f>Sheet1!$A$2:$A$149</c:f>
              <c:strCache>
                <c:ptCount val="148"/>
                <c:pt idx="0">
                  <c:v>2009-01</c:v>
                </c:pt>
                <c:pt idx="1">
                  <c:v>2009-02</c:v>
                </c:pt>
                <c:pt idx="2">
                  <c:v>2009-03</c:v>
                </c:pt>
                <c:pt idx="3">
                  <c:v>2009-04</c:v>
                </c:pt>
                <c:pt idx="4">
                  <c:v>2009-05</c:v>
                </c:pt>
                <c:pt idx="5">
                  <c:v>2009-06</c:v>
                </c:pt>
                <c:pt idx="6">
                  <c:v>2009-07</c:v>
                </c:pt>
                <c:pt idx="7">
                  <c:v>2009-08</c:v>
                </c:pt>
                <c:pt idx="8">
                  <c:v>2009-09</c:v>
                </c:pt>
                <c:pt idx="9">
                  <c:v>2009-10</c:v>
                </c:pt>
                <c:pt idx="10">
                  <c:v>2009-11</c:v>
                </c:pt>
                <c:pt idx="11">
                  <c:v>2009-12</c:v>
                </c:pt>
                <c:pt idx="12">
                  <c:v>2010-01</c:v>
                </c:pt>
                <c:pt idx="13">
                  <c:v>2010-02</c:v>
                </c:pt>
                <c:pt idx="14">
                  <c:v>2010-03</c:v>
                </c:pt>
                <c:pt idx="15">
                  <c:v>2010-04</c:v>
                </c:pt>
                <c:pt idx="16">
                  <c:v>2010-05</c:v>
                </c:pt>
                <c:pt idx="17">
                  <c:v>2010-06</c:v>
                </c:pt>
                <c:pt idx="18">
                  <c:v>2010-07</c:v>
                </c:pt>
                <c:pt idx="19">
                  <c:v>2010-08</c:v>
                </c:pt>
                <c:pt idx="20">
                  <c:v>2010-09</c:v>
                </c:pt>
                <c:pt idx="21">
                  <c:v>2010-10</c:v>
                </c:pt>
                <c:pt idx="22">
                  <c:v>2010-11</c:v>
                </c:pt>
                <c:pt idx="23">
                  <c:v>2010-12</c:v>
                </c:pt>
                <c:pt idx="24">
                  <c:v>2011-01</c:v>
                </c:pt>
                <c:pt idx="25">
                  <c:v>2011-02</c:v>
                </c:pt>
                <c:pt idx="26">
                  <c:v>2011-03</c:v>
                </c:pt>
                <c:pt idx="27">
                  <c:v>2011-04</c:v>
                </c:pt>
                <c:pt idx="28">
                  <c:v>2011-05</c:v>
                </c:pt>
                <c:pt idx="29">
                  <c:v>2011-06</c:v>
                </c:pt>
                <c:pt idx="30">
                  <c:v>2011-07</c:v>
                </c:pt>
                <c:pt idx="31">
                  <c:v>2011-08</c:v>
                </c:pt>
                <c:pt idx="32">
                  <c:v>2011-09</c:v>
                </c:pt>
                <c:pt idx="33">
                  <c:v>2011-10</c:v>
                </c:pt>
                <c:pt idx="34">
                  <c:v>2011-11</c:v>
                </c:pt>
                <c:pt idx="35">
                  <c:v>2011-12</c:v>
                </c:pt>
                <c:pt idx="36">
                  <c:v>2012-01</c:v>
                </c:pt>
                <c:pt idx="37">
                  <c:v>2012-02</c:v>
                </c:pt>
                <c:pt idx="38">
                  <c:v>2012-03</c:v>
                </c:pt>
                <c:pt idx="39">
                  <c:v>2012-04</c:v>
                </c:pt>
                <c:pt idx="40">
                  <c:v>2012-05</c:v>
                </c:pt>
                <c:pt idx="41">
                  <c:v>2012-06</c:v>
                </c:pt>
                <c:pt idx="42">
                  <c:v>2012-07</c:v>
                </c:pt>
                <c:pt idx="43">
                  <c:v>2012-08</c:v>
                </c:pt>
                <c:pt idx="44">
                  <c:v>2012-09</c:v>
                </c:pt>
                <c:pt idx="45">
                  <c:v>2012-10</c:v>
                </c:pt>
                <c:pt idx="46">
                  <c:v>2012-11</c:v>
                </c:pt>
                <c:pt idx="47">
                  <c:v>2012-12</c:v>
                </c:pt>
                <c:pt idx="48">
                  <c:v>2013-01</c:v>
                </c:pt>
                <c:pt idx="49">
                  <c:v>2013-02</c:v>
                </c:pt>
                <c:pt idx="50">
                  <c:v>2013-03</c:v>
                </c:pt>
                <c:pt idx="51">
                  <c:v>2013-04</c:v>
                </c:pt>
                <c:pt idx="52">
                  <c:v>2013-05</c:v>
                </c:pt>
                <c:pt idx="53">
                  <c:v>2013-06</c:v>
                </c:pt>
                <c:pt idx="54">
                  <c:v>2013-07</c:v>
                </c:pt>
                <c:pt idx="55">
                  <c:v>2013-08</c:v>
                </c:pt>
                <c:pt idx="56">
                  <c:v>2013-09</c:v>
                </c:pt>
                <c:pt idx="57">
                  <c:v>2013-10</c:v>
                </c:pt>
                <c:pt idx="58">
                  <c:v>2013-11</c:v>
                </c:pt>
                <c:pt idx="59">
                  <c:v>2013-12</c:v>
                </c:pt>
                <c:pt idx="60">
                  <c:v>2014-01</c:v>
                </c:pt>
                <c:pt idx="61">
                  <c:v>2014-02</c:v>
                </c:pt>
                <c:pt idx="62">
                  <c:v>2014-03</c:v>
                </c:pt>
                <c:pt idx="63">
                  <c:v>2014-04</c:v>
                </c:pt>
                <c:pt idx="64">
                  <c:v>2014-05</c:v>
                </c:pt>
                <c:pt idx="65">
                  <c:v>2014-06</c:v>
                </c:pt>
                <c:pt idx="66">
                  <c:v>2014-07</c:v>
                </c:pt>
                <c:pt idx="67">
                  <c:v>2014-08</c:v>
                </c:pt>
                <c:pt idx="68">
                  <c:v>2014-09</c:v>
                </c:pt>
                <c:pt idx="69">
                  <c:v>2014-10</c:v>
                </c:pt>
                <c:pt idx="70">
                  <c:v>2014-11</c:v>
                </c:pt>
                <c:pt idx="71">
                  <c:v>2014-12</c:v>
                </c:pt>
                <c:pt idx="72">
                  <c:v>2015-01</c:v>
                </c:pt>
                <c:pt idx="73">
                  <c:v>2015-02</c:v>
                </c:pt>
                <c:pt idx="74">
                  <c:v>2015-03</c:v>
                </c:pt>
                <c:pt idx="75">
                  <c:v>2015-04</c:v>
                </c:pt>
                <c:pt idx="76">
                  <c:v>2015-05</c:v>
                </c:pt>
                <c:pt idx="77">
                  <c:v>2015-06</c:v>
                </c:pt>
                <c:pt idx="78">
                  <c:v>2015-07</c:v>
                </c:pt>
                <c:pt idx="79">
                  <c:v>2015-08</c:v>
                </c:pt>
                <c:pt idx="80">
                  <c:v>2015-09</c:v>
                </c:pt>
                <c:pt idx="81">
                  <c:v>2015-10</c:v>
                </c:pt>
                <c:pt idx="82">
                  <c:v>2015-11</c:v>
                </c:pt>
                <c:pt idx="83">
                  <c:v>2015-12</c:v>
                </c:pt>
                <c:pt idx="84">
                  <c:v>2016-01</c:v>
                </c:pt>
                <c:pt idx="85">
                  <c:v>2016-02</c:v>
                </c:pt>
                <c:pt idx="86">
                  <c:v>2016-03</c:v>
                </c:pt>
                <c:pt idx="87">
                  <c:v>2016-04</c:v>
                </c:pt>
                <c:pt idx="88">
                  <c:v>2016-05</c:v>
                </c:pt>
                <c:pt idx="89">
                  <c:v>2016-06</c:v>
                </c:pt>
                <c:pt idx="90">
                  <c:v>2016-07</c:v>
                </c:pt>
                <c:pt idx="91">
                  <c:v>2016-08</c:v>
                </c:pt>
                <c:pt idx="92">
                  <c:v>2016-09</c:v>
                </c:pt>
                <c:pt idx="93">
                  <c:v>2016-10</c:v>
                </c:pt>
                <c:pt idx="94">
                  <c:v>2016-11</c:v>
                </c:pt>
                <c:pt idx="95">
                  <c:v>2016-12</c:v>
                </c:pt>
                <c:pt idx="96">
                  <c:v>2017-01</c:v>
                </c:pt>
                <c:pt idx="97">
                  <c:v>2017-02</c:v>
                </c:pt>
                <c:pt idx="98">
                  <c:v>2017-03</c:v>
                </c:pt>
                <c:pt idx="99">
                  <c:v>2017-04</c:v>
                </c:pt>
                <c:pt idx="100">
                  <c:v>2017-05</c:v>
                </c:pt>
                <c:pt idx="101">
                  <c:v>2017-06</c:v>
                </c:pt>
                <c:pt idx="102">
                  <c:v>2017-07</c:v>
                </c:pt>
                <c:pt idx="103">
                  <c:v>2017-08</c:v>
                </c:pt>
                <c:pt idx="104">
                  <c:v>2017-09</c:v>
                </c:pt>
                <c:pt idx="105">
                  <c:v>2017-10</c:v>
                </c:pt>
                <c:pt idx="106">
                  <c:v>2017-11</c:v>
                </c:pt>
                <c:pt idx="107">
                  <c:v>2017-12</c:v>
                </c:pt>
                <c:pt idx="108">
                  <c:v>2018-01</c:v>
                </c:pt>
                <c:pt idx="109">
                  <c:v>2018-02</c:v>
                </c:pt>
                <c:pt idx="110">
                  <c:v>2018-03</c:v>
                </c:pt>
                <c:pt idx="111">
                  <c:v>2018-04</c:v>
                </c:pt>
                <c:pt idx="112">
                  <c:v>2018-05</c:v>
                </c:pt>
                <c:pt idx="113">
                  <c:v>2018-06</c:v>
                </c:pt>
                <c:pt idx="114">
                  <c:v>2018-07</c:v>
                </c:pt>
                <c:pt idx="115">
                  <c:v>2018-08</c:v>
                </c:pt>
                <c:pt idx="116">
                  <c:v>2018-09</c:v>
                </c:pt>
                <c:pt idx="117">
                  <c:v>2018-10</c:v>
                </c:pt>
                <c:pt idx="118">
                  <c:v>2018-11</c:v>
                </c:pt>
                <c:pt idx="119">
                  <c:v>2018-12</c:v>
                </c:pt>
                <c:pt idx="120">
                  <c:v>2019-01</c:v>
                </c:pt>
                <c:pt idx="121">
                  <c:v>2019-02</c:v>
                </c:pt>
                <c:pt idx="122">
                  <c:v>2019-03</c:v>
                </c:pt>
                <c:pt idx="123">
                  <c:v>2019-04</c:v>
                </c:pt>
                <c:pt idx="124">
                  <c:v>2019-05</c:v>
                </c:pt>
                <c:pt idx="125">
                  <c:v>2019-06</c:v>
                </c:pt>
                <c:pt idx="126">
                  <c:v>2019-07</c:v>
                </c:pt>
                <c:pt idx="127">
                  <c:v>2019-08</c:v>
                </c:pt>
                <c:pt idx="128">
                  <c:v>2019-09</c:v>
                </c:pt>
                <c:pt idx="129">
                  <c:v>2019-10</c:v>
                </c:pt>
                <c:pt idx="130">
                  <c:v>2019-11</c:v>
                </c:pt>
                <c:pt idx="131">
                  <c:v>2019-12</c:v>
                </c:pt>
                <c:pt idx="132">
                  <c:v>2020-01</c:v>
                </c:pt>
                <c:pt idx="133">
                  <c:v>2020-02</c:v>
                </c:pt>
                <c:pt idx="134">
                  <c:v>2020-03</c:v>
                </c:pt>
                <c:pt idx="135">
                  <c:v>2020-04</c:v>
                </c:pt>
                <c:pt idx="136">
                  <c:v>2020-05</c:v>
                </c:pt>
                <c:pt idx="137">
                  <c:v>2020-06</c:v>
                </c:pt>
                <c:pt idx="138">
                  <c:v>2020-07</c:v>
                </c:pt>
                <c:pt idx="139">
                  <c:v>2020-08</c:v>
                </c:pt>
                <c:pt idx="140">
                  <c:v>2020-09</c:v>
                </c:pt>
                <c:pt idx="141">
                  <c:v>2020-10</c:v>
                </c:pt>
                <c:pt idx="142">
                  <c:v>2020-11</c:v>
                </c:pt>
                <c:pt idx="143">
                  <c:v>2020-12</c:v>
                </c:pt>
                <c:pt idx="144">
                  <c:v>2021-01</c:v>
                </c:pt>
                <c:pt idx="145">
                  <c:v>2021-02</c:v>
                </c:pt>
                <c:pt idx="146">
                  <c:v>2021-03</c:v>
                </c:pt>
                <c:pt idx="147">
                  <c:v>2021-04</c:v>
                </c:pt>
              </c:strCache>
            </c:strRef>
          </c:cat>
          <c:val>
            <c:numRef>
              <c:f>Sheet1!$F$2:$F$149</c:f>
              <c:numCache>
                <c:formatCode>0.000%</c:formatCode>
                <c:ptCount val="148"/>
                <c:pt idx="0">
                  <c:v>0</c:v>
                </c:pt>
                <c:pt idx="1">
                  <c:v>0</c:v>
                </c:pt>
                <c:pt idx="2">
                  <c:v>0</c:v>
                </c:pt>
                <c:pt idx="3">
                  <c:v>0</c:v>
                </c:pt>
                <c:pt idx="4">
                  <c:v>0</c:v>
                </c:pt>
                <c:pt idx="5">
                  <c:v>0</c:v>
                </c:pt>
                <c:pt idx="6">
                  <c:v>4.5000000000000005E-3</c:v>
                </c:pt>
                <c:pt idx="7">
                  <c:v>1.7600000000000001E-2</c:v>
                </c:pt>
                <c:pt idx="8">
                  <c:v>1.9400000000000001E-2</c:v>
                </c:pt>
                <c:pt idx="9">
                  <c:v>1.8799999999999997E-2</c:v>
                </c:pt>
                <c:pt idx="10">
                  <c:v>1.8500000000000003E-2</c:v>
                </c:pt>
                <c:pt idx="11">
                  <c:v>1.8100000000000002E-2</c:v>
                </c:pt>
                <c:pt idx="12">
                  <c:v>1.6899999999999998E-2</c:v>
                </c:pt>
                <c:pt idx="13">
                  <c:v>1.6899999999999998E-2</c:v>
                </c:pt>
                <c:pt idx="14">
                  <c:v>1.6899999999999998E-2</c:v>
                </c:pt>
                <c:pt idx="15">
                  <c:v>2.0199999999999999E-2</c:v>
                </c:pt>
                <c:pt idx="16">
                  <c:v>2.86E-2</c:v>
                </c:pt>
                <c:pt idx="17">
                  <c:v>3.3399999999999999E-2</c:v>
                </c:pt>
                <c:pt idx="18">
                  <c:v>2.9300000000000003E-2</c:v>
                </c:pt>
                <c:pt idx="19">
                  <c:v>2.8500000000000001E-2</c:v>
                </c:pt>
                <c:pt idx="20">
                  <c:v>2.9600000000000001E-2</c:v>
                </c:pt>
                <c:pt idx="21">
                  <c:v>2.8300000000000002E-2</c:v>
                </c:pt>
                <c:pt idx="22">
                  <c:v>3.49E-2</c:v>
                </c:pt>
                <c:pt idx="23">
                  <c:v>4.0500000000000001E-2</c:v>
                </c:pt>
                <c:pt idx="24">
                  <c:v>4.3299999999999998E-2</c:v>
                </c:pt>
                <c:pt idx="25">
                  <c:v>4.5100000000000001E-2</c:v>
                </c:pt>
                <c:pt idx="26">
                  <c:v>4.7300000000000002E-2</c:v>
                </c:pt>
                <c:pt idx="27">
                  <c:v>4.99E-2</c:v>
                </c:pt>
                <c:pt idx="28">
                  <c:v>5.0799999999999998E-2</c:v>
                </c:pt>
                <c:pt idx="29">
                  <c:v>5.6399999999999999E-2</c:v>
                </c:pt>
                <c:pt idx="30">
                  <c:v>5.7599999999999998E-2</c:v>
                </c:pt>
                <c:pt idx="31">
                  <c:v>6.0400000000000002E-2</c:v>
                </c:pt>
                <c:pt idx="32">
                  <c:v>5.5999999999999994E-2</c:v>
                </c:pt>
                <c:pt idx="33">
                  <c:v>5.2199999999999996E-2</c:v>
                </c:pt>
                <c:pt idx="34">
                  <c:v>5.4299999999999994E-2</c:v>
                </c:pt>
                <c:pt idx="35">
                  <c:v>5.6100000000000004E-2</c:v>
                </c:pt>
                <c:pt idx="36">
                  <c:v>5.8400000000000001E-2</c:v>
                </c:pt>
                <c:pt idx="37">
                  <c:v>5.0599999999999999E-2</c:v>
                </c:pt>
                <c:pt idx="38">
                  <c:v>6.0499999999999998E-2</c:v>
                </c:pt>
                <c:pt idx="39">
                  <c:v>6.8099999999999994E-2</c:v>
                </c:pt>
                <c:pt idx="40">
                  <c:v>7.1800000000000003E-2</c:v>
                </c:pt>
                <c:pt idx="41">
                  <c:v>6.2100000000000002E-2</c:v>
                </c:pt>
                <c:pt idx="42">
                  <c:v>6.7099999999999993E-2</c:v>
                </c:pt>
                <c:pt idx="43">
                  <c:v>6.5599999999999992E-2</c:v>
                </c:pt>
                <c:pt idx="44">
                  <c:v>6.7199999999999996E-2</c:v>
                </c:pt>
                <c:pt idx="45">
                  <c:v>6.7199999999999996E-2</c:v>
                </c:pt>
                <c:pt idx="46">
                  <c:v>6.5199999999999994E-2</c:v>
                </c:pt>
                <c:pt idx="47">
                  <c:v>6.5700000000000008E-2</c:v>
                </c:pt>
                <c:pt idx="48">
                  <c:v>5.0300000000000004E-2</c:v>
                </c:pt>
                <c:pt idx="49">
                  <c:v>4.7899999999999998E-2</c:v>
                </c:pt>
                <c:pt idx="50">
                  <c:v>4.6799999999999994E-2</c:v>
                </c:pt>
                <c:pt idx="51">
                  <c:v>4.53E-2</c:v>
                </c:pt>
                <c:pt idx="52">
                  <c:v>4.5700000000000005E-2</c:v>
                </c:pt>
                <c:pt idx="53">
                  <c:v>4.7500000000000001E-2</c:v>
                </c:pt>
                <c:pt idx="54">
                  <c:v>4.6399999999999997E-2</c:v>
                </c:pt>
                <c:pt idx="55">
                  <c:v>4.5899999999999996E-2</c:v>
                </c:pt>
                <c:pt idx="56">
                  <c:v>4.82E-2</c:v>
                </c:pt>
                <c:pt idx="57">
                  <c:v>4.9699999999999994E-2</c:v>
                </c:pt>
                <c:pt idx="58">
                  <c:v>4.7699999999999992E-2</c:v>
                </c:pt>
                <c:pt idx="59">
                  <c:v>4.5400000000000003E-2</c:v>
                </c:pt>
                <c:pt idx="60">
                  <c:v>4.1700000000000001E-2</c:v>
                </c:pt>
                <c:pt idx="61">
                  <c:v>3.8599999999999995E-2</c:v>
                </c:pt>
                <c:pt idx="62">
                  <c:v>3.6600000000000001E-2</c:v>
                </c:pt>
                <c:pt idx="63">
                  <c:v>3.5699999999999996E-2</c:v>
                </c:pt>
                <c:pt idx="64">
                  <c:v>3.1099999999999999E-2</c:v>
                </c:pt>
                <c:pt idx="65">
                  <c:v>2.6600000000000002E-2</c:v>
                </c:pt>
                <c:pt idx="66">
                  <c:v>2.5099999999999997E-2</c:v>
                </c:pt>
                <c:pt idx="67">
                  <c:v>2.5099999999999997E-2</c:v>
                </c:pt>
                <c:pt idx="68">
                  <c:v>2.2799999999999997E-2</c:v>
                </c:pt>
                <c:pt idx="69">
                  <c:v>1.8000000000000002E-2</c:v>
                </c:pt>
                <c:pt idx="70">
                  <c:v>1.7500000000000002E-2</c:v>
                </c:pt>
                <c:pt idx="71">
                  <c:v>1.7500000000000002E-2</c:v>
                </c:pt>
                <c:pt idx="72">
                  <c:v>1.6200000000000003E-2</c:v>
                </c:pt>
                <c:pt idx="73">
                  <c:v>1.44E-2</c:v>
                </c:pt>
                <c:pt idx="74">
                  <c:v>1.26E-2</c:v>
                </c:pt>
                <c:pt idx="75">
                  <c:v>1.1899999999999999E-2</c:v>
                </c:pt>
                <c:pt idx="76">
                  <c:v>1.11E-2</c:v>
                </c:pt>
                <c:pt idx="77">
                  <c:v>1.0700000000000001E-2</c:v>
                </c:pt>
                <c:pt idx="78">
                  <c:v>9.7000000000000003E-3</c:v>
                </c:pt>
                <c:pt idx="79">
                  <c:v>9.0000000000000011E-3</c:v>
                </c:pt>
                <c:pt idx="80">
                  <c:v>8.6999999999999994E-3</c:v>
                </c:pt>
                <c:pt idx="81">
                  <c:v>8.6E-3</c:v>
                </c:pt>
                <c:pt idx="82">
                  <c:v>8.5000000000000006E-3</c:v>
                </c:pt>
                <c:pt idx="83">
                  <c:v>8.0000000000000002E-3</c:v>
                </c:pt>
                <c:pt idx="84">
                  <c:v>7.4999999999999997E-3</c:v>
                </c:pt>
                <c:pt idx="85">
                  <c:v>7.4999999999999997E-3</c:v>
                </c:pt>
                <c:pt idx="86">
                  <c:v>6.9999999999999993E-3</c:v>
                </c:pt>
                <c:pt idx="87">
                  <c:v>6.7000000000000002E-3</c:v>
                </c:pt>
                <c:pt idx="88">
                  <c:v>6.8999999999999999E-3</c:v>
                </c:pt>
                <c:pt idx="89">
                  <c:v>6.8999999999999999E-3</c:v>
                </c:pt>
                <c:pt idx="90">
                  <c:v>6.7000000000000002E-3</c:v>
                </c:pt>
                <c:pt idx="91">
                  <c:v>6.4000000000000003E-3</c:v>
                </c:pt>
                <c:pt idx="92">
                  <c:v>6.1999999999999998E-3</c:v>
                </c:pt>
                <c:pt idx="93">
                  <c:v>5.6000000000000008E-3</c:v>
                </c:pt>
                <c:pt idx="94">
                  <c:v>4.8999999999999998E-3</c:v>
                </c:pt>
                <c:pt idx="95">
                  <c:v>5.0000000000000001E-3</c:v>
                </c:pt>
                <c:pt idx="96">
                  <c:v>4.8999999999999998E-3</c:v>
                </c:pt>
                <c:pt idx="97">
                  <c:v>4.4000000000000003E-3</c:v>
                </c:pt>
                <c:pt idx="98">
                  <c:v>4.1999999999999997E-3</c:v>
                </c:pt>
                <c:pt idx="99">
                  <c:v>3.5999999999999999E-3</c:v>
                </c:pt>
                <c:pt idx="100">
                  <c:v>3.4999999999999996E-3</c:v>
                </c:pt>
                <c:pt idx="101">
                  <c:v>3.4000000000000002E-3</c:v>
                </c:pt>
                <c:pt idx="102">
                  <c:v>3.4000000000000002E-3</c:v>
                </c:pt>
                <c:pt idx="103">
                  <c:v>3.3E-3</c:v>
                </c:pt>
                <c:pt idx="104">
                  <c:v>3.3E-3</c:v>
                </c:pt>
                <c:pt idx="105">
                  <c:v>3.3E-3</c:v>
                </c:pt>
                <c:pt idx="106">
                  <c:v>3.3E-3</c:v>
                </c:pt>
                <c:pt idx="107">
                  <c:v>3.4000000000000002E-3</c:v>
                </c:pt>
                <c:pt idx="108">
                  <c:v>3.4999999999999996E-3</c:v>
                </c:pt>
                <c:pt idx="109">
                  <c:v>2.8000000000000004E-3</c:v>
                </c:pt>
                <c:pt idx="110">
                  <c:v>2.7000000000000001E-3</c:v>
                </c:pt>
                <c:pt idx="111">
                  <c:v>2.7000000000000001E-3</c:v>
                </c:pt>
                <c:pt idx="112">
                  <c:v>2.5999999999999999E-3</c:v>
                </c:pt>
                <c:pt idx="113">
                  <c:v>2.5999999999999999E-3</c:v>
                </c:pt>
                <c:pt idx="114">
                  <c:v>2.3999999999999998E-3</c:v>
                </c:pt>
                <c:pt idx="115">
                  <c:v>2.8000000000000004E-3</c:v>
                </c:pt>
                <c:pt idx="116">
                  <c:v>2.7000000000000001E-3</c:v>
                </c:pt>
                <c:pt idx="117">
                  <c:v>3.0000000000000001E-3</c:v>
                </c:pt>
                <c:pt idx="118">
                  <c:v>3.2000000000000002E-3</c:v>
                </c:pt>
                <c:pt idx="119">
                  <c:v>2.8999999999999998E-3</c:v>
                </c:pt>
                <c:pt idx="120">
                  <c:v>2.8000000000000004E-3</c:v>
                </c:pt>
                <c:pt idx="121">
                  <c:v>2.8999999999999998E-3</c:v>
                </c:pt>
                <c:pt idx="122">
                  <c:v>2.5999999999999999E-3</c:v>
                </c:pt>
                <c:pt idx="123">
                  <c:v>2.3999999999999998E-3</c:v>
                </c:pt>
                <c:pt idx="124">
                  <c:v>2.2000000000000001E-3</c:v>
                </c:pt>
                <c:pt idx="125">
                  <c:v>2.0999999999999999E-3</c:v>
                </c:pt>
                <c:pt idx="126">
                  <c:v>2.0999999999999999E-3</c:v>
                </c:pt>
                <c:pt idx="127">
                  <c:v>2.0999999999999999E-3</c:v>
                </c:pt>
                <c:pt idx="128">
                  <c:v>1.8E-3</c:v>
                </c:pt>
                <c:pt idx="129">
                  <c:v>1.7000000000000001E-3</c:v>
                </c:pt>
                <c:pt idx="130">
                  <c:v>1.8E-3</c:v>
                </c:pt>
                <c:pt idx="131">
                  <c:v>1.8E-3</c:v>
                </c:pt>
                <c:pt idx="132">
                  <c:v>2E-3</c:v>
                </c:pt>
                <c:pt idx="133">
                  <c:v>1.8E-3</c:v>
                </c:pt>
                <c:pt idx="134">
                  <c:v>1.6000000000000001E-3</c:v>
                </c:pt>
                <c:pt idx="135">
                  <c:v>1.7000000000000001E-3</c:v>
                </c:pt>
                <c:pt idx="136">
                  <c:v>2.0999999999999999E-3</c:v>
                </c:pt>
                <c:pt idx="137">
                  <c:v>2.0999999999999999E-3</c:v>
                </c:pt>
                <c:pt idx="138">
                  <c:v>2.0999999999999999E-3</c:v>
                </c:pt>
                <c:pt idx="139">
                  <c:v>2.3E-3</c:v>
                </c:pt>
                <c:pt idx="140">
                  <c:v>2.2000000000000001E-3</c:v>
                </c:pt>
                <c:pt idx="141">
                  <c:v>2.2000000000000001E-3</c:v>
                </c:pt>
                <c:pt idx="142">
                  <c:v>2.3999999999999998E-3</c:v>
                </c:pt>
                <c:pt idx="143">
                  <c:v>2.3E-3</c:v>
                </c:pt>
                <c:pt idx="144">
                  <c:v>2.8000000000000004E-3</c:v>
                </c:pt>
                <c:pt idx="145">
                  <c:v>3.9000000000000003E-3</c:v>
                </c:pt>
                <c:pt idx="146">
                  <c:v>3.8E-3</c:v>
                </c:pt>
                <c:pt idx="147">
                  <c:v>3.9000000000000003E-3</c:v>
                </c:pt>
              </c:numCache>
            </c:numRef>
          </c:val>
          <c:smooth val="0"/>
          <c:extLst>
            <c:ext xmlns:c16="http://schemas.microsoft.com/office/drawing/2014/chart" uri="{C3380CC4-5D6E-409C-BE32-E72D297353CC}">
              <c16:uniqueId val="{00000004-891E-45BA-8C7B-0C5EC091F5AB}"/>
            </c:ext>
          </c:extLst>
        </c:ser>
        <c:ser>
          <c:idx val="5"/>
          <c:order val="5"/>
          <c:tx>
            <c:strRef>
              <c:f>Sheet1!$G$1</c:f>
              <c:strCache>
                <c:ptCount val="1"/>
                <c:pt idx="0">
                  <c:v>Windows</c:v>
                </c:pt>
              </c:strCache>
            </c:strRef>
          </c:tx>
          <c:spPr>
            <a:ln w="34925" cap="rnd">
              <a:solidFill>
                <a:schemeClr val="accent6"/>
              </a:solidFill>
              <a:round/>
            </a:ln>
            <a:effectLst>
              <a:outerShdw blurRad="76200" dist="38100" dir="5400000" rotWithShape="0">
                <a:srgbClr val="000000">
                  <a:alpha val="75000"/>
                </a:srgbClr>
              </a:outerShdw>
            </a:effectLst>
          </c:spPr>
          <c:marker>
            <c:symbol val="none"/>
          </c:marker>
          <c:cat>
            <c:strRef>
              <c:f>Sheet1!$A$2:$A$149</c:f>
              <c:strCache>
                <c:ptCount val="148"/>
                <c:pt idx="0">
                  <c:v>2009-01</c:v>
                </c:pt>
                <c:pt idx="1">
                  <c:v>2009-02</c:v>
                </c:pt>
                <c:pt idx="2">
                  <c:v>2009-03</c:v>
                </c:pt>
                <c:pt idx="3">
                  <c:v>2009-04</c:v>
                </c:pt>
                <c:pt idx="4">
                  <c:v>2009-05</c:v>
                </c:pt>
                <c:pt idx="5">
                  <c:v>2009-06</c:v>
                </c:pt>
                <c:pt idx="6">
                  <c:v>2009-07</c:v>
                </c:pt>
                <c:pt idx="7">
                  <c:v>2009-08</c:v>
                </c:pt>
                <c:pt idx="8">
                  <c:v>2009-09</c:v>
                </c:pt>
                <c:pt idx="9">
                  <c:v>2009-10</c:v>
                </c:pt>
                <c:pt idx="10">
                  <c:v>2009-11</c:v>
                </c:pt>
                <c:pt idx="11">
                  <c:v>2009-12</c:v>
                </c:pt>
                <c:pt idx="12">
                  <c:v>2010-01</c:v>
                </c:pt>
                <c:pt idx="13">
                  <c:v>2010-02</c:v>
                </c:pt>
                <c:pt idx="14">
                  <c:v>2010-03</c:v>
                </c:pt>
                <c:pt idx="15">
                  <c:v>2010-04</c:v>
                </c:pt>
                <c:pt idx="16">
                  <c:v>2010-05</c:v>
                </c:pt>
                <c:pt idx="17">
                  <c:v>2010-06</c:v>
                </c:pt>
                <c:pt idx="18">
                  <c:v>2010-07</c:v>
                </c:pt>
                <c:pt idx="19">
                  <c:v>2010-08</c:v>
                </c:pt>
                <c:pt idx="20">
                  <c:v>2010-09</c:v>
                </c:pt>
                <c:pt idx="21">
                  <c:v>2010-10</c:v>
                </c:pt>
                <c:pt idx="22">
                  <c:v>2010-11</c:v>
                </c:pt>
                <c:pt idx="23">
                  <c:v>2010-12</c:v>
                </c:pt>
                <c:pt idx="24">
                  <c:v>2011-01</c:v>
                </c:pt>
                <c:pt idx="25">
                  <c:v>2011-02</c:v>
                </c:pt>
                <c:pt idx="26">
                  <c:v>2011-03</c:v>
                </c:pt>
                <c:pt idx="27">
                  <c:v>2011-04</c:v>
                </c:pt>
                <c:pt idx="28">
                  <c:v>2011-05</c:v>
                </c:pt>
                <c:pt idx="29">
                  <c:v>2011-06</c:v>
                </c:pt>
                <c:pt idx="30">
                  <c:v>2011-07</c:v>
                </c:pt>
                <c:pt idx="31">
                  <c:v>2011-08</c:v>
                </c:pt>
                <c:pt idx="32">
                  <c:v>2011-09</c:v>
                </c:pt>
                <c:pt idx="33">
                  <c:v>2011-10</c:v>
                </c:pt>
                <c:pt idx="34">
                  <c:v>2011-11</c:v>
                </c:pt>
                <c:pt idx="35">
                  <c:v>2011-12</c:v>
                </c:pt>
                <c:pt idx="36">
                  <c:v>2012-01</c:v>
                </c:pt>
                <c:pt idx="37">
                  <c:v>2012-02</c:v>
                </c:pt>
                <c:pt idx="38">
                  <c:v>2012-03</c:v>
                </c:pt>
                <c:pt idx="39">
                  <c:v>2012-04</c:v>
                </c:pt>
                <c:pt idx="40">
                  <c:v>2012-05</c:v>
                </c:pt>
                <c:pt idx="41">
                  <c:v>2012-06</c:v>
                </c:pt>
                <c:pt idx="42">
                  <c:v>2012-07</c:v>
                </c:pt>
                <c:pt idx="43">
                  <c:v>2012-08</c:v>
                </c:pt>
                <c:pt idx="44">
                  <c:v>2012-09</c:v>
                </c:pt>
                <c:pt idx="45">
                  <c:v>2012-10</c:v>
                </c:pt>
                <c:pt idx="46">
                  <c:v>2012-11</c:v>
                </c:pt>
                <c:pt idx="47">
                  <c:v>2012-12</c:v>
                </c:pt>
                <c:pt idx="48">
                  <c:v>2013-01</c:v>
                </c:pt>
                <c:pt idx="49">
                  <c:v>2013-02</c:v>
                </c:pt>
                <c:pt idx="50">
                  <c:v>2013-03</c:v>
                </c:pt>
                <c:pt idx="51">
                  <c:v>2013-04</c:v>
                </c:pt>
                <c:pt idx="52">
                  <c:v>2013-05</c:v>
                </c:pt>
                <c:pt idx="53">
                  <c:v>2013-06</c:v>
                </c:pt>
                <c:pt idx="54">
                  <c:v>2013-07</c:v>
                </c:pt>
                <c:pt idx="55">
                  <c:v>2013-08</c:v>
                </c:pt>
                <c:pt idx="56">
                  <c:v>2013-09</c:v>
                </c:pt>
                <c:pt idx="57">
                  <c:v>2013-10</c:v>
                </c:pt>
                <c:pt idx="58">
                  <c:v>2013-11</c:v>
                </c:pt>
                <c:pt idx="59">
                  <c:v>2013-12</c:v>
                </c:pt>
                <c:pt idx="60">
                  <c:v>2014-01</c:v>
                </c:pt>
                <c:pt idx="61">
                  <c:v>2014-02</c:v>
                </c:pt>
                <c:pt idx="62">
                  <c:v>2014-03</c:v>
                </c:pt>
                <c:pt idx="63">
                  <c:v>2014-04</c:v>
                </c:pt>
                <c:pt idx="64">
                  <c:v>2014-05</c:v>
                </c:pt>
                <c:pt idx="65">
                  <c:v>2014-06</c:v>
                </c:pt>
                <c:pt idx="66">
                  <c:v>2014-07</c:v>
                </c:pt>
                <c:pt idx="67">
                  <c:v>2014-08</c:v>
                </c:pt>
                <c:pt idx="68">
                  <c:v>2014-09</c:v>
                </c:pt>
                <c:pt idx="69">
                  <c:v>2014-10</c:v>
                </c:pt>
                <c:pt idx="70">
                  <c:v>2014-11</c:v>
                </c:pt>
                <c:pt idx="71">
                  <c:v>2014-12</c:v>
                </c:pt>
                <c:pt idx="72">
                  <c:v>2015-01</c:v>
                </c:pt>
                <c:pt idx="73">
                  <c:v>2015-02</c:v>
                </c:pt>
                <c:pt idx="74">
                  <c:v>2015-03</c:v>
                </c:pt>
                <c:pt idx="75">
                  <c:v>2015-04</c:v>
                </c:pt>
                <c:pt idx="76">
                  <c:v>2015-05</c:v>
                </c:pt>
                <c:pt idx="77">
                  <c:v>2015-06</c:v>
                </c:pt>
                <c:pt idx="78">
                  <c:v>2015-07</c:v>
                </c:pt>
                <c:pt idx="79">
                  <c:v>2015-08</c:v>
                </c:pt>
                <c:pt idx="80">
                  <c:v>2015-09</c:v>
                </c:pt>
                <c:pt idx="81">
                  <c:v>2015-10</c:v>
                </c:pt>
                <c:pt idx="82">
                  <c:v>2015-11</c:v>
                </c:pt>
                <c:pt idx="83">
                  <c:v>2015-12</c:v>
                </c:pt>
                <c:pt idx="84">
                  <c:v>2016-01</c:v>
                </c:pt>
                <c:pt idx="85">
                  <c:v>2016-02</c:v>
                </c:pt>
                <c:pt idx="86">
                  <c:v>2016-03</c:v>
                </c:pt>
                <c:pt idx="87">
                  <c:v>2016-04</c:v>
                </c:pt>
                <c:pt idx="88">
                  <c:v>2016-05</c:v>
                </c:pt>
                <c:pt idx="89">
                  <c:v>2016-06</c:v>
                </c:pt>
                <c:pt idx="90">
                  <c:v>2016-07</c:v>
                </c:pt>
                <c:pt idx="91">
                  <c:v>2016-08</c:v>
                </c:pt>
                <c:pt idx="92">
                  <c:v>2016-09</c:v>
                </c:pt>
                <c:pt idx="93">
                  <c:v>2016-10</c:v>
                </c:pt>
                <c:pt idx="94">
                  <c:v>2016-11</c:v>
                </c:pt>
                <c:pt idx="95">
                  <c:v>2016-12</c:v>
                </c:pt>
                <c:pt idx="96">
                  <c:v>2017-01</c:v>
                </c:pt>
                <c:pt idx="97">
                  <c:v>2017-02</c:v>
                </c:pt>
                <c:pt idx="98">
                  <c:v>2017-03</c:v>
                </c:pt>
                <c:pt idx="99">
                  <c:v>2017-04</c:v>
                </c:pt>
                <c:pt idx="100">
                  <c:v>2017-05</c:v>
                </c:pt>
                <c:pt idx="101">
                  <c:v>2017-06</c:v>
                </c:pt>
                <c:pt idx="102">
                  <c:v>2017-07</c:v>
                </c:pt>
                <c:pt idx="103">
                  <c:v>2017-08</c:v>
                </c:pt>
                <c:pt idx="104">
                  <c:v>2017-09</c:v>
                </c:pt>
                <c:pt idx="105">
                  <c:v>2017-10</c:v>
                </c:pt>
                <c:pt idx="106">
                  <c:v>2017-11</c:v>
                </c:pt>
                <c:pt idx="107">
                  <c:v>2017-12</c:v>
                </c:pt>
                <c:pt idx="108">
                  <c:v>2018-01</c:v>
                </c:pt>
                <c:pt idx="109">
                  <c:v>2018-02</c:v>
                </c:pt>
                <c:pt idx="110">
                  <c:v>2018-03</c:v>
                </c:pt>
                <c:pt idx="111">
                  <c:v>2018-04</c:v>
                </c:pt>
                <c:pt idx="112">
                  <c:v>2018-05</c:v>
                </c:pt>
                <c:pt idx="113">
                  <c:v>2018-06</c:v>
                </c:pt>
                <c:pt idx="114">
                  <c:v>2018-07</c:v>
                </c:pt>
                <c:pt idx="115">
                  <c:v>2018-08</c:v>
                </c:pt>
                <c:pt idx="116">
                  <c:v>2018-09</c:v>
                </c:pt>
                <c:pt idx="117">
                  <c:v>2018-10</c:v>
                </c:pt>
                <c:pt idx="118">
                  <c:v>2018-11</c:v>
                </c:pt>
                <c:pt idx="119">
                  <c:v>2018-12</c:v>
                </c:pt>
                <c:pt idx="120">
                  <c:v>2019-01</c:v>
                </c:pt>
                <c:pt idx="121">
                  <c:v>2019-02</c:v>
                </c:pt>
                <c:pt idx="122">
                  <c:v>2019-03</c:v>
                </c:pt>
                <c:pt idx="123">
                  <c:v>2019-04</c:v>
                </c:pt>
                <c:pt idx="124">
                  <c:v>2019-05</c:v>
                </c:pt>
                <c:pt idx="125">
                  <c:v>2019-06</c:v>
                </c:pt>
                <c:pt idx="126">
                  <c:v>2019-07</c:v>
                </c:pt>
                <c:pt idx="127">
                  <c:v>2019-08</c:v>
                </c:pt>
                <c:pt idx="128">
                  <c:v>2019-09</c:v>
                </c:pt>
                <c:pt idx="129">
                  <c:v>2019-10</c:v>
                </c:pt>
                <c:pt idx="130">
                  <c:v>2019-11</c:v>
                </c:pt>
                <c:pt idx="131">
                  <c:v>2019-12</c:v>
                </c:pt>
                <c:pt idx="132">
                  <c:v>2020-01</c:v>
                </c:pt>
                <c:pt idx="133">
                  <c:v>2020-02</c:v>
                </c:pt>
                <c:pt idx="134">
                  <c:v>2020-03</c:v>
                </c:pt>
                <c:pt idx="135">
                  <c:v>2020-04</c:v>
                </c:pt>
                <c:pt idx="136">
                  <c:v>2020-05</c:v>
                </c:pt>
                <c:pt idx="137">
                  <c:v>2020-06</c:v>
                </c:pt>
                <c:pt idx="138">
                  <c:v>2020-07</c:v>
                </c:pt>
                <c:pt idx="139">
                  <c:v>2020-08</c:v>
                </c:pt>
                <c:pt idx="140">
                  <c:v>2020-09</c:v>
                </c:pt>
                <c:pt idx="141">
                  <c:v>2020-10</c:v>
                </c:pt>
                <c:pt idx="142">
                  <c:v>2020-11</c:v>
                </c:pt>
                <c:pt idx="143">
                  <c:v>2020-12</c:v>
                </c:pt>
                <c:pt idx="144">
                  <c:v>2021-01</c:v>
                </c:pt>
                <c:pt idx="145">
                  <c:v>2021-02</c:v>
                </c:pt>
                <c:pt idx="146">
                  <c:v>2021-03</c:v>
                </c:pt>
                <c:pt idx="147">
                  <c:v>2021-04</c:v>
                </c:pt>
              </c:strCache>
            </c:strRef>
          </c:cat>
          <c:val>
            <c:numRef>
              <c:f>Sheet1!$G$2:$G$149</c:f>
              <c:numCache>
                <c:formatCode>0.000%</c:formatCode>
                <c:ptCount val="148"/>
                <c:pt idx="0">
                  <c:v>2.5499999999999998E-2</c:v>
                </c:pt>
                <c:pt idx="1">
                  <c:v>2.4700000000000003E-2</c:v>
                </c:pt>
                <c:pt idx="2">
                  <c:v>1.9799999999999998E-2</c:v>
                </c:pt>
                <c:pt idx="3">
                  <c:v>1.7500000000000002E-2</c:v>
                </c:pt>
                <c:pt idx="4">
                  <c:v>1.61E-2</c:v>
                </c:pt>
                <c:pt idx="5">
                  <c:v>1.6E-2</c:v>
                </c:pt>
                <c:pt idx="6">
                  <c:v>1.61E-2</c:v>
                </c:pt>
                <c:pt idx="7">
                  <c:v>2.2099999999999998E-2</c:v>
                </c:pt>
                <c:pt idx="8">
                  <c:v>2.1000000000000001E-2</c:v>
                </c:pt>
                <c:pt idx="9">
                  <c:v>1.66E-2</c:v>
                </c:pt>
                <c:pt idx="10">
                  <c:v>1.38E-2</c:v>
                </c:pt>
                <c:pt idx="11">
                  <c:v>1.1699999999999999E-2</c:v>
                </c:pt>
                <c:pt idx="12">
                  <c:v>9.8999999999999991E-3</c:v>
                </c:pt>
                <c:pt idx="13">
                  <c:v>8.5000000000000006E-3</c:v>
                </c:pt>
                <c:pt idx="14">
                  <c:v>7.6E-3</c:v>
                </c:pt>
                <c:pt idx="15">
                  <c:v>5.1999999999999998E-3</c:v>
                </c:pt>
                <c:pt idx="16">
                  <c:v>2E-3</c:v>
                </c:pt>
                <c:pt idx="17">
                  <c:v>1.7000000000000001E-3</c:v>
                </c:pt>
                <c:pt idx="18">
                  <c:v>4.0000000000000001E-3</c:v>
                </c:pt>
                <c:pt idx="19">
                  <c:v>4.0000000000000001E-3</c:v>
                </c:pt>
                <c:pt idx="20">
                  <c:v>3.5999999999999999E-3</c:v>
                </c:pt>
                <c:pt idx="21">
                  <c:v>5.0000000000000001E-3</c:v>
                </c:pt>
                <c:pt idx="22">
                  <c:v>4.4000000000000003E-3</c:v>
                </c:pt>
                <c:pt idx="23">
                  <c:v>4.0000000000000001E-3</c:v>
                </c:pt>
                <c:pt idx="24">
                  <c:v>5.1999999999999998E-3</c:v>
                </c:pt>
                <c:pt idx="25">
                  <c:v>6.0999999999999995E-3</c:v>
                </c:pt>
                <c:pt idx="26">
                  <c:v>6.0000000000000001E-3</c:v>
                </c:pt>
                <c:pt idx="27">
                  <c:v>5.7999999999999996E-3</c:v>
                </c:pt>
                <c:pt idx="28">
                  <c:v>5.4000000000000003E-3</c:v>
                </c:pt>
                <c:pt idx="29">
                  <c:v>4.8999999999999998E-3</c:v>
                </c:pt>
                <c:pt idx="30">
                  <c:v>4.8999999999999998E-3</c:v>
                </c:pt>
                <c:pt idx="31">
                  <c:v>4.8999999999999998E-3</c:v>
                </c:pt>
                <c:pt idx="32">
                  <c:v>5.1999999999999998E-3</c:v>
                </c:pt>
                <c:pt idx="33">
                  <c:v>5.8999999999999999E-3</c:v>
                </c:pt>
                <c:pt idx="34">
                  <c:v>5.7999999999999996E-3</c:v>
                </c:pt>
                <c:pt idx="35">
                  <c:v>5.6000000000000008E-3</c:v>
                </c:pt>
                <c:pt idx="36">
                  <c:v>5.7999999999999996E-3</c:v>
                </c:pt>
                <c:pt idx="37">
                  <c:v>6.3E-3</c:v>
                </c:pt>
                <c:pt idx="38">
                  <c:v>6.6E-3</c:v>
                </c:pt>
                <c:pt idx="39">
                  <c:v>6.8999999999999999E-3</c:v>
                </c:pt>
                <c:pt idx="40">
                  <c:v>7.0999999999999995E-3</c:v>
                </c:pt>
                <c:pt idx="41">
                  <c:v>7.3000000000000001E-3</c:v>
                </c:pt>
                <c:pt idx="42">
                  <c:v>9.8999999999999991E-3</c:v>
                </c:pt>
                <c:pt idx="43">
                  <c:v>1.1899999999999999E-2</c:v>
                </c:pt>
                <c:pt idx="44">
                  <c:v>1.2199999999999999E-2</c:v>
                </c:pt>
                <c:pt idx="45">
                  <c:v>1.2199999999999999E-2</c:v>
                </c:pt>
                <c:pt idx="46">
                  <c:v>1.2699999999999999E-2</c:v>
                </c:pt>
                <c:pt idx="47">
                  <c:v>1.1599999999999999E-2</c:v>
                </c:pt>
                <c:pt idx="48">
                  <c:v>1.1000000000000001E-2</c:v>
                </c:pt>
                <c:pt idx="49">
                  <c:v>1.1200000000000002E-2</c:v>
                </c:pt>
                <c:pt idx="50">
                  <c:v>1.2199999999999999E-2</c:v>
                </c:pt>
                <c:pt idx="51">
                  <c:v>1.2800000000000001E-2</c:v>
                </c:pt>
                <c:pt idx="52">
                  <c:v>1.3500000000000002E-2</c:v>
                </c:pt>
                <c:pt idx="53">
                  <c:v>1.43E-2</c:v>
                </c:pt>
                <c:pt idx="54">
                  <c:v>1.5700000000000002E-2</c:v>
                </c:pt>
                <c:pt idx="55">
                  <c:v>1.67E-2</c:v>
                </c:pt>
                <c:pt idx="56">
                  <c:v>1.7500000000000002E-2</c:v>
                </c:pt>
                <c:pt idx="57">
                  <c:v>1.7600000000000001E-2</c:v>
                </c:pt>
                <c:pt idx="58">
                  <c:v>2.0099999999999996E-2</c:v>
                </c:pt>
                <c:pt idx="59">
                  <c:v>2.1299999999999999E-2</c:v>
                </c:pt>
                <c:pt idx="60">
                  <c:v>2.2099999999999998E-2</c:v>
                </c:pt>
                <c:pt idx="61">
                  <c:v>2.2799999999999997E-2</c:v>
                </c:pt>
                <c:pt idx="62">
                  <c:v>2.2599999999999999E-2</c:v>
                </c:pt>
                <c:pt idx="63">
                  <c:v>2.4399999999999998E-2</c:v>
                </c:pt>
                <c:pt idx="64">
                  <c:v>2.4199999999999999E-2</c:v>
                </c:pt>
                <c:pt idx="65">
                  <c:v>2.3900000000000001E-2</c:v>
                </c:pt>
                <c:pt idx="66">
                  <c:v>2.4399999999999998E-2</c:v>
                </c:pt>
                <c:pt idx="67">
                  <c:v>2.3799999999999998E-2</c:v>
                </c:pt>
                <c:pt idx="68">
                  <c:v>2.3199999999999998E-2</c:v>
                </c:pt>
                <c:pt idx="69">
                  <c:v>2.35E-2</c:v>
                </c:pt>
                <c:pt idx="70">
                  <c:v>2.4500000000000001E-2</c:v>
                </c:pt>
                <c:pt idx="71">
                  <c:v>2.2700000000000001E-2</c:v>
                </c:pt>
                <c:pt idx="72">
                  <c:v>2.2799999999999997E-2</c:v>
                </c:pt>
                <c:pt idx="73">
                  <c:v>2.3E-2</c:v>
                </c:pt>
                <c:pt idx="74">
                  <c:v>2.3099999999999999E-2</c:v>
                </c:pt>
                <c:pt idx="75">
                  <c:v>2.3599999999999999E-2</c:v>
                </c:pt>
                <c:pt idx="76">
                  <c:v>2.3300000000000001E-2</c:v>
                </c:pt>
                <c:pt idx="77">
                  <c:v>2.2599999999999999E-2</c:v>
                </c:pt>
                <c:pt idx="78">
                  <c:v>2.3099999999999999E-2</c:v>
                </c:pt>
                <c:pt idx="79">
                  <c:v>2.2499999999999999E-2</c:v>
                </c:pt>
                <c:pt idx="80">
                  <c:v>2.2200000000000001E-2</c:v>
                </c:pt>
                <c:pt idx="81">
                  <c:v>2.3E-2</c:v>
                </c:pt>
                <c:pt idx="82">
                  <c:v>2.29E-2</c:v>
                </c:pt>
                <c:pt idx="83">
                  <c:v>2.3099999999999999E-2</c:v>
                </c:pt>
                <c:pt idx="84">
                  <c:v>2.18E-2</c:v>
                </c:pt>
                <c:pt idx="85">
                  <c:v>2.12E-2</c:v>
                </c:pt>
                <c:pt idx="86">
                  <c:v>1.9299999999999998E-2</c:v>
                </c:pt>
                <c:pt idx="87">
                  <c:v>1.9099999999999999E-2</c:v>
                </c:pt>
                <c:pt idx="88">
                  <c:v>1.8500000000000003E-2</c:v>
                </c:pt>
                <c:pt idx="89">
                  <c:v>1.9599999999999999E-2</c:v>
                </c:pt>
                <c:pt idx="90">
                  <c:v>1.8500000000000003E-2</c:v>
                </c:pt>
                <c:pt idx="91">
                  <c:v>1.7600000000000001E-2</c:v>
                </c:pt>
                <c:pt idx="92">
                  <c:v>1.6299999999999999E-2</c:v>
                </c:pt>
                <c:pt idx="93">
                  <c:v>1.47E-2</c:v>
                </c:pt>
                <c:pt idx="94">
                  <c:v>1.34E-2</c:v>
                </c:pt>
                <c:pt idx="95">
                  <c:v>1.24E-2</c:v>
                </c:pt>
                <c:pt idx="96">
                  <c:v>1.1399999999999999E-2</c:v>
                </c:pt>
                <c:pt idx="97">
                  <c:v>1.1299999999999999E-2</c:v>
                </c:pt>
                <c:pt idx="98">
                  <c:v>1.01E-2</c:v>
                </c:pt>
                <c:pt idx="99">
                  <c:v>9.5999999999999992E-3</c:v>
                </c:pt>
                <c:pt idx="100">
                  <c:v>9.1999999999999998E-3</c:v>
                </c:pt>
                <c:pt idx="101">
                  <c:v>8.8999999999999999E-3</c:v>
                </c:pt>
                <c:pt idx="102">
                  <c:v>8.5000000000000006E-3</c:v>
                </c:pt>
                <c:pt idx="103">
                  <c:v>8.199999999999999E-3</c:v>
                </c:pt>
                <c:pt idx="104">
                  <c:v>7.7000000000000002E-3</c:v>
                </c:pt>
                <c:pt idx="105">
                  <c:v>7.4999999999999997E-3</c:v>
                </c:pt>
                <c:pt idx="106">
                  <c:v>7.0999999999999995E-3</c:v>
                </c:pt>
                <c:pt idx="107">
                  <c:v>6.4000000000000003E-3</c:v>
                </c:pt>
                <c:pt idx="108">
                  <c:v>6.0999999999999995E-3</c:v>
                </c:pt>
                <c:pt idx="109">
                  <c:v>5.7999999999999996E-3</c:v>
                </c:pt>
                <c:pt idx="110">
                  <c:v>5.5000000000000005E-3</c:v>
                </c:pt>
                <c:pt idx="111">
                  <c:v>5.4000000000000003E-3</c:v>
                </c:pt>
                <c:pt idx="112">
                  <c:v>4.8999999999999998E-3</c:v>
                </c:pt>
                <c:pt idx="113">
                  <c:v>4.6999999999999993E-3</c:v>
                </c:pt>
                <c:pt idx="114">
                  <c:v>4.3E-3</c:v>
                </c:pt>
                <c:pt idx="115">
                  <c:v>4.0000000000000001E-3</c:v>
                </c:pt>
                <c:pt idx="116">
                  <c:v>3.7000000000000002E-3</c:v>
                </c:pt>
                <c:pt idx="117">
                  <c:v>3.5999999999999999E-3</c:v>
                </c:pt>
                <c:pt idx="118">
                  <c:v>3.9000000000000003E-3</c:v>
                </c:pt>
                <c:pt idx="119">
                  <c:v>3.3E-3</c:v>
                </c:pt>
                <c:pt idx="120">
                  <c:v>3.0000000000000001E-3</c:v>
                </c:pt>
                <c:pt idx="121">
                  <c:v>2.8999999999999998E-3</c:v>
                </c:pt>
                <c:pt idx="122">
                  <c:v>2.8000000000000004E-3</c:v>
                </c:pt>
                <c:pt idx="123">
                  <c:v>2.5999999999999999E-3</c:v>
                </c:pt>
                <c:pt idx="124">
                  <c:v>2.3999999999999998E-3</c:v>
                </c:pt>
                <c:pt idx="125">
                  <c:v>2.0999999999999999E-3</c:v>
                </c:pt>
                <c:pt idx="126">
                  <c:v>2E-3</c:v>
                </c:pt>
                <c:pt idx="127">
                  <c:v>2E-3</c:v>
                </c:pt>
                <c:pt idx="128">
                  <c:v>1.7000000000000001E-3</c:v>
                </c:pt>
                <c:pt idx="129">
                  <c:v>1.5E-3</c:v>
                </c:pt>
                <c:pt idx="130">
                  <c:v>1.5E-3</c:v>
                </c:pt>
                <c:pt idx="131">
                  <c:v>1.2999999999999999E-3</c:v>
                </c:pt>
                <c:pt idx="132">
                  <c:v>1.1999999999999999E-3</c:v>
                </c:pt>
                <c:pt idx="133">
                  <c:v>1.1999999999999999E-3</c:v>
                </c:pt>
                <c:pt idx="134">
                  <c:v>1E-3</c:v>
                </c:pt>
                <c:pt idx="135">
                  <c:v>7.000000000000001E-4</c:v>
                </c:pt>
                <c:pt idx="136">
                  <c:v>2.9999999999999997E-4</c:v>
                </c:pt>
                <c:pt idx="137">
                  <c:v>4.0000000000000002E-4</c:v>
                </c:pt>
                <c:pt idx="138">
                  <c:v>4.0000000000000002E-4</c:v>
                </c:pt>
                <c:pt idx="139">
                  <c:v>2.9999999999999997E-4</c:v>
                </c:pt>
                <c:pt idx="140">
                  <c:v>2.9999999999999997E-4</c:v>
                </c:pt>
                <c:pt idx="141">
                  <c:v>2.9999999999999997E-4</c:v>
                </c:pt>
                <c:pt idx="142">
                  <c:v>2.9999999999999997E-4</c:v>
                </c:pt>
                <c:pt idx="143">
                  <c:v>2.0000000000000001E-4</c:v>
                </c:pt>
                <c:pt idx="144">
                  <c:v>2.0000000000000001E-4</c:v>
                </c:pt>
                <c:pt idx="145">
                  <c:v>2.0000000000000001E-4</c:v>
                </c:pt>
                <c:pt idx="146">
                  <c:v>2.0000000000000001E-4</c:v>
                </c:pt>
                <c:pt idx="147">
                  <c:v>2.0000000000000001E-4</c:v>
                </c:pt>
              </c:numCache>
            </c:numRef>
          </c:val>
          <c:smooth val="0"/>
          <c:extLst>
            <c:ext xmlns:c16="http://schemas.microsoft.com/office/drawing/2014/chart" uri="{C3380CC4-5D6E-409C-BE32-E72D297353CC}">
              <c16:uniqueId val="{00000005-891E-45BA-8C7B-0C5EC091F5AB}"/>
            </c:ext>
          </c:extLst>
        </c:ser>
        <c:ser>
          <c:idx val="6"/>
          <c:order val="6"/>
          <c:tx>
            <c:strRef>
              <c:f>Sheet1!$H$1</c:f>
              <c:strCache>
                <c:ptCount val="1"/>
                <c:pt idx="0">
                  <c:v>Nokia Unknown</c:v>
                </c:pt>
              </c:strCache>
            </c:strRef>
          </c:tx>
          <c:spPr>
            <a:ln w="34925" cap="rnd">
              <a:solidFill>
                <a:schemeClr val="accent1">
                  <a:lumMod val="60000"/>
                </a:schemeClr>
              </a:solidFill>
              <a:round/>
            </a:ln>
            <a:effectLst>
              <a:outerShdw blurRad="76200" dist="38100" dir="5400000" rotWithShape="0">
                <a:srgbClr val="000000">
                  <a:alpha val="75000"/>
                </a:srgbClr>
              </a:outerShdw>
            </a:effectLst>
          </c:spPr>
          <c:marker>
            <c:symbol val="none"/>
          </c:marker>
          <c:cat>
            <c:strRef>
              <c:f>Sheet1!$A$2:$A$149</c:f>
              <c:strCache>
                <c:ptCount val="148"/>
                <c:pt idx="0">
                  <c:v>2009-01</c:v>
                </c:pt>
                <c:pt idx="1">
                  <c:v>2009-02</c:v>
                </c:pt>
                <c:pt idx="2">
                  <c:v>2009-03</c:v>
                </c:pt>
                <c:pt idx="3">
                  <c:v>2009-04</c:v>
                </c:pt>
                <c:pt idx="4">
                  <c:v>2009-05</c:v>
                </c:pt>
                <c:pt idx="5">
                  <c:v>2009-06</c:v>
                </c:pt>
                <c:pt idx="6">
                  <c:v>2009-07</c:v>
                </c:pt>
                <c:pt idx="7">
                  <c:v>2009-08</c:v>
                </c:pt>
                <c:pt idx="8">
                  <c:v>2009-09</c:v>
                </c:pt>
                <c:pt idx="9">
                  <c:v>2009-10</c:v>
                </c:pt>
                <c:pt idx="10">
                  <c:v>2009-11</c:v>
                </c:pt>
                <c:pt idx="11">
                  <c:v>2009-12</c:v>
                </c:pt>
                <c:pt idx="12">
                  <c:v>2010-01</c:v>
                </c:pt>
                <c:pt idx="13">
                  <c:v>2010-02</c:v>
                </c:pt>
                <c:pt idx="14">
                  <c:v>2010-03</c:v>
                </c:pt>
                <c:pt idx="15">
                  <c:v>2010-04</c:v>
                </c:pt>
                <c:pt idx="16">
                  <c:v>2010-05</c:v>
                </c:pt>
                <c:pt idx="17">
                  <c:v>2010-06</c:v>
                </c:pt>
                <c:pt idx="18">
                  <c:v>2010-07</c:v>
                </c:pt>
                <c:pt idx="19">
                  <c:v>2010-08</c:v>
                </c:pt>
                <c:pt idx="20">
                  <c:v>2010-09</c:v>
                </c:pt>
                <c:pt idx="21">
                  <c:v>2010-10</c:v>
                </c:pt>
                <c:pt idx="22">
                  <c:v>2010-11</c:v>
                </c:pt>
                <c:pt idx="23">
                  <c:v>2010-12</c:v>
                </c:pt>
                <c:pt idx="24">
                  <c:v>2011-01</c:v>
                </c:pt>
                <c:pt idx="25">
                  <c:v>2011-02</c:v>
                </c:pt>
                <c:pt idx="26">
                  <c:v>2011-03</c:v>
                </c:pt>
                <c:pt idx="27">
                  <c:v>2011-04</c:v>
                </c:pt>
                <c:pt idx="28">
                  <c:v>2011-05</c:v>
                </c:pt>
                <c:pt idx="29">
                  <c:v>2011-06</c:v>
                </c:pt>
                <c:pt idx="30">
                  <c:v>2011-07</c:v>
                </c:pt>
                <c:pt idx="31">
                  <c:v>2011-08</c:v>
                </c:pt>
                <c:pt idx="32">
                  <c:v>2011-09</c:v>
                </c:pt>
                <c:pt idx="33">
                  <c:v>2011-10</c:v>
                </c:pt>
                <c:pt idx="34">
                  <c:v>2011-11</c:v>
                </c:pt>
                <c:pt idx="35">
                  <c:v>2011-12</c:v>
                </c:pt>
                <c:pt idx="36">
                  <c:v>2012-01</c:v>
                </c:pt>
                <c:pt idx="37">
                  <c:v>2012-02</c:v>
                </c:pt>
                <c:pt idx="38">
                  <c:v>2012-03</c:v>
                </c:pt>
                <c:pt idx="39">
                  <c:v>2012-04</c:v>
                </c:pt>
                <c:pt idx="40">
                  <c:v>2012-05</c:v>
                </c:pt>
                <c:pt idx="41">
                  <c:v>2012-06</c:v>
                </c:pt>
                <c:pt idx="42">
                  <c:v>2012-07</c:v>
                </c:pt>
                <c:pt idx="43">
                  <c:v>2012-08</c:v>
                </c:pt>
                <c:pt idx="44">
                  <c:v>2012-09</c:v>
                </c:pt>
                <c:pt idx="45">
                  <c:v>2012-10</c:v>
                </c:pt>
                <c:pt idx="46">
                  <c:v>2012-11</c:v>
                </c:pt>
                <c:pt idx="47">
                  <c:v>2012-12</c:v>
                </c:pt>
                <c:pt idx="48">
                  <c:v>2013-01</c:v>
                </c:pt>
                <c:pt idx="49">
                  <c:v>2013-02</c:v>
                </c:pt>
                <c:pt idx="50">
                  <c:v>2013-03</c:v>
                </c:pt>
                <c:pt idx="51">
                  <c:v>2013-04</c:v>
                </c:pt>
                <c:pt idx="52">
                  <c:v>2013-05</c:v>
                </c:pt>
                <c:pt idx="53">
                  <c:v>2013-06</c:v>
                </c:pt>
                <c:pt idx="54">
                  <c:v>2013-07</c:v>
                </c:pt>
                <c:pt idx="55">
                  <c:v>2013-08</c:v>
                </c:pt>
                <c:pt idx="56">
                  <c:v>2013-09</c:v>
                </c:pt>
                <c:pt idx="57">
                  <c:v>2013-10</c:v>
                </c:pt>
                <c:pt idx="58">
                  <c:v>2013-11</c:v>
                </c:pt>
                <c:pt idx="59">
                  <c:v>2013-12</c:v>
                </c:pt>
                <c:pt idx="60">
                  <c:v>2014-01</c:v>
                </c:pt>
                <c:pt idx="61">
                  <c:v>2014-02</c:v>
                </c:pt>
                <c:pt idx="62">
                  <c:v>2014-03</c:v>
                </c:pt>
                <c:pt idx="63">
                  <c:v>2014-04</c:v>
                </c:pt>
                <c:pt idx="64">
                  <c:v>2014-05</c:v>
                </c:pt>
                <c:pt idx="65">
                  <c:v>2014-06</c:v>
                </c:pt>
                <c:pt idx="66">
                  <c:v>2014-07</c:v>
                </c:pt>
                <c:pt idx="67">
                  <c:v>2014-08</c:v>
                </c:pt>
                <c:pt idx="68">
                  <c:v>2014-09</c:v>
                </c:pt>
                <c:pt idx="69">
                  <c:v>2014-10</c:v>
                </c:pt>
                <c:pt idx="70">
                  <c:v>2014-11</c:v>
                </c:pt>
                <c:pt idx="71">
                  <c:v>2014-12</c:v>
                </c:pt>
                <c:pt idx="72">
                  <c:v>2015-01</c:v>
                </c:pt>
                <c:pt idx="73">
                  <c:v>2015-02</c:v>
                </c:pt>
                <c:pt idx="74">
                  <c:v>2015-03</c:v>
                </c:pt>
                <c:pt idx="75">
                  <c:v>2015-04</c:v>
                </c:pt>
                <c:pt idx="76">
                  <c:v>2015-05</c:v>
                </c:pt>
                <c:pt idx="77">
                  <c:v>2015-06</c:v>
                </c:pt>
                <c:pt idx="78">
                  <c:v>2015-07</c:v>
                </c:pt>
                <c:pt idx="79">
                  <c:v>2015-08</c:v>
                </c:pt>
                <c:pt idx="80">
                  <c:v>2015-09</c:v>
                </c:pt>
                <c:pt idx="81">
                  <c:v>2015-10</c:v>
                </c:pt>
                <c:pt idx="82">
                  <c:v>2015-11</c:v>
                </c:pt>
                <c:pt idx="83">
                  <c:v>2015-12</c:v>
                </c:pt>
                <c:pt idx="84">
                  <c:v>2016-01</c:v>
                </c:pt>
                <c:pt idx="85">
                  <c:v>2016-02</c:v>
                </c:pt>
                <c:pt idx="86">
                  <c:v>2016-03</c:v>
                </c:pt>
                <c:pt idx="87">
                  <c:v>2016-04</c:v>
                </c:pt>
                <c:pt idx="88">
                  <c:v>2016-05</c:v>
                </c:pt>
                <c:pt idx="89">
                  <c:v>2016-06</c:v>
                </c:pt>
                <c:pt idx="90">
                  <c:v>2016-07</c:v>
                </c:pt>
                <c:pt idx="91">
                  <c:v>2016-08</c:v>
                </c:pt>
                <c:pt idx="92">
                  <c:v>2016-09</c:v>
                </c:pt>
                <c:pt idx="93">
                  <c:v>2016-10</c:v>
                </c:pt>
                <c:pt idx="94">
                  <c:v>2016-11</c:v>
                </c:pt>
                <c:pt idx="95">
                  <c:v>2016-12</c:v>
                </c:pt>
                <c:pt idx="96">
                  <c:v>2017-01</c:v>
                </c:pt>
                <c:pt idx="97">
                  <c:v>2017-02</c:v>
                </c:pt>
                <c:pt idx="98">
                  <c:v>2017-03</c:v>
                </c:pt>
                <c:pt idx="99">
                  <c:v>2017-04</c:v>
                </c:pt>
                <c:pt idx="100">
                  <c:v>2017-05</c:v>
                </c:pt>
                <c:pt idx="101">
                  <c:v>2017-06</c:v>
                </c:pt>
                <c:pt idx="102">
                  <c:v>2017-07</c:v>
                </c:pt>
                <c:pt idx="103">
                  <c:v>2017-08</c:v>
                </c:pt>
                <c:pt idx="104">
                  <c:v>2017-09</c:v>
                </c:pt>
                <c:pt idx="105">
                  <c:v>2017-10</c:v>
                </c:pt>
                <c:pt idx="106">
                  <c:v>2017-11</c:v>
                </c:pt>
                <c:pt idx="107">
                  <c:v>2017-12</c:v>
                </c:pt>
                <c:pt idx="108">
                  <c:v>2018-01</c:v>
                </c:pt>
                <c:pt idx="109">
                  <c:v>2018-02</c:v>
                </c:pt>
                <c:pt idx="110">
                  <c:v>2018-03</c:v>
                </c:pt>
                <c:pt idx="111">
                  <c:v>2018-04</c:v>
                </c:pt>
                <c:pt idx="112">
                  <c:v>2018-05</c:v>
                </c:pt>
                <c:pt idx="113">
                  <c:v>2018-06</c:v>
                </c:pt>
                <c:pt idx="114">
                  <c:v>2018-07</c:v>
                </c:pt>
                <c:pt idx="115">
                  <c:v>2018-08</c:v>
                </c:pt>
                <c:pt idx="116">
                  <c:v>2018-09</c:v>
                </c:pt>
                <c:pt idx="117">
                  <c:v>2018-10</c:v>
                </c:pt>
                <c:pt idx="118">
                  <c:v>2018-11</c:v>
                </c:pt>
                <c:pt idx="119">
                  <c:v>2018-12</c:v>
                </c:pt>
                <c:pt idx="120">
                  <c:v>2019-01</c:v>
                </c:pt>
                <c:pt idx="121">
                  <c:v>2019-02</c:v>
                </c:pt>
                <c:pt idx="122">
                  <c:v>2019-03</c:v>
                </c:pt>
                <c:pt idx="123">
                  <c:v>2019-04</c:v>
                </c:pt>
                <c:pt idx="124">
                  <c:v>2019-05</c:v>
                </c:pt>
                <c:pt idx="125">
                  <c:v>2019-06</c:v>
                </c:pt>
                <c:pt idx="126">
                  <c:v>2019-07</c:v>
                </c:pt>
                <c:pt idx="127">
                  <c:v>2019-08</c:v>
                </c:pt>
                <c:pt idx="128">
                  <c:v>2019-09</c:v>
                </c:pt>
                <c:pt idx="129">
                  <c:v>2019-10</c:v>
                </c:pt>
                <c:pt idx="130">
                  <c:v>2019-11</c:v>
                </c:pt>
                <c:pt idx="131">
                  <c:v>2019-12</c:v>
                </c:pt>
                <c:pt idx="132">
                  <c:v>2020-01</c:v>
                </c:pt>
                <c:pt idx="133">
                  <c:v>2020-02</c:v>
                </c:pt>
                <c:pt idx="134">
                  <c:v>2020-03</c:v>
                </c:pt>
                <c:pt idx="135">
                  <c:v>2020-04</c:v>
                </c:pt>
                <c:pt idx="136">
                  <c:v>2020-05</c:v>
                </c:pt>
                <c:pt idx="137">
                  <c:v>2020-06</c:v>
                </c:pt>
                <c:pt idx="138">
                  <c:v>2020-07</c:v>
                </c:pt>
                <c:pt idx="139">
                  <c:v>2020-08</c:v>
                </c:pt>
                <c:pt idx="140">
                  <c:v>2020-09</c:v>
                </c:pt>
                <c:pt idx="141">
                  <c:v>2020-10</c:v>
                </c:pt>
                <c:pt idx="142">
                  <c:v>2020-11</c:v>
                </c:pt>
                <c:pt idx="143">
                  <c:v>2020-12</c:v>
                </c:pt>
                <c:pt idx="144">
                  <c:v>2021-01</c:v>
                </c:pt>
                <c:pt idx="145">
                  <c:v>2021-02</c:v>
                </c:pt>
                <c:pt idx="146">
                  <c:v>2021-03</c:v>
                </c:pt>
                <c:pt idx="147">
                  <c:v>2021-04</c:v>
                </c:pt>
              </c:strCache>
            </c:strRef>
          </c:cat>
          <c:val>
            <c:numRef>
              <c:f>Sheet1!$H$2:$H$149</c:f>
              <c:numCache>
                <c:formatCode>0.000%</c:formatCode>
                <c:ptCount val="14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5.0000000000000001E-3</c:v>
                </c:pt>
                <c:pt idx="59">
                  <c:v>6.0999999999999995E-3</c:v>
                </c:pt>
                <c:pt idx="60">
                  <c:v>6.1999999999999998E-3</c:v>
                </c:pt>
                <c:pt idx="61">
                  <c:v>6.1999999999999998E-3</c:v>
                </c:pt>
                <c:pt idx="62">
                  <c:v>6.4000000000000003E-3</c:v>
                </c:pt>
                <c:pt idx="63">
                  <c:v>6.5000000000000006E-3</c:v>
                </c:pt>
                <c:pt idx="64">
                  <c:v>6.3E-3</c:v>
                </c:pt>
                <c:pt idx="65">
                  <c:v>5.6999999999999993E-3</c:v>
                </c:pt>
                <c:pt idx="66">
                  <c:v>5.6000000000000008E-3</c:v>
                </c:pt>
                <c:pt idx="67">
                  <c:v>5.7999999999999996E-3</c:v>
                </c:pt>
                <c:pt idx="68">
                  <c:v>6.4000000000000003E-3</c:v>
                </c:pt>
                <c:pt idx="69">
                  <c:v>5.5000000000000005E-3</c:v>
                </c:pt>
                <c:pt idx="70">
                  <c:v>5.7999999999999996E-3</c:v>
                </c:pt>
                <c:pt idx="71">
                  <c:v>1.0700000000000001E-2</c:v>
                </c:pt>
                <c:pt idx="72">
                  <c:v>1.4800000000000001E-2</c:v>
                </c:pt>
                <c:pt idx="73">
                  <c:v>1.3999999999999999E-2</c:v>
                </c:pt>
                <c:pt idx="74">
                  <c:v>1.3899999999999999E-2</c:v>
                </c:pt>
                <c:pt idx="75">
                  <c:v>1.52E-2</c:v>
                </c:pt>
                <c:pt idx="76">
                  <c:v>1.8600000000000002E-2</c:v>
                </c:pt>
                <c:pt idx="77">
                  <c:v>2.23E-2</c:v>
                </c:pt>
                <c:pt idx="78">
                  <c:v>2.2499999999999999E-2</c:v>
                </c:pt>
                <c:pt idx="79">
                  <c:v>2.3E-2</c:v>
                </c:pt>
                <c:pt idx="80">
                  <c:v>2.3599999999999999E-2</c:v>
                </c:pt>
                <c:pt idx="81">
                  <c:v>2.5499999999999998E-2</c:v>
                </c:pt>
                <c:pt idx="82">
                  <c:v>2.5000000000000001E-2</c:v>
                </c:pt>
                <c:pt idx="83">
                  <c:v>2.6099999999999998E-2</c:v>
                </c:pt>
                <c:pt idx="84">
                  <c:v>2.5099999999999997E-2</c:v>
                </c:pt>
                <c:pt idx="85">
                  <c:v>2.5000000000000001E-2</c:v>
                </c:pt>
                <c:pt idx="86">
                  <c:v>2.3199999999999998E-2</c:v>
                </c:pt>
                <c:pt idx="87">
                  <c:v>2.3300000000000001E-2</c:v>
                </c:pt>
                <c:pt idx="88">
                  <c:v>2.2799999999999997E-2</c:v>
                </c:pt>
                <c:pt idx="89">
                  <c:v>1.89E-2</c:v>
                </c:pt>
                <c:pt idx="90">
                  <c:v>1.9599999999999999E-2</c:v>
                </c:pt>
                <c:pt idx="91">
                  <c:v>1.9299999999999998E-2</c:v>
                </c:pt>
                <c:pt idx="92">
                  <c:v>1.8799999999999997E-2</c:v>
                </c:pt>
                <c:pt idx="93">
                  <c:v>1.8700000000000001E-2</c:v>
                </c:pt>
                <c:pt idx="94">
                  <c:v>1.6399999999999998E-2</c:v>
                </c:pt>
                <c:pt idx="95">
                  <c:v>1.54E-2</c:v>
                </c:pt>
                <c:pt idx="96">
                  <c:v>1.52E-2</c:v>
                </c:pt>
                <c:pt idx="97">
                  <c:v>1.4999999999999999E-2</c:v>
                </c:pt>
                <c:pt idx="98">
                  <c:v>1.3500000000000002E-2</c:v>
                </c:pt>
                <c:pt idx="99">
                  <c:v>1.2199999999999999E-2</c:v>
                </c:pt>
                <c:pt idx="100">
                  <c:v>1.24E-2</c:v>
                </c:pt>
                <c:pt idx="101">
                  <c:v>1.1899999999999999E-2</c:v>
                </c:pt>
                <c:pt idx="102">
                  <c:v>1.1699999999999999E-2</c:v>
                </c:pt>
                <c:pt idx="103">
                  <c:v>1.06E-2</c:v>
                </c:pt>
                <c:pt idx="104">
                  <c:v>9.3999999999999986E-3</c:v>
                </c:pt>
                <c:pt idx="105">
                  <c:v>8.8999999999999999E-3</c:v>
                </c:pt>
                <c:pt idx="106">
                  <c:v>5.3E-3</c:v>
                </c:pt>
                <c:pt idx="107">
                  <c:v>2.8999999999999998E-3</c:v>
                </c:pt>
                <c:pt idx="108">
                  <c:v>2.8000000000000004E-3</c:v>
                </c:pt>
                <c:pt idx="109">
                  <c:v>2.3999999999999998E-3</c:v>
                </c:pt>
                <c:pt idx="110">
                  <c:v>2.3E-3</c:v>
                </c:pt>
                <c:pt idx="111">
                  <c:v>2.3999999999999998E-3</c:v>
                </c:pt>
                <c:pt idx="112">
                  <c:v>2.2000000000000001E-3</c:v>
                </c:pt>
                <c:pt idx="113">
                  <c:v>2E-3</c:v>
                </c:pt>
                <c:pt idx="114">
                  <c:v>1.8E-3</c:v>
                </c:pt>
                <c:pt idx="115">
                  <c:v>1.8E-3</c:v>
                </c:pt>
                <c:pt idx="116">
                  <c:v>1.6000000000000001E-3</c:v>
                </c:pt>
                <c:pt idx="117">
                  <c:v>1.6000000000000001E-3</c:v>
                </c:pt>
                <c:pt idx="118">
                  <c:v>1.7000000000000001E-3</c:v>
                </c:pt>
                <c:pt idx="119">
                  <c:v>1.5E-3</c:v>
                </c:pt>
                <c:pt idx="120">
                  <c:v>1.4000000000000002E-3</c:v>
                </c:pt>
                <c:pt idx="121">
                  <c:v>1.4000000000000002E-3</c:v>
                </c:pt>
                <c:pt idx="122">
                  <c:v>1.2999999999999999E-3</c:v>
                </c:pt>
                <c:pt idx="123">
                  <c:v>1.1000000000000001E-3</c:v>
                </c:pt>
                <c:pt idx="124">
                  <c:v>1.1000000000000001E-3</c:v>
                </c:pt>
                <c:pt idx="125">
                  <c:v>1E-3</c:v>
                </c:pt>
                <c:pt idx="126">
                  <c:v>1E-3</c:v>
                </c:pt>
                <c:pt idx="127">
                  <c:v>8.9999999999999998E-4</c:v>
                </c:pt>
                <c:pt idx="128">
                  <c:v>8.0000000000000004E-4</c:v>
                </c:pt>
                <c:pt idx="129">
                  <c:v>7.000000000000001E-4</c:v>
                </c:pt>
                <c:pt idx="130">
                  <c:v>7.000000000000001E-4</c:v>
                </c:pt>
                <c:pt idx="131">
                  <c:v>5.9999999999999995E-4</c:v>
                </c:pt>
                <c:pt idx="132">
                  <c:v>5.9999999999999995E-4</c:v>
                </c:pt>
                <c:pt idx="133">
                  <c:v>2.9999999999999997E-4</c:v>
                </c:pt>
                <c:pt idx="134">
                  <c:v>0</c:v>
                </c:pt>
                <c:pt idx="135">
                  <c:v>2.0000000000000001E-4</c:v>
                </c:pt>
                <c:pt idx="136">
                  <c:v>2.0000000000000001E-4</c:v>
                </c:pt>
                <c:pt idx="137">
                  <c:v>2.0000000000000001E-4</c:v>
                </c:pt>
                <c:pt idx="138">
                  <c:v>2.0000000000000001E-4</c:v>
                </c:pt>
                <c:pt idx="139">
                  <c:v>2.9999999999999997E-4</c:v>
                </c:pt>
                <c:pt idx="140">
                  <c:v>2.9999999999999997E-4</c:v>
                </c:pt>
                <c:pt idx="141">
                  <c:v>2.0000000000000001E-4</c:v>
                </c:pt>
                <c:pt idx="142">
                  <c:v>2.0000000000000001E-4</c:v>
                </c:pt>
                <c:pt idx="143">
                  <c:v>2.0000000000000001E-4</c:v>
                </c:pt>
                <c:pt idx="144">
                  <c:v>2.0000000000000001E-4</c:v>
                </c:pt>
                <c:pt idx="145">
                  <c:v>2.0000000000000001E-4</c:v>
                </c:pt>
                <c:pt idx="146">
                  <c:v>2.0000000000000001E-4</c:v>
                </c:pt>
                <c:pt idx="147">
                  <c:v>2.0000000000000001E-4</c:v>
                </c:pt>
              </c:numCache>
            </c:numRef>
          </c:val>
          <c:smooth val="0"/>
          <c:extLst>
            <c:ext xmlns:c16="http://schemas.microsoft.com/office/drawing/2014/chart" uri="{C3380CC4-5D6E-409C-BE32-E72D297353CC}">
              <c16:uniqueId val="{00000006-891E-45BA-8C7B-0C5EC091F5AB}"/>
            </c:ext>
          </c:extLst>
        </c:ser>
        <c:ser>
          <c:idx val="7"/>
          <c:order val="7"/>
          <c:tx>
            <c:strRef>
              <c:f>Sheet1!$I$1</c:f>
              <c:strCache>
                <c:ptCount val="1"/>
                <c:pt idx="0">
                  <c:v>Sony Ericsson</c:v>
                </c:pt>
              </c:strCache>
            </c:strRef>
          </c:tx>
          <c:spPr>
            <a:ln w="34925" cap="rnd">
              <a:solidFill>
                <a:schemeClr val="accent2">
                  <a:lumMod val="60000"/>
                </a:schemeClr>
              </a:solidFill>
              <a:round/>
            </a:ln>
            <a:effectLst>
              <a:outerShdw blurRad="76200" dist="38100" dir="5400000" rotWithShape="0">
                <a:srgbClr val="000000">
                  <a:alpha val="75000"/>
                </a:srgbClr>
              </a:outerShdw>
            </a:effectLst>
          </c:spPr>
          <c:marker>
            <c:symbol val="none"/>
          </c:marker>
          <c:cat>
            <c:strRef>
              <c:f>Sheet1!$A$2:$A$149</c:f>
              <c:strCache>
                <c:ptCount val="148"/>
                <c:pt idx="0">
                  <c:v>2009-01</c:v>
                </c:pt>
                <c:pt idx="1">
                  <c:v>2009-02</c:v>
                </c:pt>
                <c:pt idx="2">
                  <c:v>2009-03</c:v>
                </c:pt>
                <c:pt idx="3">
                  <c:v>2009-04</c:v>
                </c:pt>
                <c:pt idx="4">
                  <c:v>2009-05</c:v>
                </c:pt>
                <c:pt idx="5">
                  <c:v>2009-06</c:v>
                </c:pt>
                <c:pt idx="6">
                  <c:v>2009-07</c:v>
                </c:pt>
                <c:pt idx="7">
                  <c:v>2009-08</c:v>
                </c:pt>
                <c:pt idx="8">
                  <c:v>2009-09</c:v>
                </c:pt>
                <c:pt idx="9">
                  <c:v>2009-10</c:v>
                </c:pt>
                <c:pt idx="10">
                  <c:v>2009-11</c:v>
                </c:pt>
                <c:pt idx="11">
                  <c:v>2009-12</c:v>
                </c:pt>
                <c:pt idx="12">
                  <c:v>2010-01</c:v>
                </c:pt>
                <c:pt idx="13">
                  <c:v>2010-02</c:v>
                </c:pt>
                <c:pt idx="14">
                  <c:v>2010-03</c:v>
                </c:pt>
                <c:pt idx="15">
                  <c:v>2010-04</c:v>
                </c:pt>
                <c:pt idx="16">
                  <c:v>2010-05</c:v>
                </c:pt>
                <c:pt idx="17">
                  <c:v>2010-06</c:v>
                </c:pt>
                <c:pt idx="18">
                  <c:v>2010-07</c:v>
                </c:pt>
                <c:pt idx="19">
                  <c:v>2010-08</c:v>
                </c:pt>
                <c:pt idx="20">
                  <c:v>2010-09</c:v>
                </c:pt>
                <c:pt idx="21">
                  <c:v>2010-10</c:v>
                </c:pt>
                <c:pt idx="22">
                  <c:v>2010-11</c:v>
                </c:pt>
                <c:pt idx="23">
                  <c:v>2010-12</c:v>
                </c:pt>
                <c:pt idx="24">
                  <c:v>2011-01</c:v>
                </c:pt>
                <c:pt idx="25">
                  <c:v>2011-02</c:v>
                </c:pt>
                <c:pt idx="26">
                  <c:v>2011-03</c:v>
                </c:pt>
                <c:pt idx="27">
                  <c:v>2011-04</c:v>
                </c:pt>
                <c:pt idx="28">
                  <c:v>2011-05</c:v>
                </c:pt>
                <c:pt idx="29">
                  <c:v>2011-06</c:v>
                </c:pt>
                <c:pt idx="30">
                  <c:v>2011-07</c:v>
                </c:pt>
                <c:pt idx="31">
                  <c:v>2011-08</c:v>
                </c:pt>
                <c:pt idx="32">
                  <c:v>2011-09</c:v>
                </c:pt>
                <c:pt idx="33">
                  <c:v>2011-10</c:v>
                </c:pt>
                <c:pt idx="34">
                  <c:v>2011-11</c:v>
                </c:pt>
                <c:pt idx="35">
                  <c:v>2011-12</c:v>
                </c:pt>
                <c:pt idx="36">
                  <c:v>2012-01</c:v>
                </c:pt>
                <c:pt idx="37">
                  <c:v>2012-02</c:v>
                </c:pt>
                <c:pt idx="38">
                  <c:v>2012-03</c:v>
                </c:pt>
                <c:pt idx="39">
                  <c:v>2012-04</c:v>
                </c:pt>
                <c:pt idx="40">
                  <c:v>2012-05</c:v>
                </c:pt>
                <c:pt idx="41">
                  <c:v>2012-06</c:v>
                </c:pt>
                <c:pt idx="42">
                  <c:v>2012-07</c:v>
                </c:pt>
                <c:pt idx="43">
                  <c:v>2012-08</c:v>
                </c:pt>
                <c:pt idx="44">
                  <c:v>2012-09</c:v>
                </c:pt>
                <c:pt idx="45">
                  <c:v>2012-10</c:v>
                </c:pt>
                <c:pt idx="46">
                  <c:v>2012-11</c:v>
                </c:pt>
                <c:pt idx="47">
                  <c:v>2012-12</c:v>
                </c:pt>
                <c:pt idx="48">
                  <c:v>2013-01</c:v>
                </c:pt>
                <c:pt idx="49">
                  <c:v>2013-02</c:v>
                </c:pt>
                <c:pt idx="50">
                  <c:v>2013-03</c:v>
                </c:pt>
                <c:pt idx="51">
                  <c:v>2013-04</c:v>
                </c:pt>
                <c:pt idx="52">
                  <c:v>2013-05</c:v>
                </c:pt>
                <c:pt idx="53">
                  <c:v>2013-06</c:v>
                </c:pt>
                <c:pt idx="54">
                  <c:v>2013-07</c:v>
                </c:pt>
                <c:pt idx="55">
                  <c:v>2013-08</c:v>
                </c:pt>
                <c:pt idx="56">
                  <c:v>2013-09</c:v>
                </c:pt>
                <c:pt idx="57">
                  <c:v>2013-10</c:v>
                </c:pt>
                <c:pt idx="58">
                  <c:v>2013-11</c:v>
                </c:pt>
                <c:pt idx="59">
                  <c:v>2013-12</c:v>
                </c:pt>
                <c:pt idx="60">
                  <c:v>2014-01</c:v>
                </c:pt>
                <c:pt idx="61">
                  <c:v>2014-02</c:v>
                </c:pt>
                <c:pt idx="62">
                  <c:v>2014-03</c:v>
                </c:pt>
                <c:pt idx="63">
                  <c:v>2014-04</c:v>
                </c:pt>
                <c:pt idx="64">
                  <c:v>2014-05</c:v>
                </c:pt>
                <c:pt idx="65">
                  <c:v>2014-06</c:v>
                </c:pt>
                <c:pt idx="66">
                  <c:v>2014-07</c:v>
                </c:pt>
                <c:pt idx="67">
                  <c:v>2014-08</c:v>
                </c:pt>
                <c:pt idx="68">
                  <c:v>2014-09</c:v>
                </c:pt>
                <c:pt idx="69">
                  <c:v>2014-10</c:v>
                </c:pt>
                <c:pt idx="70">
                  <c:v>2014-11</c:v>
                </c:pt>
                <c:pt idx="71">
                  <c:v>2014-12</c:v>
                </c:pt>
                <c:pt idx="72">
                  <c:v>2015-01</c:v>
                </c:pt>
                <c:pt idx="73">
                  <c:v>2015-02</c:v>
                </c:pt>
                <c:pt idx="74">
                  <c:v>2015-03</c:v>
                </c:pt>
                <c:pt idx="75">
                  <c:v>2015-04</c:v>
                </c:pt>
                <c:pt idx="76">
                  <c:v>2015-05</c:v>
                </c:pt>
                <c:pt idx="77">
                  <c:v>2015-06</c:v>
                </c:pt>
                <c:pt idx="78">
                  <c:v>2015-07</c:v>
                </c:pt>
                <c:pt idx="79">
                  <c:v>2015-08</c:v>
                </c:pt>
                <c:pt idx="80">
                  <c:v>2015-09</c:v>
                </c:pt>
                <c:pt idx="81">
                  <c:v>2015-10</c:v>
                </c:pt>
                <c:pt idx="82">
                  <c:v>2015-11</c:v>
                </c:pt>
                <c:pt idx="83">
                  <c:v>2015-12</c:v>
                </c:pt>
                <c:pt idx="84">
                  <c:v>2016-01</c:v>
                </c:pt>
                <c:pt idx="85">
                  <c:v>2016-02</c:v>
                </c:pt>
                <c:pt idx="86">
                  <c:v>2016-03</c:v>
                </c:pt>
                <c:pt idx="87">
                  <c:v>2016-04</c:v>
                </c:pt>
                <c:pt idx="88">
                  <c:v>2016-05</c:v>
                </c:pt>
                <c:pt idx="89">
                  <c:v>2016-06</c:v>
                </c:pt>
                <c:pt idx="90">
                  <c:v>2016-07</c:v>
                </c:pt>
                <c:pt idx="91">
                  <c:v>2016-08</c:v>
                </c:pt>
                <c:pt idx="92">
                  <c:v>2016-09</c:v>
                </c:pt>
                <c:pt idx="93">
                  <c:v>2016-10</c:v>
                </c:pt>
                <c:pt idx="94">
                  <c:v>2016-11</c:v>
                </c:pt>
                <c:pt idx="95">
                  <c:v>2016-12</c:v>
                </c:pt>
                <c:pt idx="96">
                  <c:v>2017-01</c:v>
                </c:pt>
                <c:pt idx="97">
                  <c:v>2017-02</c:v>
                </c:pt>
                <c:pt idx="98">
                  <c:v>2017-03</c:v>
                </c:pt>
                <c:pt idx="99">
                  <c:v>2017-04</c:v>
                </c:pt>
                <c:pt idx="100">
                  <c:v>2017-05</c:v>
                </c:pt>
                <c:pt idx="101">
                  <c:v>2017-06</c:v>
                </c:pt>
                <c:pt idx="102">
                  <c:v>2017-07</c:v>
                </c:pt>
                <c:pt idx="103">
                  <c:v>2017-08</c:v>
                </c:pt>
                <c:pt idx="104">
                  <c:v>2017-09</c:v>
                </c:pt>
                <c:pt idx="105">
                  <c:v>2017-10</c:v>
                </c:pt>
                <c:pt idx="106">
                  <c:v>2017-11</c:v>
                </c:pt>
                <c:pt idx="107">
                  <c:v>2017-12</c:v>
                </c:pt>
                <c:pt idx="108">
                  <c:v>2018-01</c:v>
                </c:pt>
                <c:pt idx="109">
                  <c:v>2018-02</c:v>
                </c:pt>
                <c:pt idx="110">
                  <c:v>2018-03</c:v>
                </c:pt>
                <c:pt idx="111">
                  <c:v>2018-04</c:v>
                </c:pt>
                <c:pt idx="112">
                  <c:v>2018-05</c:v>
                </c:pt>
                <c:pt idx="113">
                  <c:v>2018-06</c:v>
                </c:pt>
                <c:pt idx="114">
                  <c:v>2018-07</c:v>
                </c:pt>
                <c:pt idx="115">
                  <c:v>2018-08</c:v>
                </c:pt>
                <c:pt idx="116">
                  <c:v>2018-09</c:v>
                </c:pt>
                <c:pt idx="117">
                  <c:v>2018-10</c:v>
                </c:pt>
                <c:pt idx="118">
                  <c:v>2018-11</c:v>
                </c:pt>
                <c:pt idx="119">
                  <c:v>2018-12</c:v>
                </c:pt>
                <c:pt idx="120">
                  <c:v>2019-01</c:v>
                </c:pt>
                <c:pt idx="121">
                  <c:v>2019-02</c:v>
                </c:pt>
                <c:pt idx="122">
                  <c:v>2019-03</c:v>
                </c:pt>
                <c:pt idx="123">
                  <c:v>2019-04</c:v>
                </c:pt>
                <c:pt idx="124">
                  <c:v>2019-05</c:v>
                </c:pt>
                <c:pt idx="125">
                  <c:v>2019-06</c:v>
                </c:pt>
                <c:pt idx="126">
                  <c:v>2019-07</c:v>
                </c:pt>
                <c:pt idx="127">
                  <c:v>2019-08</c:v>
                </c:pt>
                <c:pt idx="128">
                  <c:v>2019-09</c:v>
                </c:pt>
                <c:pt idx="129">
                  <c:v>2019-10</c:v>
                </c:pt>
                <c:pt idx="130">
                  <c:v>2019-11</c:v>
                </c:pt>
                <c:pt idx="131">
                  <c:v>2019-12</c:v>
                </c:pt>
                <c:pt idx="132">
                  <c:v>2020-01</c:v>
                </c:pt>
                <c:pt idx="133">
                  <c:v>2020-02</c:v>
                </c:pt>
                <c:pt idx="134">
                  <c:v>2020-03</c:v>
                </c:pt>
                <c:pt idx="135">
                  <c:v>2020-04</c:v>
                </c:pt>
                <c:pt idx="136">
                  <c:v>2020-05</c:v>
                </c:pt>
                <c:pt idx="137">
                  <c:v>2020-06</c:v>
                </c:pt>
                <c:pt idx="138">
                  <c:v>2020-07</c:v>
                </c:pt>
                <c:pt idx="139">
                  <c:v>2020-08</c:v>
                </c:pt>
                <c:pt idx="140">
                  <c:v>2020-09</c:v>
                </c:pt>
                <c:pt idx="141">
                  <c:v>2020-10</c:v>
                </c:pt>
                <c:pt idx="142">
                  <c:v>2020-11</c:v>
                </c:pt>
                <c:pt idx="143">
                  <c:v>2020-12</c:v>
                </c:pt>
                <c:pt idx="144">
                  <c:v>2021-01</c:v>
                </c:pt>
                <c:pt idx="145">
                  <c:v>2021-02</c:v>
                </c:pt>
                <c:pt idx="146">
                  <c:v>2021-03</c:v>
                </c:pt>
                <c:pt idx="147">
                  <c:v>2021-04</c:v>
                </c:pt>
              </c:strCache>
            </c:strRef>
          </c:cat>
          <c:val>
            <c:numRef>
              <c:f>Sheet1!$I$2:$I$149</c:f>
              <c:numCache>
                <c:formatCode>0.000%</c:formatCode>
                <c:ptCount val="148"/>
                <c:pt idx="0">
                  <c:v>0</c:v>
                </c:pt>
                <c:pt idx="1">
                  <c:v>0</c:v>
                </c:pt>
                <c:pt idx="2">
                  <c:v>0</c:v>
                </c:pt>
                <c:pt idx="3">
                  <c:v>0</c:v>
                </c:pt>
                <c:pt idx="4">
                  <c:v>0</c:v>
                </c:pt>
                <c:pt idx="5">
                  <c:v>0</c:v>
                </c:pt>
                <c:pt idx="6">
                  <c:v>1.8700000000000001E-2</c:v>
                </c:pt>
                <c:pt idx="7">
                  <c:v>6.93E-2</c:v>
                </c:pt>
                <c:pt idx="8">
                  <c:v>6.7900000000000002E-2</c:v>
                </c:pt>
                <c:pt idx="9">
                  <c:v>6.7199999999999996E-2</c:v>
                </c:pt>
                <c:pt idx="10">
                  <c:v>7.0300000000000001E-2</c:v>
                </c:pt>
                <c:pt idx="11">
                  <c:v>7.1199999999999999E-2</c:v>
                </c:pt>
                <c:pt idx="12">
                  <c:v>6.8900000000000003E-2</c:v>
                </c:pt>
                <c:pt idx="13">
                  <c:v>6.3799999999999996E-2</c:v>
                </c:pt>
                <c:pt idx="14">
                  <c:v>6.2100000000000002E-2</c:v>
                </c:pt>
                <c:pt idx="15">
                  <c:v>6.0199999999999997E-2</c:v>
                </c:pt>
                <c:pt idx="16">
                  <c:v>5.9000000000000004E-2</c:v>
                </c:pt>
                <c:pt idx="17">
                  <c:v>5.79E-2</c:v>
                </c:pt>
                <c:pt idx="18">
                  <c:v>5.4699999999999999E-2</c:v>
                </c:pt>
                <c:pt idx="19">
                  <c:v>5.4299999999999994E-2</c:v>
                </c:pt>
                <c:pt idx="20">
                  <c:v>5.6100000000000004E-2</c:v>
                </c:pt>
                <c:pt idx="21">
                  <c:v>5.5399999999999998E-2</c:v>
                </c:pt>
                <c:pt idx="22">
                  <c:v>4.9000000000000002E-2</c:v>
                </c:pt>
                <c:pt idx="23">
                  <c:v>4.3200000000000002E-2</c:v>
                </c:pt>
                <c:pt idx="24">
                  <c:v>3.9100000000000003E-2</c:v>
                </c:pt>
                <c:pt idx="25">
                  <c:v>3.8599999999999995E-2</c:v>
                </c:pt>
                <c:pt idx="26">
                  <c:v>3.7499999999999999E-2</c:v>
                </c:pt>
                <c:pt idx="27">
                  <c:v>3.6600000000000001E-2</c:v>
                </c:pt>
                <c:pt idx="28">
                  <c:v>3.4599999999999999E-2</c:v>
                </c:pt>
                <c:pt idx="29">
                  <c:v>3.1899999999999998E-2</c:v>
                </c:pt>
                <c:pt idx="30">
                  <c:v>2.9700000000000001E-2</c:v>
                </c:pt>
                <c:pt idx="31">
                  <c:v>2.7000000000000003E-2</c:v>
                </c:pt>
                <c:pt idx="32">
                  <c:v>2.2599999999999999E-2</c:v>
                </c:pt>
                <c:pt idx="33">
                  <c:v>2.0400000000000001E-2</c:v>
                </c:pt>
                <c:pt idx="34">
                  <c:v>1.9299999999999998E-2</c:v>
                </c:pt>
                <c:pt idx="35">
                  <c:v>0.02</c:v>
                </c:pt>
                <c:pt idx="36">
                  <c:v>1.7500000000000002E-2</c:v>
                </c:pt>
                <c:pt idx="37">
                  <c:v>1.55E-2</c:v>
                </c:pt>
                <c:pt idx="38">
                  <c:v>1.6200000000000003E-2</c:v>
                </c:pt>
                <c:pt idx="39">
                  <c:v>1.54E-2</c:v>
                </c:pt>
                <c:pt idx="40">
                  <c:v>1.44E-2</c:v>
                </c:pt>
                <c:pt idx="41">
                  <c:v>1.29E-2</c:v>
                </c:pt>
                <c:pt idx="42">
                  <c:v>1.1399999999999999E-2</c:v>
                </c:pt>
                <c:pt idx="43">
                  <c:v>1.03E-2</c:v>
                </c:pt>
                <c:pt idx="44">
                  <c:v>9.7999999999999997E-3</c:v>
                </c:pt>
                <c:pt idx="45">
                  <c:v>9.4999999999999998E-3</c:v>
                </c:pt>
                <c:pt idx="46">
                  <c:v>8.8999999999999999E-3</c:v>
                </c:pt>
                <c:pt idx="47">
                  <c:v>8.5000000000000006E-3</c:v>
                </c:pt>
                <c:pt idx="48">
                  <c:v>7.0999999999999995E-3</c:v>
                </c:pt>
                <c:pt idx="49">
                  <c:v>6.5000000000000006E-3</c:v>
                </c:pt>
                <c:pt idx="50">
                  <c:v>6.3E-3</c:v>
                </c:pt>
                <c:pt idx="51">
                  <c:v>6.0000000000000001E-3</c:v>
                </c:pt>
                <c:pt idx="52">
                  <c:v>5.7999999999999996E-3</c:v>
                </c:pt>
                <c:pt idx="53">
                  <c:v>5.6999999999999993E-3</c:v>
                </c:pt>
                <c:pt idx="54">
                  <c:v>5.4000000000000003E-3</c:v>
                </c:pt>
                <c:pt idx="55">
                  <c:v>5.0000000000000001E-3</c:v>
                </c:pt>
                <c:pt idx="56">
                  <c:v>4.8999999999999998E-3</c:v>
                </c:pt>
                <c:pt idx="57">
                  <c:v>5.6999999999999993E-3</c:v>
                </c:pt>
                <c:pt idx="58">
                  <c:v>5.5000000000000005E-3</c:v>
                </c:pt>
                <c:pt idx="59">
                  <c:v>4.7999999999999996E-3</c:v>
                </c:pt>
                <c:pt idx="60">
                  <c:v>4.0000000000000001E-3</c:v>
                </c:pt>
                <c:pt idx="61">
                  <c:v>3.5999999999999999E-3</c:v>
                </c:pt>
                <c:pt idx="62">
                  <c:v>3.4000000000000002E-3</c:v>
                </c:pt>
                <c:pt idx="63">
                  <c:v>3.2000000000000002E-3</c:v>
                </c:pt>
                <c:pt idx="64">
                  <c:v>2.8000000000000004E-3</c:v>
                </c:pt>
                <c:pt idx="65">
                  <c:v>2.3999999999999998E-3</c:v>
                </c:pt>
                <c:pt idx="66">
                  <c:v>2.2000000000000001E-3</c:v>
                </c:pt>
                <c:pt idx="67">
                  <c:v>2.0999999999999999E-3</c:v>
                </c:pt>
                <c:pt idx="68">
                  <c:v>2E-3</c:v>
                </c:pt>
                <c:pt idx="69">
                  <c:v>1.5E-3</c:v>
                </c:pt>
                <c:pt idx="70">
                  <c:v>1.6000000000000001E-3</c:v>
                </c:pt>
                <c:pt idx="71">
                  <c:v>1.5E-3</c:v>
                </c:pt>
                <c:pt idx="72">
                  <c:v>1.4000000000000002E-3</c:v>
                </c:pt>
                <c:pt idx="73">
                  <c:v>1.2999999999999999E-3</c:v>
                </c:pt>
                <c:pt idx="74">
                  <c:v>1.1999999999999999E-3</c:v>
                </c:pt>
                <c:pt idx="75">
                  <c:v>1.1999999999999999E-3</c:v>
                </c:pt>
                <c:pt idx="76">
                  <c:v>1.1999999999999999E-3</c:v>
                </c:pt>
                <c:pt idx="77">
                  <c:v>1.1000000000000001E-3</c:v>
                </c:pt>
                <c:pt idx="78">
                  <c:v>1E-3</c:v>
                </c:pt>
                <c:pt idx="79">
                  <c:v>8.9999999999999998E-4</c:v>
                </c:pt>
                <c:pt idx="80">
                  <c:v>8.0000000000000004E-4</c:v>
                </c:pt>
                <c:pt idx="81">
                  <c:v>8.0000000000000004E-4</c:v>
                </c:pt>
                <c:pt idx="82">
                  <c:v>8.0000000000000004E-4</c:v>
                </c:pt>
                <c:pt idx="83">
                  <c:v>7.000000000000001E-4</c:v>
                </c:pt>
                <c:pt idx="84">
                  <c:v>7.000000000000001E-4</c:v>
                </c:pt>
                <c:pt idx="85">
                  <c:v>7.000000000000001E-4</c:v>
                </c:pt>
                <c:pt idx="86">
                  <c:v>5.9999999999999995E-4</c:v>
                </c:pt>
                <c:pt idx="87">
                  <c:v>5.9999999999999995E-4</c:v>
                </c:pt>
                <c:pt idx="88">
                  <c:v>5.9999999999999995E-4</c:v>
                </c:pt>
                <c:pt idx="89">
                  <c:v>7.000000000000001E-4</c:v>
                </c:pt>
                <c:pt idx="90">
                  <c:v>5.9999999999999995E-4</c:v>
                </c:pt>
                <c:pt idx="91">
                  <c:v>5.9999999999999995E-4</c:v>
                </c:pt>
                <c:pt idx="92">
                  <c:v>5.9999999999999995E-4</c:v>
                </c:pt>
                <c:pt idx="93">
                  <c:v>5.0000000000000001E-4</c:v>
                </c:pt>
                <c:pt idx="94">
                  <c:v>5.0000000000000001E-4</c:v>
                </c:pt>
                <c:pt idx="95">
                  <c:v>5.0000000000000001E-4</c:v>
                </c:pt>
                <c:pt idx="96">
                  <c:v>4.0000000000000002E-4</c:v>
                </c:pt>
                <c:pt idx="97">
                  <c:v>2.9999999999999997E-4</c:v>
                </c:pt>
                <c:pt idx="98">
                  <c:v>2.9999999999999997E-4</c:v>
                </c:pt>
                <c:pt idx="99">
                  <c:v>2.0000000000000001E-4</c:v>
                </c:pt>
                <c:pt idx="100">
                  <c:v>2.0000000000000001E-4</c:v>
                </c:pt>
                <c:pt idx="101">
                  <c:v>2.0000000000000001E-4</c:v>
                </c:pt>
                <c:pt idx="102">
                  <c:v>2.0000000000000001E-4</c:v>
                </c:pt>
                <c:pt idx="103">
                  <c:v>2.0000000000000001E-4</c:v>
                </c:pt>
                <c:pt idx="104">
                  <c:v>2.0000000000000001E-4</c:v>
                </c:pt>
                <c:pt idx="105">
                  <c:v>2.0000000000000001E-4</c:v>
                </c:pt>
                <c:pt idx="106">
                  <c:v>2.0000000000000001E-4</c:v>
                </c:pt>
                <c:pt idx="107">
                  <c:v>2.9999999999999997E-4</c:v>
                </c:pt>
                <c:pt idx="108">
                  <c:v>2.9999999999999997E-4</c:v>
                </c:pt>
                <c:pt idx="109">
                  <c:v>2.0000000000000001E-4</c:v>
                </c:pt>
                <c:pt idx="110">
                  <c:v>2.0000000000000001E-4</c:v>
                </c:pt>
                <c:pt idx="111">
                  <c:v>2.0000000000000001E-4</c:v>
                </c:pt>
                <c:pt idx="112">
                  <c:v>1E-4</c:v>
                </c:pt>
                <c:pt idx="113">
                  <c:v>1E-4</c:v>
                </c:pt>
                <c:pt idx="114">
                  <c:v>1E-4</c:v>
                </c:pt>
                <c:pt idx="115">
                  <c:v>1E-4</c:v>
                </c:pt>
                <c:pt idx="116">
                  <c:v>1E-4</c:v>
                </c:pt>
                <c:pt idx="117">
                  <c:v>1E-4</c:v>
                </c:pt>
                <c:pt idx="118">
                  <c:v>1E-4</c:v>
                </c:pt>
                <c:pt idx="119">
                  <c:v>1E-4</c:v>
                </c:pt>
                <c:pt idx="120">
                  <c:v>1E-4</c:v>
                </c:pt>
                <c:pt idx="121">
                  <c:v>1E-4</c:v>
                </c:pt>
                <c:pt idx="122">
                  <c:v>1E-4</c:v>
                </c:pt>
                <c:pt idx="123">
                  <c:v>1E-4</c:v>
                </c:pt>
                <c:pt idx="124">
                  <c:v>1E-4</c:v>
                </c:pt>
                <c:pt idx="125">
                  <c:v>1E-4</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numCache>
            </c:numRef>
          </c:val>
          <c:smooth val="0"/>
          <c:extLst>
            <c:ext xmlns:c16="http://schemas.microsoft.com/office/drawing/2014/chart" uri="{C3380CC4-5D6E-409C-BE32-E72D297353CC}">
              <c16:uniqueId val="{00000007-891E-45BA-8C7B-0C5EC091F5AB}"/>
            </c:ext>
          </c:extLst>
        </c:ser>
        <c:ser>
          <c:idx val="8"/>
          <c:order val="8"/>
          <c:tx>
            <c:strRef>
              <c:f>Sheet1!$J$1</c:f>
              <c:strCache>
                <c:ptCount val="1"/>
                <c:pt idx="0">
                  <c:v>Linux</c:v>
                </c:pt>
              </c:strCache>
            </c:strRef>
          </c:tx>
          <c:spPr>
            <a:ln w="34925" cap="rnd">
              <a:solidFill>
                <a:schemeClr val="accent3">
                  <a:lumMod val="60000"/>
                </a:schemeClr>
              </a:solidFill>
              <a:round/>
            </a:ln>
            <a:effectLst>
              <a:outerShdw blurRad="76200" dist="38100" dir="5400000" rotWithShape="0">
                <a:srgbClr val="000000">
                  <a:alpha val="75000"/>
                </a:srgbClr>
              </a:outerShdw>
            </a:effectLst>
          </c:spPr>
          <c:marker>
            <c:symbol val="none"/>
          </c:marker>
          <c:cat>
            <c:strRef>
              <c:f>Sheet1!$A$2:$A$149</c:f>
              <c:strCache>
                <c:ptCount val="148"/>
                <c:pt idx="0">
                  <c:v>2009-01</c:v>
                </c:pt>
                <c:pt idx="1">
                  <c:v>2009-02</c:v>
                </c:pt>
                <c:pt idx="2">
                  <c:v>2009-03</c:v>
                </c:pt>
                <c:pt idx="3">
                  <c:v>2009-04</c:v>
                </c:pt>
                <c:pt idx="4">
                  <c:v>2009-05</c:v>
                </c:pt>
                <c:pt idx="5">
                  <c:v>2009-06</c:v>
                </c:pt>
                <c:pt idx="6">
                  <c:v>2009-07</c:v>
                </c:pt>
                <c:pt idx="7">
                  <c:v>2009-08</c:v>
                </c:pt>
                <c:pt idx="8">
                  <c:v>2009-09</c:v>
                </c:pt>
                <c:pt idx="9">
                  <c:v>2009-10</c:v>
                </c:pt>
                <c:pt idx="10">
                  <c:v>2009-11</c:v>
                </c:pt>
                <c:pt idx="11">
                  <c:v>2009-12</c:v>
                </c:pt>
                <c:pt idx="12">
                  <c:v>2010-01</c:v>
                </c:pt>
                <c:pt idx="13">
                  <c:v>2010-02</c:v>
                </c:pt>
                <c:pt idx="14">
                  <c:v>2010-03</c:v>
                </c:pt>
                <c:pt idx="15">
                  <c:v>2010-04</c:v>
                </c:pt>
                <c:pt idx="16">
                  <c:v>2010-05</c:v>
                </c:pt>
                <c:pt idx="17">
                  <c:v>2010-06</c:v>
                </c:pt>
                <c:pt idx="18">
                  <c:v>2010-07</c:v>
                </c:pt>
                <c:pt idx="19">
                  <c:v>2010-08</c:v>
                </c:pt>
                <c:pt idx="20">
                  <c:v>2010-09</c:v>
                </c:pt>
                <c:pt idx="21">
                  <c:v>2010-10</c:v>
                </c:pt>
                <c:pt idx="22">
                  <c:v>2010-11</c:v>
                </c:pt>
                <c:pt idx="23">
                  <c:v>2010-12</c:v>
                </c:pt>
                <c:pt idx="24">
                  <c:v>2011-01</c:v>
                </c:pt>
                <c:pt idx="25">
                  <c:v>2011-02</c:v>
                </c:pt>
                <c:pt idx="26">
                  <c:v>2011-03</c:v>
                </c:pt>
                <c:pt idx="27">
                  <c:v>2011-04</c:v>
                </c:pt>
                <c:pt idx="28">
                  <c:v>2011-05</c:v>
                </c:pt>
                <c:pt idx="29">
                  <c:v>2011-06</c:v>
                </c:pt>
                <c:pt idx="30">
                  <c:v>2011-07</c:v>
                </c:pt>
                <c:pt idx="31">
                  <c:v>2011-08</c:v>
                </c:pt>
                <c:pt idx="32">
                  <c:v>2011-09</c:v>
                </c:pt>
                <c:pt idx="33">
                  <c:v>2011-10</c:v>
                </c:pt>
                <c:pt idx="34">
                  <c:v>2011-11</c:v>
                </c:pt>
                <c:pt idx="35">
                  <c:v>2011-12</c:v>
                </c:pt>
                <c:pt idx="36">
                  <c:v>2012-01</c:v>
                </c:pt>
                <c:pt idx="37">
                  <c:v>2012-02</c:v>
                </c:pt>
                <c:pt idx="38">
                  <c:v>2012-03</c:v>
                </c:pt>
                <c:pt idx="39">
                  <c:v>2012-04</c:v>
                </c:pt>
                <c:pt idx="40">
                  <c:v>2012-05</c:v>
                </c:pt>
                <c:pt idx="41">
                  <c:v>2012-06</c:v>
                </c:pt>
                <c:pt idx="42">
                  <c:v>2012-07</c:v>
                </c:pt>
                <c:pt idx="43">
                  <c:v>2012-08</c:v>
                </c:pt>
                <c:pt idx="44">
                  <c:v>2012-09</c:v>
                </c:pt>
                <c:pt idx="45">
                  <c:v>2012-10</c:v>
                </c:pt>
                <c:pt idx="46">
                  <c:v>2012-11</c:v>
                </c:pt>
                <c:pt idx="47">
                  <c:v>2012-12</c:v>
                </c:pt>
                <c:pt idx="48">
                  <c:v>2013-01</c:v>
                </c:pt>
                <c:pt idx="49">
                  <c:v>2013-02</c:v>
                </c:pt>
                <c:pt idx="50">
                  <c:v>2013-03</c:v>
                </c:pt>
                <c:pt idx="51">
                  <c:v>2013-04</c:v>
                </c:pt>
                <c:pt idx="52">
                  <c:v>2013-05</c:v>
                </c:pt>
                <c:pt idx="53">
                  <c:v>2013-06</c:v>
                </c:pt>
                <c:pt idx="54">
                  <c:v>2013-07</c:v>
                </c:pt>
                <c:pt idx="55">
                  <c:v>2013-08</c:v>
                </c:pt>
                <c:pt idx="56">
                  <c:v>2013-09</c:v>
                </c:pt>
                <c:pt idx="57">
                  <c:v>2013-10</c:v>
                </c:pt>
                <c:pt idx="58">
                  <c:v>2013-11</c:v>
                </c:pt>
                <c:pt idx="59">
                  <c:v>2013-12</c:v>
                </c:pt>
                <c:pt idx="60">
                  <c:v>2014-01</c:v>
                </c:pt>
                <c:pt idx="61">
                  <c:v>2014-02</c:v>
                </c:pt>
                <c:pt idx="62">
                  <c:v>2014-03</c:v>
                </c:pt>
                <c:pt idx="63">
                  <c:v>2014-04</c:v>
                </c:pt>
                <c:pt idx="64">
                  <c:v>2014-05</c:v>
                </c:pt>
                <c:pt idx="65">
                  <c:v>2014-06</c:v>
                </c:pt>
                <c:pt idx="66">
                  <c:v>2014-07</c:v>
                </c:pt>
                <c:pt idx="67">
                  <c:v>2014-08</c:v>
                </c:pt>
                <c:pt idx="68">
                  <c:v>2014-09</c:v>
                </c:pt>
                <c:pt idx="69">
                  <c:v>2014-10</c:v>
                </c:pt>
                <c:pt idx="70">
                  <c:v>2014-11</c:v>
                </c:pt>
                <c:pt idx="71">
                  <c:v>2014-12</c:v>
                </c:pt>
                <c:pt idx="72">
                  <c:v>2015-01</c:v>
                </c:pt>
                <c:pt idx="73">
                  <c:v>2015-02</c:v>
                </c:pt>
                <c:pt idx="74">
                  <c:v>2015-03</c:v>
                </c:pt>
                <c:pt idx="75">
                  <c:v>2015-04</c:v>
                </c:pt>
                <c:pt idx="76">
                  <c:v>2015-05</c:v>
                </c:pt>
                <c:pt idx="77">
                  <c:v>2015-06</c:v>
                </c:pt>
                <c:pt idx="78">
                  <c:v>2015-07</c:v>
                </c:pt>
                <c:pt idx="79">
                  <c:v>2015-08</c:v>
                </c:pt>
                <c:pt idx="80">
                  <c:v>2015-09</c:v>
                </c:pt>
                <c:pt idx="81">
                  <c:v>2015-10</c:v>
                </c:pt>
                <c:pt idx="82">
                  <c:v>2015-11</c:v>
                </c:pt>
                <c:pt idx="83">
                  <c:v>2015-12</c:v>
                </c:pt>
                <c:pt idx="84">
                  <c:v>2016-01</c:v>
                </c:pt>
                <c:pt idx="85">
                  <c:v>2016-02</c:v>
                </c:pt>
                <c:pt idx="86">
                  <c:v>2016-03</c:v>
                </c:pt>
                <c:pt idx="87">
                  <c:v>2016-04</c:v>
                </c:pt>
                <c:pt idx="88">
                  <c:v>2016-05</c:v>
                </c:pt>
                <c:pt idx="89">
                  <c:v>2016-06</c:v>
                </c:pt>
                <c:pt idx="90">
                  <c:v>2016-07</c:v>
                </c:pt>
                <c:pt idx="91">
                  <c:v>2016-08</c:v>
                </c:pt>
                <c:pt idx="92">
                  <c:v>2016-09</c:v>
                </c:pt>
                <c:pt idx="93">
                  <c:v>2016-10</c:v>
                </c:pt>
                <c:pt idx="94">
                  <c:v>2016-11</c:v>
                </c:pt>
                <c:pt idx="95">
                  <c:v>2016-12</c:v>
                </c:pt>
                <c:pt idx="96">
                  <c:v>2017-01</c:v>
                </c:pt>
                <c:pt idx="97">
                  <c:v>2017-02</c:v>
                </c:pt>
                <c:pt idx="98">
                  <c:v>2017-03</c:v>
                </c:pt>
                <c:pt idx="99">
                  <c:v>2017-04</c:v>
                </c:pt>
                <c:pt idx="100">
                  <c:v>2017-05</c:v>
                </c:pt>
                <c:pt idx="101">
                  <c:v>2017-06</c:v>
                </c:pt>
                <c:pt idx="102">
                  <c:v>2017-07</c:v>
                </c:pt>
                <c:pt idx="103">
                  <c:v>2017-08</c:v>
                </c:pt>
                <c:pt idx="104">
                  <c:v>2017-09</c:v>
                </c:pt>
                <c:pt idx="105">
                  <c:v>2017-10</c:v>
                </c:pt>
                <c:pt idx="106">
                  <c:v>2017-11</c:v>
                </c:pt>
                <c:pt idx="107">
                  <c:v>2017-12</c:v>
                </c:pt>
                <c:pt idx="108">
                  <c:v>2018-01</c:v>
                </c:pt>
                <c:pt idx="109">
                  <c:v>2018-02</c:v>
                </c:pt>
                <c:pt idx="110">
                  <c:v>2018-03</c:v>
                </c:pt>
                <c:pt idx="111">
                  <c:v>2018-04</c:v>
                </c:pt>
                <c:pt idx="112">
                  <c:v>2018-05</c:v>
                </c:pt>
                <c:pt idx="113">
                  <c:v>2018-06</c:v>
                </c:pt>
                <c:pt idx="114">
                  <c:v>2018-07</c:v>
                </c:pt>
                <c:pt idx="115">
                  <c:v>2018-08</c:v>
                </c:pt>
                <c:pt idx="116">
                  <c:v>2018-09</c:v>
                </c:pt>
                <c:pt idx="117">
                  <c:v>2018-10</c:v>
                </c:pt>
                <c:pt idx="118">
                  <c:v>2018-11</c:v>
                </c:pt>
                <c:pt idx="119">
                  <c:v>2018-12</c:v>
                </c:pt>
                <c:pt idx="120">
                  <c:v>2019-01</c:v>
                </c:pt>
                <c:pt idx="121">
                  <c:v>2019-02</c:v>
                </c:pt>
                <c:pt idx="122">
                  <c:v>2019-03</c:v>
                </c:pt>
                <c:pt idx="123">
                  <c:v>2019-04</c:v>
                </c:pt>
                <c:pt idx="124">
                  <c:v>2019-05</c:v>
                </c:pt>
                <c:pt idx="125">
                  <c:v>2019-06</c:v>
                </c:pt>
                <c:pt idx="126">
                  <c:v>2019-07</c:v>
                </c:pt>
                <c:pt idx="127">
                  <c:v>2019-08</c:v>
                </c:pt>
                <c:pt idx="128">
                  <c:v>2019-09</c:v>
                </c:pt>
                <c:pt idx="129">
                  <c:v>2019-10</c:v>
                </c:pt>
                <c:pt idx="130">
                  <c:v>2019-11</c:v>
                </c:pt>
                <c:pt idx="131">
                  <c:v>2019-12</c:v>
                </c:pt>
                <c:pt idx="132">
                  <c:v>2020-01</c:v>
                </c:pt>
                <c:pt idx="133">
                  <c:v>2020-02</c:v>
                </c:pt>
                <c:pt idx="134">
                  <c:v>2020-03</c:v>
                </c:pt>
                <c:pt idx="135">
                  <c:v>2020-04</c:v>
                </c:pt>
                <c:pt idx="136">
                  <c:v>2020-05</c:v>
                </c:pt>
                <c:pt idx="137">
                  <c:v>2020-06</c:v>
                </c:pt>
                <c:pt idx="138">
                  <c:v>2020-07</c:v>
                </c:pt>
                <c:pt idx="139">
                  <c:v>2020-08</c:v>
                </c:pt>
                <c:pt idx="140">
                  <c:v>2020-09</c:v>
                </c:pt>
                <c:pt idx="141">
                  <c:v>2020-10</c:v>
                </c:pt>
                <c:pt idx="142">
                  <c:v>2020-11</c:v>
                </c:pt>
                <c:pt idx="143">
                  <c:v>2020-12</c:v>
                </c:pt>
                <c:pt idx="144">
                  <c:v>2021-01</c:v>
                </c:pt>
                <c:pt idx="145">
                  <c:v>2021-02</c:v>
                </c:pt>
                <c:pt idx="146">
                  <c:v>2021-03</c:v>
                </c:pt>
                <c:pt idx="147">
                  <c:v>2021-04</c:v>
                </c:pt>
              </c:strCache>
            </c:strRef>
          </c:cat>
          <c:val>
            <c:numRef>
              <c:f>Sheet1!$J$2:$J$149</c:f>
              <c:numCache>
                <c:formatCode>0.000%</c:formatCode>
                <c:ptCount val="148"/>
                <c:pt idx="0">
                  <c:v>1.24E-2</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7.000000000000001E-4</c:v>
                </c:pt>
                <c:pt idx="34">
                  <c:v>1E-3</c:v>
                </c:pt>
                <c:pt idx="35">
                  <c:v>1E-3</c:v>
                </c:pt>
                <c:pt idx="36">
                  <c:v>1.1000000000000001E-3</c:v>
                </c:pt>
                <c:pt idx="37">
                  <c:v>1E-3</c:v>
                </c:pt>
                <c:pt idx="38">
                  <c:v>1.1000000000000001E-3</c:v>
                </c:pt>
                <c:pt idx="39">
                  <c:v>1.1000000000000001E-3</c:v>
                </c:pt>
                <c:pt idx="40">
                  <c:v>1.1000000000000001E-3</c:v>
                </c:pt>
                <c:pt idx="41">
                  <c:v>1.1000000000000001E-3</c:v>
                </c:pt>
                <c:pt idx="42">
                  <c:v>1.1999999999999999E-3</c:v>
                </c:pt>
                <c:pt idx="43">
                  <c:v>1.2999999999999999E-3</c:v>
                </c:pt>
                <c:pt idx="44">
                  <c:v>1.1999999999999999E-3</c:v>
                </c:pt>
                <c:pt idx="45">
                  <c:v>1.1000000000000001E-3</c:v>
                </c:pt>
                <c:pt idx="46">
                  <c:v>1E-3</c:v>
                </c:pt>
                <c:pt idx="47">
                  <c:v>8.9999999999999998E-4</c:v>
                </c:pt>
                <c:pt idx="48">
                  <c:v>8.9999999999999998E-4</c:v>
                </c:pt>
                <c:pt idx="49">
                  <c:v>8.0000000000000004E-4</c:v>
                </c:pt>
                <c:pt idx="50">
                  <c:v>8.0000000000000004E-4</c:v>
                </c:pt>
                <c:pt idx="51">
                  <c:v>8.0000000000000004E-4</c:v>
                </c:pt>
                <c:pt idx="52">
                  <c:v>7.000000000000001E-4</c:v>
                </c:pt>
                <c:pt idx="53">
                  <c:v>5.9999999999999995E-4</c:v>
                </c:pt>
                <c:pt idx="54">
                  <c:v>1.11E-2</c:v>
                </c:pt>
                <c:pt idx="55">
                  <c:v>1.49E-2</c:v>
                </c:pt>
                <c:pt idx="56">
                  <c:v>1.61E-2</c:v>
                </c:pt>
                <c:pt idx="57">
                  <c:v>1.6E-2</c:v>
                </c:pt>
                <c:pt idx="58">
                  <c:v>1.1000000000000001E-2</c:v>
                </c:pt>
                <c:pt idx="59">
                  <c:v>8.1000000000000013E-3</c:v>
                </c:pt>
                <c:pt idx="60">
                  <c:v>6.3E-3</c:v>
                </c:pt>
                <c:pt idx="61">
                  <c:v>5.4000000000000003E-3</c:v>
                </c:pt>
                <c:pt idx="62">
                  <c:v>5.1999999999999998E-3</c:v>
                </c:pt>
                <c:pt idx="63">
                  <c:v>4.7999999999999996E-3</c:v>
                </c:pt>
                <c:pt idx="64">
                  <c:v>4.6999999999999993E-3</c:v>
                </c:pt>
                <c:pt idx="65">
                  <c:v>4.7999999999999996E-3</c:v>
                </c:pt>
                <c:pt idx="66">
                  <c:v>5.0000000000000001E-3</c:v>
                </c:pt>
                <c:pt idx="67">
                  <c:v>5.4000000000000003E-3</c:v>
                </c:pt>
                <c:pt idx="68">
                  <c:v>3.5999999999999999E-3</c:v>
                </c:pt>
                <c:pt idx="69">
                  <c:v>3.2000000000000002E-3</c:v>
                </c:pt>
                <c:pt idx="70">
                  <c:v>3.4999999999999996E-3</c:v>
                </c:pt>
                <c:pt idx="71">
                  <c:v>1.9E-3</c:v>
                </c:pt>
                <c:pt idx="72">
                  <c:v>8.9999999999999998E-4</c:v>
                </c:pt>
                <c:pt idx="73">
                  <c:v>8.9999999999999998E-4</c:v>
                </c:pt>
                <c:pt idx="74">
                  <c:v>8.9999999999999998E-4</c:v>
                </c:pt>
                <c:pt idx="75">
                  <c:v>1.1999999999999999E-3</c:v>
                </c:pt>
                <c:pt idx="76">
                  <c:v>1.8E-3</c:v>
                </c:pt>
                <c:pt idx="77">
                  <c:v>1.8E-3</c:v>
                </c:pt>
                <c:pt idx="78">
                  <c:v>2.7000000000000001E-3</c:v>
                </c:pt>
                <c:pt idx="79">
                  <c:v>5.3E-3</c:v>
                </c:pt>
                <c:pt idx="80">
                  <c:v>6.0000000000000001E-3</c:v>
                </c:pt>
                <c:pt idx="81">
                  <c:v>5.8999999999999999E-3</c:v>
                </c:pt>
                <c:pt idx="82">
                  <c:v>4.5000000000000005E-3</c:v>
                </c:pt>
                <c:pt idx="83">
                  <c:v>3.9000000000000003E-3</c:v>
                </c:pt>
                <c:pt idx="84">
                  <c:v>4.3E-3</c:v>
                </c:pt>
                <c:pt idx="85">
                  <c:v>4.0000000000000001E-3</c:v>
                </c:pt>
                <c:pt idx="86">
                  <c:v>3.5999999999999999E-3</c:v>
                </c:pt>
                <c:pt idx="87">
                  <c:v>3.4999999999999996E-3</c:v>
                </c:pt>
                <c:pt idx="88">
                  <c:v>3.5999999999999999E-3</c:v>
                </c:pt>
                <c:pt idx="89">
                  <c:v>4.0000000000000001E-3</c:v>
                </c:pt>
                <c:pt idx="90">
                  <c:v>4.0000000000000001E-3</c:v>
                </c:pt>
                <c:pt idx="91">
                  <c:v>4.5999999999999999E-3</c:v>
                </c:pt>
                <c:pt idx="92">
                  <c:v>4.0999999999999995E-3</c:v>
                </c:pt>
                <c:pt idx="93">
                  <c:v>3.0999999999999999E-3</c:v>
                </c:pt>
                <c:pt idx="94">
                  <c:v>2.8000000000000004E-3</c:v>
                </c:pt>
                <c:pt idx="95">
                  <c:v>2.8999999999999998E-3</c:v>
                </c:pt>
                <c:pt idx="96">
                  <c:v>1.6000000000000001E-3</c:v>
                </c:pt>
                <c:pt idx="97">
                  <c:v>1.4000000000000002E-3</c:v>
                </c:pt>
                <c:pt idx="98">
                  <c:v>1.1000000000000001E-3</c:v>
                </c:pt>
                <c:pt idx="99">
                  <c:v>7.000000000000001E-4</c:v>
                </c:pt>
                <c:pt idx="100">
                  <c:v>5.0000000000000001E-4</c:v>
                </c:pt>
                <c:pt idx="101">
                  <c:v>5.0000000000000001E-4</c:v>
                </c:pt>
                <c:pt idx="102">
                  <c:v>5.0000000000000001E-4</c:v>
                </c:pt>
                <c:pt idx="103">
                  <c:v>5.0000000000000001E-4</c:v>
                </c:pt>
                <c:pt idx="104">
                  <c:v>5.0000000000000001E-4</c:v>
                </c:pt>
                <c:pt idx="105">
                  <c:v>4.0000000000000002E-4</c:v>
                </c:pt>
                <c:pt idx="106">
                  <c:v>4.0000000000000002E-4</c:v>
                </c:pt>
                <c:pt idx="107">
                  <c:v>4.0000000000000002E-4</c:v>
                </c:pt>
                <c:pt idx="108">
                  <c:v>4.0000000000000002E-4</c:v>
                </c:pt>
                <c:pt idx="109">
                  <c:v>5.0000000000000001E-4</c:v>
                </c:pt>
                <c:pt idx="110">
                  <c:v>5.0000000000000001E-4</c:v>
                </c:pt>
                <c:pt idx="111">
                  <c:v>5.9999999999999995E-4</c:v>
                </c:pt>
                <c:pt idx="112">
                  <c:v>5.0000000000000001E-4</c:v>
                </c:pt>
                <c:pt idx="113">
                  <c:v>1.1000000000000001E-3</c:v>
                </c:pt>
                <c:pt idx="114">
                  <c:v>5.9999999999999995E-4</c:v>
                </c:pt>
                <c:pt idx="115">
                  <c:v>5.9999999999999995E-4</c:v>
                </c:pt>
                <c:pt idx="116">
                  <c:v>5.9999999999999995E-4</c:v>
                </c:pt>
                <c:pt idx="117">
                  <c:v>5.9999999999999995E-4</c:v>
                </c:pt>
                <c:pt idx="118">
                  <c:v>7.000000000000001E-4</c:v>
                </c:pt>
                <c:pt idx="119">
                  <c:v>5.0000000000000001E-4</c:v>
                </c:pt>
                <c:pt idx="120">
                  <c:v>5.0000000000000001E-4</c:v>
                </c:pt>
                <c:pt idx="121">
                  <c:v>5.9999999999999995E-4</c:v>
                </c:pt>
                <c:pt idx="122">
                  <c:v>5.9999999999999995E-4</c:v>
                </c:pt>
                <c:pt idx="123">
                  <c:v>4.0000000000000002E-4</c:v>
                </c:pt>
                <c:pt idx="124">
                  <c:v>4.0000000000000002E-4</c:v>
                </c:pt>
                <c:pt idx="125">
                  <c:v>4.0000000000000002E-4</c:v>
                </c:pt>
                <c:pt idx="126">
                  <c:v>4.0000000000000002E-4</c:v>
                </c:pt>
                <c:pt idx="127">
                  <c:v>2.9999999999999997E-4</c:v>
                </c:pt>
                <c:pt idx="128">
                  <c:v>4.0000000000000002E-4</c:v>
                </c:pt>
                <c:pt idx="129">
                  <c:v>2.9999999999999997E-4</c:v>
                </c:pt>
                <c:pt idx="130">
                  <c:v>2.9999999999999997E-4</c:v>
                </c:pt>
                <c:pt idx="131">
                  <c:v>2.9999999999999997E-4</c:v>
                </c:pt>
                <c:pt idx="132">
                  <c:v>2.9999999999999997E-4</c:v>
                </c:pt>
                <c:pt idx="133">
                  <c:v>2.9999999999999997E-4</c:v>
                </c:pt>
                <c:pt idx="134">
                  <c:v>1E-4</c:v>
                </c:pt>
                <c:pt idx="135">
                  <c:v>1E-4</c:v>
                </c:pt>
                <c:pt idx="136">
                  <c:v>2.0000000000000001E-4</c:v>
                </c:pt>
                <c:pt idx="137">
                  <c:v>2.0000000000000001E-4</c:v>
                </c:pt>
                <c:pt idx="138">
                  <c:v>2.0000000000000001E-4</c:v>
                </c:pt>
                <c:pt idx="139">
                  <c:v>2.0000000000000001E-4</c:v>
                </c:pt>
                <c:pt idx="140">
                  <c:v>2.0000000000000001E-4</c:v>
                </c:pt>
                <c:pt idx="141">
                  <c:v>2.0000000000000001E-4</c:v>
                </c:pt>
                <c:pt idx="142">
                  <c:v>2.0000000000000001E-4</c:v>
                </c:pt>
                <c:pt idx="143">
                  <c:v>2.0000000000000001E-4</c:v>
                </c:pt>
                <c:pt idx="144">
                  <c:v>2.0000000000000001E-4</c:v>
                </c:pt>
                <c:pt idx="145">
                  <c:v>2.0000000000000001E-4</c:v>
                </c:pt>
                <c:pt idx="146">
                  <c:v>2.0000000000000001E-4</c:v>
                </c:pt>
                <c:pt idx="147">
                  <c:v>2.0000000000000001E-4</c:v>
                </c:pt>
              </c:numCache>
            </c:numRef>
          </c:val>
          <c:smooth val="0"/>
          <c:extLst>
            <c:ext xmlns:c16="http://schemas.microsoft.com/office/drawing/2014/chart" uri="{C3380CC4-5D6E-409C-BE32-E72D297353CC}">
              <c16:uniqueId val="{00000008-891E-45BA-8C7B-0C5EC091F5AB}"/>
            </c:ext>
          </c:extLst>
        </c:ser>
        <c:ser>
          <c:idx val="9"/>
          <c:order val="9"/>
          <c:tx>
            <c:strRef>
              <c:f>Sheet1!$K$1</c:f>
              <c:strCache>
                <c:ptCount val="1"/>
                <c:pt idx="0">
                  <c:v>Other</c:v>
                </c:pt>
              </c:strCache>
            </c:strRef>
          </c:tx>
          <c:spPr>
            <a:ln w="34925" cap="rnd">
              <a:solidFill>
                <a:schemeClr val="accent4">
                  <a:lumMod val="60000"/>
                </a:schemeClr>
              </a:solidFill>
              <a:round/>
            </a:ln>
            <a:effectLst>
              <a:outerShdw blurRad="76200" dist="38100" dir="5400000" rotWithShape="0">
                <a:srgbClr val="000000">
                  <a:alpha val="75000"/>
                </a:srgbClr>
              </a:outerShdw>
            </a:effectLst>
          </c:spPr>
          <c:marker>
            <c:symbol val="none"/>
          </c:marker>
          <c:cat>
            <c:strRef>
              <c:f>Sheet1!$A$2:$A$149</c:f>
              <c:strCache>
                <c:ptCount val="148"/>
                <c:pt idx="0">
                  <c:v>2009-01</c:v>
                </c:pt>
                <c:pt idx="1">
                  <c:v>2009-02</c:v>
                </c:pt>
                <c:pt idx="2">
                  <c:v>2009-03</c:v>
                </c:pt>
                <c:pt idx="3">
                  <c:v>2009-04</c:v>
                </c:pt>
                <c:pt idx="4">
                  <c:v>2009-05</c:v>
                </c:pt>
                <c:pt idx="5">
                  <c:v>2009-06</c:v>
                </c:pt>
                <c:pt idx="6">
                  <c:v>2009-07</c:v>
                </c:pt>
                <c:pt idx="7">
                  <c:v>2009-08</c:v>
                </c:pt>
                <c:pt idx="8">
                  <c:v>2009-09</c:v>
                </c:pt>
                <c:pt idx="9">
                  <c:v>2009-10</c:v>
                </c:pt>
                <c:pt idx="10">
                  <c:v>2009-11</c:v>
                </c:pt>
                <c:pt idx="11">
                  <c:v>2009-12</c:v>
                </c:pt>
                <c:pt idx="12">
                  <c:v>2010-01</c:v>
                </c:pt>
                <c:pt idx="13">
                  <c:v>2010-02</c:v>
                </c:pt>
                <c:pt idx="14">
                  <c:v>2010-03</c:v>
                </c:pt>
                <c:pt idx="15">
                  <c:v>2010-04</c:v>
                </c:pt>
                <c:pt idx="16">
                  <c:v>2010-05</c:v>
                </c:pt>
                <c:pt idx="17">
                  <c:v>2010-06</c:v>
                </c:pt>
                <c:pt idx="18">
                  <c:v>2010-07</c:v>
                </c:pt>
                <c:pt idx="19">
                  <c:v>2010-08</c:v>
                </c:pt>
                <c:pt idx="20">
                  <c:v>2010-09</c:v>
                </c:pt>
                <c:pt idx="21">
                  <c:v>2010-10</c:v>
                </c:pt>
                <c:pt idx="22">
                  <c:v>2010-11</c:v>
                </c:pt>
                <c:pt idx="23">
                  <c:v>2010-12</c:v>
                </c:pt>
                <c:pt idx="24">
                  <c:v>2011-01</c:v>
                </c:pt>
                <c:pt idx="25">
                  <c:v>2011-02</c:v>
                </c:pt>
                <c:pt idx="26">
                  <c:v>2011-03</c:v>
                </c:pt>
                <c:pt idx="27">
                  <c:v>2011-04</c:v>
                </c:pt>
                <c:pt idx="28">
                  <c:v>2011-05</c:v>
                </c:pt>
                <c:pt idx="29">
                  <c:v>2011-06</c:v>
                </c:pt>
                <c:pt idx="30">
                  <c:v>2011-07</c:v>
                </c:pt>
                <c:pt idx="31">
                  <c:v>2011-08</c:v>
                </c:pt>
                <c:pt idx="32">
                  <c:v>2011-09</c:v>
                </c:pt>
                <c:pt idx="33">
                  <c:v>2011-10</c:v>
                </c:pt>
                <c:pt idx="34">
                  <c:v>2011-11</c:v>
                </c:pt>
                <c:pt idx="35">
                  <c:v>2011-12</c:v>
                </c:pt>
                <c:pt idx="36">
                  <c:v>2012-01</c:v>
                </c:pt>
                <c:pt idx="37">
                  <c:v>2012-02</c:v>
                </c:pt>
                <c:pt idx="38">
                  <c:v>2012-03</c:v>
                </c:pt>
                <c:pt idx="39">
                  <c:v>2012-04</c:v>
                </c:pt>
                <c:pt idx="40">
                  <c:v>2012-05</c:v>
                </c:pt>
                <c:pt idx="41">
                  <c:v>2012-06</c:v>
                </c:pt>
                <c:pt idx="42">
                  <c:v>2012-07</c:v>
                </c:pt>
                <c:pt idx="43">
                  <c:v>2012-08</c:v>
                </c:pt>
                <c:pt idx="44">
                  <c:v>2012-09</c:v>
                </c:pt>
                <c:pt idx="45">
                  <c:v>2012-10</c:v>
                </c:pt>
                <c:pt idx="46">
                  <c:v>2012-11</c:v>
                </c:pt>
                <c:pt idx="47">
                  <c:v>2012-12</c:v>
                </c:pt>
                <c:pt idx="48">
                  <c:v>2013-01</c:v>
                </c:pt>
                <c:pt idx="49">
                  <c:v>2013-02</c:v>
                </c:pt>
                <c:pt idx="50">
                  <c:v>2013-03</c:v>
                </c:pt>
                <c:pt idx="51">
                  <c:v>2013-04</c:v>
                </c:pt>
                <c:pt idx="52">
                  <c:v>2013-05</c:v>
                </c:pt>
                <c:pt idx="53">
                  <c:v>2013-06</c:v>
                </c:pt>
                <c:pt idx="54">
                  <c:v>2013-07</c:v>
                </c:pt>
                <c:pt idx="55">
                  <c:v>2013-08</c:v>
                </c:pt>
                <c:pt idx="56">
                  <c:v>2013-09</c:v>
                </c:pt>
                <c:pt idx="57">
                  <c:v>2013-10</c:v>
                </c:pt>
                <c:pt idx="58">
                  <c:v>2013-11</c:v>
                </c:pt>
                <c:pt idx="59">
                  <c:v>2013-12</c:v>
                </c:pt>
                <c:pt idx="60">
                  <c:v>2014-01</c:v>
                </c:pt>
                <c:pt idx="61">
                  <c:v>2014-02</c:v>
                </c:pt>
                <c:pt idx="62">
                  <c:v>2014-03</c:v>
                </c:pt>
                <c:pt idx="63">
                  <c:v>2014-04</c:v>
                </c:pt>
                <c:pt idx="64">
                  <c:v>2014-05</c:v>
                </c:pt>
                <c:pt idx="65">
                  <c:v>2014-06</c:v>
                </c:pt>
                <c:pt idx="66">
                  <c:v>2014-07</c:v>
                </c:pt>
                <c:pt idx="67">
                  <c:v>2014-08</c:v>
                </c:pt>
                <c:pt idx="68">
                  <c:v>2014-09</c:v>
                </c:pt>
                <c:pt idx="69">
                  <c:v>2014-10</c:v>
                </c:pt>
                <c:pt idx="70">
                  <c:v>2014-11</c:v>
                </c:pt>
                <c:pt idx="71">
                  <c:v>2014-12</c:v>
                </c:pt>
                <c:pt idx="72">
                  <c:v>2015-01</c:v>
                </c:pt>
                <c:pt idx="73">
                  <c:v>2015-02</c:v>
                </c:pt>
                <c:pt idx="74">
                  <c:v>2015-03</c:v>
                </c:pt>
                <c:pt idx="75">
                  <c:v>2015-04</c:v>
                </c:pt>
                <c:pt idx="76">
                  <c:v>2015-05</c:v>
                </c:pt>
                <c:pt idx="77">
                  <c:v>2015-06</c:v>
                </c:pt>
                <c:pt idx="78">
                  <c:v>2015-07</c:v>
                </c:pt>
                <c:pt idx="79">
                  <c:v>2015-08</c:v>
                </c:pt>
                <c:pt idx="80">
                  <c:v>2015-09</c:v>
                </c:pt>
                <c:pt idx="81">
                  <c:v>2015-10</c:v>
                </c:pt>
                <c:pt idx="82">
                  <c:v>2015-11</c:v>
                </c:pt>
                <c:pt idx="83">
                  <c:v>2015-12</c:v>
                </c:pt>
                <c:pt idx="84">
                  <c:v>2016-01</c:v>
                </c:pt>
                <c:pt idx="85">
                  <c:v>2016-02</c:v>
                </c:pt>
                <c:pt idx="86">
                  <c:v>2016-03</c:v>
                </c:pt>
                <c:pt idx="87">
                  <c:v>2016-04</c:v>
                </c:pt>
                <c:pt idx="88">
                  <c:v>2016-05</c:v>
                </c:pt>
                <c:pt idx="89">
                  <c:v>2016-06</c:v>
                </c:pt>
                <c:pt idx="90">
                  <c:v>2016-07</c:v>
                </c:pt>
                <c:pt idx="91">
                  <c:v>2016-08</c:v>
                </c:pt>
                <c:pt idx="92">
                  <c:v>2016-09</c:v>
                </c:pt>
                <c:pt idx="93">
                  <c:v>2016-10</c:v>
                </c:pt>
                <c:pt idx="94">
                  <c:v>2016-11</c:v>
                </c:pt>
                <c:pt idx="95">
                  <c:v>2016-12</c:v>
                </c:pt>
                <c:pt idx="96">
                  <c:v>2017-01</c:v>
                </c:pt>
                <c:pt idx="97">
                  <c:v>2017-02</c:v>
                </c:pt>
                <c:pt idx="98">
                  <c:v>2017-03</c:v>
                </c:pt>
                <c:pt idx="99">
                  <c:v>2017-04</c:v>
                </c:pt>
                <c:pt idx="100">
                  <c:v>2017-05</c:v>
                </c:pt>
                <c:pt idx="101">
                  <c:v>2017-06</c:v>
                </c:pt>
                <c:pt idx="102">
                  <c:v>2017-07</c:v>
                </c:pt>
                <c:pt idx="103">
                  <c:v>2017-08</c:v>
                </c:pt>
                <c:pt idx="104">
                  <c:v>2017-09</c:v>
                </c:pt>
                <c:pt idx="105">
                  <c:v>2017-10</c:v>
                </c:pt>
                <c:pt idx="106">
                  <c:v>2017-11</c:v>
                </c:pt>
                <c:pt idx="107">
                  <c:v>2017-12</c:v>
                </c:pt>
                <c:pt idx="108">
                  <c:v>2018-01</c:v>
                </c:pt>
                <c:pt idx="109">
                  <c:v>2018-02</c:v>
                </c:pt>
                <c:pt idx="110">
                  <c:v>2018-03</c:v>
                </c:pt>
                <c:pt idx="111">
                  <c:v>2018-04</c:v>
                </c:pt>
                <c:pt idx="112">
                  <c:v>2018-05</c:v>
                </c:pt>
                <c:pt idx="113">
                  <c:v>2018-06</c:v>
                </c:pt>
                <c:pt idx="114">
                  <c:v>2018-07</c:v>
                </c:pt>
                <c:pt idx="115">
                  <c:v>2018-08</c:v>
                </c:pt>
                <c:pt idx="116">
                  <c:v>2018-09</c:v>
                </c:pt>
                <c:pt idx="117">
                  <c:v>2018-10</c:v>
                </c:pt>
                <c:pt idx="118">
                  <c:v>2018-11</c:v>
                </c:pt>
                <c:pt idx="119">
                  <c:v>2018-12</c:v>
                </c:pt>
                <c:pt idx="120">
                  <c:v>2019-01</c:v>
                </c:pt>
                <c:pt idx="121">
                  <c:v>2019-02</c:v>
                </c:pt>
                <c:pt idx="122">
                  <c:v>2019-03</c:v>
                </c:pt>
                <c:pt idx="123">
                  <c:v>2019-04</c:v>
                </c:pt>
                <c:pt idx="124">
                  <c:v>2019-05</c:v>
                </c:pt>
                <c:pt idx="125">
                  <c:v>2019-06</c:v>
                </c:pt>
                <c:pt idx="126">
                  <c:v>2019-07</c:v>
                </c:pt>
                <c:pt idx="127">
                  <c:v>2019-08</c:v>
                </c:pt>
                <c:pt idx="128">
                  <c:v>2019-09</c:v>
                </c:pt>
                <c:pt idx="129">
                  <c:v>2019-10</c:v>
                </c:pt>
                <c:pt idx="130">
                  <c:v>2019-11</c:v>
                </c:pt>
                <c:pt idx="131">
                  <c:v>2019-12</c:v>
                </c:pt>
                <c:pt idx="132">
                  <c:v>2020-01</c:v>
                </c:pt>
                <c:pt idx="133">
                  <c:v>2020-02</c:v>
                </c:pt>
                <c:pt idx="134">
                  <c:v>2020-03</c:v>
                </c:pt>
                <c:pt idx="135">
                  <c:v>2020-04</c:v>
                </c:pt>
                <c:pt idx="136">
                  <c:v>2020-05</c:v>
                </c:pt>
                <c:pt idx="137">
                  <c:v>2020-06</c:v>
                </c:pt>
                <c:pt idx="138">
                  <c:v>2020-07</c:v>
                </c:pt>
                <c:pt idx="139">
                  <c:v>2020-08</c:v>
                </c:pt>
                <c:pt idx="140">
                  <c:v>2020-09</c:v>
                </c:pt>
                <c:pt idx="141">
                  <c:v>2020-10</c:v>
                </c:pt>
                <c:pt idx="142">
                  <c:v>2020-11</c:v>
                </c:pt>
                <c:pt idx="143">
                  <c:v>2020-12</c:v>
                </c:pt>
                <c:pt idx="144">
                  <c:v>2021-01</c:v>
                </c:pt>
                <c:pt idx="145">
                  <c:v>2021-02</c:v>
                </c:pt>
                <c:pt idx="146">
                  <c:v>2021-03</c:v>
                </c:pt>
                <c:pt idx="147">
                  <c:v>2021-04</c:v>
                </c:pt>
              </c:strCache>
            </c:strRef>
          </c:cat>
          <c:val>
            <c:numRef>
              <c:f>Sheet1!$K$2:$K$149</c:f>
              <c:numCache>
                <c:formatCode>0.000%</c:formatCode>
                <c:ptCount val="148"/>
                <c:pt idx="0">
                  <c:v>6.7000000000000002E-3</c:v>
                </c:pt>
                <c:pt idx="1">
                  <c:v>9.8999999999999991E-3</c:v>
                </c:pt>
                <c:pt idx="2">
                  <c:v>6.6E-3</c:v>
                </c:pt>
                <c:pt idx="3">
                  <c:v>6.5000000000000006E-3</c:v>
                </c:pt>
                <c:pt idx="4">
                  <c:v>6.1999999999999998E-3</c:v>
                </c:pt>
                <c:pt idx="5">
                  <c:v>5.8999999999999999E-3</c:v>
                </c:pt>
                <c:pt idx="6">
                  <c:v>6.8999999999999999E-3</c:v>
                </c:pt>
                <c:pt idx="7">
                  <c:v>1.04E-2</c:v>
                </c:pt>
                <c:pt idx="8">
                  <c:v>1.04E-2</c:v>
                </c:pt>
                <c:pt idx="9">
                  <c:v>1.0500000000000001E-2</c:v>
                </c:pt>
                <c:pt idx="10">
                  <c:v>9.3999999999999986E-3</c:v>
                </c:pt>
                <c:pt idx="11">
                  <c:v>8.0000000000000002E-3</c:v>
                </c:pt>
                <c:pt idx="12">
                  <c:v>7.3000000000000001E-3</c:v>
                </c:pt>
                <c:pt idx="13">
                  <c:v>7.3000000000000001E-3</c:v>
                </c:pt>
                <c:pt idx="14">
                  <c:v>6.7000000000000002E-3</c:v>
                </c:pt>
                <c:pt idx="15">
                  <c:v>6.1999999999999998E-3</c:v>
                </c:pt>
                <c:pt idx="16">
                  <c:v>5.8999999999999999E-3</c:v>
                </c:pt>
                <c:pt idx="17">
                  <c:v>5.7999999999999996E-3</c:v>
                </c:pt>
                <c:pt idx="18">
                  <c:v>6.7000000000000002E-3</c:v>
                </c:pt>
                <c:pt idx="19">
                  <c:v>6.4000000000000003E-3</c:v>
                </c:pt>
                <c:pt idx="20">
                  <c:v>5.1999999999999998E-3</c:v>
                </c:pt>
                <c:pt idx="21">
                  <c:v>4.4000000000000003E-3</c:v>
                </c:pt>
                <c:pt idx="22">
                  <c:v>5.0000000000000001E-3</c:v>
                </c:pt>
                <c:pt idx="23">
                  <c:v>5.3E-3</c:v>
                </c:pt>
                <c:pt idx="24">
                  <c:v>4.6999999999999993E-3</c:v>
                </c:pt>
                <c:pt idx="25">
                  <c:v>4.0000000000000001E-3</c:v>
                </c:pt>
                <c:pt idx="26">
                  <c:v>3.5999999999999999E-3</c:v>
                </c:pt>
                <c:pt idx="27">
                  <c:v>3.2000000000000002E-3</c:v>
                </c:pt>
                <c:pt idx="28">
                  <c:v>2.7000000000000001E-3</c:v>
                </c:pt>
                <c:pt idx="29">
                  <c:v>2.3E-3</c:v>
                </c:pt>
                <c:pt idx="30">
                  <c:v>2E-3</c:v>
                </c:pt>
                <c:pt idx="31">
                  <c:v>1.8E-3</c:v>
                </c:pt>
                <c:pt idx="32">
                  <c:v>1.7000000000000001E-3</c:v>
                </c:pt>
                <c:pt idx="33">
                  <c:v>2.0999999999999999E-3</c:v>
                </c:pt>
                <c:pt idx="34">
                  <c:v>2E-3</c:v>
                </c:pt>
                <c:pt idx="35">
                  <c:v>1.8E-3</c:v>
                </c:pt>
                <c:pt idx="36">
                  <c:v>1.6000000000000001E-3</c:v>
                </c:pt>
                <c:pt idx="37">
                  <c:v>1.5E-3</c:v>
                </c:pt>
                <c:pt idx="38">
                  <c:v>1.5E-3</c:v>
                </c:pt>
                <c:pt idx="39">
                  <c:v>2E-3</c:v>
                </c:pt>
                <c:pt idx="40">
                  <c:v>2.0999999999999999E-3</c:v>
                </c:pt>
                <c:pt idx="41">
                  <c:v>2E-3</c:v>
                </c:pt>
                <c:pt idx="42">
                  <c:v>2.2000000000000001E-3</c:v>
                </c:pt>
                <c:pt idx="43">
                  <c:v>2.3E-3</c:v>
                </c:pt>
                <c:pt idx="44">
                  <c:v>2.3999999999999998E-3</c:v>
                </c:pt>
                <c:pt idx="45">
                  <c:v>2.3E-3</c:v>
                </c:pt>
                <c:pt idx="46">
                  <c:v>1.8E-3</c:v>
                </c:pt>
                <c:pt idx="47">
                  <c:v>1.5E-3</c:v>
                </c:pt>
                <c:pt idx="48">
                  <c:v>1.2999999999999999E-3</c:v>
                </c:pt>
                <c:pt idx="49">
                  <c:v>1.4000000000000002E-3</c:v>
                </c:pt>
                <c:pt idx="50">
                  <c:v>1.2999999999999999E-3</c:v>
                </c:pt>
                <c:pt idx="51">
                  <c:v>1E-3</c:v>
                </c:pt>
                <c:pt idx="52">
                  <c:v>1E-3</c:v>
                </c:pt>
                <c:pt idx="53">
                  <c:v>8.9999999999999998E-4</c:v>
                </c:pt>
                <c:pt idx="54">
                  <c:v>8.9999999999999998E-4</c:v>
                </c:pt>
                <c:pt idx="55">
                  <c:v>8.9999999999999998E-4</c:v>
                </c:pt>
                <c:pt idx="56">
                  <c:v>8.9999999999999998E-4</c:v>
                </c:pt>
                <c:pt idx="57">
                  <c:v>1E-3</c:v>
                </c:pt>
                <c:pt idx="58">
                  <c:v>5.9999999999999995E-4</c:v>
                </c:pt>
                <c:pt idx="59">
                  <c:v>4.0000000000000002E-4</c:v>
                </c:pt>
                <c:pt idx="60">
                  <c:v>2.9999999999999997E-4</c:v>
                </c:pt>
                <c:pt idx="61">
                  <c:v>2.9999999999999997E-4</c:v>
                </c:pt>
                <c:pt idx="62">
                  <c:v>2.9999999999999997E-4</c:v>
                </c:pt>
                <c:pt idx="63">
                  <c:v>2.9999999999999997E-4</c:v>
                </c:pt>
                <c:pt idx="64">
                  <c:v>2.0000000000000001E-4</c:v>
                </c:pt>
                <c:pt idx="65">
                  <c:v>2.0000000000000001E-4</c:v>
                </c:pt>
                <c:pt idx="66">
                  <c:v>2.0000000000000001E-4</c:v>
                </c:pt>
                <c:pt idx="67">
                  <c:v>2.0000000000000001E-4</c:v>
                </c:pt>
                <c:pt idx="68">
                  <c:v>2.0000000000000001E-4</c:v>
                </c:pt>
                <c:pt idx="69">
                  <c:v>1E-4</c:v>
                </c:pt>
                <c:pt idx="70">
                  <c:v>2.0000000000000001E-4</c:v>
                </c:pt>
                <c:pt idx="71">
                  <c:v>2.0000000000000001E-4</c:v>
                </c:pt>
                <c:pt idx="72">
                  <c:v>2.9999999999999997E-4</c:v>
                </c:pt>
                <c:pt idx="73">
                  <c:v>1E-4</c:v>
                </c:pt>
                <c:pt idx="74">
                  <c:v>1E-4</c:v>
                </c:pt>
                <c:pt idx="75">
                  <c:v>1E-4</c:v>
                </c:pt>
                <c:pt idx="76">
                  <c:v>1E-4</c:v>
                </c:pt>
                <c:pt idx="77">
                  <c:v>1E-4</c:v>
                </c:pt>
                <c:pt idx="78">
                  <c:v>1E-4</c:v>
                </c:pt>
                <c:pt idx="79">
                  <c:v>1E-4</c:v>
                </c:pt>
                <c:pt idx="80">
                  <c:v>1E-4</c:v>
                </c:pt>
                <c:pt idx="81">
                  <c:v>1E-4</c:v>
                </c:pt>
                <c:pt idx="82">
                  <c:v>1E-4</c:v>
                </c:pt>
                <c:pt idx="83">
                  <c:v>1E-4</c:v>
                </c:pt>
                <c:pt idx="84">
                  <c:v>1E-4</c:v>
                </c:pt>
                <c:pt idx="85">
                  <c:v>1E-4</c:v>
                </c:pt>
                <c:pt idx="86">
                  <c:v>1E-4</c:v>
                </c:pt>
                <c:pt idx="87">
                  <c:v>1E-4</c:v>
                </c:pt>
                <c:pt idx="88">
                  <c:v>1E-4</c:v>
                </c:pt>
                <c:pt idx="89">
                  <c:v>1E-4</c:v>
                </c:pt>
                <c:pt idx="90">
                  <c:v>1E-4</c:v>
                </c:pt>
                <c:pt idx="91">
                  <c:v>1E-4</c:v>
                </c:pt>
                <c:pt idx="92">
                  <c:v>1E-4</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numCache>
            </c:numRef>
          </c:val>
          <c:smooth val="0"/>
          <c:extLst>
            <c:ext xmlns:c16="http://schemas.microsoft.com/office/drawing/2014/chart" uri="{C3380CC4-5D6E-409C-BE32-E72D297353CC}">
              <c16:uniqueId val="{00000009-891E-45BA-8C7B-0C5EC091F5AB}"/>
            </c:ext>
          </c:extLst>
        </c:ser>
        <c:dLbls>
          <c:showLegendKey val="0"/>
          <c:showVal val="0"/>
          <c:showCatName val="0"/>
          <c:showSerName val="0"/>
          <c:showPercent val="0"/>
          <c:showBubbleSize val="0"/>
        </c:dLbls>
        <c:smooth val="0"/>
        <c:axId val="2108472448"/>
        <c:axId val="2025173312"/>
      </c:lineChart>
      <c:dateAx>
        <c:axId val="2108472448"/>
        <c:scaling>
          <c:orientation val="minMax"/>
        </c:scaling>
        <c:delete val="0"/>
        <c:axPos val="b"/>
        <c:numFmt formatCode="mmmm" sourceLinked="0"/>
        <c:majorTickMark val="none"/>
        <c:minorTickMark val="none"/>
        <c:tickLblPos val="low"/>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Lato"/>
                <a:ea typeface="+mn-ea"/>
                <a:cs typeface="+mn-cs"/>
              </a:defRPr>
            </a:pPr>
            <a:endParaRPr lang="en-US"/>
          </a:p>
        </c:txPr>
        <c:crossAx val="2025173312"/>
        <c:crosses val="autoZero"/>
        <c:auto val="0"/>
        <c:lblOffset val="200"/>
        <c:baseTimeUnit val="days"/>
        <c:majorUnit val="12"/>
        <c:minorUnit val="10"/>
      </c:dateAx>
      <c:valAx>
        <c:axId val="2025173312"/>
        <c:scaling>
          <c:orientation val="minMax"/>
          <c:max val="0.8"/>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Lato"/>
                <a:ea typeface="+mn-ea"/>
                <a:cs typeface="+mn-cs"/>
              </a:defRPr>
            </a:pPr>
            <a:endParaRPr lang="en-US"/>
          </a:p>
        </c:txPr>
        <c:crossAx val="2108472448"/>
        <c:crosses val="autoZero"/>
        <c:crossBetween val="midCat"/>
      </c:valAx>
      <c:spPr>
        <a:noFill/>
        <a:ln>
          <a:noFill/>
        </a:ln>
        <a:effectLst/>
      </c:spPr>
    </c:plotArea>
    <c:legend>
      <c:legendPos val="b"/>
      <c:layout>
        <c:manualLayout>
          <c:xMode val="edge"/>
          <c:yMode val="edge"/>
          <c:x val="3.1217093003306967E-2"/>
          <c:y val="0.90113638649505479"/>
          <c:w val="0.91572592095221761"/>
          <c:h val="9.8863613504945033E-2"/>
        </c:manualLayout>
      </c:layout>
      <c:overlay val="0"/>
      <c:spPr>
        <a:noFill/>
        <a:ln>
          <a:noFill/>
        </a:ln>
        <a:effectLst/>
      </c:spPr>
      <c:txPr>
        <a:bodyPr rot="0" spcFirstLastPara="1" vertOverflow="ellipsis" vert="horz" wrap="square" anchor="ctr" anchorCtr="1"/>
        <a:lstStyle/>
        <a:p>
          <a:pPr algn="just">
            <a:defRPr sz="1197" b="0" i="0" u="none" strike="noStrike" kern="1200" baseline="0">
              <a:solidFill>
                <a:schemeClr val="tx1">
                  <a:lumMod val="65000"/>
                  <a:lumOff val="35000"/>
                </a:schemeClr>
              </a:solidFill>
              <a:latin typeface="Lato"/>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Lato"/>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Revenue</c:v>
                </c:pt>
              </c:strCache>
            </c:strRef>
          </c:tx>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Lato"/>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Sheet1!$A$2:$A$17</c:f>
              <c:numCache>
                <c:formatCode>General</c:formatCode>
                <c:ptCount val="16"/>
                <c:pt idx="0">
                  <c:v>2004</c:v>
                </c:pt>
                <c:pt idx="1">
                  <c:v>2005</c:v>
                </c:pt>
                <c:pt idx="2">
                  <c:v>2006</c:v>
                </c:pt>
                <c:pt idx="3">
                  <c:v>2007</c:v>
                </c:pt>
                <c:pt idx="4">
                  <c:v>2008</c:v>
                </c:pt>
                <c:pt idx="5">
                  <c:v>2009</c:v>
                </c:pt>
                <c:pt idx="6">
                  <c:v>2010</c:v>
                </c:pt>
                <c:pt idx="7">
                  <c:v>2011</c:v>
                </c:pt>
                <c:pt idx="8">
                  <c:v>2012</c:v>
                </c:pt>
                <c:pt idx="9">
                  <c:v>2013</c:v>
                </c:pt>
                <c:pt idx="10">
                  <c:v>2014</c:v>
                </c:pt>
                <c:pt idx="11">
                  <c:v>2015</c:v>
                </c:pt>
                <c:pt idx="12">
                  <c:v>2016</c:v>
                </c:pt>
                <c:pt idx="13">
                  <c:v>2017</c:v>
                </c:pt>
                <c:pt idx="14">
                  <c:v>2018</c:v>
                </c:pt>
                <c:pt idx="15">
                  <c:v>2019</c:v>
                </c:pt>
              </c:numCache>
            </c:numRef>
          </c:cat>
          <c:val>
            <c:numRef>
              <c:f>Sheet1!$B$2:$B$17</c:f>
              <c:numCache>
                <c:formatCode>_-[$$-409]* #,##0_ ;_-[$$-409]* \-#,##0\ ;_-[$$-409]* "-"??_ ;_-@_ </c:formatCode>
                <c:ptCount val="16"/>
                <c:pt idx="0">
                  <c:v>595</c:v>
                </c:pt>
                <c:pt idx="1">
                  <c:v>1350</c:v>
                </c:pt>
                <c:pt idx="2">
                  <c:v>2066</c:v>
                </c:pt>
                <c:pt idx="3">
                  <c:v>3037</c:v>
                </c:pt>
                <c:pt idx="4">
                  <c:v>6009</c:v>
                </c:pt>
                <c:pt idx="5">
                  <c:v>11065</c:v>
                </c:pt>
                <c:pt idx="6">
                  <c:v>14953</c:v>
                </c:pt>
                <c:pt idx="7">
                  <c:v>19907</c:v>
                </c:pt>
                <c:pt idx="8">
                  <c:v>18423</c:v>
                </c:pt>
                <c:pt idx="9">
                  <c:v>11073</c:v>
                </c:pt>
                <c:pt idx="10">
                  <c:v>6813</c:v>
                </c:pt>
                <c:pt idx="11">
                  <c:v>3335</c:v>
                </c:pt>
                <c:pt idx="12">
                  <c:v>2160</c:v>
                </c:pt>
                <c:pt idx="13">
                  <c:v>1309</c:v>
                </c:pt>
                <c:pt idx="14">
                  <c:v>932</c:v>
                </c:pt>
                <c:pt idx="15">
                  <c:v>904</c:v>
                </c:pt>
              </c:numCache>
            </c:numRef>
          </c:val>
          <c:extLst>
            <c:ext xmlns:c16="http://schemas.microsoft.com/office/drawing/2014/chart" uri="{C3380CC4-5D6E-409C-BE32-E72D297353CC}">
              <c16:uniqueId val="{00000000-2A9D-481E-A525-43FBB52703DE}"/>
            </c:ext>
          </c:extLst>
        </c:ser>
        <c:dLbls>
          <c:dLblPos val="outEnd"/>
          <c:showLegendKey val="0"/>
          <c:showVal val="1"/>
          <c:showCatName val="0"/>
          <c:showSerName val="0"/>
          <c:showPercent val="0"/>
          <c:showBubbleSize val="0"/>
        </c:dLbls>
        <c:gapWidth val="65"/>
        <c:axId val="2114069264"/>
        <c:axId val="2108589856"/>
      </c:barChart>
      <c:catAx>
        <c:axId val="21140692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Lato"/>
                <a:ea typeface="+mn-ea"/>
                <a:cs typeface="+mn-cs"/>
              </a:defRPr>
            </a:pPr>
            <a:endParaRPr lang="en-US"/>
          </a:p>
        </c:txPr>
        <c:crossAx val="2108589856"/>
        <c:crosses val="autoZero"/>
        <c:auto val="1"/>
        <c:lblAlgn val="ctr"/>
        <c:lblOffset val="100"/>
        <c:noMultiLvlLbl val="0"/>
      </c:catAx>
      <c:valAx>
        <c:axId val="2108589856"/>
        <c:scaling>
          <c:orientation val="minMax"/>
          <c:max val="22000"/>
          <c:min val="0"/>
        </c:scaling>
        <c:delete val="0"/>
        <c:axPos val="l"/>
        <c:majorGridlines>
          <c:spPr>
            <a:ln w="9525" cap="flat" cmpd="sng" algn="ctr">
              <a:solidFill>
                <a:schemeClr val="tx1">
                  <a:lumMod val="15000"/>
                  <a:lumOff val="85000"/>
                </a:schemeClr>
              </a:solidFill>
              <a:round/>
            </a:ln>
            <a:effectLst/>
          </c:spPr>
        </c:majorGridlines>
        <c:numFmt formatCode="_-[$$-409]* #,##0_ ;_-[$$-409]* \-#,##0\ ;_-[$$-409]* &quot;-&quot;??_ ;_-@_ "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Lato"/>
                <a:ea typeface="+mn-ea"/>
                <a:cs typeface="+mn-cs"/>
              </a:defRPr>
            </a:pPr>
            <a:endParaRPr lang="en-US"/>
          </a:p>
        </c:txPr>
        <c:crossAx val="2114069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Lato"/>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9735F1-920D-43F5-9151-7916FC773A47}" type="doc">
      <dgm:prSet loTypeId="urn:microsoft.com/office/officeart/2008/layout/VerticalCurvedList" loCatId="list" qsTypeId="urn:microsoft.com/office/officeart/2005/8/quickstyle/3d4" qsCatId="3D" csTypeId="urn:microsoft.com/office/officeart/2005/8/colors/accent0_1" csCatId="mainScheme" phldr="1"/>
      <dgm:spPr/>
      <dgm:t>
        <a:bodyPr/>
        <a:lstStyle/>
        <a:p>
          <a:endParaRPr lang="en-IN"/>
        </a:p>
      </dgm:t>
    </dgm:pt>
    <dgm:pt modelId="{1AB61DBB-0DAE-420D-BAB5-B047BD6C47F4}">
      <dgm:prSet phldrT="[Text]" custT="1"/>
      <dgm:spPr/>
      <dgm:t>
        <a:bodyPr/>
        <a:lstStyle/>
        <a:p>
          <a:r>
            <a:rPr lang="en-IN" sz="2400" dirty="0">
              <a:latin typeface="Lato"/>
            </a:rPr>
            <a:t>Threat of Entry: </a:t>
          </a:r>
          <a:r>
            <a:rPr lang="en-IN" sz="2400" b="1" dirty="0">
              <a:solidFill>
                <a:srgbClr val="FFFF00"/>
              </a:solidFill>
              <a:latin typeface="Lato"/>
            </a:rPr>
            <a:t>MODERATE</a:t>
          </a:r>
          <a:r>
            <a:rPr lang="en-IN" sz="2400" dirty="0">
              <a:latin typeface="Lato"/>
            </a:rPr>
            <a:t> </a:t>
          </a:r>
        </a:p>
      </dgm:t>
    </dgm:pt>
    <dgm:pt modelId="{ABABDDAA-0D85-49EE-BE4A-B0BE7EF3948A}" type="parTrans" cxnId="{7DE38C4D-8A10-4264-A8DE-43FE9FE7013C}">
      <dgm:prSet/>
      <dgm:spPr/>
      <dgm:t>
        <a:bodyPr/>
        <a:lstStyle/>
        <a:p>
          <a:endParaRPr lang="en-IN" sz="2400">
            <a:latin typeface="Lato"/>
          </a:endParaRPr>
        </a:p>
      </dgm:t>
    </dgm:pt>
    <dgm:pt modelId="{971E9E04-56CD-42AB-A92C-5394B4A7AD74}" type="sibTrans" cxnId="{7DE38C4D-8A10-4264-A8DE-43FE9FE7013C}">
      <dgm:prSet/>
      <dgm:spPr/>
      <dgm:t>
        <a:bodyPr/>
        <a:lstStyle/>
        <a:p>
          <a:endParaRPr lang="en-IN" sz="2400">
            <a:latin typeface="Lato"/>
          </a:endParaRPr>
        </a:p>
      </dgm:t>
    </dgm:pt>
    <dgm:pt modelId="{02ACA61F-7763-4114-8154-99629643138B}">
      <dgm:prSet phldrT="[Text]" custT="1"/>
      <dgm:spPr/>
      <dgm:t>
        <a:bodyPr/>
        <a:lstStyle/>
        <a:p>
          <a:r>
            <a:rPr lang="en-IN" sz="2400" dirty="0">
              <a:latin typeface="Lato"/>
            </a:rPr>
            <a:t>Buyer Power: </a:t>
          </a:r>
          <a:r>
            <a:rPr lang="en-IN" sz="2400" b="1" dirty="0">
              <a:solidFill>
                <a:srgbClr val="FF3300"/>
              </a:solidFill>
              <a:latin typeface="Lato"/>
            </a:rPr>
            <a:t>HIGH</a:t>
          </a:r>
          <a:endParaRPr lang="en-IN" sz="2400" dirty="0">
            <a:latin typeface="Lato"/>
          </a:endParaRPr>
        </a:p>
      </dgm:t>
    </dgm:pt>
    <dgm:pt modelId="{4B583C3B-64B2-4886-AB18-56F724A4625D}" type="parTrans" cxnId="{3F8A96BA-A033-41C5-8D44-015D5BCD25A1}">
      <dgm:prSet/>
      <dgm:spPr/>
      <dgm:t>
        <a:bodyPr/>
        <a:lstStyle/>
        <a:p>
          <a:endParaRPr lang="en-IN" sz="2400">
            <a:latin typeface="Lato"/>
          </a:endParaRPr>
        </a:p>
      </dgm:t>
    </dgm:pt>
    <dgm:pt modelId="{E905A4E2-FD32-4EDD-BE05-AEB86DAB42F7}" type="sibTrans" cxnId="{3F8A96BA-A033-41C5-8D44-015D5BCD25A1}">
      <dgm:prSet/>
      <dgm:spPr/>
      <dgm:t>
        <a:bodyPr/>
        <a:lstStyle/>
        <a:p>
          <a:endParaRPr lang="en-IN" sz="2400">
            <a:latin typeface="Lato"/>
          </a:endParaRPr>
        </a:p>
      </dgm:t>
    </dgm:pt>
    <dgm:pt modelId="{BAF67392-64E3-4F59-B8DC-66CA565963F7}">
      <dgm:prSet phldrT="[Text]" custT="1"/>
      <dgm:spPr/>
      <dgm:t>
        <a:bodyPr/>
        <a:lstStyle/>
        <a:p>
          <a:r>
            <a:rPr lang="en-IN" sz="2400" dirty="0">
              <a:latin typeface="Lato"/>
            </a:rPr>
            <a:t>Industry Rivalry: </a:t>
          </a:r>
          <a:r>
            <a:rPr lang="en-IN" sz="2400" b="1" dirty="0">
              <a:solidFill>
                <a:srgbClr val="FF0000"/>
              </a:solidFill>
              <a:latin typeface="Lato"/>
            </a:rPr>
            <a:t>VERY HIGH</a:t>
          </a:r>
        </a:p>
      </dgm:t>
    </dgm:pt>
    <dgm:pt modelId="{B04CF0D9-261B-43A9-BE50-624A50B46A5C}" type="parTrans" cxnId="{B88AA170-2E7B-4E1A-B14B-EA34E651AA92}">
      <dgm:prSet/>
      <dgm:spPr/>
      <dgm:t>
        <a:bodyPr/>
        <a:lstStyle/>
        <a:p>
          <a:endParaRPr lang="en-IN" sz="2400">
            <a:latin typeface="Lato"/>
          </a:endParaRPr>
        </a:p>
      </dgm:t>
    </dgm:pt>
    <dgm:pt modelId="{94F6433A-5D54-4677-83F6-1BD8AAFC0EBD}" type="sibTrans" cxnId="{B88AA170-2E7B-4E1A-B14B-EA34E651AA92}">
      <dgm:prSet/>
      <dgm:spPr/>
      <dgm:t>
        <a:bodyPr/>
        <a:lstStyle/>
        <a:p>
          <a:endParaRPr lang="en-IN" sz="2400">
            <a:latin typeface="Lato"/>
          </a:endParaRPr>
        </a:p>
      </dgm:t>
    </dgm:pt>
    <dgm:pt modelId="{E19ABC54-7E68-4E4B-A5EC-2A5D9C86A433}">
      <dgm:prSet custT="1"/>
      <dgm:spPr/>
      <dgm:t>
        <a:bodyPr/>
        <a:lstStyle/>
        <a:p>
          <a:r>
            <a:rPr lang="en-IN" sz="2400" dirty="0">
              <a:latin typeface="Lato"/>
            </a:rPr>
            <a:t>Supplier Power: </a:t>
          </a:r>
          <a:r>
            <a:rPr lang="en-IN" sz="2400" b="1" dirty="0">
              <a:solidFill>
                <a:srgbClr val="FFFF00"/>
              </a:solidFill>
              <a:latin typeface="Lato"/>
            </a:rPr>
            <a:t>MODERATE</a:t>
          </a:r>
          <a:endParaRPr lang="en-IN" sz="2400" dirty="0">
            <a:latin typeface="Lato"/>
          </a:endParaRPr>
        </a:p>
      </dgm:t>
    </dgm:pt>
    <dgm:pt modelId="{DE7A232C-2D06-4AC5-95C0-0B19F4FB8EEC}" type="parTrans" cxnId="{F1AB46AE-B0BA-47E8-9BDD-C9BBA39CB585}">
      <dgm:prSet/>
      <dgm:spPr/>
      <dgm:t>
        <a:bodyPr/>
        <a:lstStyle/>
        <a:p>
          <a:endParaRPr lang="en-IN" sz="2400">
            <a:latin typeface="Lato"/>
          </a:endParaRPr>
        </a:p>
      </dgm:t>
    </dgm:pt>
    <dgm:pt modelId="{32BBB91F-A7E7-44F2-8971-4D2E6FBDDB08}" type="sibTrans" cxnId="{F1AB46AE-B0BA-47E8-9BDD-C9BBA39CB585}">
      <dgm:prSet/>
      <dgm:spPr/>
      <dgm:t>
        <a:bodyPr/>
        <a:lstStyle/>
        <a:p>
          <a:endParaRPr lang="en-IN" sz="2400">
            <a:latin typeface="Lato"/>
          </a:endParaRPr>
        </a:p>
      </dgm:t>
    </dgm:pt>
    <dgm:pt modelId="{12166B55-E46A-4937-9430-F6B7722E2063}">
      <dgm:prSet custT="1"/>
      <dgm:spPr/>
      <dgm:t>
        <a:bodyPr/>
        <a:lstStyle/>
        <a:p>
          <a:r>
            <a:rPr lang="en-IN" sz="2400" dirty="0">
              <a:latin typeface="Lato"/>
            </a:rPr>
            <a:t>Threat of Substitutes: </a:t>
          </a:r>
          <a:r>
            <a:rPr lang="en-IN" sz="2400" b="1" dirty="0">
              <a:solidFill>
                <a:srgbClr val="FF3300"/>
              </a:solidFill>
              <a:latin typeface="Lato"/>
            </a:rPr>
            <a:t>HIGH</a:t>
          </a:r>
        </a:p>
      </dgm:t>
    </dgm:pt>
    <dgm:pt modelId="{04B933EF-33AA-47C1-A6CC-184E07E6FF81}" type="parTrans" cxnId="{D7945900-FB96-436A-BD8B-C4F2E3840DDA}">
      <dgm:prSet/>
      <dgm:spPr/>
      <dgm:t>
        <a:bodyPr/>
        <a:lstStyle/>
        <a:p>
          <a:endParaRPr lang="en-IN" sz="2400">
            <a:latin typeface="Lato"/>
          </a:endParaRPr>
        </a:p>
      </dgm:t>
    </dgm:pt>
    <dgm:pt modelId="{50E3874E-FC52-40C6-83BB-9D04C1976516}" type="sibTrans" cxnId="{D7945900-FB96-436A-BD8B-C4F2E3840DDA}">
      <dgm:prSet/>
      <dgm:spPr/>
      <dgm:t>
        <a:bodyPr/>
        <a:lstStyle/>
        <a:p>
          <a:endParaRPr lang="en-IN" sz="2400">
            <a:latin typeface="Lato"/>
          </a:endParaRPr>
        </a:p>
      </dgm:t>
    </dgm:pt>
    <dgm:pt modelId="{1AADDFC2-0BD8-4D61-B48C-245B8D3DEA38}" type="pres">
      <dgm:prSet presAssocID="{4F9735F1-920D-43F5-9151-7916FC773A47}" presName="Name0" presStyleCnt="0">
        <dgm:presLayoutVars>
          <dgm:chMax val="7"/>
          <dgm:chPref val="7"/>
          <dgm:dir/>
        </dgm:presLayoutVars>
      </dgm:prSet>
      <dgm:spPr/>
    </dgm:pt>
    <dgm:pt modelId="{DE5E8D6A-0889-452C-BAF7-6C2832A563D2}" type="pres">
      <dgm:prSet presAssocID="{4F9735F1-920D-43F5-9151-7916FC773A47}" presName="Name1" presStyleCnt="0"/>
      <dgm:spPr/>
    </dgm:pt>
    <dgm:pt modelId="{D0349356-31B0-47F1-B075-CF0B3357BAAB}" type="pres">
      <dgm:prSet presAssocID="{4F9735F1-920D-43F5-9151-7916FC773A47}" presName="cycle" presStyleCnt="0"/>
      <dgm:spPr/>
    </dgm:pt>
    <dgm:pt modelId="{8805BA2F-1B11-43DF-893D-4F94CC40EDCF}" type="pres">
      <dgm:prSet presAssocID="{4F9735F1-920D-43F5-9151-7916FC773A47}" presName="srcNode" presStyleLbl="node1" presStyleIdx="0" presStyleCnt="5"/>
      <dgm:spPr/>
    </dgm:pt>
    <dgm:pt modelId="{2BD93871-37D8-404C-A048-EFA2BBB2A3F0}" type="pres">
      <dgm:prSet presAssocID="{4F9735F1-920D-43F5-9151-7916FC773A47}" presName="conn" presStyleLbl="parChTrans1D2" presStyleIdx="0" presStyleCnt="1"/>
      <dgm:spPr/>
    </dgm:pt>
    <dgm:pt modelId="{8D6A28BB-3D8F-469F-8804-84F3632528F2}" type="pres">
      <dgm:prSet presAssocID="{4F9735F1-920D-43F5-9151-7916FC773A47}" presName="extraNode" presStyleLbl="node1" presStyleIdx="0" presStyleCnt="5"/>
      <dgm:spPr/>
    </dgm:pt>
    <dgm:pt modelId="{E2A913AB-E81E-45F3-9A3A-63A413A51256}" type="pres">
      <dgm:prSet presAssocID="{4F9735F1-920D-43F5-9151-7916FC773A47}" presName="dstNode" presStyleLbl="node1" presStyleIdx="0" presStyleCnt="5"/>
      <dgm:spPr/>
    </dgm:pt>
    <dgm:pt modelId="{68249E94-15F0-4712-AA58-4320D95C550B}" type="pres">
      <dgm:prSet presAssocID="{1AB61DBB-0DAE-420D-BAB5-B047BD6C47F4}" presName="text_1" presStyleLbl="node1" presStyleIdx="0" presStyleCnt="5" custScaleY="121000">
        <dgm:presLayoutVars>
          <dgm:bulletEnabled val="1"/>
        </dgm:presLayoutVars>
      </dgm:prSet>
      <dgm:spPr/>
    </dgm:pt>
    <dgm:pt modelId="{FE06AB34-021D-4149-8649-8172BD4AB041}" type="pres">
      <dgm:prSet presAssocID="{1AB61DBB-0DAE-420D-BAB5-B047BD6C47F4}" presName="accent_1" presStyleCnt="0"/>
      <dgm:spPr/>
    </dgm:pt>
    <dgm:pt modelId="{824277F5-CD73-459E-8AFC-D66705CF490E}" type="pres">
      <dgm:prSet presAssocID="{1AB61DBB-0DAE-420D-BAB5-B047BD6C47F4}" presName="accentRepeatNode" presStyleLbl="solidFgAcc1" presStyleIdx="0" presStyleCnt="5"/>
      <dgm:spPr/>
    </dgm:pt>
    <dgm:pt modelId="{C2F99F99-F69B-4BD2-9027-46B56001BA15}" type="pres">
      <dgm:prSet presAssocID="{E19ABC54-7E68-4E4B-A5EC-2A5D9C86A433}" presName="text_2" presStyleLbl="node1" presStyleIdx="1" presStyleCnt="5" custScaleY="121000">
        <dgm:presLayoutVars>
          <dgm:bulletEnabled val="1"/>
        </dgm:presLayoutVars>
      </dgm:prSet>
      <dgm:spPr/>
    </dgm:pt>
    <dgm:pt modelId="{0CC27BB8-5862-4711-91AC-ED46E6944566}" type="pres">
      <dgm:prSet presAssocID="{E19ABC54-7E68-4E4B-A5EC-2A5D9C86A433}" presName="accent_2" presStyleCnt="0"/>
      <dgm:spPr/>
    </dgm:pt>
    <dgm:pt modelId="{3827163B-9916-4095-924F-C53D95BA923B}" type="pres">
      <dgm:prSet presAssocID="{E19ABC54-7E68-4E4B-A5EC-2A5D9C86A433}" presName="accentRepeatNode" presStyleLbl="solidFgAcc1" presStyleIdx="1" presStyleCnt="5"/>
      <dgm:spPr/>
    </dgm:pt>
    <dgm:pt modelId="{D8CE51B5-1CD4-4A81-A88A-B96C14670647}" type="pres">
      <dgm:prSet presAssocID="{12166B55-E46A-4937-9430-F6B7722E2063}" presName="text_3" presStyleLbl="node1" presStyleIdx="2" presStyleCnt="5" custScaleY="121000">
        <dgm:presLayoutVars>
          <dgm:bulletEnabled val="1"/>
        </dgm:presLayoutVars>
      </dgm:prSet>
      <dgm:spPr/>
    </dgm:pt>
    <dgm:pt modelId="{4BF4124A-79DD-4CE5-9A72-76C2C2291D39}" type="pres">
      <dgm:prSet presAssocID="{12166B55-E46A-4937-9430-F6B7722E2063}" presName="accent_3" presStyleCnt="0"/>
      <dgm:spPr/>
    </dgm:pt>
    <dgm:pt modelId="{47EDF167-E89F-417B-A76F-0E2C8CBA2506}" type="pres">
      <dgm:prSet presAssocID="{12166B55-E46A-4937-9430-F6B7722E2063}" presName="accentRepeatNode" presStyleLbl="solidFgAcc1" presStyleIdx="2" presStyleCnt="5"/>
      <dgm:spPr/>
    </dgm:pt>
    <dgm:pt modelId="{120B4E2C-5541-4502-87B1-98AD22C58802}" type="pres">
      <dgm:prSet presAssocID="{02ACA61F-7763-4114-8154-99629643138B}" presName="text_4" presStyleLbl="node1" presStyleIdx="3" presStyleCnt="5" custScaleY="121000">
        <dgm:presLayoutVars>
          <dgm:bulletEnabled val="1"/>
        </dgm:presLayoutVars>
      </dgm:prSet>
      <dgm:spPr/>
    </dgm:pt>
    <dgm:pt modelId="{FE1542C4-7EF8-4409-ADFF-D10A93EE4704}" type="pres">
      <dgm:prSet presAssocID="{02ACA61F-7763-4114-8154-99629643138B}" presName="accent_4" presStyleCnt="0"/>
      <dgm:spPr/>
    </dgm:pt>
    <dgm:pt modelId="{CE51472D-9D40-4FCB-B46A-B0E0EFCA866B}" type="pres">
      <dgm:prSet presAssocID="{02ACA61F-7763-4114-8154-99629643138B}" presName="accentRepeatNode" presStyleLbl="solidFgAcc1" presStyleIdx="3" presStyleCnt="5"/>
      <dgm:spPr/>
    </dgm:pt>
    <dgm:pt modelId="{D73E826F-8C1B-4D17-A9DB-F6CC78044A98}" type="pres">
      <dgm:prSet presAssocID="{BAF67392-64E3-4F59-B8DC-66CA565963F7}" presName="text_5" presStyleLbl="node1" presStyleIdx="4" presStyleCnt="5" custScaleY="121000">
        <dgm:presLayoutVars>
          <dgm:bulletEnabled val="1"/>
        </dgm:presLayoutVars>
      </dgm:prSet>
      <dgm:spPr/>
    </dgm:pt>
    <dgm:pt modelId="{AD1EAF63-DA1E-4326-9412-7D35F4706E8E}" type="pres">
      <dgm:prSet presAssocID="{BAF67392-64E3-4F59-B8DC-66CA565963F7}" presName="accent_5" presStyleCnt="0"/>
      <dgm:spPr/>
    </dgm:pt>
    <dgm:pt modelId="{3AFB52E9-F308-4227-9C97-955BEF43C355}" type="pres">
      <dgm:prSet presAssocID="{BAF67392-64E3-4F59-B8DC-66CA565963F7}" presName="accentRepeatNode" presStyleLbl="solidFgAcc1" presStyleIdx="4" presStyleCnt="5"/>
      <dgm:spPr/>
    </dgm:pt>
  </dgm:ptLst>
  <dgm:cxnLst>
    <dgm:cxn modelId="{D7945900-FB96-436A-BD8B-C4F2E3840DDA}" srcId="{4F9735F1-920D-43F5-9151-7916FC773A47}" destId="{12166B55-E46A-4937-9430-F6B7722E2063}" srcOrd="2" destOrd="0" parTransId="{04B933EF-33AA-47C1-A6CC-184E07E6FF81}" sibTransId="{50E3874E-FC52-40C6-83BB-9D04C1976516}"/>
    <dgm:cxn modelId="{4FFF5630-CAE5-4999-A4C4-5866F1873FD6}" type="presOf" srcId="{BAF67392-64E3-4F59-B8DC-66CA565963F7}" destId="{D73E826F-8C1B-4D17-A9DB-F6CC78044A98}" srcOrd="0" destOrd="0" presId="urn:microsoft.com/office/officeart/2008/layout/VerticalCurvedList"/>
    <dgm:cxn modelId="{D7404369-87DD-4778-9023-98B20C4808A8}" type="presOf" srcId="{1AB61DBB-0DAE-420D-BAB5-B047BD6C47F4}" destId="{68249E94-15F0-4712-AA58-4320D95C550B}" srcOrd="0" destOrd="0" presId="urn:microsoft.com/office/officeart/2008/layout/VerticalCurvedList"/>
    <dgm:cxn modelId="{7DE38C4D-8A10-4264-A8DE-43FE9FE7013C}" srcId="{4F9735F1-920D-43F5-9151-7916FC773A47}" destId="{1AB61DBB-0DAE-420D-BAB5-B047BD6C47F4}" srcOrd="0" destOrd="0" parTransId="{ABABDDAA-0D85-49EE-BE4A-B0BE7EF3948A}" sibTransId="{971E9E04-56CD-42AB-A92C-5394B4A7AD74}"/>
    <dgm:cxn modelId="{B88AA170-2E7B-4E1A-B14B-EA34E651AA92}" srcId="{4F9735F1-920D-43F5-9151-7916FC773A47}" destId="{BAF67392-64E3-4F59-B8DC-66CA565963F7}" srcOrd="4" destOrd="0" parTransId="{B04CF0D9-261B-43A9-BE50-624A50B46A5C}" sibTransId="{94F6433A-5D54-4677-83F6-1BD8AAFC0EBD}"/>
    <dgm:cxn modelId="{963DBE75-F380-4427-9998-007E9DD70CDE}" type="presOf" srcId="{971E9E04-56CD-42AB-A92C-5394B4A7AD74}" destId="{2BD93871-37D8-404C-A048-EFA2BBB2A3F0}" srcOrd="0" destOrd="0" presId="urn:microsoft.com/office/officeart/2008/layout/VerticalCurvedList"/>
    <dgm:cxn modelId="{2BA88793-EDBF-4813-83E8-CDABE535CA4E}" type="presOf" srcId="{E19ABC54-7E68-4E4B-A5EC-2A5D9C86A433}" destId="{C2F99F99-F69B-4BD2-9027-46B56001BA15}" srcOrd="0" destOrd="0" presId="urn:microsoft.com/office/officeart/2008/layout/VerticalCurvedList"/>
    <dgm:cxn modelId="{F1AB46AE-B0BA-47E8-9BDD-C9BBA39CB585}" srcId="{4F9735F1-920D-43F5-9151-7916FC773A47}" destId="{E19ABC54-7E68-4E4B-A5EC-2A5D9C86A433}" srcOrd="1" destOrd="0" parTransId="{DE7A232C-2D06-4AC5-95C0-0B19F4FB8EEC}" sibTransId="{32BBB91F-A7E7-44F2-8971-4D2E6FBDDB08}"/>
    <dgm:cxn modelId="{3F8A96BA-A033-41C5-8D44-015D5BCD25A1}" srcId="{4F9735F1-920D-43F5-9151-7916FC773A47}" destId="{02ACA61F-7763-4114-8154-99629643138B}" srcOrd="3" destOrd="0" parTransId="{4B583C3B-64B2-4886-AB18-56F724A4625D}" sibTransId="{E905A4E2-FD32-4EDD-BE05-AEB86DAB42F7}"/>
    <dgm:cxn modelId="{15BE91E0-5CB5-4B43-82DE-F9B973CBEE0F}" type="presOf" srcId="{02ACA61F-7763-4114-8154-99629643138B}" destId="{120B4E2C-5541-4502-87B1-98AD22C58802}" srcOrd="0" destOrd="0" presId="urn:microsoft.com/office/officeart/2008/layout/VerticalCurvedList"/>
    <dgm:cxn modelId="{A1C63CE2-F886-41D9-B9B2-756E93B52D4B}" type="presOf" srcId="{4F9735F1-920D-43F5-9151-7916FC773A47}" destId="{1AADDFC2-0BD8-4D61-B48C-245B8D3DEA38}" srcOrd="0" destOrd="0" presId="urn:microsoft.com/office/officeart/2008/layout/VerticalCurvedList"/>
    <dgm:cxn modelId="{3FAE84E4-EDD2-4063-B55A-325D5FE07F9C}" type="presOf" srcId="{12166B55-E46A-4937-9430-F6B7722E2063}" destId="{D8CE51B5-1CD4-4A81-A88A-B96C14670647}" srcOrd="0" destOrd="0" presId="urn:microsoft.com/office/officeart/2008/layout/VerticalCurvedList"/>
    <dgm:cxn modelId="{22A93D41-DA59-4125-9C67-F8C544D3CCA6}" type="presParOf" srcId="{1AADDFC2-0BD8-4D61-B48C-245B8D3DEA38}" destId="{DE5E8D6A-0889-452C-BAF7-6C2832A563D2}" srcOrd="0" destOrd="0" presId="urn:microsoft.com/office/officeart/2008/layout/VerticalCurvedList"/>
    <dgm:cxn modelId="{4537B268-75C1-446E-8416-4DFF5FEE85CE}" type="presParOf" srcId="{DE5E8D6A-0889-452C-BAF7-6C2832A563D2}" destId="{D0349356-31B0-47F1-B075-CF0B3357BAAB}" srcOrd="0" destOrd="0" presId="urn:microsoft.com/office/officeart/2008/layout/VerticalCurvedList"/>
    <dgm:cxn modelId="{A0E65415-6554-44A9-8CC6-DFE6DCDD8F32}" type="presParOf" srcId="{D0349356-31B0-47F1-B075-CF0B3357BAAB}" destId="{8805BA2F-1B11-43DF-893D-4F94CC40EDCF}" srcOrd="0" destOrd="0" presId="urn:microsoft.com/office/officeart/2008/layout/VerticalCurvedList"/>
    <dgm:cxn modelId="{EAEC041C-FA07-45E7-9F16-714AF0582D3B}" type="presParOf" srcId="{D0349356-31B0-47F1-B075-CF0B3357BAAB}" destId="{2BD93871-37D8-404C-A048-EFA2BBB2A3F0}" srcOrd="1" destOrd="0" presId="urn:microsoft.com/office/officeart/2008/layout/VerticalCurvedList"/>
    <dgm:cxn modelId="{F747D668-3F70-489A-B53F-99FD72CE8412}" type="presParOf" srcId="{D0349356-31B0-47F1-B075-CF0B3357BAAB}" destId="{8D6A28BB-3D8F-469F-8804-84F3632528F2}" srcOrd="2" destOrd="0" presId="urn:microsoft.com/office/officeart/2008/layout/VerticalCurvedList"/>
    <dgm:cxn modelId="{17422084-BA6D-4EB3-AFDF-1B3F2719A514}" type="presParOf" srcId="{D0349356-31B0-47F1-B075-CF0B3357BAAB}" destId="{E2A913AB-E81E-45F3-9A3A-63A413A51256}" srcOrd="3" destOrd="0" presId="urn:microsoft.com/office/officeart/2008/layout/VerticalCurvedList"/>
    <dgm:cxn modelId="{77147986-A12E-4270-B2A7-6C40A128255F}" type="presParOf" srcId="{DE5E8D6A-0889-452C-BAF7-6C2832A563D2}" destId="{68249E94-15F0-4712-AA58-4320D95C550B}" srcOrd="1" destOrd="0" presId="urn:microsoft.com/office/officeart/2008/layout/VerticalCurvedList"/>
    <dgm:cxn modelId="{FD0A3357-B28D-4522-BA99-A5643616F8BD}" type="presParOf" srcId="{DE5E8D6A-0889-452C-BAF7-6C2832A563D2}" destId="{FE06AB34-021D-4149-8649-8172BD4AB041}" srcOrd="2" destOrd="0" presId="urn:microsoft.com/office/officeart/2008/layout/VerticalCurvedList"/>
    <dgm:cxn modelId="{5ABAA801-16AC-4904-9F4D-1C5249752D7B}" type="presParOf" srcId="{FE06AB34-021D-4149-8649-8172BD4AB041}" destId="{824277F5-CD73-459E-8AFC-D66705CF490E}" srcOrd="0" destOrd="0" presId="urn:microsoft.com/office/officeart/2008/layout/VerticalCurvedList"/>
    <dgm:cxn modelId="{CDA93652-B981-4A8C-A7C5-70A7FDE6F7EF}" type="presParOf" srcId="{DE5E8D6A-0889-452C-BAF7-6C2832A563D2}" destId="{C2F99F99-F69B-4BD2-9027-46B56001BA15}" srcOrd="3" destOrd="0" presId="urn:microsoft.com/office/officeart/2008/layout/VerticalCurvedList"/>
    <dgm:cxn modelId="{9FF30385-C02C-40F3-BD28-CBF0B3B2820B}" type="presParOf" srcId="{DE5E8D6A-0889-452C-BAF7-6C2832A563D2}" destId="{0CC27BB8-5862-4711-91AC-ED46E6944566}" srcOrd="4" destOrd="0" presId="urn:microsoft.com/office/officeart/2008/layout/VerticalCurvedList"/>
    <dgm:cxn modelId="{36378077-98F7-417B-B06C-B908567457A9}" type="presParOf" srcId="{0CC27BB8-5862-4711-91AC-ED46E6944566}" destId="{3827163B-9916-4095-924F-C53D95BA923B}" srcOrd="0" destOrd="0" presId="urn:microsoft.com/office/officeart/2008/layout/VerticalCurvedList"/>
    <dgm:cxn modelId="{A698E3E8-9EA2-42F8-838E-2701BE0F007E}" type="presParOf" srcId="{DE5E8D6A-0889-452C-BAF7-6C2832A563D2}" destId="{D8CE51B5-1CD4-4A81-A88A-B96C14670647}" srcOrd="5" destOrd="0" presId="urn:microsoft.com/office/officeart/2008/layout/VerticalCurvedList"/>
    <dgm:cxn modelId="{E79A7AD0-A3F9-4DD7-8A07-E376A9E3F62B}" type="presParOf" srcId="{DE5E8D6A-0889-452C-BAF7-6C2832A563D2}" destId="{4BF4124A-79DD-4CE5-9A72-76C2C2291D39}" srcOrd="6" destOrd="0" presId="urn:microsoft.com/office/officeart/2008/layout/VerticalCurvedList"/>
    <dgm:cxn modelId="{22043B7A-623A-470C-B6C6-73368DFCCD8C}" type="presParOf" srcId="{4BF4124A-79DD-4CE5-9A72-76C2C2291D39}" destId="{47EDF167-E89F-417B-A76F-0E2C8CBA2506}" srcOrd="0" destOrd="0" presId="urn:microsoft.com/office/officeart/2008/layout/VerticalCurvedList"/>
    <dgm:cxn modelId="{19757025-4F00-4FD6-9197-B40D19C35C84}" type="presParOf" srcId="{DE5E8D6A-0889-452C-BAF7-6C2832A563D2}" destId="{120B4E2C-5541-4502-87B1-98AD22C58802}" srcOrd="7" destOrd="0" presId="urn:microsoft.com/office/officeart/2008/layout/VerticalCurvedList"/>
    <dgm:cxn modelId="{8922B66C-FCAC-40D9-B91B-9D75BAA09D34}" type="presParOf" srcId="{DE5E8D6A-0889-452C-BAF7-6C2832A563D2}" destId="{FE1542C4-7EF8-4409-ADFF-D10A93EE4704}" srcOrd="8" destOrd="0" presId="urn:microsoft.com/office/officeart/2008/layout/VerticalCurvedList"/>
    <dgm:cxn modelId="{E397DCDC-2E6D-45AB-9267-82BD928AD26B}" type="presParOf" srcId="{FE1542C4-7EF8-4409-ADFF-D10A93EE4704}" destId="{CE51472D-9D40-4FCB-B46A-B0E0EFCA866B}" srcOrd="0" destOrd="0" presId="urn:microsoft.com/office/officeart/2008/layout/VerticalCurvedList"/>
    <dgm:cxn modelId="{941C8A6F-4420-436B-99E4-75FCFC0953E4}" type="presParOf" srcId="{DE5E8D6A-0889-452C-BAF7-6C2832A563D2}" destId="{D73E826F-8C1B-4D17-A9DB-F6CC78044A98}" srcOrd="9" destOrd="0" presId="urn:microsoft.com/office/officeart/2008/layout/VerticalCurvedList"/>
    <dgm:cxn modelId="{71E71A5B-200C-457B-9352-953E14BE18EF}" type="presParOf" srcId="{DE5E8D6A-0889-452C-BAF7-6C2832A563D2}" destId="{AD1EAF63-DA1E-4326-9412-7D35F4706E8E}" srcOrd="10" destOrd="0" presId="urn:microsoft.com/office/officeart/2008/layout/VerticalCurvedList"/>
    <dgm:cxn modelId="{853E4503-4DF8-4327-B654-95A3590B4B66}" type="presParOf" srcId="{AD1EAF63-DA1E-4326-9412-7D35F4706E8E}" destId="{3AFB52E9-F308-4227-9C97-955BEF43C355}" srcOrd="0" destOrd="0" presId="urn:microsoft.com/office/officeart/2008/layout/VerticalCurv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5E9801-F2F7-4CBE-A768-8FB35A508BFC}" type="doc">
      <dgm:prSet loTypeId="urn:microsoft.com/office/officeart/2005/8/layout/hierarchy3" loCatId="hierarchy" qsTypeId="urn:microsoft.com/office/officeart/2005/8/quickstyle/simple1" qsCatId="simple" csTypeId="urn:microsoft.com/office/officeart/2005/8/colors/accent0_1" csCatId="mainScheme" phldr="1"/>
      <dgm:spPr/>
      <dgm:t>
        <a:bodyPr/>
        <a:lstStyle/>
        <a:p>
          <a:endParaRPr lang="en-IN"/>
        </a:p>
      </dgm:t>
    </dgm:pt>
    <dgm:pt modelId="{EB411159-EF38-4ED9-84F7-3F1C338374A3}">
      <dgm:prSet phldrT="[Text]" custT="1"/>
      <dgm:spPr/>
      <dgm:t>
        <a:bodyPr/>
        <a:lstStyle/>
        <a:p>
          <a:r>
            <a:rPr lang="en-US" sz="2000" b="1" dirty="0">
              <a:latin typeface="Lato"/>
            </a:rPr>
            <a:t>Recommended Strategy: Two-Phase Pivot Strategy</a:t>
          </a:r>
          <a:endParaRPr lang="en-IN" sz="2000" b="1" dirty="0"/>
        </a:p>
      </dgm:t>
    </dgm:pt>
    <dgm:pt modelId="{A7A82DBA-851A-4DFE-9F5E-EA83500BECFA}" type="parTrans" cxnId="{37383F2E-FEA3-4B93-926D-9B10F09ADB5E}">
      <dgm:prSet/>
      <dgm:spPr/>
      <dgm:t>
        <a:bodyPr/>
        <a:lstStyle/>
        <a:p>
          <a:endParaRPr lang="en-IN"/>
        </a:p>
      </dgm:t>
    </dgm:pt>
    <dgm:pt modelId="{CF2BE787-E531-445A-B608-34011DCFE888}" type="sibTrans" cxnId="{37383F2E-FEA3-4B93-926D-9B10F09ADB5E}">
      <dgm:prSet/>
      <dgm:spPr/>
      <dgm:t>
        <a:bodyPr/>
        <a:lstStyle/>
        <a:p>
          <a:endParaRPr lang="en-IN"/>
        </a:p>
      </dgm:t>
    </dgm:pt>
    <dgm:pt modelId="{BF798779-F0CD-4754-B5BF-DB86451DAB62}">
      <dgm:prSet phldrT="[Text]" custT="1"/>
      <dgm:spPr/>
      <dgm:t>
        <a:bodyPr/>
        <a:lstStyle/>
        <a:p>
          <a:pPr algn="l"/>
          <a:r>
            <a:rPr lang="en-US" sz="1800" b="1" dirty="0">
              <a:latin typeface="Lato"/>
            </a:rPr>
            <a:t>Phase 1:</a:t>
          </a:r>
          <a:r>
            <a:rPr lang="en-US" sz="1800" dirty="0">
              <a:latin typeface="Lato"/>
            </a:rPr>
            <a:t> Compete in the smartphone market by embracing touchscreen design and an app ecosystem</a:t>
          </a:r>
          <a:endParaRPr lang="en-IN" sz="1800" dirty="0"/>
        </a:p>
      </dgm:t>
    </dgm:pt>
    <dgm:pt modelId="{318A1717-68A4-4A73-A0C9-E5572A26B46F}" type="parTrans" cxnId="{C9CF161E-C401-4002-A125-4E2FCB2F2C18}">
      <dgm:prSet/>
      <dgm:spPr>
        <a:noFill/>
        <a:ln>
          <a:solidFill>
            <a:schemeClr val="tx1"/>
          </a:solidFill>
        </a:ln>
      </dgm:spPr>
      <dgm:t>
        <a:bodyPr/>
        <a:lstStyle/>
        <a:p>
          <a:endParaRPr lang="en-IN"/>
        </a:p>
      </dgm:t>
    </dgm:pt>
    <dgm:pt modelId="{059399BB-F4F1-4F38-B883-419EED364D64}" type="sibTrans" cxnId="{C9CF161E-C401-4002-A125-4E2FCB2F2C18}">
      <dgm:prSet/>
      <dgm:spPr/>
      <dgm:t>
        <a:bodyPr/>
        <a:lstStyle/>
        <a:p>
          <a:endParaRPr lang="en-IN"/>
        </a:p>
      </dgm:t>
    </dgm:pt>
    <dgm:pt modelId="{DB8B489C-C753-4301-A69A-3CB2913817E6}">
      <dgm:prSet phldrT="[Text]" custT="1"/>
      <dgm:spPr/>
      <dgm:t>
        <a:bodyPr/>
        <a:lstStyle/>
        <a:p>
          <a:pPr algn="l"/>
          <a:r>
            <a:rPr lang="en-US" sz="1800" b="1" dirty="0">
              <a:latin typeface="Lato"/>
            </a:rPr>
            <a:t>Phase 2:</a:t>
          </a:r>
          <a:r>
            <a:rPr lang="en-US" sz="1800" dirty="0">
              <a:latin typeface="Lato"/>
            </a:rPr>
            <a:t> Proactively shift to enterprise software and security once consumer decline becomes evident</a:t>
          </a:r>
          <a:endParaRPr lang="en-IN" sz="1800" dirty="0"/>
        </a:p>
      </dgm:t>
    </dgm:pt>
    <dgm:pt modelId="{F9ED0C04-912A-4483-9449-CCFF76626DA4}" type="parTrans" cxnId="{7478DD76-992F-4205-BC37-6CAEE5B56EBF}">
      <dgm:prSet/>
      <dgm:spPr>
        <a:noFill/>
        <a:ln>
          <a:solidFill>
            <a:schemeClr val="tx1"/>
          </a:solidFill>
        </a:ln>
      </dgm:spPr>
      <dgm:t>
        <a:bodyPr/>
        <a:lstStyle/>
        <a:p>
          <a:endParaRPr lang="en-IN"/>
        </a:p>
      </dgm:t>
    </dgm:pt>
    <dgm:pt modelId="{CEE60525-95F8-4892-8363-5F6323073E6E}" type="sibTrans" cxnId="{7478DD76-992F-4205-BC37-6CAEE5B56EBF}">
      <dgm:prSet/>
      <dgm:spPr/>
      <dgm:t>
        <a:bodyPr/>
        <a:lstStyle/>
        <a:p>
          <a:endParaRPr lang="en-IN"/>
        </a:p>
      </dgm:t>
    </dgm:pt>
    <dgm:pt modelId="{4395FFB0-75CD-4E83-BE26-C5A8215192CF}" type="pres">
      <dgm:prSet presAssocID="{335E9801-F2F7-4CBE-A768-8FB35A508BFC}" presName="diagram" presStyleCnt="0">
        <dgm:presLayoutVars>
          <dgm:chPref val="1"/>
          <dgm:dir/>
          <dgm:animOne val="branch"/>
          <dgm:animLvl val="lvl"/>
          <dgm:resizeHandles/>
        </dgm:presLayoutVars>
      </dgm:prSet>
      <dgm:spPr/>
    </dgm:pt>
    <dgm:pt modelId="{509170D1-4712-459F-B2AD-D440DE3523DE}" type="pres">
      <dgm:prSet presAssocID="{EB411159-EF38-4ED9-84F7-3F1C338374A3}" presName="root" presStyleCnt="0"/>
      <dgm:spPr/>
    </dgm:pt>
    <dgm:pt modelId="{1E27CC0B-FF06-44AD-846B-DC87E10E4A7B}" type="pres">
      <dgm:prSet presAssocID="{EB411159-EF38-4ED9-84F7-3F1C338374A3}" presName="rootComposite" presStyleCnt="0"/>
      <dgm:spPr/>
    </dgm:pt>
    <dgm:pt modelId="{F2918B4A-9EFC-44DC-8A15-78302F756C02}" type="pres">
      <dgm:prSet presAssocID="{EB411159-EF38-4ED9-84F7-3F1C338374A3}" presName="rootText" presStyleLbl="node1" presStyleIdx="0" presStyleCnt="1" custScaleX="103001" custScaleY="21951"/>
      <dgm:spPr/>
    </dgm:pt>
    <dgm:pt modelId="{2C9D3295-775C-4E9D-9B6B-A9926D6C0F45}" type="pres">
      <dgm:prSet presAssocID="{EB411159-EF38-4ED9-84F7-3F1C338374A3}" presName="rootConnector" presStyleLbl="node1" presStyleIdx="0" presStyleCnt="1"/>
      <dgm:spPr/>
    </dgm:pt>
    <dgm:pt modelId="{ADA9992E-F5D7-4416-BE85-F198CB962038}" type="pres">
      <dgm:prSet presAssocID="{EB411159-EF38-4ED9-84F7-3F1C338374A3}" presName="childShape" presStyleCnt="0"/>
      <dgm:spPr/>
    </dgm:pt>
    <dgm:pt modelId="{6C1B38F0-7F3E-4A38-B01D-39C8B404D75E}" type="pres">
      <dgm:prSet presAssocID="{318A1717-68A4-4A73-A0C9-E5572A26B46F}" presName="Name13" presStyleLbl="parChTrans1D2" presStyleIdx="0" presStyleCnt="2"/>
      <dgm:spPr/>
    </dgm:pt>
    <dgm:pt modelId="{37DE0C8B-4D27-4574-9F51-18DD15D86A8D}" type="pres">
      <dgm:prSet presAssocID="{BF798779-F0CD-4754-B5BF-DB86451DAB62}" presName="childText" presStyleLbl="bgAcc1" presStyleIdx="0" presStyleCnt="2" custScaleX="92239" custScaleY="27451" custLinFactNeighborX="-10121" custLinFactNeighborY="-18641">
        <dgm:presLayoutVars>
          <dgm:bulletEnabled val="1"/>
        </dgm:presLayoutVars>
      </dgm:prSet>
      <dgm:spPr/>
    </dgm:pt>
    <dgm:pt modelId="{4DC34980-C1D3-4618-8AD0-786E2249C659}" type="pres">
      <dgm:prSet presAssocID="{F9ED0C04-912A-4483-9449-CCFF76626DA4}" presName="Name13" presStyleLbl="parChTrans1D2" presStyleIdx="1" presStyleCnt="2"/>
      <dgm:spPr/>
    </dgm:pt>
    <dgm:pt modelId="{188196D3-D7DE-4BA4-83DE-94946998D832}" type="pres">
      <dgm:prSet presAssocID="{DB8B489C-C753-4301-A69A-3CB2913817E6}" presName="childText" presStyleLbl="bgAcc1" presStyleIdx="1" presStyleCnt="2" custScaleX="92267" custScaleY="28002" custLinFactNeighborX="-10221" custLinFactNeighborY="-38370">
        <dgm:presLayoutVars>
          <dgm:bulletEnabled val="1"/>
        </dgm:presLayoutVars>
      </dgm:prSet>
      <dgm:spPr/>
    </dgm:pt>
  </dgm:ptLst>
  <dgm:cxnLst>
    <dgm:cxn modelId="{C9CF161E-C401-4002-A125-4E2FCB2F2C18}" srcId="{EB411159-EF38-4ED9-84F7-3F1C338374A3}" destId="{BF798779-F0CD-4754-B5BF-DB86451DAB62}" srcOrd="0" destOrd="0" parTransId="{318A1717-68A4-4A73-A0C9-E5572A26B46F}" sibTransId="{059399BB-F4F1-4F38-B883-419EED364D64}"/>
    <dgm:cxn modelId="{37383F2E-FEA3-4B93-926D-9B10F09ADB5E}" srcId="{335E9801-F2F7-4CBE-A768-8FB35A508BFC}" destId="{EB411159-EF38-4ED9-84F7-3F1C338374A3}" srcOrd="0" destOrd="0" parTransId="{A7A82DBA-851A-4DFE-9F5E-EA83500BECFA}" sibTransId="{CF2BE787-E531-445A-B608-34011DCFE888}"/>
    <dgm:cxn modelId="{84A35C3E-E9E6-413F-A655-F39BCE00BC5B}" type="presOf" srcId="{BF798779-F0CD-4754-B5BF-DB86451DAB62}" destId="{37DE0C8B-4D27-4574-9F51-18DD15D86A8D}" srcOrd="0" destOrd="0" presId="urn:microsoft.com/office/officeart/2005/8/layout/hierarchy3"/>
    <dgm:cxn modelId="{20582B46-2CF8-4EA3-A92E-900A30AF79BE}" type="presOf" srcId="{F9ED0C04-912A-4483-9449-CCFF76626DA4}" destId="{4DC34980-C1D3-4618-8AD0-786E2249C659}" srcOrd="0" destOrd="0" presId="urn:microsoft.com/office/officeart/2005/8/layout/hierarchy3"/>
    <dgm:cxn modelId="{7478DD76-992F-4205-BC37-6CAEE5B56EBF}" srcId="{EB411159-EF38-4ED9-84F7-3F1C338374A3}" destId="{DB8B489C-C753-4301-A69A-3CB2913817E6}" srcOrd="1" destOrd="0" parTransId="{F9ED0C04-912A-4483-9449-CCFF76626DA4}" sibTransId="{CEE60525-95F8-4892-8363-5F6323073E6E}"/>
    <dgm:cxn modelId="{487AB4A8-DFFF-42F0-B4E9-CB9ADB8FB78C}" type="presOf" srcId="{EB411159-EF38-4ED9-84F7-3F1C338374A3}" destId="{2C9D3295-775C-4E9D-9B6B-A9926D6C0F45}" srcOrd="1" destOrd="0" presId="urn:microsoft.com/office/officeart/2005/8/layout/hierarchy3"/>
    <dgm:cxn modelId="{1F06E9DF-344A-4EF9-A47A-C9A14016392B}" type="presOf" srcId="{318A1717-68A4-4A73-A0C9-E5572A26B46F}" destId="{6C1B38F0-7F3E-4A38-B01D-39C8B404D75E}" srcOrd="0" destOrd="0" presId="urn:microsoft.com/office/officeart/2005/8/layout/hierarchy3"/>
    <dgm:cxn modelId="{11B16EE2-8C04-4A4A-BFB3-EE73A733548D}" type="presOf" srcId="{335E9801-F2F7-4CBE-A768-8FB35A508BFC}" destId="{4395FFB0-75CD-4E83-BE26-C5A8215192CF}" srcOrd="0" destOrd="0" presId="urn:microsoft.com/office/officeart/2005/8/layout/hierarchy3"/>
    <dgm:cxn modelId="{23FE18E4-6C7E-45FA-B0D2-78995AC03818}" type="presOf" srcId="{DB8B489C-C753-4301-A69A-3CB2913817E6}" destId="{188196D3-D7DE-4BA4-83DE-94946998D832}" srcOrd="0" destOrd="0" presId="urn:microsoft.com/office/officeart/2005/8/layout/hierarchy3"/>
    <dgm:cxn modelId="{6B796CE8-8376-429D-9D36-4B326FA7433B}" type="presOf" srcId="{EB411159-EF38-4ED9-84F7-3F1C338374A3}" destId="{F2918B4A-9EFC-44DC-8A15-78302F756C02}" srcOrd="0" destOrd="0" presId="urn:microsoft.com/office/officeart/2005/8/layout/hierarchy3"/>
    <dgm:cxn modelId="{5BC3AE9E-A250-463B-A1D2-5CD97D87C6E5}" type="presParOf" srcId="{4395FFB0-75CD-4E83-BE26-C5A8215192CF}" destId="{509170D1-4712-459F-B2AD-D440DE3523DE}" srcOrd="0" destOrd="0" presId="urn:microsoft.com/office/officeart/2005/8/layout/hierarchy3"/>
    <dgm:cxn modelId="{0079175A-22B6-4FDB-BCF0-6D1B57437115}" type="presParOf" srcId="{509170D1-4712-459F-B2AD-D440DE3523DE}" destId="{1E27CC0B-FF06-44AD-846B-DC87E10E4A7B}" srcOrd="0" destOrd="0" presId="urn:microsoft.com/office/officeart/2005/8/layout/hierarchy3"/>
    <dgm:cxn modelId="{FB2F5BD6-B8C7-446D-BECF-1C25AADC82D1}" type="presParOf" srcId="{1E27CC0B-FF06-44AD-846B-DC87E10E4A7B}" destId="{F2918B4A-9EFC-44DC-8A15-78302F756C02}" srcOrd="0" destOrd="0" presId="urn:microsoft.com/office/officeart/2005/8/layout/hierarchy3"/>
    <dgm:cxn modelId="{27CA59A3-229A-4DAD-BEC0-BD5E0EB377AF}" type="presParOf" srcId="{1E27CC0B-FF06-44AD-846B-DC87E10E4A7B}" destId="{2C9D3295-775C-4E9D-9B6B-A9926D6C0F45}" srcOrd="1" destOrd="0" presId="urn:microsoft.com/office/officeart/2005/8/layout/hierarchy3"/>
    <dgm:cxn modelId="{3EEC4CB2-DB98-4085-B97E-529AFD3F96CA}" type="presParOf" srcId="{509170D1-4712-459F-B2AD-D440DE3523DE}" destId="{ADA9992E-F5D7-4416-BE85-F198CB962038}" srcOrd="1" destOrd="0" presId="urn:microsoft.com/office/officeart/2005/8/layout/hierarchy3"/>
    <dgm:cxn modelId="{E30C2EA9-4891-44D6-88EC-3F011FE2A25E}" type="presParOf" srcId="{ADA9992E-F5D7-4416-BE85-F198CB962038}" destId="{6C1B38F0-7F3E-4A38-B01D-39C8B404D75E}" srcOrd="0" destOrd="0" presId="urn:microsoft.com/office/officeart/2005/8/layout/hierarchy3"/>
    <dgm:cxn modelId="{95E2C5A1-0A1D-4008-BD81-272B7BBD1CDE}" type="presParOf" srcId="{ADA9992E-F5D7-4416-BE85-F198CB962038}" destId="{37DE0C8B-4D27-4574-9F51-18DD15D86A8D}" srcOrd="1" destOrd="0" presId="urn:microsoft.com/office/officeart/2005/8/layout/hierarchy3"/>
    <dgm:cxn modelId="{ED8A4234-4462-4B72-B274-A259FE23A4D5}" type="presParOf" srcId="{ADA9992E-F5D7-4416-BE85-F198CB962038}" destId="{4DC34980-C1D3-4618-8AD0-786E2249C659}" srcOrd="2" destOrd="0" presId="urn:microsoft.com/office/officeart/2005/8/layout/hierarchy3"/>
    <dgm:cxn modelId="{5F4D1F93-B455-4347-BC2F-200BFE2CEE14}" type="presParOf" srcId="{ADA9992E-F5D7-4416-BE85-F198CB962038}" destId="{188196D3-D7DE-4BA4-83DE-94946998D832}" srcOrd="3"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93871-37D8-404C-A048-EFA2BBB2A3F0}">
      <dsp:nvSpPr>
        <dsp:cNvPr id="0" name=""/>
        <dsp:cNvSpPr/>
      </dsp:nvSpPr>
      <dsp:spPr>
        <a:xfrm>
          <a:off x="-6740039" y="-1030611"/>
          <a:ext cx="8021757" cy="8021757"/>
        </a:xfrm>
        <a:prstGeom prst="blockArc">
          <a:avLst>
            <a:gd name="adj1" fmla="val 18900000"/>
            <a:gd name="adj2" fmla="val 2700000"/>
            <a:gd name="adj3" fmla="val 269"/>
          </a:avLst>
        </a:prstGeom>
        <a:noFill/>
        <a:ln w="15875" cap="rnd" cmpd="sng" algn="ctr">
          <a:solidFill>
            <a:schemeClr val="dk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8249E94-15F0-4712-AA58-4320D95C550B}">
      <dsp:nvSpPr>
        <dsp:cNvPr id="0" name=""/>
        <dsp:cNvSpPr/>
      </dsp:nvSpPr>
      <dsp:spPr>
        <a:xfrm>
          <a:off x="559789" y="294157"/>
          <a:ext cx="5201981" cy="90181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91586" tIns="60960" rIns="60960" bIns="6096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Lato"/>
            </a:rPr>
            <a:t>Threat of Entry: </a:t>
          </a:r>
          <a:r>
            <a:rPr lang="en-IN" sz="2400" b="1" kern="1200" dirty="0">
              <a:solidFill>
                <a:srgbClr val="FFFF00"/>
              </a:solidFill>
              <a:latin typeface="Lato"/>
            </a:rPr>
            <a:t>MODERATE</a:t>
          </a:r>
          <a:r>
            <a:rPr lang="en-IN" sz="2400" kern="1200" dirty="0">
              <a:latin typeface="Lato"/>
            </a:rPr>
            <a:t> </a:t>
          </a:r>
        </a:p>
      </dsp:txBody>
      <dsp:txXfrm>
        <a:off x="559789" y="294157"/>
        <a:ext cx="5201981" cy="901819"/>
      </dsp:txXfrm>
    </dsp:sp>
    <dsp:sp modelId="{824277F5-CD73-459E-8AFC-D66705CF490E}">
      <dsp:nvSpPr>
        <dsp:cNvPr id="0" name=""/>
        <dsp:cNvSpPr/>
      </dsp:nvSpPr>
      <dsp:spPr>
        <a:xfrm>
          <a:off x="93973" y="279251"/>
          <a:ext cx="931631" cy="931631"/>
        </a:xfrm>
        <a:prstGeom prst="ellipse">
          <a:avLst/>
        </a:prstGeom>
        <a:solidFill>
          <a:schemeClr val="lt1">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C2F99F99-F69B-4BD2-9027-46B56001BA15}">
      <dsp:nvSpPr>
        <dsp:cNvPr id="0" name=""/>
        <dsp:cNvSpPr/>
      </dsp:nvSpPr>
      <dsp:spPr>
        <a:xfrm>
          <a:off x="1093853" y="1411757"/>
          <a:ext cx="4667917" cy="90181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91586" tIns="60960" rIns="60960" bIns="6096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Lato"/>
            </a:rPr>
            <a:t>Supplier Power: </a:t>
          </a:r>
          <a:r>
            <a:rPr lang="en-IN" sz="2400" b="1" kern="1200" dirty="0">
              <a:solidFill>
                <a:srgbClr val="FFFF00"/>
              </a:solidFill>
              <a:latin typeface="Lato"/>
            </a:rPr>
            <a:t>MODERATE</a:t>
          </a:r>
          <a:endParaRPr lang="en-IN" sz="2400" kern="1200" dirty="0">
            <a:latin typeface="Lato"/>
          </a:endParaRPr>
        </a:p>
      </dsp:txBody>
      <dsp:txXfrm>
        <a:off x="1093853" y="1411757"/>
        <a:ext cx="4667917" cy="901819"/>
      </dsp:txXfrm>
    </dsp:sp>
    <dsp:sp modelId="{3827163B-9916-4095-924F-C53D95BA923B}">
      <dsp:nvSpPr>
        <dsp:cNvPr id="0" name=""/>
        <dsp:cNvSpPr/>
      </dsp:nvSpPr>
      <dsp:spPr>
        <a:xfrm>
          <a:off x="628037" y="1396851"/>
          <a:ext cx="931631" cy="931631"/>
        </a:xfrm>
        <a:prstGeom prst="ellipse">
          <a:avLst/>
        </a:prstGeom>
        <a:solidFill>
          <a:schemeClr val="lt1">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D8CE51B5-1CD4-4A81-A88A-B96C14670647}">
      <dsp:nvSpPr>
        <dsp:cNvPr id="0" name=""/>
        <dsp:cNvSpPr/>
      </dsp:nvSpPr>
      <dsp:spPr>
        <a:xfrm>
          <a:off x="1257767" y="2529357"/>
          <a:ext cx="4504002" cy="90181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91586" tIns="60960" rIns="60960" bIns="6096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Lato"/>
            </a:rPr>
            <a:t>Threat of Substitutes: </a:t>
          </a:r>
          <a:r>
            <a:rPr lang="en-IN" sz="2400" b="1" kern="1200" dirty="0">
              <a:solidFill>
                <a:srgbClr val="FF3300"/>
              </a:solidFill>
              <a:latin typeface="Lato"/>
            </a:rPr>
            <a:t>HIGH</a:t>
          </a:r>
        </a:p>
      </dsp:txBody>
      <dsp:txXfrm>
        <a:off x="1257767" y="2529357"/>
        <a:ext cx="4504002" cy="901819"/>
      </dsp:txXfrm>
    </dsp:sp>
    <dsp:sp modelId="{47EDF167-E89F-417B-A76F-0E2C8CBA2506}">
      <dsp:nvSpPr>
        <dsp:cNvPr id="0" name=""/>
        <dsp:cNvSpPr/>
      </dsp:nvSpPr>
      <dsp:spPr>
        <a:xfrm>
          <a:off x="791952" y="2514451"/>
          <a:ext cx="931631" cy="931631"/>
        </a:xfrm>
        <a:prstGeom prst="ellipse">
          <a:avLst/>
        </a:prstGeom>
        <a:solidFill>
          <a:schemeClr val="lt1">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120B4E2C-5541-4502-87B1-98AD22C58802}">
      <dsp:nvSpPr>
        <dsp:cNvPr id="0" name=""/>
        <dsp:cNvSpPr/>
      </dsp:nvSpPr>
      <dsp:spPr>
        <a:xfrm>
          <a:off x="1093853" y="3646957"/>
          <a:ext cx="4667917" cy="90181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91586" tIns="60960" rIns="60960" bIns="6096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Lato"/>
            </a:rPr>
            <a:t>Buyer Power: </a:t>
          </a:r>
          <a:r>
            <a:rPr lang="en-IN" sz="2400" b="1" kern="1200" dirty="0">
              <a:solidFill>
                <a:srgbClr val="FF3300"/>
              </a:solidFill>
              <a:latin typeface="Lato"/>
            </a:rPr>
            <a:t>HIGH</a:t>
          </a:r>
          <a:endParaRPr lang="en-IN" sz="2400" kern="1200" dirty="0">
            <a:latin typeface="Lato"/>
          </a:endParaRPr>
        </a:p>
      </dsp:txBody>
      <dsp:txXfrm>
        <a:off x="1093853" y="3646957"/>
        <a:ext cx="4667917" cy="901819"/>
      </dsp:txXfrm>
    </dsp:sp>
    <dsp:sp modelId="{CE51472D-9D40-4FCB-B46A-B0E0EFCA866B}">
      <dsp:nvSpPr>
        <dsp:cNvPr id="0" name=""/>
        <dsp:cNvSpPr/>
      </dsp:nvSpPr>
      <dsp:spPr>
        <a:xfrm>
          <a:off x="628037" y="3632051"/>
          <a:ext cx="931631" cy="931631"/>
        </a:xfrm>
        <a:prstGeom prst="ellipse">
          <a:avLst/>
        </a:prstGeom>
        <a:solidFill>
          <a:schemeClr val="lt1">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 modelId="{D73E826F-8C1B-4D17-A9DB-F6CC78044A98}">
      <dsp:nvSpPr>
        <dsp:cNvPr id="0" name=""/>
        <dsp:cNvSpPr/>
      </dsp:nvSpPr>
      <dsp:spPr>
        <a:xfrm>
          <a:off x="559789" y="4764557"/>
          <a:ext cx="5201981" cy="901819"/>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91586" tIns="60960" rIns="60960" bIns="6096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Lato"/>
            </a:rPr>
            <a:t>Industry Rivalry: </a:t>
          </a:r>
          <a:r>
            <a:rPr lang="en-IN" sz="2400" b="1" kern="1200" dirty="0">
              <a:solidFill>
                <a:srgbClr val="FF0000"/>
              </a:solidFill>
              <a:latin typeface="Lato"/>
            </a:rPr>
            <a:t>VERY HIGH</a:t>
          </a:r>
        </a:p>
      </dsp:txBody>
      <dsp:txXfrm>
        <a:off x="559789" y="4764557"/>
        <a:ext cx="5201981" cy="901819"/>
      </dsp:txXfrm>
    </dsp:sp>
    <dsp:sp modelId="{3AFB52E9-F308-4227-9C97-955BEF43C355}">
      <dsp:nvSpPr>
        <dsp:cNvPr id="0" name=""/>
        <dsp:cNvSpPr/>
      </dsp:nvSpPr>
      <dsp:spPr>
        <a:xfrm>
          <a:off x="93973" y="4749651"/>
          <a:ext cx="931631" cy="931631"/>
        </a:xfrm>
        <a:prstGeom prst="ellipse">
          <a:avLst/>
        </a:prstGeom>
        <a:solidFill>
          <a:schemeClr val="lt1">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18B4A-9EFC-44DC-8A15-78302F756C02}">
      <dsp:nvSpPr>
        <dsp:cNvPr id="0" name=""/>
        <dsp:cNvSpPr/>
      </dsp:nvSpPr>
      <dsp:spPr>
        <a:xfrm>
          <a:off x="674" y="124362"/>
          <a:ext cx="8126650" cy="865953"/>
        </a:xfrm>
        <a:prstGeom prst="roundRect">
          <a:avLst>
            <a:gd name="adj" fmla="val 10000"/>
          </a:avLst>
        </a:prstGeom>
        <a:solidFill>
          <a:schemeClr val="lt1">
            <a:hueOff val="0"/>
            <a:satOff val="0"/>
            <a:lumOff val="0"/>
            <a:alphaOff val="0"/>
          </a:schemeClr>
        </a:solidFill>
        <a:ln w="15875" cap="rnd"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Lato"/>
            </a:rPr>
            <a:t>Recommended Strategy: Two-Phase Pivot Strategy</a:t>
          </a:r>
          <a:endParaRPr lang="en-IN" sz="2000" b="1" kern="1200" dirty="0"/>
        </a:p>
      </dsp:txBody>
      <dsp:txXfrm>
        <a:off x="26037" y="149725"/>
        <a:ext cx="8075924" cy="815227"/>
      </dsp:txXfrm>
    </dsp:sp>
    <dsp:sp modelId="{6C1B38F0-7F3E-4A38-B01D-39C8B404D75E}">
      <dsp:nvSpPr>
        <dsp:cNvPr id="0" name=""/>
        <dsp:cNvSpPr/>
      </dsp:nvSpPr>
      <dsp:spPr>
        <a:xfrm>
          <a:off x="813339" y="990316"/>
          <a:ext cx="173837" cy="792320"/>
        </a:xfrm>
        <a:custGeom>
          <a:avLst/>
          <a:gdLst/>
          <a:ahLst/>
          <a:cxnLst/>
          <a:rect l="0" t="0" r="0" b="0"/>
          <a:pathLst>
            <a:path>
              <a:moveTo>
                <a:pt x="0" y="0"/>
              </a:moveTo>
              <a:lnTo>
                <a:pt x="0" y="792320"/>
              </a:lnTo>
              <a:lnTo>
                <a:pt x="173837" y="792320"/>
              </a:lnTo>
            </a:path>
          </a:pathLst>
        </a:custGeom>
        <a:noFill/>
        <a:ln w="15875" cap="rnd"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7DE0C8B-4D27-4574-9F51-18DD15D86A8D}">
      <dsp:nvSpPr>
        <dsp:cNvPr id="0" name=""/>
        <dsp:cNvSpPr/>
      </dsp:nvSpPr>
      <dsp:spPr>
        <a:xfrm>
          <a:off x="987177" y="1241174"/>
          <a:ext cx="5822033" cy="1082924"/>
        </a:xfrm>
        <a:prstGeom prst="roundRect">
          <a:avLst>
            <a:gd name="adj" fmla="val 10000"/>
          </a:avLst>
        </a:prstGeom>
        <a:solidFill>
          <a:schemeClr val="dk1">
            <a:alpha val="90000"/>
            <a:tint val="40000"/>
            <a:hueOff val="0"/>
            <a:satOff val="0"/>
            <a:lumOff val="0"/>
            <a:alphaOff val="0"/>
          </a:schemeClr>
        </a:solidFill>
        <a:ln w="15875" cap="rnd"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Lato"/>
            </a:rPr>
            <a:t>Phase 1:</a:t>
          </a:r>
          <a:r>
            <a:rPr lang="en-US" sz="1800" kern="1200" dirty="0">
              <a:latin typeface="Lato"/>
            </a:rPr>
            <a:t> Compete in the smartphone market by embracing touchscreen design and an app ecosystem</a:t>
          </a:r>
          <a:endParaRPr lang="en-IN" sz="1800" kern="1200" dirty="0"/>
        </a:p>
      </dsp:txBody>
      <dsp:txXfrm>
        <a:off x="1018895" y="1272892"/>
        <a:ext cx="5758597" cy="1019488"/>
      </dsp:txXfrm>
    </dsp:sp>
    <dsp:sp modelId="{4DC34980-C1D3-4618-8AD0-786E2249C659}">
      <dsp:nvSpPr>
        <dsp:cNvPr id="0" name=""/>
        <dsp:cNvSpPr/>
      </dsp:nvSpPr>
      <dsp:spPr>
        <a:xfrm>
          <a:off x="813339" y="990316"/>
          <a:ext cx="167525" cy="2094051"/>
        </a:xfrm>
        <a:custGeom>
          <a:avLst/>
          <a:gdLst/>
          <a:ahLst/>
          <a:cxnLst/>
          <a:rect l="0" t="0" r="0" b="0"/>
          <a:pathLst>
            <a:path>
              <a:moveTo>
                <a:pt x="0" y="0"/>
              </a:moveTo>
              <a:lnTo>
                <a:pt x="0" y="2094051"/>
              </a:lnTo>
              <a:lnTo>
                <a:pt x="167525" y="2094051"/>
              </a:lnTo>
            </a:path>
          </a:pathLst>
        </a:custGeom>
        <a:noFill/>
        <a:ln w="15875" cap="rnd"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188196D3-D7DE-4BA4-83DE-94946998D832}">
      <dsp:nvSpPr>
        <dsp:cNvPr id="0" name=""/>
        <dsp:cNvSpPr/>
      </dsp:nvSpPr>
      <dsp:spPr>
        <a:xfrm>
          <a:off x="980865" y="2532037"/>
          <a:ext cx="5823800" cy="1104661"/>
        </a:xfrm>
        <a:prstGeom prst="roundRect">
          <a:avLst>
            <a:gd name="adj" fmla="val 10000"/>
          </a:avLst>
        </a:prstGeom>
        <a:solidFill>
          <a:schemeClr val="dk1">
            <a:alpha val="90000"/>
            <a:tint val="40000"/>
            <a:hueOff val="0"/>
            <a:satOff val="0"/>
            <a:lumOff val="0"/>
            <a:alphaOff val="0"/>
          </a:schemeClr>
        </a:solidFill>
        <a:ln w="15875" cap="rnd"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Lato"/>
            </a:rPr>
            <a:t>Phase 2:</a:t>
          </a:r>
          <a:r>
            <a:rPr lang="en-US" sz="1800" kern="1200" dirty="0">
              <a:latin typeface="Lato"/>
            </a:rPr>
            <a:t> Proactively shift to enterprise software and security once consumer decline becomes evident</a:t>
          </a:r>
          <a:endParaRPr lang="en-IN" sz="1800" kern="1200" dirty="0"/>
        </a:p>
      </dsp:txBody>
      <dsp:txXfrm>
        <a:off x="1013219" y="2564391"/>
        <a:ext cx="5759092" cy="1039953"/>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ABBBF-6338-475A-8C52-EDF5724C2E78}" type="datetimeFigureOut">
              <a:rPr lang="en-IN" smtClean="0"/>
              <a:t>15-07-2025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5AE2E-C6FB-4037-8524-2E16729A17A7}" type="slidenum">
              <a:rPr lang="en-IN" smtClean="0"/>
              <a:t>‹#›</a:t>
            </a:fld>
            <a:endParaRPr lang="en-IN"/>
          </a:p>
        </p:txBody>
      </p:sp>
    </p:spTree>
    <p:extLst>
      <p:ext uri="{BB962C8B-B14F-4D97-AF65-F5344CB8AC3E}">
        <p14:creationId xmlns:p14="http://schemas.microsoft.com/office/powerpoint/2010/main" val="2950006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edium.com/@clazri/blackberry-strategic-plan-88f361296f14"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hbr.org/2013/09/why-blackberry-failed"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anvasbusinessmodel.com/products/blackberry-porters-five-forces" TargetMode="External"/><Relationship Id="rId7" Type="http://schemas.openxmlformats.org/officeDocument/2006/relationships/hyperlink" Target="https://www.statista.com/"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hbr.org/2013/09/why-blackberry-failed" TargetMode="External"/><Relationship Id="rId5" Type="http://schemas.openxmlformats.org/officeDocument/2006/relationships/hyperlink" Target="https://www.scribd.com/document/445737476/1" TargetMode="External"/><Relationship Id="rId4" Type="http://schemas.openxmlformats.org/officeDocument/2006/relationships/hyperlink" Target="https://blogs.cornell.edu/info2040/2016/10/16/blackberry-and-porters-five-forces-analysis/"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edium.com/@clazri/blackberry-strategic-plan-88f361296f14"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hbr.org/2013/09/why-blackberry-failed" TargetMode="External"/><Relationship Id="rId4" Type="http://schemas.openxmlformats.org/officeDocument/2006/relationships/hyperlink" Target="https://ibs-americas.com/en/research-and-innovation/publications/articles/38/competition-demystified-blackberry-case-study"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s.statcounter.com/os-market-share/mobile/worldwide/#monthly-200901-202104"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hbr.org/2013/09/why-blackberry-failed"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medium.com/@clazri/blackberry-strategic-plan-88f361296f14" TargetMode="External"/><Relationship Id="rId4" Type="http://schemas.openxmlformats.org/officeDocument/2006/relationships/hyperlink" Target="https://ibs-americas.com/en/research-and-innovation/publications/articles/38/competition-demystified-blackberry-case-study"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hbr.org/2013/09/why-blackberry-failed"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ibs-americas.com/en/research-and-innovation/publications/articles/38/competition-demystified-blackberry-case-study"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hbr.org/2013/09/why-blackberry-failed"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ibs-americas.com/en/research-and-innovation/publications/articles/38/competition-demystified-blackberry-case-study"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br.org/2013/09/why-blackberry-failed"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ibs-americas.com/en/research-and-innovation/publications/articles/38/competition-demystified-blackberry-case-stud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Team</a:t>
            </a:r>
            <a:endParaRPr lang="en-IN" dirty="0"/>
          </a:p>
        </p:txBody>
      </p:sp>
      <p:sp>
        <p:nvSpPr>
          <p:cNvPr id="4" name="Slide Number Placeholder 3"/>
          <p:cNvSpPr>
            <a:spLocks noGrp="1"/>
          </p:cNvSpPr>
          <p:nvPr>
            <p:ph type="sldNum" sz="quarter" idx="5"/>
          </p:nvPr>
        </p:nvSpPr>
        <p:spPr/>
        <p:txBody>
          <a:bodyPr/>
          <a:lstStyle/>
          <a:p>
            <a:fld id="{9DB5AE2E-C6FB-4037-8524-2E16729A17A7}" type="slidenum">
              <a:rPr lang="en-IN" smtClean="0"/>
              <a:t>1</a:t>
            </a:fld>
            <a:endParaRPr lang="en-IN"/>
          </a:p>
        </p:txBody>
      </p:sp>
    </p:spTree>
    <p:extLst>
      <p:ext uri="{BB962C8B-B14F-4D97-AF65-F5344CB8AC3E}">
        <p14:creationId xmlns:p14="http://schemas.microsoft.com/office/powerpoint/2010/main" val="193380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path for BlackBerry would have been a two-phase strategy. First, adopt the touchscreen trend and build an app ecosystem early enough to compete with Apple and Android. This would have bought the company time and kept it in the game. Second, as the smartphone market matured and became saturated, BlackBerry should have gradually shifted focus to enterprise software, cybersecurity, and embedded solutions. This phased approach could have preserved brand relevance longer while setting up a stronger, sustainable business model built around its core strengths.</a:t>
            </a:r>
          </a:p>
          <a:p>
            <a:pPr marL="0" marR="0" lvl="0" indent="0" algn="l" defTabSz="914400" rtl="0" eaLnBrk="1" fontAlgn="auto" latinLnBrk="0" hangingPunct="1">
              <a:lnSpc>
                <a:spcPct val="100000"/>
              </a:lnSpc>
              <a:spcBef>
                <a:spcPts val="0"/>
              </a:spcBef>
              <a:spcAft>
                <a:spcPts val="0"/>
              </a:spcAft>
              <a:buClrTx/>
              <a:buSzTx/>
              <a:buFontTx/>
              <a:buNone/>
              <a:tabLst/>
              <a:defRPr/>
            </a:pPr>
            <a:br>
              <a:rPr lang="en-IN" dirty="0"/>
            </a:br>
            <a:r>
              <a:rPr lang="en-IN" dirty="0"/>
              <a:t>References:</a:t>
            </a:r>
            <a:br>
              <a:rPr lang="en-IN" dirty="0"/>
            </a:br>
            <a:r>
              <a:rPr lang="en-IN" dirty="0"/>
              <a:t>1. </a:t>
            </a:r>
            <a:r>
              <a:rPr lang="en-US" dirty="0" err="1"/>
              <a:t>Clazri</a:t>
            </a:r>
            <a:r>
              <a:rPr lang="en-US" dirty="0"/>
              <a:t>. (n.d.). </a:t>
            </a:r>
            <a:r>
              <a:rPr lang="en-US" i="1" dirty="0"/>
              <a:t>BlackBerry strategic plan</a:t>
            </a:r>
            <a:r>
              <a:rPr lang="en-US" dirty="0"/>
              <a:t>. Medium. </a:t>
            </a:r>
            <a:r>
              <a:rPr lang="en-US" dirty="0">
                <a:hlinkClick r:id="rId3"/>
              </a:rPr>
              <a:t>https://medium.com/@clazri/blackberry-strategic-plan-88f361296f14</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Harvard Business Review. (2013). </a:t>
            </a:r>
            <a:r>
              <a:rPr lang="en-US" i="1" dirty="0"/>
              <a:t>Why BlackBerry failed</a:t>
            </a:r>
            <a:r>
              <a:rPr lang="en-US" dirty="0"/>
              <a:t>. </a:t>
            </a:r>
            <a:r>
              <a:rPr lang="en-US" dirty="0">
                <a:hlinkClick r:id="rId4"/>
              </a:rPr>
              <a:t>https://hbr.org/2013/09/why-blackberry-failed</a:t>
            </a:r>
            <a:endParaRPr lang="en-IN" dirty="0"/>
          </a:p>
        </p:txBody>
      </p:sp>
      <p:sp>
        <p:nvSpPr>
          <p:cNvPr id="4" name="Slide Number Placeholder 3"/>
          <p:cNvSpPr>
            <a:spLocks noGrp="1"/>
          </p:cNvSpPr>
          <p:nvPr>
            <p:ph type="sldNum" sz="quarter" idx="5"/>
          </p:nvPr>
        </p:nvSpPr>
        <p:spPr/>
        <p:txBody>
          <a:bodyPr/>
          <a:lstStyle/>
          <a:p>
            <a:fld id="{9DB5AE2E-C6FB-4037-8524-2E16729A17A7}" type="slidenum">
              <a:rPr lang="en-IN" smtClean="0"/>
              <a:t>10</a:t>
            </a:fld>
            <a:endParaRPr lang="en-IN"/>
          </a:p>
        </p:txBody>
      </p:sp>
    </p:spTree>
    <p:extLst>
      <p:ext uri="{BB962C8B-B14F-4D97-AF65-F5344CB8AC3E}">
        <p14:creationId xmlns:p14="http://schemas.microsoft.com/office/powerpoint/2010/main" val="3156679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dirty="0"/>
              <a:t>Threat of New Entrants – Moderate</a:t>
            </a:r>
            <a:r>
              <a:rPr lang="en-US" dirty="0"/>
              <a:t>: Entering the smartphone industry requires substantial capital investment in R&amp;D, manufacturing, and marketing. Established brands like Apple and Samsung have significant economies of scale and brand loyalty, creating high entry barriers. However, the emergence of Chinese manufacturers like Huawei and Xiaomi, which offer competitive products at lower prices, had increased the threat of new entrants in certain market segments.​</a:t>
            </a:r>
          </a:p>
          <a:p>
            <a:pPr marL="228600" indent="-228600">
              <a:buAutoNum type="arabicPeriod"/>
            </a:pPr>
            <a:r>
              <a:rPr lang="en-US" b="1" dirty="0"/>
              <a:t>Bargaining Power of Suppliers – Moderate:</a:t>
            </a:r>
            <a:r>
              <a:rPr lang="en-US" dirty="0"/>
              <a:t> BlackBerry relied on a limited number of suppliers for key components, such as processors and screens. This dependence gave suppliers moderate bargaining power, especially when demand for components was high. However, the commoditization of many smartphone components and the presence of multiple suppliers mitigated this power to some extent.</a:t>
            </a:r>
          </a:p>
          <a:p>
            <a:pPr marL="228600" indent="-228600">
              <a:buAutoNum type="arabicPeriod"/>
            </a:pPr>
            <a:r>
              <a:rPr lang="en-US" b="1" dirty="0"/>
              <a:t>Bargaining Power of Buyers – High:</a:t>
            </a:r>
            <a:r>
              <a:rPr lang="en-US" dirty="0"/>
              <a:t> Consumers had a wide array of smartphone options with similar features and pricing. The ease of switching between brands, coupled with the availability of various operating systems and app ecosystems, gave buyers significant power. This forced manufacturers, including BlackBerry, to continuously innovate and offer competitive pricing.</a:t>
            </a:r>
          </a:p>
          <a:p>
            <a:pPr marL="228600" indent="-228600">
              <a:buAutoNum type="arabicPeriod"/>
            </a:pPr>
            <a:r>
              <a:rPr lang="en-US" b="1" dirty="0"/>
              <a:t>Threat of Substitutes – High:</a:t>
            </a:r>
            <a:r>
              <a:rPr lang="en-US" dirty="0"/>
              <a:t> The rapid advancement of technology introduced various substitutes for traditional smartphones. Tablets, phablets, and wearable devices began to offer similar functionalities. Additionally, the rise of cloud computing and web-based applications reduced the dependence on specific hardware, increasing the threat of substitutes</a:t>
            </a:r>
          </a:p>
          <a:p>
            <a:pPr marL="228600" indent="-228600">
              <a:buAutoNum type="arabicPeriod"/>
            </a:pPr>
            <a:r>
              <a:rPr lang="en-US" b="1" dirty="0"/>
              <a:t>Industry Rivalry – Very High:</a:t>
            </a:r>
            <a:r>
              <a:rPr lang="en-US" dirty="0"/>
              <a:t> The smartphone industry was characterized by intense competition among major players like Apple, Samsung, and emerging Chinese brands. Frequent product launches, aggressive marketing strategies, and rapid technological advancements intensified the rivalry. BlackBerry's decline in market share and inability to keep pace with competitors' innovations exemplify this fierce competition.</a:t>
            </a:r>
          </a:p>
          <a:p>
            <a:pPr marL="0" indent="0">
              <a:buNone/>
            </a:pPr>
            <a:endParaRPr lang="en-IN" dirty="0"/>
          </a:p>
          <a:p>
            <a:pPr marL="0" indent="0">
              <a:buNone/>
            </a:pPr>
            <a:r>
              <a:rPr lang="en-IN" dirty="0"/>
              <a:t>References: </a:t>
            </a:r>
          </a:p>
          <a:p>
            <a:pPr marL="228600" indent="-228600">
              <a:buAutoNum type="arabicPeriod"/>
            </a:pPr>
            <a:r>
              <a:rPr lang="en-IN" dirty="0"/>
              <a:t>Canvas Business Model. (n.d.). </a:t>
            </a:r>
            <a:r>
              <a:rPr lang="en-IN" i="1" dirty="0"/>
              <a:t>Blackberry - Porter's Five Forces</a:t>
            </a:r>
            <a:r>
              <a:rPr lang="en-IN" dirty="0"/>
              <a:t>. Retrieved April 29, 2025, from </a:t>
            </a:r>
            <a:r>
              <a:rPr lang="en-IN" dirty="0">
                <a:hlinkClick r:id="rId3"/>
              </a:rPr>
              <a:t>https://canvasbusinessmodel.com/products/blackberry-porters-five-forces</a:t>
            </a:r>
            <a:endParaRPr lang="en-IN" dirty="0"/>
          </a:p>
          <a:p>
            <a:pPr marL="228600" indent="-228600">
              <a:buAutoNum type="arabicPeriod"/>
            </a:pPr>
            <a:r>
              <a:rPr lang="en-IN" dirty="0"/>
              <a:t>Cornell Blogs. (2016, October 16). </a:t>
            </a:r>
            <a:r>
              <a:rPr lang="en-IN" i="1" dirty="0"/>
              <a:t>Blackberry and Porter’s Five Forces Analysis</a:t>
            </a:r>
            <a:r>
              <a:rPr lang="en-IN" dirty="0"/>
              <a:t>. Retrieved April 29, 2025, from </a:t>
            </a:r>
            <a:r>
              <a:rPr lang="en-IN" dirty="0">
                <a:hlinkClick r:id="rId4"/>
              </a:rPr>
              <a:t>https://blogs.cornell.edu/info2040/2016/10/16/blackberry-and-porters-five-forces-analysis/</a:t>
            </a:r>
            <a:endParaRPr lang="en-IN" dirty="0"/>
          </a:p>
          <a:p>
            <a:pPr marL="228600" indent="-228600">
              <a:buAutoNum type="arabicPeriod"/>
            </a:pPr>
            <a:r>
              <a:rPr lang="en-IN" dirty="0"/>
              <a:t>Scribd. (n.d.). </a:t>
            </a:r>
            <a:r>
              <a:rPr lang="en-IN" i="1" dirty="0"/>
              <a:t>BlackBerry Porter’s Five Forces</a:t>
            </a:r>
            <a:r>
              <a:rPr lang="en-IN" dirty="0"/>
              <a:t>. Retrieved April 29, 2025, from </a:t>
            </a:r>
            <a:r>
              <a:rPr lang="en-IN" dirty="0">
                <a:hlinkClick r:id="rId5"/>
              </a:rPr>
              <a:t>https://www.scribd.com/document/445737476/1</a:t>
            </a:r>
            <a:endParaRPr lang="en-IN" dirty="0"/>
          </a:p>
          <a:p>
            <a:pPr marL="228600" indent="-228600">
              <a:buAutoNum type="arabicPeriod"/>
            </a:pPr>
            <a:r>
              <a:rPr lang="en-IN" dirty="0"/>
              <a:t>Harvard Business Review. (2013). </a:t>
            </a:r>
            <a:r>
              <a:rPr lang="en-IN" i="1" dirty="0"/>
              <a:t>Why BlackBerry Failed</a:t>
            </a:r>
            <a:r>
              <a:rPr lang="en-IN" dirty="0"/>
              <a:t>. Retrieved from </a:t>
            </a:r>
            <a:r>
              <a:rPr lang="en-IN" dirty="0">
                <a:hlinkClick r:id="rId6"/>
              </a:rPr>
              <a:t>https://hbr.org/2013/09/why-blackberry-failed</a:t>
            </a:r>
            <a:endParaRPr lang="en-IN" dirty="0"/>
          </a:p>
          <a:p>
            <a:pPr marL="228600" indent="-228600">
              <a:buAutoNum type="arabicPeriod"/>
            </a:pPr>
            <a:r>
              <a:rPr lang="en-IN" dirty="0"/>
              <a:t>Statista. (2024). </a:t>
            </a:r>
            <a:r>
              <a:rPr lang="en-IN" i="1" dirty="0"/>
              <a:t>Smartphone Market Share Worldwide</a:t>
            </a:r>
            <a:r>
              <a:rPr lang="en-IN" dirty="0"/>
              <a:t>. Retrieved from </a:t>
            </a:r>
            <a:r>
              <a:rPr lang="en-IN" dirty="0">
                <a:hlinkClick r:id="rId7"/>
              </a:rPr>
              <a:t>https://www.statista.com</a:t>
            </a:r>
            <a:endParaRPr lang="en-IN" dirty="0"/>
          </a:p>
        </p:txBody>
      </p:sp>
      <p:sp>
        <p:nvSpPr>
          <p:cNvPr id="4" name="Slide Number Placeholder 3"/>
          <p:cNvSpPr>
            <a:spLocks noGrp="1"/>
          </p:cNvSpPr>
          <p:nvPr>
            <p:ph type="sldNum" sz="quarter" idx="5"/>
          </p:nvPr>
        </p:nvSpPr>
        <p:spPr/>
        <p:txBody>
          <a:bodyPr/>
          <a:lstStyle/>
          <a:p>
            <a:fld id="{9DB5AE2E-C6FB-4037-8524-2E16729A17A7}" type="slidenum">
              <a:rPr lang="en-IN" smtClean="0"/>
              <a:t>2</a:t>
            </a:fld>
            <a:endParaRPr lang="en-IN"/>
          </a:p>
        </p:txBody>
      </p:sp>
    </p:spTree>
    <p:extLst>
      <p:ext uri="{BB962C8B-B14F-4D97-AF65-F5344CB8AC3E}">
        <p14:creationId xmlns:p14="http://schemas.microsoft.com/office/powerpoint/2010/main" val="1972418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BlackBerry’s early success was built on secure communication - a valuable and rare capability at the time. But as the mobile industry evolved, the company struggled to maintain an edge. This VRIN analysis helps explain why.</a:t>
            </a:r>
          </a:p>
          <a:p>
            <a:r>
              <a:rPr lang="en-US" dirty="0"/>
              <a:t>Let’s walk through it:</a:t>
            </a:r>
          </a:p>
          <a:p>
            <a:r>
              <a:rPr lang="en-US" b="1" dirty="0"/>
              <a:t>Secure Messaging &amp; Encryption</a:t>
            </a:r>
            <a:br>
              <a:rPr lang="en-US" dirty="0"/>
            </a:br>
            <a:r>
              <a:rPr lang="en-US" dirty="0"/>
              <a:t>This was a core strength. It was valuable, rare, hard to copy, and difficult to replace. In fact, it’s one of the few areas where BlackBerry sustained a real competitive advantage - especially in government and enterprise markets.</a:t>
            </a:r>
          </a:p>
          <a:p>
            <a:r>
              <a:rPr lang="en-US" b="1" dirty="0"/>
              <a:t>QNX Operating System</a:t>
            </a:r>
            <a:br>
              <a:rPr lang="en-US" dirty="0"/>
            </a:br>
            <a:r>
              <a:rPr lang="en-US" dirty="0"/>
              <a:t>This system, now used in cars and embedded devices, meets all VRIN criteria. It’s a strategic asset that helped BlackBerry stay relevant beyond smartphones, particularly in the auto and IoT space.</a:t>
            </a:r>
          </a:p>
          <a:p>
            <a:r>
              <a:rPr lang="en-US" b="1" dirty="0"/>
              <a:t>Cylance AI Cybersecurity</a:t>
            </a:r>
            <a:br>
              <a:rPr lang="en-US" dirty="0"/>
            </a:br>
            <a:r>
              <a:rPr lang="en-US" dirty="0"/>
              <a:t>Acquired later in BlackBerry’s journey, this is a strong capability. It’s still emerging but offers value and uniqueness, especially as cybersecurity demand grows. This asset supports BlackBerry’s repositioning as an enterprise security firm.</a:t>
            </a:r>
          </a:p>
          <a:p>
            <a:r>
              <a:rPr lang="en-US" b="1" dirty="0"/>
              <a:t>Enterprise Client Network</a:t>
            </a:r>
            <a:br>
              <a:rPr lang="en-US" dirty="0"/>
            </a:br>
            <a:r>
              <a:rPr lang="en-US" dirty="0"/>
              <a:t>BlackBerry’s long-term relationships with governments and businesses are rare and difficult for rivals to replicate. These relationships remain valuable and have helped the company survive post-smartphones.</a:t>
            </a:r>
          </a:p>
          <a:p>
            <a:r>
              <a:rPr lang="en-US" dirty="0"/>
              <a:t>However, some resources </a:t>
            </a:r>
            <a:r>
              <a:rPr lang="en-US" b="1" dirty="0"/>
              <a:t>lost their edge over time</a:t>
            </a:r>
            <a:r>
              <a:rPr lang="en-US" dirty="0"/>
              <a:t>:</a:t>
            </a:r>
          </a:p>
          <a:p>
            <a:r>
              <a:rPr lang="en-US" b="1" dirty="0"/>
              <a:t>Brand recognition</a:t>
            </a:r>
            <a:r>
              <a:rPr lang="en-US" dirty="0"/>
              <a:t> was once a strength, but it became less rare and easy to imitate. It no longer provided a true competitive advantage once consumer preferences shifted toward design, apps, and ecosystem integration.</a:t>
            </a:r>
          </a:p>
          <a:p>
            <a:r>
              <a:rPr lang="en-US" dirty="0"/>
              <a:t>In summary, this VRIN analysis shows that while BlackBerry had real advantages, it </a:t>
            </a:r>
            <a:r>
              <a:rPr lang="en-US" b="1" dirty="0"/>
              <a:t>didn’t scale or evolve them fast enough</a:t>
            </a:r>
            <a:r>
              <a:rPr lang="en-US" dirty="0"/>
              <a:t>. Meanwhile, competitors built resources that stayed valuable </a:t>
            </a:r>
            <a:r>
              <a:rPr lang="en-US" i="1" dirty="0"/>
              <a:t>and</a:t>
            </a:r>
            <a:r>
              <a:rPr lang="en-US" dirty="0"/>
              <a:t> relevant - leaving BlackBerry to play catch-up in the software space.</a:t>
            </a:r>
            <a:endParaRPr lang="en-IN" dirty="0"/>
          </a:p>
          <a:p>
            <a:endParaRPr lang="en-IN" dirty="0"/>
          </a:p>
          <a:p>
            <a:r>
              <a:rPr lang="en-IN" dirty="0"/>
              <a:t>References: </a:t>
            </a:r>
          </a:p>
          <a:p>
            <a:pPr marL="228600" indent="-228600">
              <a:buAutoNum type="arabicPeriod"/>
            </a:pPr>
            <a:r>
              <a:rPr lang="en-IN" dirty="0" err="1"/>
              <a:t>Clazri</a:t>
            </a:r>
            <a:r>
              <a:rPr lang="en-IN" dirty="0"/>
              <a:t>. (n.d.). </a:t>
            </a:r>
            <a:r>
              <a:rPr lang="en-IN" i="1" dirty="0"/>
              <a:t>BlackBerry strategic plan</a:t>
            </a:r>
            <a:r>
              <a:rPr lang="en-IN" dirty="0"/>
              <a:t>. Medium. Retrieved April 29, 2025, from </a:t>
            </a:r>
            <a:r>
              <a:rPr lang="en-IN" dirty="0">
                <a:hlinkClick r:id="rId3"/>
              </a:rPr>
              <a:t>https://medium.com/@clazri/blackberry-strategic-plan-88f361296f14</a:t>
            </a:r>
            <a:endParaRPr lang="en-IN" dirty="0"/>
          </a:p>
          <a:p>
            <a:pPr marL="228600" indent="-228600">
              <a:buAutoNum type="arabicPeriod"/>
            </a:pPr>
            <a:r>
              <a:rPr lang="en-IN" dirty="0"/>
              <a:t>IBS Americas. (n.d.). </a:t>
            </a:r>
            <a:r>
              <a:rPr lang="en-IN" i="1" dirty="0"/>
              <a:t>Competition demystified: BlackBerry case study</a:t>
            </a:r>
            <a:r>
              <a:rPr lang="en-IN" dirty="0"/>
              <a:t>. Retrieved April 29, 2025, from </a:t>
            </a:r>
            <a:r>
              <a:rPr lang="en-IN" dirty="0">
                <a:hlinkClick r:id="rId4"/>
              </a:rPr>
              <a:t>https://ibs-americas.com/en/research-and-innovation/publications/articles/38/competition-demystified-blackberry-case-study</a:t>
            </a:r>
            <a:endParaRPr lang="en-IN" dirty="0"/>
          </a:p>
          <a:p>
            <a:pPr marL="228600" indent="-228600">
              <a:buAutoNum type="arabicPeriod"/>
            </a:pPr>
            <a:r>
              <a:rPr lang="en-IN" dirty="0"/>
              <a:t>Harvard Business Review. (2013). </a:t>
            </a:r>
            <a:r>
              <a:rPr lang="en-IN" i="1" dirty="0"/>
              <a:t>Why BlackBerry failed</a:t>
            </a:r>
            <a:r>
              <a:rPr lang="en-IN" dirty="0"/>
              <a:t>. Retrieved from </a:t>
            </a:r>
            <a:r>
              <a:rPr lang="en-IN" dirty="0">
                <a:hlinkClick r:id="rId5"/>
              </a:rPr>
              <a:t>https://hbr.org/2013/09/why-blackberry-failed</a:t>
            </a:r>
            <a:endParaRPr lang="en-IN" dirty="0"/>
          </a:p>
          <a:p>
            <a:endParaRPr lang="en-US" dirty="0"/>
          </a:p>
        </p:txBody>
      </p:sp>
      <p:sp>
        <p:nvSpPr>
          <p:cNvPr id="4" name="Slide Number Placeholder 3"/>
          <p:cNvSpPr>
            <a:spLocks noGrp="1"/>
          </p:cNvSpPr>
          <p:nvPr>
            <p:ph type="sldNum" sz="quarter" idx="5"/>
          </p:nvPr>
        </p:nvSpPr>
        <p:spPr/>
        <p:txBody>
          <a:bodyPr/>
          <a:lstStyle/>
          <a:p>
            <a:fld id="{9DB5AE2E-C6FB-4037-8524-2E16729A17A7}" type="slidenum">
              <a:rPr lang="en-IN" smtClean="0"/>
              <a:t>3</a:t>
            </a:fld>
            <a:endParaRPr lang="en-IN"/>
          </a:p>
        </p:txBody>
      </p:sp>
    </p:spTree>
    <p:extLst>
      <p:ext uri="{BB962C8B-B14F-4D97-AF65-F5344CB8AC3E}">
        <p14:creationId xmlns:p14="http://schemas.microsoft.com/office/powerpoint/2010/main" val="1779169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tracks global mobile operating system market share from 2009 to 2021.</a:t>
            </a:r>
          </a:p>
          <a:p>
            <a:pPr marL="171450" indent="-171450">
              <a:buFontTx/>
              <a:buChar char="-"/>
            </a:pPr>
            <a:r>
              <a:rPr lang="en-US" dirty="0"/>
              <a:t>In 2009, BlackBerry OS held a noticeable share of the market, around </a:t>
            </a:r>
            <a:r>
              <a:rPr lang="en-US" b="1" dirty="0"/>
              <a:t>15–20%</a:t>
            </a:r>
            <a:r>
              <a:rPr lang="en-US" dirty="0"/>
              <a:t>.</a:t>
            </a:r>
          </a:p>
          <a:p>
            <a:pPr marL="171450" indent="-171450">
              <a:buFontTx/>
              <a:buChar char="-"/>
            </a:pPr>
            <a:r>
              <a:rPr lang="en-US" dirty="0"/>
              <a:t>Its market share peaked briefly, then </a:t>
            </a:r>
            <a:r>
              <a:rPr lang="en-US" b="1" dirty="0"/>
              <a:t>declined steadily</a:t>
            </a:r>
            <a:r>
              <a:rPr lang="en-US" dirty="0"/>
              <a:t> over the following years.</a:t>
            </a:r>
          </a:p>
          <a:p>
            <a:pPr marL="171450" indent="-171450">
              <a:buFontTx/>
              <a:buChar char="-"/>
            </a:pPr>
            <a:r>
              <a:rPr lang="en-US" dirty="0"/>
              <a:t>By </a:t>
            </a:r>
            <a:r>
              <a:rPr lang="en-US" b="1" dirty="0"/>
              <a:t>2016</a:t>
            </a:r>
            <a:r>
              <a:rPr lang="en-US" dirty="0"/>
              <a:t>, BlackBerry OS had fallen below </a:t>
            </a:r>
            <a:r>
              <a:rPr lang="en-US" b="1" dirty="0"/>
              <a:t>1%</a:t>
            </a:r>
            <a:r>
              <a:rPr lang="en-US" dirty="0"/>
              <a:t>, and remained nearly flat through 2021.</a:t>
            </a:r>
          </a:p>
          <a:p>
            <a:pPr marL="171450" indent="-171450">
              <a:buFontTx/>
              <a:buChar char="-"/>
            </a:pPr>
            <a:r>
              <a:rPr lang="en-US" dirty="0"/>
              <a:t>In contrast, </a:t>
            </a:r>
            <a:r>
              <a:rPr lang="en-US" b="1" dirty="0"/>
              <a:t>Android</a:t>
            </a:r>
            <a:r>
              <a:rPr lang="en-US" dirty="0"/>
              <a:t> showed a sharp rise beginning around 2010, surpassing all others by 2012 and reaching over </a:t>
            </a:r>
            <a:r>
              <a:rPr lang="en-US" b="1" dirty="0"/>
              <a:t>70%</a:t>
            </a:r>
            <a:r>
              <a:rPr lang="en-US" dirty="0"/>
              <a:t> share.</a:t>
            </a:r>
          </a:p>
          <a:p>
            <a:pPr marL="171450" indent="-171450">
              <a:buFontTx/>
              <a:buChar char="-"/>
            </a:pPr>
            <a:r>
              <a:rPr lang="en-US" b="1" dirty="0"/>
              <a:t>iOS</a:t>
            </a:r>
            <a:r>
              <a:rPr lang="en-US" dirty="0"/>
              <a:t> remained relatively stable, gradually increasing its share over the period.</a:t>
            </a:r>
          </a:p>
          <a:p>
            <a:pPr marL="171450" indent="-171450">
              <a:buFontTx/>
              <a:buChar char="-"/>
            </a:pPr>
            <a:r>
              <a:rPr lang="en-US" dirty="0"/>
              <a:t>Other platforms like Symbian and Samsung OS also declined significantly.</a:t>
            </a:r>
          </a:p>
          <a:p>
            <a:r>
              <a:rPr lang="en-US" dirty="0"/>
              <a:t>The graph highlights a </a:t>
            </a:r>
            <a:r>
              <a:rPr lang="en-US" b="1" dirty="0"/>
              <a:t>complete shift in mobile OS leadership</a:t>
            </a:r>
            <a:r>
              <a:rPr lang="en-US" dirty="0"/>
              <a:t> over the decade, with Android and iOS emerging as the clear dominant players.</a:t>
            </a:r>
            <a:endParaRPr lang="en-IN" dirty="0"/>
          </a:p>
          <a:p>
            <a:endParaRPr lang="en-IN" dirty="0"/>
          </a:p>
          <a:p>
            <a:r>
              <a:rPr lang="en-IN" dirty="0"/>
              <a:t>References:</a:t>
            </a:r>
          </a:p>
          <a:p>
            <a:r>
              <a:rPr lang="en-IN" dirty="0"/>
              <a:t>1. </a:t>
            </a:r>
            <a:r>
              <a:rPr lang="en-US" b="1" dirty="0" err="1"/>
              <a:t>StatCounter</a:t>
            </a:r>
            <a:r>
              <a:rPr lang="en-US" b="1" dirty="0"/>
              <a:t>.</a:t>
            </a:r>
            <a:r>
              <a:rPr lang="en-US" dirty="0"/>
              <a:t> (n.d.). </a:t>
            </a:r>
            <a:r>
              <a:rPr lang="en-US" i="1" dirty="0"/>
              <a:t>Mobile operating system market share worldwide (Jan 2009–Apr 2021)</a:t>
            </a:r>
            <a:r>
              <a:rPr lang="en-US" dirty="0"/>
              <a:t>. Retrieved April 29, 2025, from </a:t>
            </a:r>
            <a:r>
              <a:rPr lang="en-US" dirty="0">
                <a:hlinkClick r:id="rId3"/>
              </a:rPr>
              <a:t>https://gs.statcounter.com/os-market-share/mobile/worldwide/#monthly-200901-202104</a:t>
            </a:r>
            <a:endParaRPr lang="en-IN" dirty="0"/>
          </a:p>
        </p:txBody>
      </p:sp>
      <p:sp>
        <p:nvSpPr>
          <p:cNvPr id="4" name="Slide Number Placeholder 3"/>
          <p:cNvSpPr>
            <a:spLocks noGrp="1"/>
          </p:cNvSpPr>
          <p:nvPr>
            <p:ph type="sldNum" sz="quarter" idx="5"/>
          </p:nvPr>
        </p:nvSpPr>
        <p:spPr/>
        <p:txBody>
          <a:bodyPr/>
          <a:lstStyle/>
          <a:p>
            <a:fld id="{9DB5AE2E-C6FB-4037-8524-2E16729A17A7}" type="slidenum">
              <a:rPr lang="en-IN" smtClean="0"/>
              <a:t>4</a:t>
            </a:fld>
            <a:endParaRPr lang="en-IN"/>
          </a:p>
        </p:txBody>
      </p:sp>
    </p:spTree>
    <p:extLst>
      <p:ext uri="{BB962C8B-B14F-4D97-AF65-F5344CB8AC3E}">
        <p14:creationId xmlns:p14="http://schemas.microsoft.com/office/powerpoint/2010/main" val="2812940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BlackBerry’s financial trajectory is a textbook case of rapid growth followed by a dramatic decline due to strategic missteps and market disruption.</a:t>
            </a:r>
          </a:p>
          <a:p>
            <a:pPr marL="228600" indent="-228600">
              <a:buAutoNum type="arabicPeriod"/>
            </a:pPr>
            <a:r>
              <a:rPr lang="en-US" dirty="0"/>
              <a:t>In </a:t>
            </a:r>
            <a:r>
              <a:rPr lang="en-US" b="1" dirty="0"/>
              <a:t>2004</a:t>
            </a:r>
            <a:r>
              <a:rPr lang="en-US" dirty="0"/>
              <a:t>, the company reported revenues of just </a:t>
            </a:r>
            <a:r>
              <a:rPr lang="en-US" b="1" dirty="0"/>
              <a:t>$595 million</a:t>
            </a:r>
            <a:r>
              <a:rPr lang="en-US" dirty="0"/>
              <a:t>. As its devices gained widespread adoption among professionals and government agencies, revenue skyrocketed.</a:t>
            </a:r>
          </a:p>
          <a:p>
            <a:pPr marL="228600" indent="-228600">
              <a:buAutoNum type="arabicPeriod"/>
            </a:pPr>
            <a:r>
              <a:rPr lang="en-US" dirty="0"/>
              <a:t>By </a:t>
            </a:r>
            <a:r>
              <a:rPr lang="en-US" b="1" dirty="0"/>
              <a:t>2009</a:t>
            </a:r>
            <a:r>
              <a:rPr lang="en-US" dirty="0"/>
              <a:t>, revenue had crossed </a:t>
            </a:r>
            <a:r>
              <a:rPr lang="en-US" b="1" dirty="0"/>
              <a:t>$11 billion</a:t>
            </a:r>
            <a:r>
              <a:rPr lang="en-US" dirty="0"/>
              <a:t>, and it further climbed to </a:t>
            </a:r>
            <a:r>
              <a:rPr lang="en-US" b="1" dirty="0"/>
              <a:t>$14.95 billion</a:t>
            </a:r>
            <a:r>
              <a:rPr lang="en-US" dirty="0"/>
              <a:t> in </a:t>
            </a:r>
            <a:r>
              <a:rPr lang="en-US" b="1" dirty="0"/>
              <a:t>2010</a:t>
            </a:r>
            <a:r>
              <a:rPr lang="en-US" dirty="0"/>
              <a:t>, peaking at </a:t>
            </a:r>
            <a:r>
              <a:rPr lang="en-US" b="1" dirty="0"/>
              <a:t>$19.91 billion</a:t>
            </a:r>
            <a:r>
              <a:rPr lang="en-US" dirty="0"/>
              <a:t> in </a:t>
            </a:r>
            <a:r>
              <a:rPr lang="en-US" b="1" dirty="0"/>
              <a:t>2011</a:t>
            </a:r>
            <a:r>
              <a:rPr lang="en-US" dirty="0"/>
              <a:t> - BlackBerry’s most successful year financially.</a:t>
            </a:r>
          </a:p>
          <a:p>
            <a:pPr marL="228600" indent="-228600">
              <a:buAutoNum type="arabicPeriod"/>
            </a:pPr>
            <a:r>
              <a:rPr lang="en-US" dirty="0"/>
              <a:t>However, 2011 also marked a turning point. While BlackBerry was still generating massive revenue, competitors like Apple and Samsung were rapidly capturing market share through more user-friendly and innovative devices.</a:t>
            </a:r>
          </a:p>
          <a:p>
            <a:pPr marL="228600" indent="-228600">
              <a:buAutoNum type="arabicPeriod"/>
            </a:pPr>
            <a:r>
              <a:rPr lang="en-US" dirty="0"/>
              <a:t>This amounts to a </a:t>
            </a:r>
            <a:r>
              <a:rPr lang="en-US" b="1" dirty="0"/>
              <a:t>95% decline in revenue</a:t>
            </a:r>
            <a:r>
              <a:rPr lang="en-US" dirty="0"/>
              <a:t> from its 2011 peak to 2019.</a:t>
            </a:r>
          </a:p>
          <a:p>
            <a:pPr marL="228600" indent="-228600">
              <a:buAutoNum type="arabicPeriod"/>
            </a:pPr>
            <a:r>
              <a:rPr lang="en-US" dirty="0"/>
              <a:t>The financial freefall was largely due to BlackBerry’s inability to respond to:</a:t>
            </a:r>
          </a:p>
          <a:p>
            <a:pPr marL="685800" lvl="1" indent="-228600">
              <a:buAutoNum type="arabicPeriod"/>
            </a:pPr>
            <a:r>
              <a:rPr lang="en-US" dirty="0"/>
              <a:t>The market shift toward touchscreen smartphones.</a:t>
            </a:r>
          </a:p>
          <a:p>
            <a:pPr marL="685800" lvl="1" indent="-228600">
              <a:buAutoNum type="arabicPeriod"/>
            </a:pPr>
            <a:r>
              <a:rPr lang="en-US" dirty="0"/>
              <a:t>Consumer demand for app-rich ecosystems.</a:t>
            </a:r>
          </a:p>
          <a:p>
            <a:pPr marL="685800" lvl="1" indent="-228600">
              <a:buAutoNum type="arabicPeriod"/>
            </a:pPr>
            <a:r>
              <a:rPr lang="en-US" dirty="0"/>
              <a:t>The expansion of Android and iOS platforms.</a:t>
            </a:r>
          </a:p>
          <a:p>
            <a:pPr marL="228600" indent="-228600">
              <a:buAutoNum type="arabicPeriod"/>
            </a:pPr>
            <a:r>
              <a:rPr lang="en-US" dirty="0"/>
              <a:t>The dramatic revenue collapse highlights how even a market leader can rapidly lose relevance and value when it fails to innovate and adjust its strategy in time.</a:t>
            </a:r>
          </a:p>
          <a:p>
            <a:pPr marL="228600" indent="-228600">
              <a:buAutoNum type="arabicPeriod"/>
            </a:pPr>
            <a:endParaRPr lang="en-IN" dirty="0"/>
          </a:p>
          <a:p>
            <a:r>
              <a:rPr lang="en-IN" dirty="0"/>
              <a:t>References: </a:t>
            </a:r>
          </a:p>
          <a:p>
            <a:r>
              <a:rPr lang="en-IN" dirty="0"/>
              <a:t>1. </a:t>
            </a:r>
            <a:r>
              <a:rPr lang="en-US" dirty="0"/>
              <a:t>IBS Americas. (n.d.). Competition demystified: BlackBerry case study. IBS Americas. Retrieved April 29, 2025: </a:t>
            </a:r>
            <a:r>
              <a:rPr lang="en-US" i="1" dirty="0"/>
              <a:t>https://ibs-americas.com/en/research-and-innovation/publications/articles/38/competition-demystified-blackberry-case-study</a:t>
            </a:r>
            <a:endParaRPr lang="en-IN" i="1" dirty="0"/>
          </a:p>
        </p:txBody>
      </p:sp>
      <p:sp>
        <p:nvSpPr>
          <p:cNvPr id="4" name="Slide Number Placeholder 3"/>
          <p:cNvSpPr>
            <a:spLocks noGrp="1"/>
          </p:cNvSpPr>
          <p:nvPr>
            <p:ph type="sldNum" sz="quarter" idx="5"/>
          </p:nvPr>
        </p:nvSpPr>
        <p:spPr/>
        <p:txBody>
          <a:bodyPr/>
          <a:lstStyle/>
          <a:p>
            <a:fld id="{9DB5AE2E-C6FB-4037-8524-2E16729A17A7}" type="slidenum">
              <a:rPr lang="en-IN" smtClean="0"/>
              <a:t>5</a:t>
            </a:fld>
            <a:endParaRPr lang="en-IN"/>
          </a:p>
        </p:txBody>
      </p:sp>
    </p:spTree>
    <p:extLst>
      <p:ext uri="{BB962C8B-B14F-4D97-AF65-F5344CB8AC3E}">
        <p14:creationId xmlns:p14="http://schemas.microsoft.com/office/powerpoint/2010/main" val="1162342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BlackBerry’s key strategic challenge - and the focus of this project - is understanding why it lost its dominant position in the smartphone market.</a:t>
            </a:r>
          </a:p>
          <a:p>
            <a:r>
              <a:rPr lang="en-US" dirty="0"/>
              <a:t>At one point, BlackBerry was a market leader with over 40% share in the U.S. It was widely trusted for secure communication, particularly among business professionals and governments. But the company made a critical mistake: </a:t>
            </a:r>
            <a:r>
              <a:rPr lang="en-US" b="1" dirty="0"/>
              <a:t>it failed to respond to the changing direction of the mobile industry</a:t>
            </a:r>
            <a:r>
              <a:rPr lang="en-US" dirty="0"/>
              <a:t>.</a:t>
            </a:r>
          </a:p>
          <a:p>
            <a:r>
              <a:rPr lang="en-US" dirty="0"/>
              <a:t>When Apple introduced the iPhone, it completely redefined user expectations. The market shifted toward </a:t>
            </a:r>
            <a:r>
              <a:rPr lang="en-US" b="1" dirty="0"/>
              <a:t>touchscreen interfaces, rich app ecosystems, and design-focused user experiences</a:t>
            </a:r>
            <a:r>
              <a:rPr lang="en-US" dirty="0"/>
              <a:t>. BlackBerry, however, stuck to its physical keyboard design and was slow to build a competitive app platform. It underestimated how quickly consumer demand would evolve - and how much influence consumer trends would start to have on even enterprise purchases.</a:t>
            </a:r>
          </a:p>
          <a:p>
            <a:r>
              <a:rPr lang="en-US" dirty="0"/>
              <a:t>While Apple and Android created integrated ecosystems, BlackBerry’s approach remained too narrow, focused mostly on business messaging and hardware control. It didn’t pivot fast enough, and as a result, it lost relevance across both consumer and professional markets.</a:t>
            </a:r>
          </a:p>
          <a:p>
            <a:r>
              <a:rPr lang="en-US" dirty="0"/>
              <a:t>This challenge matters because it’s a classic example of </a:t>
            </a:r>
            <a:r>
              <a:rPr lang="en-US" b="1" dirty="0"/>
              <a:t>how a lack of innovation and slow response to disruption can erase even the strongest market positions</a:t>
            </a:r>
            <a:r>
              <a:rPr lang="en-US" dirty="0"/>
              <a:t>. BlackBerry’s decline shows that holding valuable resources isn’t enough - companies must also adapt those resources to where the market is headed.</a:t>
            </a:r>
          </a:p>
          <a:p>
            <a:endParaRPr lang="en-IN" dirty="0"/>
          </a:p>
          <a:p>
            <a:r>
              <a:rPr lang="en-IN" dirty="0"/>
              <a:t>References:</a:t>
            </a:r>
          </a:p>
          <a:p>
            <a:pPr marL="228600" indent="-228600">
              <a:buAutoNum type="arabicPeriod"/>
            </a:pPr>
            <a:r>
              <a:rPr lang="en-US" dirty="0"/>
              <a:t>Harvard Business Review. (2013). </a:t>
            </a:r>
            <a:r>
              <a:rPr lang="en-US" i="1" dirty="0"/>
              <a:t>Why BlackBerry failed</a:t>
            </a:r>
            <a:r>
              <a:rPr lang="en-US" dirty="0"/>
              <a:t>. </a:t>
            </a:r>
            <a:r>
              <a:rPr lang="en-US" dirty="0">
                <a:hlinkClick r:id="rId3"/>
              </a:rPr>
              <a:t>https://hbr.org/2013/09/why-blackberry-failed</a:t>
            </a:r>
            <a:endParaRPr lang="en-US" dirty="0"/>
          </a:p>
          <a:p>
            <a:pPr marL="228600" indent="-228600">
              <a:buAutoNum type="arabicPeriod"/>
            </a:pPr>
            <a:r>
              <a:rPr lang="en-US" dirty="0"/>
              <a:t>IBS Americas. (n.d.). </a:t>
            </a:r>
            <a:r>
              <a:rPr lang="en-US" i="1" dirty="0"/>
              <a:t>Competition demystified: BlackBerry case study</a:t>
            </a:r>
            <a:r>
              <a:rPr lang="en-US" dirty="0"/>
              <a:t>. </a:t>
            </a:r>
            <a:r>
              <a:rPr lang="en-US" dirty="0">
                <a:hlinkClick r:id="rId4"/>
              </a:rPr>
              <a:t>https://ibs-americas.com/en/research-and-innovation/publications/articles/38/competition-demystified-blackberry-case-study</a:t>
            </a:r>
            <a:endParaRPr lang="en-US" dirty="0"/>
          </a:p>
          <a:p>
            <a:pPr marL="228600" indent="-228600">
              <a:buAutoNum type="arabicPeriod"/>
            </a:pPr>
            <a:r>
              <a:rPr lang="en-US" dirty="0" err="1"/>
              <a:t>Clazri</a:t>
            </a:r>
            <a:r>
              <a:rPr lang="en-US" dirty="0"/>
              <a:t>. (n.d.). </a:t>
            </a:r>
            <a:r>
              <a:rPr lang="en-US" i="1" dirty="0"/>
              <a:t>BlackBerry strategic plan</a:t>
            </a:r>
            <a:r>
              <a:rPr lang="en-US" dirty="0"/>
              <a:t>. Medium. </a:t>
            </a:r>
            <a:r>
              <a:rPr lang="en-US" dirty="0">
                <a:hlinkClick r:id="rId5"/>
              </a:rPr>
              <a:t>https://medium.com/@clazri/blackberry-strategic-plan-88f361296f14</a:t>
            </a:r>
            <a:endParaRPr lang="en-US" dirty="0"/>
          </a:p>
          <a:p>
            <a:endParaRPr lang="en-IN" dirty="0"/>
          </a:p>
        </p:txBody>
      </p:sp>
      <p:sp>
        <p:nvSpPr>
          <p:cNvPr id="4" name="Slide Number Placeholder 3"/>
          <p:cNvSpPr>
            <a:spLocks noGrp="1"/>
          </p:cNvSpPr>
          <p:nvPr>
            <p:ph type="sldNum" sz="quarter" idx="5"/>
          </p:nvPr>
        </p:nvSpPr>
        <p:spPr/>
        <p:txBody>
          <a:bodyPr/>
          <a:lstStyle/>
          <a:p>
            <a:fld id="{9DB5AE2E-C6FB-4037-8524-2E16729A17A7}" type="slidenum">
              <a:rPr lang="en-IN" smtClean="0"/>
              <a:t>6</a:t>
            </a:fld>
            <a:endParaRPr lang="en-IN"/>
          </a:p>
        </p:txBody>
      </p:sp>
    </p:spTree>
    <p:extLst>
      <p:ext uri="{BB962C8B-B14F-4D97-AF65-F5344CB8AC3E}">
        <p14:creationId xmlns:p14="http://schemas.microsoft.com/office/powerpoint/2010/main" val="1906336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option, BlackBerry would have shifted its product strategy to fully embrace touchscreens, aligning with the direction Apple was leading. This would have required rethinking its UI, redesigning hardware, and preparing its OS for a new type of interaction. It was a risky move at the time, especially given the company’s loyal base that loved physical keyboards. However, if executed early, it might have helped BlackBerry stay relevant during a critical industry shift and defend its market share.</a:t>
            </a:r>
          </a:p>
          <a:p>
            <a:br>
              <a:rPr lang="en-IN" dirty="0"/>
            </a:br>
            <a:r>
              <a:rPr lang="en-IN" dirty="0"/>
              <a:t>References:</a:t>
            </a:r>
            <a:br>
              <a:rPr lang="en-IN" dirty="0"/>
            </a:br>
            <a:r>
              <a:rPr lang="en-IN" dirty="0"/>
              <a:t>1. </a:t>
            </a:r>
            <a:r>
              <a:rPr lang="en-US" dirty="0"/>
              <a:t>Harvard Business Review. (2013). </a:t>
            </a:r>
            <a:r>
              <a:rPr lang="en-US" i="1" dirty="0"/>
              <a:t>Why BlackBerry failed</a:t>
            </a:r>
            <a:r>
              <a:rPr lang="en-US" dirty="0"/>
              <a:t>. </a:t>
            </a:r>
            <a:r>
              <a:rPr lang="en-US" dirty="0">
                <a:hlinkClick r:id="rId3"/>
              </a:rPr>
              <a:t>https://hbr.org/2013/09/why-blackberry-failed</a:t>
            </a:r>
            <a:endParaRPr lang="en-US" dirty="0"/>
          </a:p>
          <a:p>
            <a:r>
              <a:rPr lang="en-US" dirty="0"/>
              <a:t>2. IBS Americas. (n.d.). </a:t>
            </a:r>
            <a:r>
              <a:rPr lang="en-US" i="1" dirty="0"/>
              <a:t>Competition demystified: BlackBerry case study</a:t>
            </a:r>
            <a:r>
              <a:rPr lang="en-US" dirty="0"/>
              <a:t>. </a:t>
            </a:r>
            <a:r>
              <a:rPr lang="en-US" dirty="0">
                <a:hlinkClick r:id="rId4"/>
              </a:rPr>
              <a:t>https://ibs-americas.com/en/research-and-innovation/publications/articles/38/competition-demystified-blackberry-case-study</a:t>
            </a:r>
            <a:endParaRPr lang="en-IN" dirty="0"/>
          </a:p>
        </p:txBody>
      </p:sp>
      <p:sp>
        <p:nvSpPr>
          <p:cNvPr id="4" name="Slide Number Placeholder 3"/>
          <p:cNvSpPr>
            <a:spLocks noGrp="1"/>
          </p:cNvSpPr>
          <p:nvPr>
            <p:ph type="sldNum" sz="quarter" idx="5"/>
          </p:nvPr>
        </p:nvSpPr>
        <p:spPr/>
        <p:txBody>
          <a:bodyPr/>
          <a:lstStyle/>
          <a:p>
            <a:fld id="{9DB5AE2E-C6FB-4037-8524-2E16729A17A7}" type="slidenum">
              <a:rPr lang="en-IN" smtClean="0"/>
              <a:t>7</a:t>
            </a:fld>
            <a:endParaRPr lang="en-IN"/>
          </a:p>
        </p:txBody>
      </p:sp>
    </p:spTree>
    <p:extLst>
      <p:ext uri="{BB962C8B-B14F-4D97-AF65-F5344CB8AC3E}">
        <p14:creationId xmlns:p14="http://schemas.microsoft.com/office/powerpoint/2010/main" val="2996200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strategy centers on building a competitive app ecosystem. By 2010, it was clear that mobile devices were no longer about hardware alone - users wanted access to apps and services. BlackBerry could have invested heavily in developer outreach, monetization tools, and platform improvements to close the gap with Apple’s App Store and Google Play. While it would’ve been expensive and difficult to scale, not doing so ultimately cost BlackBerry user loyalty and relevance.</a:t>
            </a:r>
          </a:p>
          <a:p>
            <a:br>
              <a:rPr lang="en-IN" dirty="0"/>
            </a:br>
            <a:r>
              <a:rPr lang="en-IN" dirty="0"/>
              <a:t>References:</a:t>
            </a:r>
            <a:br>
              <a:rPr lang="en-IN" dirty="0"/>
            </a:br>
            <a:r>
              <a:rPr lang="en-IN" dirty="0"/>
              <a:t>1. </a:t>
            </a:r>
            <a:r>
              <a:rPr lang="en-US" dirty="0"/>
              <a:t>Harvard Business Review. (2013). </a:t>
            </a:r>
            <a:r>
              <a:rPr lang="en-US" i="1" dirty="0"/>
              <a:t>Why BlackBerry failed</a:t>
            </a:r>
            <a:r>
              <a:rPr lang="en-US" dirty="0"/>
              <a:t>. </a:t>
            </a:r>
            <a:r>
              <a:rPr lang="en-US" dirty="0">
                <a:hlinkClick r:id="rId3"/>
              </a:rPr>
              <a:t>https://hbr.org/2013/09/why-blackberry-failed</a:t>
            </a:r>
            <a:endParaRPr lang="en-US" dirty="0"/>
          </a:p>
          <a:p>
            <a:r>
              <a:rPr lang="en-US" dirty="0"/>
              <a:t>2. IBS Americas. (n.d.). </a:t>
            </a:r>
            <a:r>
              <a:rPr lang="en-US" i="1" dirty="0"/>
              <a:t>Competition demystified: BlackBerry case study</a:t>
            </a:r>
            <a:r>
              <a:rPr lang="en-US" dirty="0"/>
              <a:t>. </a:t>
            </a:r>
            <a:r>
              <a:rPr lang="en-US" dirty="0">
                <a:hlinkClick r:id="rId4"/>
              </a:rPr>
              <a:t>https://ibs-americas.com/en/research-and-innovation/publications/articles/38/competition-demystified-blackberry-case-study</a:t>
            </a:r>
            <a:endParaRPr lang="en-IN" dirty="0"/>
          </a:p>
        </p:txBody>
      </p:sp>
      <p:sp>
        <p:nvSpPr>
          <p:cNvPr id="4" name="Slide Number Placeholder 3"/>
          <p:cNvSpPr>
            <a:spLocks noGrp="1"/>
          </p:cNvSpPr>
          <p:nvPr>
            <p:ph type="sldNum" sz="quarter" idx="5"/>
          </p:nvPr>
        </p:nvSpPr>
        <p:spPr/>
        <p:txBody>
          <a:bodyPr/>
          <a:lstStyle/>
          <a:p>
            <a:fld id="{9DB5AE2E-C6FB-4037-8524-2E16729A17A7}" type="slidenum">
              <a:rPr lang="en-IN" smtClean="0"/>
              <a:t>8</a:t>
            </a:fld>
            <a:endParaRPr lang="en-IN"/>
          </a:p>
        </p:txBody>
      </p:sp>
    </p:spTree>
    <p:extLst>
      <p:ext uri="{BB962C8B-B14F-4D97-AF65-F5344CB8AC3E}">
        <p14:creationId xmlns:p14="http://schemas.microsoft.com/office/powerpoint/2010/main" val="782240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option suggests that BlackBerry could have exited the consumer smartphone space earlier and shifted all efforts toward software, cybersecurity, and embedded systems. By focusing on areas like QNX and Cylance - where it already had a competitive advantage - the company could have repositioned itself as a trusted enterprise tech provider. While this approach may have limited public visibility and market size, it would have played to BlackBerry’s true strengths and provided a more stable path forward.</a:t>
            </a:r>
          </a:p>
          <a:p>
            <a:br>
              <a:rPr lang="en-IN" dirty="0"/>
            </a:br>
            <a:r>
              <a:rPr lang="en-IN" dirty="0"/>
              <a:t>References:</a:t>
            </a:r>
            <a:br>
              <a:rPr lang="en-IN" dirty="0"/>
            </a:br>
            <a:r>
              <a:rPr lang="en-IN" dirty="0"/>
              <a:t>1. </a:t>
            </a:r>
            <a:r>
              <a:rPr lang="en-US" dirty="0"/>
              <a:t>Harvard Business Review. (2013). </a:t>
            </a:r>
            <a:r>
              <a:rPr lang="en-US" i="1" dirty="0"/>
              <a:t>Why BlackBerry failed</a:t>
            </a:r>
            <a:r>
              <a:rPr lang="en-US" dirty="0"/>
              <a:t>. </a:t>
            </a:r>
            <a:r>
              <a:rPr lang="en-US" dirty="0">
                <a:hlinkClick r:id="rId3"/>
              </a:rPr>
              <a:t>https://hbr.org/2013/09/why-blackberry-failed</a:t>
            </a:r>
            <a:endParaRPr lang="en-US" dirty="0"/>
          </a:p>
          <a:p>
            <a:r>
              <a:rPr lang="en-US" dirty="0"/>
              <a:t>2. IBS Americas. (n.d.). </a:t>
            </a:r>
            <a:r>
              <a:rPr lang="en-US" i="1" dirty="0"/>
              <a:t>Competition demystified: BlackBerry case study</a:t>
            </a:r>
            <a:r>
              <a:rPr lang="en-US" dirty="0"/>
              <a:t>. </a:t>
            </a:r>
            <a:r>
              <a:rPr lang="en-US" dirty="0">
                <a:hlinkClick r:id="rId4"/>
              </a:rPr>
              <a:t>https://ibs-americas.com/en/research-and-innovation/publications/articles/38/competition-demystified-blackberry-case-study</a:t>
            </a:r>
            <a:endParaRPr lang="en-IN" dirty="0"/>
          </a:p>
        </p:txBody>
      </p:sp>
      <p:sp>
        <p:nvSpPr>
          <p:cNvPr id="4" name="Slide Number Placeholder 3"/>
          <p:cNvSpPr>
            <a:spLocks noGrp="1"/>
          </p:cNvSpPr>
          <p:nvPr>
            <p:ph type="sldNum" sz="quarter" idx="5"/>
          </p:nvPr>
        </p:nvSpPr>
        <p:spPr/>
        <p:txBody>
          <a:bodyPr/>
          <a:lstStyle/>
          <a:p>
            <a:fld id="{9DB5AE2E-C6FB-4037-8524-2E16729A17A7}" type="slidenum">
              <a:rPr lang="en-IN" smtClean="0"/>
              <a:t>9</a:t>
            </a:fld>
            <a:endParaRPr lang="en-IN"/>
          </a:p>
        </p:txBody>
      </p:sp>
    </p:spTree>
    <p:extLst>
      <p:ext uri="{BB962C8B-B14F-4D97-AF65-F5344CB8AC3E}">
        <p14:creationId xmlns:p14="http://schemas.microsoft.com/office/powerpoint/2010/main" val="684286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7/15/2025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7/15/2025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jpeg"/><Relationship Id="rId7" Type="http://schemas.openxmlformats.org/officeDocument/2006/relationships/diagramColors" Target="../diagrams/colors2.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jpeg"/><Relationship Id="rId7" Type="http://schemas.openxmlformats.org/officeDocument/2006/relationships/diagramQuickStyle" Target="../diagrams/quickStyle1.xml"/><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9.png"/><Relationship Id="rId5" Type="http://schemas.openxmlformats.org/officeDocument/2006/relationships/diagramData" Target="../diagrams/data1.xml"/><Relationship Id="rId15" Type="http://schemas.openxmlformats.org/officeDocument/2006/relationships/image" Target="../media/image13.png"/><Relationship Id="rId10" Type="http://schemas.openxmlformats.org/officeDocument/2006/relationships/image" Target="../media/image8.jpeg"/><Relationship Id="rId19" Type="http://schemas.openxmlformats.org/officeDocument/2006/relationships/image" Target="../media/image17.png"/><Relationship Id="rId4" Type="http://schemas.openxmlformats.org/officeDocument/2006/relationships/image" Target="../media/image7.jpeg"/><Relationship Id="rId9" Type="http://schemas.microsoft.com/office/2007/relationships/diagramDrawing" Target="../diagrams/drawing1.xml"/><Relationship Id="rId14" Type="http://schemas.openxmlformats.org/officeDocument/2006/relationships/image" Target="../media/image12.svg"/></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
            <a:ext cx="12192000" cy="6857990"/>
          </a:xfrm>
          <a:prstGeom prst="rect">
            <a:avLst/>
          </a:prstGeom>
        </p:spPr>
      </p:pic>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66591" y="6428670"/>
            <a:ext cx="3639541" cy="368125"/>
          </a:xfrm>
        </p:spPr>
        <p:txBody>
          <a:bodyPr>
            <a:normAutofit fontScale="62500" lnSpcReduction="20000"/>
          </a:bodyPr>
          <a:lstStyle/>
          <a:p>
            <a:pPr algn="l"/>
            <a:r>
              <a:rPr lang="en-US" sz="2800" dirty="0">
                <a:latin typeface="Lato"/>
              </a:rPr>
              <a:t>BADM 543: Technology Strategy</a:t>
            </a:r>
          </a:p>
        </p:txBody>
      </p:sp>
      <p:sp>
        <p:nvSpPr>
          <p:cNvPr id="4" name="Subtitle 2">
            <a:extLst>
              <a:ext uri="{FF2B5EF4-FFF2-40B4-BE49-F238E27FC236}">
                <a16:creationId xmlns:a16="http://schemas.microsoft.com/office/drawing/2014/main" id="{D52A95D0-7E2A-4AF3-8036-73B23BD9771B}"/>
              </a:ext>
            </a:extLst>
          </p:cNvPr>
          <p:cNvSpPr txBox="1">
            <a:spLocks/>
          </p:cNvSpPr>
          <p:nvPr/>
        </p:nvSpPr>
        <p:spPr>
          <a:xfrm>
            <a:off x="10126304" y="6255680"/>
            <a:ext cx="2485855" cy="345979"/>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3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21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gn="l"/>
            <a:r>
              <a:rPr lang="en-US" sz="1800" dirty="0">
                <a:latin typeface="Lato"/>
              </a:rPr>
              <a:t>Saurabh Ghumnar</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DD734F-36A8-4EB3-84FD-7139D81AC651}"/>
              </a:ext>
            </a:extLst>
          </p:cNvPr>
          <p:cNvSpPr/>
          <p:nvPr/>
        </p:nvSpPr>
        <p:spPr>
          <a:xfrm>
            <a:off x="1120189" y="331263"/>
            <a:ext cx="7110105" cy="369332"/>
          </a:xfrm>
          <a:prstGeom prst="rect">
            <a:avLst/>
          </a:prstGeom>
        </p:spPr>
        <p:txBody>
          <a:bodyPr wrap="square">
            <a:spAutoFit/>
          </a:bodyPr>
          <a:lstStyle/>
          <a:p>
            <a:r>
              <a:rPr lang="en-US" dirty="0">
                <a:latin typeface="Lato"/>
              </a:rPr>
              <a:t>Strategic Recommendation (Conclusion)</a:t>
            </a:r>
          </a:p>
        </p:txBody>
      </p:sp>
      <p:pic>
        <p:nvPicPr>
          <p:cNvPr id="3" name="Picture 2" descr="Blackberry logo brand phone symbol white design Vector Image">
            <a:extLst>
              <a:ext uri="{FF2B5EF4-FFF2-40B4-BE49-F238E27FC236}">
                <a16:creationId xmlns:a16="http://schemas.microsoft.com/office/drawing/2014/main" id="{71728885-3D9F-43C4-8F02-A6CA85E32555}"/>
              </a:ext>
            </a:extLst>
          </p:cNvPr>
          <p:cNvPicPr>
            <a:picLocks noChangeAspect="1" noChangeArrowheads="1"/>
          </p:cNvPicPr>
          <p:nvPr/>
        </p:nvPicPr>
        <p:blipFill rotWithShape="1">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l="16587" t="17777" r="12618" b="24158"/>
          <a:stretch/>
        </p:blipFill>
        <p:spPr bwMode="auto">
          <a:xfrm>
            <a:off x="484351" y="313788"/>
            <a:ext cx="552019" cy="4042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a:extLst>
              <a:ext uri="{FF2B5EF4-FFF2-40B4-BE49-F238E27FC236}">
                <a16:creationId xmlns:a16="http://schemas.microsoft.com/office/drawing/2014/main" id="{0D7647EB-08D6-4D32-9BAD-14A8F4BDA275}"/>
              </a:ext>
            </a:extLst>
          </p:cNvPr>
          <p:cNvGraphicFramePr/>
          <p:nvPr>
            <p:extLst>
              <p:ext uri="{D42A27DB-BD31-4B8C-83A1-F6EECF244321}">
                <p14:modId xmlns:p14="http://schemas.microsoft.com/office/powerpoint/2010/main" val="3260838750"/>
              </p:ext>
            </p:extLst>
          </p:nvPr>
        </p:nvGraphicFramePr>
        <p:xfrm>
          <a:off x="2032000" y="1696720"/>
          <a:ext cx="8128000" cy="52747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70534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C6BE65C-2AF1-413B-BDB8-33B9D916104E}"/>
              </a:ext>
            </a:extLst>
          </p:cNvPr>
          <p:cNvSpPr/>
          <p:nvPr/>
        </p:nvSpPr>
        <p:spPr>
          <a:xfrm>
            <a:off x="1120189" y="331263"/>
            <a:ext cx="7110105" cy="369332"/>
          </a:xfrm>
          <a:prstGeom prst="rect">
            <a:avLst/>
          </a:prstGeom>
        </p:spPr>
        <p:txBody>
          <a:bodyPr wrap="square">
            <a:spAutoFit/>
          </a:bodyPr>
          <a:lstStyle/>
          <a:p>
            <a:r>
              <a:rPr lang="en-US" dirty="0">
                <a:latin typeface="Lato"/>
              </a:rPr>
              <a:t>Porters Five Forces Industry Analysis</a:t>
            </a:r>
          </a:p>
        </p:txBody>
      </p:sp>
      <p:pic>
        <p:nvPicPr>
          <p:cNvPr id="11" name="Picture 2" descr="Blackberry logo brand phone symbol white design Vector Image">
            <a:extLst>
              <a:ext uri="{FF2B5EF4-FFF2-40B4-BE49-F238E27FC236}">
                <a16:creationId xmlns:a16="http://schemas.microsoft.com/office/drawing/2014/main" id="{11EC3D66-E3E4-4EAB-ACC1-7093895E0F7F}"/>
              </a:ext>
            </a:extLst>
          </p:cNvPr>
          <p:cNvPicPr>
            <a:picLocks noChangeAspect="1" noChangeArrowheads="1"/>
          </p:cNvPicPr>
          <p:nvPr/>
        </p:nvPicPr>
        <p:blipFill rotWithShape="1">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l="16587" t="17777" r="12618" b="24158"/>
          <a:stretch/>
        </p:blipFill>
        <p:spPr bwMode="auto">
          <a:xfrm>
            <a:off x="484351" y="313788"/>
            <a:ext cx="552019" cy="4042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a:extLst>
              <a:ext uri="{FF2B5EF4-FFF2-40B4-BE49-F238E27FC236}">
                <a16:creationId xmlns:a16="http://schemas.microsoft.com/office/drawing/2014/main" id="{8B1C301F-B2C8-47FD-A720-4EF2F5F90FD3}"/>
              </a:ext>
            </a:extLst>
          </p:cNvPr>
          <p:cNvGraphicFramePr/>
          <p:nvPr>
            <p:extLst>
              <p:ext uri="{D42A27DB-BD31-4B8C-83A1-F6EECF244321}">
                <p14:modId xmlns:p14="http://schemas.microsoft.com/office/powerpoint/2010/main" val="1304499543"/>
              </p:ext>
            </p:extLst>
          </p:nvPr>
        </p:nvGraphicFramePr>
        <p:xfrm>
          <a:off x="2181773" y="618418"/>
          <a:ext cx="5846911" cy="59605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050" name="Picture 2" descr="BlackBerry Brand Logo Phone Symbol White Design Canada Mobile Vector  Illustration With Black Background 20927210 Vector Art at Vecteezy">
            <a:extLst>
              <a:ext uri="{FF2B5EF4-FFF2-40B4-BE49-F238E27FC236}">
                <a16:creationId xmlns:a16="http://schemas.microsoft.com/office/drawing/2014/main" id="{A9C1BB1A-E89F-4509-B231-522D2E165BD6}"/>
              </a:ext>
            </a:extLst>
          </p:cNvPr>
          <p:cNvPicPr>
            <a:picLocks noChangeAspect="1" noChangeArrowheads="1"/>
          </p:cNvPicPr>
          <p:nvPr/>
        </p:nvPicPr>
        <p:blipFill rotWithShape="1">
          <a:blip r:embed="rId10">
            <a:clrChange>
              <a:clrFrom>
                <a:srgbClr val="000000"/>
              </a:clrFrom>
              <a:clrTo>
                <a:srgbClr val="000000">
                  <a:alpha val="0"/>
                </a:srgbClr>
              </a:clrTo>
            </a:clrChange>
            <a:alphaModFix amt="20000"/>
            <a:extLst>
              <a:ext uri="{28A0092B-C50C-407E-A947-70E740481C1C}">
                <a14:useLocalDpi xmlns:a14="http://schemas.microsoft.com/office/drawing/2010/main" val="0"/>
              </a:ext>
            </a:extLst>
          </a:blip>
          <a:srcRect l="23540" t="15837" r="22776" b="16945"/>
          <a:stretch/>
        </p:blipFill>
        <p:spPr bwMode="auto">
          <a:xfrm>
            <a:off x="249456" y="2271706"/>
            <a:ext cx="2555365" cy="2602111"/>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Cycle with people">
            <a:extLst>
              <a:ext uri="{FF2B5EF4-FFF2-40B4-BE49-F238E27FC236}">
                <a16:creationId xmlns:a16="http://schemas.microsoft.com/office/drawing/2014/main" id="{2B6D797C-23B0-4409-953F-3444F76AFFC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828893" y="2009623"/>
            <a:ext cx="914400" cy="914400"/>
          </a:xfrm>
          <a:prstGeom prst="rect">
            <a:avLst/>
          </a:prstGeom>
        </p:spPr>
      </p:pic>
      <p:pic>
        <p:nvPicPr>
          <p:cNvPr id="15" name="Graphic 14" descr="Workflow">
            <a:extLst>
              <a:ext uri="{FF2B5EF4-FFF2-40B4-BE49-F238E27FC236}">
                <a16:creationId xmlns:a16="http://schemas.microsoft.com/office/drawing/2014/main" id="{3429010F-6E48-4182-B7DF-0B6363946CA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074767" y="3205302"/>
            <a:ext cx="755703" cy="755703"/>
          </a:xfrm>
          <a:prstGeom prst="rect">
            <a:avLst/>
          </a:prstGeom>
        </p:spPr>
      </p:pic>
      <p:pic>
        <p:nvPicPr>
          <p:cNvPr id="21" name="Graphic 20" descr="City">
            <a:extLst>
              <a:ext uri="{FF2B5EF4-FFF2-40B4-BE49-F238E27FC236}">
                <a16:creationId xmlns:a16="http://schemas.microsoft.com/office/drawing/2014/main" id="{38C0BD38-271B-43B5-95F5-BE806CCA9E8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360704" y="5423012"/>
            <a:ext cx="755703" cy="755703"/>
          </a:xfrm>
          <a:prstGeom prst="rect">
            <a:avLst/>
          </a:prstGeom>
        </p:spPr>
      </p:pic>
      <p:pic>
        <p:nvPicPr>
          <p:cNvPr id="23" name="Graphic 22" descr="Handshake">
            <a:extLst>
              <a:ext uri="{FF2B5EF4-FFF2-40B4-BE49-F238E27FC236}">
                <a16:creationId xmlns:a16="http://schemas.microsoft.com/office/drawing/2014/main" id="{312D49EE-BDF0-45C2-9A61-26F7636EF8C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2861027" y="4339822"/>
            <a:ext cx="831273" cy="831273"/>
          </a:xfrm>
          <a:prstGeom prst="rect">
            <a:avLst/>
          </a:prstGeom>
        </p:spPr>
      </p:pic>
      <p:pic>
        <p:nvPicPr>
          <p:cNvPr id="25" name="Graphic 24" descr="Medical">
            <a:extLst>
              <a:ext uri="{FF2B5EF4-FFF2-40B4-BE49-F238E27FC236}">
                <a16:creationId xmlns:a16="http://schemas.microsoft.com/office/drawing/2014/main" id="{1DFC1866-EB4D-41DF-94A8-FDA07AC81F3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328413" y="944302"/>
            <a:ext cx="831273" cy="831273"/>
          </a:xfrm>
          <a:prstGeom prst="rect">
            <a:avLst/>
          </a:prstGeom>
        </p:spPr>
      </p:pic>
      <p:sp>
        <p:nvSpPr>
          <p:cNvPr id="26" name="TextBox 25">
            <a:extLst>
              <a:ext uri="{FF2B5EF4-FFF2-40B4-BE49-F238E27FC236}">
                <a16:creationId xmlns:a16="http://schemas.microsoft.com/office/drawing/2014/main" id="{5B9A7024-BE02-4C74-B499-018B111DAC13}"/>
              </a:ext>
            </a:extLst>
          </p:cNvPr>
          <p:cNvSpPr txBox="1"/>
          <p:nvPr/>
        </p:nvSpPr>
        <p:spPr>
          <a:xfrm>
            <a:off x="7833932" y="989511"/>
            <a:ext cx="3900458" cy="738664"/>
          </a:xfrm>
          <a:prstGeom prst="rect">
            <a:avLst/>
          </a:prstGeom>
          <a:noFill/>
        </p:spPr>
        <p:txBody>
          <a:bodyPr wrap="square" rtlCol="0">
            <a:spAutoFit/>
          </a:bodyPr>
          <a:lstStyle/>
          <a:p>
            <a:pPr marL="285750" indent="-285750">
              <a:buFontTx/>
              <a:buChar char="-"/>
            </a:pPr>
            <a:r>
              <a:rPr lang="en-US" sz="1400" dirty="0">
                <a:latin typeface="Lato"/>
              </a:rPr>
              <a:t>High capital requirements</a:t>
            </a:r>
          </a:p>
          <a:p>
            <a:pPr marL="285750" indent="-285750">
              <a:buFontTx/>
              <a:buChar char="-"/>
            </a:pPr>
            <a:r>
              <a:rPr lang="en-US" sz="1400" dirty="0">
                <a:latin typeface="Lato"/>
              </a:rPr>
              <a:t>Brand loyalty of incumbents</a:t>
            </a:r>
          </a:p>
          <a:p>
            <a:pPr marL="285750" indent="-285750">
              <a:buFontTx/>
              <a:buChar char="-"/>
            </a:pPr>
            <a:r>
              <a:rPr lang="en-US" sz="1400" dirty="0">
                <a:latin typeface="Lato"/>
              </a:rPr>
              <a:t>Emergence of cost-effective players</a:t>
            </a:r>
            <a:endParaRPr lang="en-IN" sz="1400" dirty="0">
              <a:latin typeface="Lato"/>
            </a:endParaRPr>
          </a:p>
        </p:txBody>
      </p:sp>
      <p:sp>
        <p:nvSpPr>
          <p:cNvPr id="28" name="TextBox 27">
            <a:extLst>
              <a:ext uri="{FF2B5EF4-FFF2-40B4-BE49-F238E27FC236}">
                <a16:creationId xmlns:a16="http://schemas.microsoft.com/office/drawing/2014/main" id="{F90526E7-FDE9-4634-B4C9-25133A38D105}"/>
              </a:ext>
            </a:extLst>
          </p:cNvPr>
          <p:cNvSpPr txBox="1"/>
          <p:nvPr/>
        </p:nvSpPr>
        <p:spPr>
          <a:xfrm>
            <a:off x="7833932" y="2097491"/>
            <a:ext cx="3900458" cy="738664"/>
          </a:xfrm>
          <a:prstGeom prst="rect">
            <a:avLst/>
          </a:prstGeom>
          <a:noFill/>
        </p:spPr>
        <p:txBody>
          <a:bodyPr wrap="square" rtlCol="0">
            <a:spAutoFit/>
          </a:bodyPr>
          <a:lstStyle/>
          <a:p>
            <a:pPr marL="285750" indent="-285750">
              <a:buFontTx/>
              <a:buChar char="-"/>
            </a:pPr>
            <a:r>
              <a:rPr lang="en-US" sz="1400" dirty="0">
                <a:latin typeface="Lato"/>
              </a:rPr>
              <a:t>Dependence on key component suppliers</a:t>
            </a:r>
          </a:p>
          <a:p>
            <a:pPr marL="285750" indent="-285750">
              <a:buFontTx/>
              <a:buChar char="-"/>
            </a:pPr>
            <a:r>
              <a:rPr lang="en-US" sz="1400" dirty="0">
                <a:latin typeface="Lato"/>
              </a:rPr>
              <a:t>Commoditization of parts</a:t>
            </a:r>
          </a:p>
          <a:p>
            <a:pPr marL="285750" indent="-285750">
              <a:buFontTx/>
              <a:buChar char="-"/>
            </a:pPr>
            <a:r>
              <a:rPr lang="en-US" sz="1400" dirty="0">
                <a:latin typeface="Lato"/>
              </a:rPr>
              <a:t>Multiple supplier options</a:t>
            </a:r>
          </a:p>
        </p:txBody>
      </p:sp>
      <p:sp>
        <p:nvSpPr>
          <p:cNvPr id="30" name="TextBox 29">
            <a:extLst>
              <a:ext uri="{FF2B5EF4-FFF2-40B4-BE49-F238E27FC236}">
                <a16:creationId xmlns:a16="http://schemas.microsoft.com/office/drawing/2014/main" id="{40BEBAA1-82D7-4AC7-A88E-85CC52083237}"/>
              </a:ext>
            </a:extLst>
          </p:cNvPr>
          <p:cNvSpPr txBox="1"/>
          <p:nvPr/>
        </p:nvSpPr>
        <p:spPr>
          <a:xfrm>
            <a:off x="7833932" y="3229353"/>
            <a:ext cx="3900458" cy="738664"/>
          </a:xfrm>
          <a:prstGeom prst="rect">
            <a:avLst/>
          </a:prstGeom>
          <a:noFill/>
        </p:spPr>
        <p:txBody>
          <a:bodyPr wrap="square" rtlCol="0">
            <a:spAutoFit/>
          </a:bodyPr>
          <a:lstStyle/>
          <a:p>
            <a:pPr marL="285750" indent="-285750">
              <a:buFontTx/>
              <a:buChar char="-"/>
            </a:pPr>
            <a:r>
              <a:rPr lang="en-US" sz="1400" dirty="0">
                <a:latin typeface="Lato"/>
              </a:rPr>
              <a:t>Emergence of tablets, wearables</a:t>
            </a:r>
          </a:p>
          <a:p>
            <a:pPr marL="285750" indent="-285750">
              <a:buFontTx/>
              <a:buChar char="-"/>
            </a:pPr>
            <a:r>
              <a:rPr lang="en-US" sz="1400" dirty="0">
                <a:latin typeface="Lato"/>
              </a:rPr>
              <a:t>Cloud-based solutions reducing hardware dependence</a:t>
            </a:r>
            <a:endParaRPr lang="en-IN" sz="1400" dirty="0">
              <a:latin typeface="Lato"/>
            </a:endParaRPr>
          </a:p>
        </p:txBody>
      </p:sp>
      <p:sp>
        <p:nvSpPr>
          <p:cNvPr id="31" name="TextBox 30">
            <a:extLst>
              <a:ext uri="{FF2B5EF4-FFF2-40B4-BE49-F238E27FC236}">
                <a16:creationId xmlns:a16="http://schemas.microsoft.com/office/drawing/2014/main" id="{E0E77583-20CE-4D15-981D-5747B0E1C2B8}"/>
              </a:ext>
            </a:extLst>
          </p:cNvPr>
          <p:cNvSpPr txBox="1"/>
          <p:nvPr/>
        </p:nvSpPr>
        <p:spPr>
          <a:xfrm>
            <a:off x="7833931" y="5431531"/>
            <a:ext cx="4090975" cy="738664"/>
          </a:xfrm>
          <a:prstGeom prst="rect">
            <a:avLst/>
          </a:prstGeom>
          <a:noFill/>
        </p:spPr>
        <p:txBody>
          <a:bodyPr wrap="square" rtlCol="0">
            <a:spAutoFit/>
          </a:bodyPr>
          <a:lstStyle/>
          <a:p>
            <a:pPr marL="285750" indent="-285750">
              <a:buFontTx/>
              <a:buChar char="-"/>
            </a:pPr>
            <a:r>
              <a:rPr lang="en-US" sz="1400" dirty="0">
                <a:latin typeface="Lato"/>
              </a:rPr>
              <a:t>Dominance of major brands</a:t>
            </a:r>
          </a:p>
          <a:p>
            <a:pPr marL="285750" indent="-285750">
              <a:buFontTx/>
              <a:buChar char="-"/>
            </a:pPr>
            <a:r>
              <a:rPr lang="en-US" sz="1400" dirty="0">
                <a:latin typeface="Lato"/>
              </a:rPr>
              <a:t>Rapid innovation cycles</a:t>
            </a:r>
          </a:p>
          <a:p>
            <a:pPr marL="285750" indent="-285750">
              <a:buFontTx/>
              <a:buChar char="-"/>
            </a:pPr>
            <a:r>
              <a:rPr lang="en-US" sz="1400" dirty="0">
                <a:latin typeface="Lato"/>
              </a:rPr>
              <a:t>Aggressive marketing and pricing strategies</a:t>
            </a:r>
            <a:endParaRPr lang="en-IN" sz="1400" dirty="0">
              <a:latin typeface="Lato"/>
            </a:endParaRPr>
          </a:p>
        </p:txBody>
      </p:sp>
      <p:sp>
        <p:nvSpPr>
          <p:cNvPr id="32" name="TextBox 31">
            <a:extLst>
              <a:ext uri="{FF2B5EF4-FFF2-40B4-BE49-F238E27FC236}">
                <a16:creationId xmlns:a16="http://schemas.microsoft.com/office/drawing/2014/main" id="{1ED71DEF-9EF2-4754-8E8D-5BDB7F480276}"/>
              </a:ext>
            </a:extLst>
          </p:cNvPr>
          <p:cNvSpPr txBox="1"/>
          <p:nvPr/>
        </p:nvSpPr>
        <p:spPr>
          <a:xfrm>
            <a:off x="7833932" y="4386126"/>
            <a:ext cx="3900458" cy="738664"/>
          </a:xfrm>
          <a:prstGeom prst="rect">
            <a:avLst/>
          </a:prstGeom>
          <a:noFill/>
        </p:spPr>
        <p:txBody>
          <a:bodyPr wrap="square" rtlCol="0">
            <a:spAutoFit/>
          </a:bodyPr>
          <a:lstStyle/>
          <a:p>
            <a:pPr marL="285750" indent="-285750">
              <a:buFontTx/>
              <a:buChar char="-"/>
            </a:pPr>
            <a:r>
              <a:rPr lang="en-US" sz="1400" dirty="0">
                <a:latin typeface="Lato"/>
              </a:rPr>
              <a:t>Numerous alternatives</a:t>
            </a:r>
          </a:p>
          <a:p>
            <a:pPr marL="285750" indent="-285750">
              <a:buFontTx/>
              <a:buChar char="-"/>
            </a:pPr>
            <a:r>
              <a:rPr lang="en-US" sz="1400" dirty="0">
                <a:latin typeface="Lato"/>
              </a:rPr>
              <a:t>Demand for innovation</a:t>
            </a:r>
          </a:p>
          <a:p>
            <a:pPr marL="285750" indent="-285750">
              <a:buFontTx/>
              <a:buChar char="-"/>
            </a:pPr>
            <a:r>
              <a:rPr lang="en-US" sz="1400" dirty="0">
                <a:latin typeface="Lato"/>
              </a:rPr>
              <a:t>Competitive pricing</a:t>
            </a:r>
            <a:endParaRPr lang="en-IN" sz="1400" dirty="0">
              <a:latin typeface="Lato"/>
            </a:endParaRPr>
          </a:p>
        </p:txBody>
      </p:sp>
    </p:spTree>
    <p:extLst>
      <p:ext uri="{BB962C8B-B14F-4D97-AF65-F5344CB8AC3E}">
        <p14:creationId xmlns:p14="http://schemas.microsoft.com/office/powerpoint/2010/main" val="282344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6" descr="Blackberry phone PNG Designs for T Shirt &amp; Merch">
            <a:extLst>
              <a:ext uri="{FF2B5EF4-FFF2-40B4-BE49-F238E27FC236}">
                <a16:creationId xmlns:a16="http://schemas.microsoft.com/office/drawing/2014/main" id="{A0220764-4065-47BB-99D3-D46CEF9963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582" t="3875" r="24920" b="2808"/>
          <a:stretch/>
        </p:blipFill>
        <p:spPr bwMode="auto">
          <a:xfrm>
            <a:off x="6818981" y="902026"/>
            <a:ext cx="3401884" cy="59559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2">
            <a:extLst>
              <a:ext uri="{FF2B5EF4-FFF2-40B4-BE49-F238E27FC236}">
                <a16:creationId xmlns:a16="http://schemas.microsoft.com/office/drawing/2014/main" id="{24F2BB42-FDA5-4452-A4D9-81996035C5E5}"/>
              </a:ext>
            </a:extLst>
          </p:cNvPr>
          <p:cNvGraphicFramePr>
            <a:graphicFrameLocks noGrp="1"/>
          </p:cNvGraphicFramePr>
          <p:nvPr>
            <p:extLst>
              <p:ext uri="{D42A27DB-BD31-4B8C-83A1-F6EECF244321}">
                <p14:modId xmlns:p14="http://schemas.microsoft.com/office/powerpoint/2010/main" val="368621741"/>
              </p:ext>
            </p:extLst>
          </p:nvPr>
        </p:nvGraphicFramePr>
        <p:xfrm>
          <a:off x="1205502" y="1793084"/>
          <a:ext cx="9780996" cy="2205738"/>
        </p:xfrm>
        <a:graphic>
          <a:graphicData uri="http://schemas.openxmlformats.org/drawingml/2006/table">
            <a:tbl>
              <a:tblPr firstRow="1" bandRow="1">
                <a:tableStyleId>{5C22544A-7EE6-4342-B048-85BDC9FD1C3A}</a:tableStyleId>
              </a:tblPr>
              <a:tblGrid>
                <a:gridCol w="2057582">
                  <a:extLst>
                    <a:ext uri="{9D8B030D-6E8A-4147-A177-3AD203B41FA5}">
                      <a16:colId xmlns:a16="http://schemas.microsoft.com/office/drawing/2014/main" val="3724656218"/>
                    </a:ext>
                  </a:extLst>
                </a:gridCol>
                <a:gridCol w="646611">
                  <a:extLst>
                    <a:ext uri="{9D8B030D-6E8A-4147-A177-3AD203B41FA5}">
                      <a16:colId xmlns:a16="http://schemas.microsoft.com/office/drawing/2014/main" val="3585054351"/>
                    </a:ext>
                  </a:extLst>
                </a:gridCol>
                <a:gridCol w="651102">
                  <a:extLst>
                    <a:ext uri="{9D8B030D-6E8A-4147-A177-3AD203B41FA5}">
                      <a16:colId xmlns:a16="http://schemas.microsoft.com/office/drawing/2014/main" val="3668110184"/>
                    </a:ext>
                  </a:extLst>
                </a:gridCol>
                <a:gridCol w="669063">
                  <a:extLst>
                    <a:ext uri="{9D8B030D-6E8A-4147-A177-3AD203B41FA5}">
                      <a16:colId xmlns:a16="http://schemas.microsoft.com/office/drawing/2014/main" val="3167018413"/>
                    </a:ext>
                  </a:extLst>
                </a:gridCol>
                <a:gridCol w="696005">
                  <a:extLst>
                    <a:ext uri="{9D8B030D-6E8A-4147-A177-3AD203B41FA5}">
                      <a16:colId xmlns:a16="http://schemas.microsoft.com/office/drawing/2014/main" val="168794669"/>
                    </a:ext>
                  </a:extLst>
                </a:gridCol>
                <a:gridCol w="5060633">
                  <a:extLst>
                    <a:ext uri="{9D8B030D-6E8A-4147-A177-3AD203B41FA5}">
                      <a16:colId xmlns:a16="http://schemas.microsoft.com/office/drawing/2014/main" val="3608943597"/>
                    </a:ext>
                  </a:extLst>
                </a:gridCol>
              </a:tblGrid>
              <a:tr h="370840">
                <a:tc>
                  <a:txBody>
                    <a:bodyPr/>
                    <a:lstStyle/>
                    <a:p>
                      <a:pPr algn="ctr"/>
                      <a:r>
                        <a:rPr lang="en-IN" sz="1200" dirty="0">
                          <a:latin typeface="Lato"/>
                        </a:rPr>
                        <a:t>Resources</a:t>
                      </a:r>
                    </a:p>
                  </a:txBody>
                  <a:tcPr marL="100584" marR="100584" anchor="ctr"/>
                </a:tc>
                <a:tc>
                  <a:txBody>
                    <a:bodyPr/>
                    <a:lstStyle/>
                    <a:p>
                      <a:pPr algn="ctr"/>
                      <a:r>
                        <a:rPr lang="en-IN" sz="1200" dirty="0">
                          <a:latin typeface="Lato"/>
                        </a:rPr>
                        <a:t>V</a:t>
                      </a:r>
                    </a:p>
                  </a:txBody>
                  <a:tcPr marL="100584" marR="100584" anchor="ctr"/>
                </a:tc>
                <a:tc>
                  <a:txBody>
                    <a:bodyPr/>
                    <a:lstStyle/>
                    <a:p>
                      <a:pPr algn="ctr"/>
                      <a:r>
                        <a:rPr lang="en-IN" sz="1200" dirty="0">
                          <a:latin typeface="Lato"/>
                        </a:rPr>
                        <a:t>R</a:t>
                      </a:r>
                    </a:p>
                  </a:txBody>
                  <a:tcPr marL="100584" marR="100584" anchor="ctr"/>
                </a:tc>
                <a:tc>
                  <a:txBody>
                    <a:bodyPr/>
                    <a:lstStyle/>
                    <a:p>
                      <a:pPr algn="ctr"/>
                      <a:r>
                        <a:rPr lang="en-IN" sz="1200" dirty="0">
                          <a:latin typeface="Lato"/>
                        </a:rPr>
                        <a:t>I</a:t>
                      </a:r>
                    </a:p>
                  </a:txBody>
                  <a:tcPr marL="100584" marR="100584" anchor="ctr"/>
                </a:tc>
                <a:tc>
                  <a:txBody>
                    <a:bodyPr/>
                    <a:lstStyle/>
                    <a:p>
                      <a:pPr algn="ctr"/>
                      <a:r>
                        <a:rPr lang="en-IN" sz="1200" dirty="0">
                          <a:latin typeface="Lato"/>
                        </a:rPr>
                        <a:t>N</a:t>
                      </a:r>
                    </a:p>
                  </a:txBody>
                  <a:tcPr marL="100584" marR="100584" anchor="ctr"/>
                </a:tc>
                <a:tc>
                  <a:txBody>
                    <a:bodyPr/>
                    <a:lstStyle/>
                    <a:p>
                      <a:pPr algn="ctr"/>
                      <a:r>
                        <a:rPr lang="en-US" sz="1200" dirty="0">
                          <a:latin typeface="Lato"/>
                        </a:rPr>
                        <a:t>S/W (Strategic Role or Weakness)</a:t>
                      </a:r>
                      <a:endParaRPr lang="en-IN" sz="1200" dirty="0">
                        <a:latin typeface="Lato"/>
                      </a:endParaRPr>
                    </a:p>
                  </a:txBody>
                  <a:tcPr marL="100584" marR="100584" anchor="ctr"/>
                </a:tc>
                <a:extLst>
                  <a:ext uri="{0D108BD9-81ED-4DB2-BD59-A6C34878D82A}">
                    <a16:rowId xmlns:a16="http://schemas.microsoft.com/office/drawing/2014/main" val="3357007532"/>
                  </a:ext>
                </a:extLst>
              </a:tr>
              <a:tr h="460249">
                <a:tc>
                  <a:txBody>
                    <a:bodyPr/>
                    <a:lstStyle/>
                    <a:p>
                      <a:pPr algn="ctr"/>
                      <a:r>
                        <a:rPr lang="en-IN" sz="1200" dirty="0">
                          <a:latin typeface="Lato"/>
                        </a:rPr>
                        <a:t>Secure Messaging Tech</a:t>
                      </a:r>
                    </a:p>
                  </a:txBody>
                  <a:tcPr marL="100584" marR="100584" anchor="ctr"/>
                </a:tc>
                <a:tc>
                  <a:txBody>
                    <a:bodyPr/>
                    <a:lstStyle/>
                    <a:p>
                      <a:pPr algn="ctr"/>
                      <a:r>
                        <a:rPr lang="en-IN" sz="1800" b="1" i="0" kern="1200" dirty="0">
                          <a:solidFill>
                            <a:srgbClr val="00B050"/>
                          </a:solidFill>
                          <a:effectLst/>
                          <a:latin typeface="+mn-lt"/>
                          <a:ea typeface="+mn-ea"/>
                          <a:cs typeface="+mn-cs"/>
                        </a:rPr>
                        <a:t>✓</a:t>
                      </a:r>
                    </a:p>
                  </a:txBody>
                  <a:tcPr marL="100584" marR="100584" anchor="ctr"/>
                </a:tc>
                <a:tc>
                  <a:txBody>
                    <a:bodyPr/>
                    <a:lstStyle/>
                    <a:p>
                      <a:pPr algn="ctr"/>
                      <a:r>
                        <a:rPr lang="en-IN" sz="1800" b="1" i="0" kern="1200" dirty="0">
                          <a:solidFill>
                            <a:srgbClr val="00B050"/>
                          </a:solidFill>
                          <a:effectLst/>
                          <a:latin typeface="+mn-lt"/>
                          <a:ea typeface="+mn-ea"/>
                          <a:cs typeface="+mn-cs"/>
                        </a:rPr>
                        <a:t>✓</a:t>
                      </a:r>
                    </a:p>
                  </a:txBody>
                  <a:tcPr marL="100584" marR="100584" anchor="ctr"/>
                </a:tc>
                <a:tc>
                  <a:txBody>
                    <a:bodyPr/>
                    <a:lstStyle/>
                    <a:p>
                      <a:pPr algn="ctr"/>
                      <a:r>
                        <a:rPr lang="en-IN" sz="1800" b="1" i="0" kern="1200" dirty="0">
                          <a:solidFill>
                            <a:srgbClr val="00B050"/>
                          </a:solidFill>
                          <a:effectLst/>
                          <a:latin typeface="+mn-lt"/>
                          <a:ea typeface="+mn-ea"/>
                          <a:cs typeface="+mn-cs"/>
                        </a:rPr>
                        <a:t>✓</a:t>
                      </a:r>
                    </a:p>
                  </a:txBody>
                  <a:tcPr marL="100584" marR="100584" anchor="ctr"/>
                </a:tc>
                <a:tc>
                  <a:txBody>
                    <a:bodyPr/>
                    <a:lstStyle/>
                    <a:p>
                      <a:pPr algn="ctr"/>
                      <a:r>
                        <a:rPr lang="en-IN" sz="1800" b="1" i="0" kern="1200" dirty="0">
                          <a:solidFill>
                            <a:srgbClr val="00B050"/>
                          </a:solidFill>
                          <a:effectLst/>
                          <a:latin typeface="+mn-lt"/>
                          <a:ea typeface="+mn-ea"/>
                          <a:cs typeface="+mn-cs"/>
                        </a:rPr>
                        <a:t>✓</a:t>
                      </a:r>
                    </a:p>
                  </a:txBody>
                  <a:tcPr marL="100584" marR="100584" anchor="ctr"/>
                </a:tc>
                <a:tc>
                  <a:txBody>
                    <a:bodyPr/>
                    <a:lstStyle/>
                    <a:p>
                      <a:pPr algn="just"/>
                      <a:r>
                        <a:rPr lang="en-US" sz="1200" dirty="0">
                          <a:latin typeface="Lato"/>
                        </a:rPr>
                        <a:t>S: Legacy strength that still builds trust in high-security sectors (e.g., gov, finance)</a:t>
                      </a:r>
                      <a:endParaRPr lang="en-IN" sz="1200" dirty="0">
                        <a:latin typeface="Lato"/>
                      </a:endParaRPr>
                    </a:p>
                  </a:txBody>
                  <a:tcPr marL="100584" marR="100584" anchor="ctr"/>
                </a:tc>
                <a:extLst>
                  <a:ext uri="{0D108BD9-81ED-4DB2-BD59-A6C34878D82A}">
                    <a16:rowId xmlns:a16="http://schemas.microsoft.com/office/drawing/2014/main" val="3849925525"/>
                  </a:ext>
                </a:extLst>
              </a:tr>
              <a:tr h="457200">
                <a:tc>
                  <a:txBody>
                    <a:bodyPr/>
                    <a:lstStyle/>
                    <a:p>
                      <a:pPr algn="ctr"/>
                      <a:r>
                        <a:rPr lang="en-IN" sz="1200" dirty="0">
                          <a:latin typeface="Lato"/>
                        </a:rPr>
                        <a:t>Operating System</a:t>
                      </a:r>
                    </a:p>
                  </a:txBody>
                  <a:tcPr marL="100584" marR="100584" anchor="ctr"/>
                </a:tc>
                <a:tc>
                  <a:txBody>
                    <a:bodyPr/>
                    <a:lstStyle/>
                    <a:p>
                      <a:pPr algn="ctr"/>
                      <a:r>
                        <a:rPr lang="en-IN" sz="1800" b="1" i="0" kern="1200" dirty="0">
                          <a:solidFill>
                            <a:srgbClr val="00B050"/>
                          </a:solidFill>
                          <a:effectLst/>
                          <a:latin typeface="+mn-lt"/>
                          <a:ea typeface="+mn-ea"/>
                          <a:cs typeface="+mn-cs"/>
                        </a:rPr>
                        <a:t>✓</a:t>
                      </a:r>
                    </a:p>
                  </a:txBody>
                  <a:tcPr marL="100584" marR="100584" anchor="ctr"/>
                </a:tc>
                <a:tc>
                  <a:txBody>
                    <a:bodyPr/>
                    <a:lstStyle/>
                    <a:p>
                      <a:pPr algn="ctr"/>
                      <a:r>
                        <a:rPr lang="en-IN" sz="1800" b="1" i="0" kern="1200" dirty="0">
                          <a:solidFill>
                            <a:srgbClr val="00B050"/>
                          </a:solidFill>
                          <a:effectLst/>
                          <a:latin typeface="+mn-lt"/>
                          <a:ea typeface="+mn-ea"/>
                          <a:cs typeface="+mn-cs"/>
                        </a:rPr>
                        <a:t>✓</a:t>
                      </a:r>
                    </a:p>
                  </a:txBody>
                  <a:tcPr marL="100584" marR="100584" anchor="ctr"/>
                </a:tc>
                <a:tc>
                  <a:txBody>
                    <a:bodyPr/>
                    <a:lstStyle/>
                    <a:p>
                      <a:pPr algn="ctr"/>
                      <a:r>
                        <a:rPr lang="en-IN" sz="1800" b="1" i="0" kern="1200" dirty="0">
                          <a:solidFill>
                            <a:srgbClr val="00B050"/>
                          </a:solidFill>
                          <a:effectLst/>
                          <a:latin typeface="+mn-lt"/>
                          <a:ea typeface="+mn-ea"/>
                          <a:cs typeface="+mn-cs"/>
                        </a:rPr>
                        <a:t>✓</a:t>
                      </a:r>
                    </a:p>
                  </a:txBody>
                  <a:tcPr marL="100584" marR="100584" anchor="ctr"/>
                </a:tc>
                <a:tc>
                  <a:txBody>
                    <a:bodyPr/>
                    <a:lstStyle/>
                    <a:p>
                      <a:pPr algn="ctr"/>
                      <a:r>
                        <a:rPr lang="en-IN" sz="1800" b="1" i="0" kern="1200" dirty="0">
                          <a:solidFill>
                            <a:srgbClr val="00B050"/>
                          </a:solidFill>
                          <a:effectLst/>
                          <a:latin typeface="+mn-lt"/>
                          <a:ea typeface="+mn-ea"/>
                          <a:cs typeface="+mn-cs"/>
                        </a:rPr>
                        <a:t>✓</a:t>
                      </a:r>
                    </a:p>
                  </a:txBody>
                  <a:tcPr marL="100584" marR="100584" anchor="ctr"/>
                </a:tc>
                <a:tc>
                  <a:txBody>
                    <a:bodyPr/>
                    <a:lstStyle/>
                    <a:p>
                      <a:pPr algn="just"/>
                      <a:r>
                        <a:rPr lang="en-US" sz="1200" dirty="0">
                          <a:latin typeface="Lato"/>
                        </a:rPr>
                        <a:t>S: Core to BlackBerry’s presence in auto, medical, and embedded markets</a:t>
                      </a:r>
                      <a:endParaRPr lang="en-IN" sz="1200" dirty="0">
                        <a:latin typeface="Lato"/>
                      </a:endParaRPr>
                    </a:p>
                  </a:txBody>
                  <a:tcPr marL="100584" marR="100584" anchor="ctr"/>
                </a:tc>
                <a:extLst>
                  <a:ext uri="{0D108BD9-81ED-4DB2-BD59-A6C34878D82A}">
                    <a16:rowId xmlns:a16="http://schemas.microsoft.com/office/drawing/2014/main" val="2455987171"/>
                  </a:ext>
                </a:extLst>
              </a:tr>
              <a:tr h="457200">
                <a:tc>
                  <a:txBody>
                    <a:bodyPr/>
                    <a:lstStyle/>
                    <a:p>
                      <a:pPr algn="ctr"/>
                      <a:r>
                        <a:rPr lang="en-IN" sz="1200" dirty="0">
                          <a:latin typeface="Lato"/>
                        </a:rPr>
                        <a:t>Cybersecurity</a:t>
                      </a:r>
                    </a:p>
                  </a:txBody>
                  <a:tcPr marL="100584" marR="100584" anchor="ctr"/>
                </a:tc>
                <a:tc>
                  <a:txBody>
                    <a:bodyPr/>
                    <a:lstStyle/>
                    <a:p>
                      <a:pPr algn="ctr"/>
                      <a:r>
                        <a:rPr lang="en-IN" sz="1800" b="1" i="0" kern="1200" dirty="0">
                          <a:solidFill>
                            <a:srgbClr val="00B050"/>
                          </a:solidFill>
                          <a:effectLst/>
                          <a:latin typeface="+mn-lt"/>
                          <a:ea typeface="+mn-ea"/>
                          <a:cs typeface="+mn-cs"/>
                        </a:rPr>
                        <a:t>✓</a:t>
                      </a:r>
                    </a:p>
                  </a:txBody>
                  <a:tcPr marL="100584" marR="100584" anchor="ctr"/>
                </a:tc>
                <a:tc>
                  <a:txBody>
                    <a:bodyPr/>
                    <a:lstStyle/>
                    <a:p>
                      <a:pPr algn="ctr"/>
                      <a:r>
                        <a:rPr lang="en-IN" sz="1800" b="1" i="0" kern="1200" dirty="0">
                          <a:solidFill>
                            <a:srgbClr val="00B050"/>
                          </a:solidFill>
                          <a:effectLst/>
                          <a:latin typeface="+mn-lt"/>
                          <a:ea typeface="+mn-ea"/>
                          <a:cs typeface="+mn-cs"/>
                        </a:rPr>
                        <a:t>✓</a:t>
                      </a:r>
                    </a:p>
                  </a:txBody>
                  <a:tcPr marL="100584" marR="100584" anchor="ctr"/>
                </a:tc>
                <a:tc>
                  <a:txBody>
                    <a:bodyPr/>
                    <a:lstStyle/>
                    <a:p>
                      <a:pPr algn="ctr"/>
                      <a:r>
                        <a:rPr lang="en-IN" sz="1800" b="1" i="0" kern="1200" dirty="0">
                          <a:solidFill>
                            <a:srgbClr val="00B050"/>
                          </a:solidFill>
                          <a:effectLst/>
                          <a:latin typeface="+mn-lt"/>
                          <a:ea typeface="+mn-ea"/>
                          <a:cs typeface="+mn-cs"/>
                        </a:rPr>
                        <a:t>✓</a:t>
                      </a:r>
                    </a:p>
                  </a:txBody>
                  <a:tcPr marL="100584" marR="100584" anchor="ctr"/>
                </a:tc>
                <a:tc>
                  <a:txBody>
                    <a:bodyPr/>
                    <a:lstStyle/>
                    <a:p>
                      <a:pPr algn="ctr"/>
                      <a:r>
                        <a:rPr lang="en-IN" sz="1800" b="1" i="0" kern="1200" dirty="0">
                          <a:solidFill>
                            <a:srgbClr val="00B050"/>
                          </a:solidFill>
                          <a:effectLst/>
                          <a:latin typeface="+mn-lt"/>
                          <a:ea typeface="+mn-ea"/>
                          <a:cs typeface="+mn-cs"/>
                        </a:rPr>
                        <a:t>✓</a:t>
                      </a:r>
                    </a:p>
                  </a:txBody>
                  <a:tcPr marL="100584" marR="100584" anchor="ctr"/>
                </a:tc>
                <a:tc>
                  <a:txBody>
                    <a:bodyPr/>
                    <a:lstStyle/>
                    <a:p>
                      <a:pPr algn="just"/>
                      <a:r>
                        <a:rPr lang="en-US" sz="1200" dirty="0">
                          <a:latin typeface="Lato"/>
                        </a:rPr>
                        <a:t>S: Powers BlackBerry’s new identity in proactive, AI-based threat protection</a:t>
                      </a:r>
                      <a:endParaRPr lang="en-IN" sz="1200" dirty="0">
                        <a:latin typeface="Lato"/>
                      </a:endParaRPr>
                    </a:p>
                  </a:txBody>
                  <a:tcPr marL="100584" marR="100584" anchor="ctr"/>
                </a:tc>
                <a:extLst>
                  <a:ext uri="{0D108BD9-81ED-4DB2-BD59-A6C34878D82A}">
                    <a16:rowId xmlns:a16="http://schemas.microsoft.com/office/drawing/2014/main" val="4254950101"/>
                  </a:ext>
                </a:extLst>
              </a:tr>
              <a:tr h="460249">
                <a:tc>
                  <a:txBody>
                    <a:bodyPr/>
                    <a:lstStyle/>
                    <a:p>
                      <a:pPr algn="ctr"/>
                      <a:r>
                        <a:rPr lang="en-IN" sz="1200" dirty="0">
                          <a:latin typeface="Lato"/>
                        </a:rPr>
                        <a:t>Brand Reputation	</a:t>
                      </a:r>
                    </a:p>
                  </a:txBody>
                  <a:tcPr marL="100584" marR="100584" anchor="ctr"/>
                </a:tc>
                <a:tc>
                  <a:txBody>
                    <a:bodyPr/>
                    <a:lstStyle/>
                    <a:p>
                      <a:pPr algn="ctr"/>
                      <a:r>
                        <a:rPr lang="en-IN" sz="1800" b="1" i="0" kern="1200" dirty="0">
                          <a:solidFill>
                            <a:srgbClr val="00B050"/>
                          </a:solidFill>
                          <a:effectLst/>
                          <a:latin typeface="+mn-lt"/>
                          <a:ea typeface="+mn-ea"/>
                          <a:cs typeface="+mn-cs"/>
                        </a:rPr>
                        <a:t>✓</a:t>
                      </a:r>
                    </a:p>
                  </a:txBody>
                  <a:tcPr marL="100584" marR="100584" anchor="ctr"/>
                </a:tc>
                <a:tc>
                  <a:txBody>
                    <a:bodyPr/>
                    <a:lstStyle/>
                    <a:p>
                      <a:pPr algn="ctr"/>
                      <a:r>
                        <a:rPr lang="en-IN" sz="1800" b="1" i="0" kern="1200" dirty="0">
                          <a:solidFill>
                            <a:srgbClr val="FF0000"/>
                          </a:solidFill>
                          <a:effectLst/>
                          <a:latin typeface="+mn-lt"/>
                          <a:ea typeface="+mn-ea"/>
                          <a:cs typeface="+mn-cs"/>
                        </a:rPr>
                        <a:t>X</a:t>
                      </a:r>
                    </a:p>
                  </a:txBody>
                  <a:tcPr marL="100584" marR="100584" anchor="ctr"/>
                </a:tc>
                <a:tc>
                  <a:txBody>
                    <a:bodyPr/>
                    <a:lstStyle/>
                    <a:p>
                      <a:pPr algn="ctr"/>
                      <a:r>
                        <a:rPr lang="en-IN" sz="1800" b="1" i="0" kern="1200" dirty="0">
                          <a:solidFill>
                            <a:srgbClr val="FF0000"/>
                          </a:solidFill>
                          <a:effectLst/>
                          <a:latin typeface="+mn-lt"/>
                          <a:ea typeface="+mn-ea"/>
                          <a:cs typeface="+mn-cs"/>
                        </a:rPr>
                        <a:t>X</a:t>
                      </a:r>
                    </a:p>
                  </a:txBody>
                  <a:tcPr marL="100584" marR="100584" anchor="ctr"/>
                </a:tc>
                <a:tc>
                  <a:txBody>
                    <a:bodyPr/>
                    <a:lstStyle/>
                    <a:p>
                      <a:pPr algn="ctr"/>
                      <a:r>
                        <a:rPr lang="en-IN" sz="1800" b="1" i="0" kern="1200" dirty="0">
                          <a:solidFill>
                            <a:srgbClr val="FF0000"/>
                          </a:solidFill>
                          <a:effectLst/>
                          <a:latin typeface="+mn-lt"/>
                          <a:ea typeface="+mn-ea"/>
                          <a:cs typeface="+mn-cs"/>
                        </a:rPr>
                        <a:t>X</a:t>
                      </a:r>
                    </a:p>
                  </a:txBody>
                  <a:tcPr marL="100584" marR="100584" anchor="ctr"/>
                </a:tc>
                <a:tc>
                  <a:txBody>
                    <a:bodyPr/>
                    <a:lstStyle/>
                    <a:p>
                      <a:pPr algn="just"/>
                      <a:r>
                        <a:rPr lang="en-US" sz="1200" dirty="0">
                          <a:latin typeface="Lato"/>
                        </a:rPr>
                        <a:t>W: Recognized brand, but no longer creates differentiation or loyalty in the modern tech space</a:t>
                      </a:r>
                      <a:endParaRPr lang="en-IN" sz="1200" dirty="0">
                        <a:latin typeface="Lato"/>
                      </a:endParaRPr>
                    </a:p>
                  </a:txBody>
                  <a:tcPr marL="100584" marR="100584" anchor="ctr"/>
                </a:tc>
                <a:extLst>
                  <a:ext uri="{0D108BD9-81ED-4DB2-BD59-A6C34878D82A}">
                    <a16:rowId xmlns:a16="http://schemas.microsoft.com/office/drawing/2014/main" val="1901275996"/>
                  </a:ext>
                </a:extLst>
              </a:tr>
            </a:tbl>
          </a:graphicData>
        </a:graphic>
      </p:graphicFrame>
      <p:graphicFrame>
        <p:nvGraphicFramePr>
          <p:cNvPr id="6" name="Table 2">
            <a:extLst>
              <a:ext uri="{FF2B5EF4-FFF2-40B4-BE49-F238E27FC236}">
                <a16:creationId xmlns:a16="http://schemas.microsoft.com/office/drawing/2014/main" id="{CF02089B-BE18-4F14-9257-B008817C23D4}"/>
              </a:ext>
            </a:extLst>
          </p:cNvPr>
          <p:cNvGraphicFramePr>
            <a:graphicFrameLocks noGrp="1"/>
          </p:cNvGraphicFramePr>
          <p:nvPr>
            <p:extLst>
              <p:ext uri="{D42A27DB-BD31-4B8C-83A1-F6EECF244321}">
                <p14:modId xmlns:p14="http://schemas.microsoft.com/office/powerpoint/2010/main" val="1812848615"/>
              </p:ext>
            </p:extLst>
          </p:nvPr>
        </p:nvGraphicFramePr>
        <p:xfrm>
          <a:off x="1205502" y="4377219"/>
          <a:ext cx="9780996" cy="1751587"/>
        </p:xfrm>
        <a:graphic>
          <a:graphicData uri="http://schemas.openxmlformats.org/drawingml/2006/table">
            <a:tbl>
              <a:tblPr firstRow="1" bandRow="1">
                <a:tableStyleId>{5C22544A-7EE6-4342-B048-85BDC9FD1C3A}</a:tableStyleId>
              </a:tblPr>
              <a:tblGrid>
                <a:gridCol w="2057582">
                  <a:extLst>
                    <a:ext uri="{9D8B030D-6E8A-4147-A177-3AD203B41FA5}">
                      <a16:colId xmlns:a16="http://schemas.microsoft.com/office/drawing/2014/main" val="3724656218"/>
                    </a:ext>
                  </a:extLst>
                </a:gridCol>
                <a:gridCol w="646611">
                  <a:extLst>
                    <a:ext uri="{9D8B030D-6E8A-4147-A177-3AD203B41FA5}">
                      <a16:colId xmlns:a16="http://schemas.microsoft.com/office/drawing/2014/main" val="3585054351"/>
                    </a:ext>
                  </a:extLst>
                </a:gridCol>
                <a:gridCol w="651102">
                  <a:extLst>
                    <a:ext uri="{9D8B030D-6E8A-4147-A177-3AD203B41FA5}">
                      <a16:colId xmlns:a16="http://schemas.microsoft.com/office/drawing/2014/main" val="3668110184"/>
                    </a:ext>
                  </a:extLst>
                </a:gridCol>
                <a:gridCol w="669063">
                  <a:extLst>
                    <a:ext uri="{9D8B030D-6E8A-4147-A177-3AD203B41FA5}">
                      <a16:colId xmlns:a16="http://schemas.microsoft.com/office/drawing/2014/main" val="3167018413"/>
                    </a:ext>
                  </a:extLst>
                </a:gridCol>
                <a:gridCol w="696005">
                  <a:extLst>
                    <a:ext uri="{9D8B030D-6E8A-4147-A177-3AD203B41FA5}">
                      <a16:colId xmlns:a16="http://schemas.microsoft.com/office/drawing/2014/main" val="168794669"/>
                    </a:ext>
                  </a:extLst>
                </a:gridCol>
                <a:gridCol w="5060633">
                  <a:extLst>
                    <a:ext uri="{9D8B030D-6E8A-4147-A177-3AD203B41FA5}">
                      <a16:colId xmlns:a16="http://schemas.microsoft.com/office/drawing/2014/main" val="3608943597"/>
                    </a:ext>
                  </a:extLst>
                </a:gridCol>
              </a:tblGrid>
              <a:tr h="370840">
                <a:tc>
                  <a:txBody>
                    <a:bodyPr/>
                    <a:lstStyle/>
                    <a:p>
                      <a:pPr algn="ctr"/>
                      <a:r>
                        <a:rPr lang="en-IN" sz="1200" dirty="0">
                          <a:latin typeface="Lato"/>
                        </a:rPr>
                        <a:t>Capabilities</a:t>
                      </a:r>
                    </a:p>
                  </a:txBody>
                  <a:tcPr marL="100584" marR="100584" anchor="ctr"/>
                </a:tc>
                <a:tc>
                  <a:txBody>
                    <a:bodyPr/>
                    <a:lstStyle/>
                    <a:p>
                      <a:pPr algn="ctr"/>
                      <a:r>
                        <a:rPr lang="en-IN" sz="1200" dirty="0">
                          <a:latin typeface="Lato"/>
                        </a:rPr>
                        <a:t>V</a:t>
                      </a:r>
                    </a:p>
                  </a:txBody>
                  <a:tcPr marL="100584" marR="100584" anchor="ctr"/>
                </a:tc>
                <a:tc>
                  <a:txBody>
                    <a:bodyPr/>
                    <a:lstStyle/>
                    <a:p>
                      <a:pPr algn="ctr"/>
                      <a:r>
                        <a:rPr lang="en-IN" sz="1200" dirty="0">
                          <a:latin typeface="Lato"/>
                        </a:rPr>
                        <a:t>R</a:t>
                      </a:r>
                    </a:p>
                  </a:txBody>
                  <a:tcPr marL="100584" marR="100584" anchor="ctr"/>
                </a:tc>
                <a:tc>
                  <a:txBody>
                    <a:bodyPr/>
                    <a:lstStyle/>
                    <a:p>
                      <a:pPr algn="ctr"/>
                      <a:r>
                        <a:rPr lang="en-IN" sz="1200" dirty="0">
                          <a:latin typeface="Lato"/>
                        </a:rPr>
                        <a:t>I</a:t>
                      </a:r>
                    </a:p>
                  </a:txBody>
                  <a:tcPr marL="100584" marR="100584" anchor="ctr"/>
                </a:tc>
                <a:tc>
                  <a:txBody>
                    <a:bodyPr/>
                    <a:lstStyle/>
                    <a:p>
                      <a:pPr algn="ctr"/>
                      <a:r>
                        <a:rPr lang="en-IN" sz="1200" dirty="0">
                          <a:latin typeface="Lato"/>
                        </a:rPr>
                        <a:t>N</a:t>
                      </a:r>
                    </a:p>
                  </a:txBody>
                  <a:tcPr marL="100584" marR="100584" anchor="ctr"/>
                </a:tc>
                <a:tc>
                  <a:txBody>
                    <a:bodyPr/>
                    <a:lstStyle/>
                    <a:p>
                      <a:pPr algn="ctr"/>
                      <a:r>
                        <a:rPr lang="en-US" sz="1200" dirty="0">
                          <a:latin typeface="Lato"/>
                        </a:rPr>
                        <a:t>S/W (Strategic Role or Weakness)</a:t>
                      </a:r>
                      <a:endParaRPr lang="en-IN" sz="1200" dirty="0">
                        <a:latin typeface="Lato"/>
                      </a:endParaRPr>
                    </a:p>
                  </a:txBody>
                  <a:tcPr marL="100584" marR="100584" anchor="ctr"/>
                </a:tc>
                <a:extLst>
                  <a:ext uri="{0D108BD9-81ED-4DB2-BD59-A6C34878D82A}">
                    <a16:rowId xmlns:a16="http://schemas.microsoft.com/office/drawing/2014/main" val="3357007532"/>
                  </a:ext>
                </a:extLst>
              </a:tr>
              <a:tr h="460249">
                <a:tc>
                  <a:txBody>
                    <a:bodyPr/>
                    <a:lstStyle/>
                    <a:p>
                      <a:pPr algn="ctr"/>
                      <a:r>
                        <a:rPr lang="en-IN" sz="1200" dirty="0">
                          <a:latin typeface="Lato"/>
                        </a:rPr>
                        <a:t>Enterprise Client Network</a:t>
                      </a:r>
                    </a:p>
                  </a:txBody>
                  <a:tcPr marL="100584" marR="100584" anchor="ctr"/>
                </a:tc>
                <a:tc>
                  <a:txBody>
                    <a:bodyPr/>
                    <a:lstStyle/>
                    <a:p>
                      <a:pPr algn="ctr"/>
                      <a:r>
                        <a:rPr lang="en-IN" sz="1800" b="1" i="0" kern="1200" dirty="0">
                          <a:solidFill>
                            <a:srgbClr val="00B050"/>
                          </a:solidFill>
                          <a:effectLst/>
                          <a:latin typeface="+mn-lt"/>
                          <a:ea typeface="+mn-ea"/>
                          <a:cs typeface="+mn-cs"/>
                        </a:rPr>
                        <a:t>✓</a:t>
                      </a:r>
                    </a:p>
                  </a:txBody>
                  <a:tcPr marL="100584" marR="100584" anchor="ctr"/>
                </a:tc>
                <a:tc>
                  <a:txBody>
                    <a:bodyPr/>
                    <a:lstStyle/>
                    <a:p>
                      <a:pPr algn="ctr"/>
                      <a:r>
                        <a:rPr lang="en-IN" sz="1800" b="1" i="0" kern="1200" dirty="0">
                          <a:solidFill>
                            <a:srgbClr val="00B050"/>
                          </a:solidFill>
                          <a:effectLst/>
                          <a:latin typeface="+mn-lt"/>
                          <a:ea typeface="+mn-ea"/>
                          <a:cs typeface="+mn-cs"/>
                        </a:rPr>
                        <a:t>✓</a:t>
                      </a:r>
                    </a:p>
                  </a:txBody>
                  <a:tcPr marL="100584" marR="100584" anchor="ctr"/>
                </a:tc>
                <a:tc>
                  <a:txBody>
                    <a:bodyPr/>
                    <a:lstStyle/>
                    <a:p>
                      <a:pPr algn="ctr"/>
                      <a:r>
                        <a:rPr lang="en-IN" sz="1800" b="1" i="0" kern="1200" dirty="0">
                          <a:solidFill>
                            <a:srgbClr val="00B050"/>
                          </a:solidFill>
                          <a:effectLst/>
                          <a:latin typeface="+mn-lt"/>
                          <a:ea typeface="+mn-ea"/>
                          <a:cs typeface="+mn-cs"/>
                        </a:rPr>
                        <a:t>✓</a:t>
                      </a:r>
                    </a:p>
                  </a:txBody>
                  <a:tcPr marL="100584" marR="100584" anchor="ctr"/>
                </a:tc>
                <a:tc>
                  <a:txBody>
                    <a:bodyPr/>
                    <a:lstStyle/>
                    <a:p>
                      <a:pPr algn="ctr"/>
                      <a:r>
                        <a:rPr lang="en-IN" sz="1800" b="1" i="0" kern="1200" dirty="0">
                          <a:solidFill>
                            <a:srgbClr val="00B050"/>
                          </a:solidFill>
                          <a:effectLst/>
                          <a:latin typeface="+mn-lt"/>
                          <a:ea typeface="+mn-ea"/>
                          <a:cs typeface="+mn-cs"/>
                        </a:rPr>
                        <a:t>✓</a:t>
                      </a:r>
                    </a:p>
                  </a:txBody>
                  <a:tcPr marL="100584" marR="100584" anchor="ctr"/>
                </a:tc>
                <a:tc>
                  <a:txBody>
                    <a:bodyPr/>
                    <a:lstStyle/>
                    <a:p>
                      <a:pPr algn="just"/>
                      <a:r>
                        <a:rPr lang="en-US" sz="1200" dirty="0">
                          <a:latin typeface="Lato"/>
                        </a:rPr>
                        <a:t>S: Long-term B2B relationships are sticky, especially in defense and enterprise sectors</a:t>
                      </a:r>
                      <a:endParaRPr lang="en-IN" sz="1200" dirty="0">
                        <a:latin typeface="Lato"/>
                      </a:endParaRPr>
                    </a:p>
                  </a:txBody>
                  <a:tcPr marL="100584" marR="100584" anchor="ctr"/>
                </a:tc>
                <a:extLst>
                  <a:ext uri="{0D108BD9-81ED-4DB2-BD59-A6C34878D82A}">
                    <a16:rowId xmlns:a16="http://schemas.microsoft.com/office/drawing/2014/main" val="3849925525"/>
                  </a:ext>
                </a:extLst>
              </a:tr>
              <a:tr h="460249">
                <a:tc>
                  <a:txBody>
                    <a:bodyPr/>
                    <a:lstStyle/>
                    <a:p>
                      <a:pPr algn="ctr"/>
                      <a:r>
                        <a:rPr lang="en-IN" sz="1200" dirty="0">
                          <a:latin typeface="Lato"/>
                        </a:rPr>
                        <a:t>Security-First Product Focus</a:t>
                      </a:r>
                    </a:p>
                  </a:txBody>
                  <a:tcPr marL="100584" marR="100584" anchor="ctr"/>
                </a:tc>
                <a:tc>
                  <a:txBody>
                    <a:bodyPr/>
                    <a:lstStyle/>
                    <a:p>
                      <a:pPr algn="ctr"/>
                      <a:r>
                        <a:rPr lang="en-IN" sz="1800" b="1" i="0" kern="1200" dirty="0">
                          <a:solidFill>
                            <a:srgbClr val="00B050"/>
                          </a:solidFill>
                          <a:effectLst/>
                          <a:latin typeface="+mn-lt"/>
                          <a:ea typeface="+mn-ea"/>
                          <a:cs typeface="+mn-cs"/>
                        </a:rPr>
                        <a:t>✓</a:t>
                      </a:r>
                    </a:p>
                  </a:txBody>
                  <a:tcPr marL="100584" marR="100584" anchor="ctr"/>
                </a:tc>
                <a:tc>
                  <a:txBody>
                    <a:bodyPr/>
                    <a:lstStyle/>
                    <a:p>
                      <a:pPr algn="ctr"/>
                      <a:r>
                        <a:rPr lang="en-IN" sz="1800" b="1" i="0" kern="1200" dirty="0">
                          <a:solidFill>
                            <a:srgbClr val="00B050"/>
                          </a:solidFill>
                          <a:effectLst/>
                          <a:latin typeface="+mn-lt"/>
                          <a:ea typeface="+mn-ea"/>
                          <a:cs typeface="+mn-cs"/>
                        </a:rPr>
                        <a:t>✓</a:t>
                      </a:r>
                    </a:p>
                  </a:txBody>
                  <a:tcPr marL="100584" marR="100584" anchor="ctr"/>
                </a:tc>
                <a:tc>
                  <a:txBody>
                    <a:bodyPr/>
                    <a:lstStyle/>
                    <a:p>
                      <a:pPr algn="ctr"/>
                      <a:r>
                        <a:rPr lang="en-IN" sz="1800" b="1" i="0" kern="1200" dirty="0">
                          <a:solidFill>
                            <a:srgbClr val="00B050"/>
                          </a:solidFill>
                          <a:effectLst/>
                          <a:latin typeface="+mn-lt"/>
                          <a:ea typeface="+mn-ea"/>
                          <a:cs typeface="+mn-cs"/>
                        </a:rPr>
                        <a:t>✓</a:t>
                      </a:r>
                    </a:p>
                  </a:txBody>
                  <a:tcPr marL="100584" marR="100584" anchor="ctr"/>
                </a:tc>
                <a:tc>
                  <a:txBody>
                    <a:bodyPr/>
                    <a:lstStyle/>
                    <a:p>
                      <a:pPr algn="ctr"/>
                      <a:r>
                        <a:rPr lang="en-IN" sz="1800" b="1" i="0" kern="1200" dirty="0">
                          <a:solidFill>
                            <a:srgbClr val="00B050"/>
                          </a:solidFill>
                          <a:effectLst/>
                          <a:latin typeface="+mn-lt"/>
                          <a:ea typeface="+mn-ea"/>
                          <a:cs typeface="+mn-cs"/>
                        </a:rPr>
                        <a:t>✓</a:t>
                      </a:r>
                    </a:p>
                  </a:txBody>
                  <a:tcPr marL="100584" marR="100584" anchor="ctr"/>
                </a:tc>
                <a:tc>
                  <a:txBody>
                    <a:bodyPr/>
                    <a:lstStyle/>
                    <a:p>
                      <a:pPr algn="just"/>
                      <a:r>
                        <a:rPr lang="en-US" sz="1200" dirty="0">
                          <a:latin typeface="Lato"/>
                        </a:rPr>
                        <a:t>S: Deep specialization enables differentiation from generic competitors in B2B security</a:t>
                      </a:r>
                      <a:endParaRPr lang="en-IN" sz="1200" dirty="0">
                        <a:latin typeface="Lato"/>
                      </a:endParaRPr>
                    </a:p>
                  </a:txBody>
                  <a:tcPr marL="100584" marR="100584" anchor="ctr"/>
                </a:tc>
                <a:extLst>
                  <a:ext uri="{0D108BD9-81ED-4DB2-BD59-A6C34878D82A}">
                    <a16:rowId xmlns:a16="http://schemas.microsoft.com/office/drawing/2014/main" val="2455987171"/>
                  </a:ext>
                </a:extLst>
              </a:tr>
              <a:tr h="460249">
                <a:tc>
                  <a:txBody>
                    <a:bodyPr/>
                    <a:lstStyle/>
                    <a:p>
                      <a:pPr algn="ctr"/>
                      <a:r>
                        <a:rPr lang="en-IN" sz="1200" dirty="0">
                          <a:latin typeface="Lato"/>
                        </a:rPr>
                        <a:t>Software Transition Execution</a:t>
                      </a:r>
                    </a:p>
                  </a:txBody>
                  <a:tcPr marL="100584" marR="100584" anchor="ctr"/>
                </a:tc>
                <a:tc>
                  <a:txBody>
                    <a:bodyPr/>
                    <a:lstStyle/>
                    <a:p>
                      <a:pPr algn="ctr"/>
                      <a:r>
                        <a:rPr lang="en-IN" sz="1800" b="1" i="0" kern="1200" dirty="0">
                          <a:solidFill>
                            <a:srgbClr val="00B050"/>
                          </a:solidFill>
                          <a:effectLst/>
                          <a:latin typeface="+mn-lt"/>
                          <a:ea typeface="+mn-ea"/>
                          <a:cs typeface="+mn-cs"/>
                        </a:rPr>
                        <a:t>✓</a:t>
                      </a:r>
                    </a:p>
                  </a:txBody>
                  <a:tcPr marL="100584" marR="100584" anchor="ctr"/>
                </a:tc>
                <a:tc>
                  <a:txBody>
                    <a:bodyPr/>
                    <a:lstStyle/>
                    <a:p>
                      <a:pPr algn="ctr"/>
                      <a:r>
                        <a:rPr lang="en-IN" sz="1800" b="1" i="0" kern="1200" dirty="0">
                          <a:solidFill>
                            <a:srgbClr val="FF0000"/>
                          </a:solidFill>
                          <a:effectLst/>
                          <a:latin typeface="+mn-lt"/>
                          <a:ea typeface="+mn-ea"/>
                          <a:cs typeface="+mn-cs"/>
                        </a:rPr>
                        <a:t>X</a:t>
                      </a:r>
                    </a:p>
                  </a:txBody>
                  <a:tcPr marL="100584" marR="100584" anchor="ctr"/>
                </a:tc>
                <a:tc>
                  <a:txBody>
                    <a:bodyPr/>
                    <a:lstStyle/>
                    <a:p>
                      <a:pPr algn="ctr"/>
                      <a:r>
                        <a:rPr lang="en-IN" sz="1800" b="1" i="0" kern="1200" dirty="0">
                          <a:solidFill>
                            <a:srgbClr val="FF0000"/>
                          </a:solidFill>
                          <a:effectLst/>
                          <a:latin typeface="+mn-lt"/>
                          <a:ea typeface="+mn-ea"/>
                          <a:cs typeface="+mn-cs"/>
                        </a:rPr>
                        <a:t>X</a:t>
                      </a:r>
                    </a:p>
                  </a:txBody>
                  <a:tcPr marL="100584" marR="100584" anchor="ctr"/>
                </a:tc>
                <a:tc>
                  <a:txBody>
                    <a:bodyPr/>
                    <a:lstStyle/>
                    <a:p>
                      <a:pPr algn="ctr"/>
                      <a:r>
                        <a:rPr lang="en-IN" sz="1800" b="1" i="0" kern="1200" dirty="0">
                          <a:solidFill>
                            <a:srgbClr val="FF0000"/>
                          </a:solidFill>
                          <a:effectLst/>
                          <a:latin typeface="+mn-lt"/>
                          <a:ea typeface="+mn-ea"/>
                          <a:cs typeface="+mn-cs"/>
                        </a:rPr>
                        <a:t>X</a:t>
                      </a:r>
                    </a:p>
                  </a:txBody>
                  <a:tcPr marL="100584" marR="100584" anchor="ctr"/>
                </a:tc>
                <a:tc>
                  <a:txBody>
                    <a:bodyPr/>
                    <a:lstStyle/>
                    <a:p>
                      <a:pPr algn="just"/>
                      <a:r>
                        <a:rPr lang="en-US" sz="1200" dirty="0">
                          <a:latin typeface="Lato"/>
                        </a:rPr>
                        <a:t>W: Still catching up to leaders in scale and reach; execution is improving but uneven</a:t>
                      </a:r>
                      <a:endParaRPr lang="en-IN" sz="1200" dirty="0">
                        <a:latin typeface="Lato"/>
                      </a:endParaRPr>
                    </a:p>
                  </a:txBody>
                  <a:tcPr marL="100584" marR="100584" anchor="ctr"/>
                </a:tc>
                <a:extLst>
                  <a:ext uri="{0D108BD9-81ED-4DB2-BD59-A6C34878D82A}">
                    <a16:rowId xmlns:a16="http://schemas.microsoft.com/office/drawing/2014/main" val="4254950101"/>
                  </a:ext>
                </a:extLst>
              </a:tr>
            </a:tbl>
          </a:graphicData>
        </a:graphic>
      </p:graphicFrame>
      <p:sp>
        <p:nvSpPr>
          <p:cNvPr id="7" name="Rectangle 6">
            <a:extLst>
              <a:ext uri="{FF2B5EF4-FFF2-40B4-BE49-F238E27FC236}">
                <a16:creationId xmlns:a16="http://schemas.microsoft.com/office/drawing/2014/main" id="{3B134526-AB56-42DD-A281-9F57E422ED69}"/>
              </a:ext>
            </a:extLst>
          </p:cNvPr>
          <p:cNvSpPr/>
          <p:nvPr/>
        </p:nvSpPr>
        <p:spPr>
          <a:xfrm>
            <a:off x="1120189" y="331263"/>
            <a:ext cx="7110105" cy="369332"/>
          </a:xfrm>
          <a:prstGeom prst="rect">
            <a:avLst/>
          </a:prstGeom>
        </p:spPr>
        <p:txBody>
          <a:bodyPr wrap="square">
            <a:spAutoFit/>
          </a:bodyPr>
          <a:lstStyle/>
          <a:p>
            <a:r>
              <a:rPr lang="en-US" dirty="0">
                <a:latin typeface="Lato"/>
              </a:rPr>
              <a:t>VRIN Analysis: BlackBerry’s Key Resources &amp; Capabilities</a:t>
            </a:r>
          </a:p>
        </p:txBody>
      </p:sp>
      <p:pic>
        <p:nvPicPr>
          <p:cNvPr id="8" name="Picture 2" descr="Blackberry logo brand phone symbol white design Vector Image">
            <a:extLst>
              <a:ext uri="{FF2B5EF4-FFF2-40B4-BE49-F238E27FC236}">
                <a16:creationId xmlns:a16="http://schemas.microsoft.com/office/drawing/2014/main" id="{781A60AD-D0A4-4417-82E7-AB786BF19E21}"/>
              </a:ext>
            </a:extLst>
          </p:cNvPr>
          <p:cNvPicPr>
            <a:picLocks noChangeAspect="1" noChangeArrowheads="1"/>
          </p:cNvPicPr>
          <p:nvPr/>
        </p:nvPicPr>
        <p:blipFill rotWithShape="1">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l="16587" t="17777" r="12618" b="24158"/>
          <a:stretch/>
        </p:blipFill>
        <p:spPr bwMode="auto">
          <a:xfrm>
            <a:off x="484351" y="313788"/>
            <a:ext cx="552019" cy="40428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B335378F-45D8-42BF-90F4-EAB5950A2118}"/>
              </a:ext>
            </a:extLst>
          </p:cNvPr>
          <p:cNvPicPr>
            <a:picLocks noChangeAspect="1"/>
          </p:cNvPicPr>
          <p:nvPr/>
        </p:nvPicPr>
        <p:blipFill>
          <a:blip r:embed="rId5"/>
          <a:stretch>
            <a:fillRect/>
          </a:stretch>
        </p:blipFill>
        <p:spPr>
          <a:xfrm>
            <a:off x="3298217" y="1204924"/>
            <a:ext cx="508558" cy="451544"/>
          </a:xfrm>
          <a:prstGeom prst="rect">
            <a:avLst/>
          </a:prstGeom>
        </p:spPr>
      </p:pic>
      <p:pic>
        <p:nvPicPr>
          <p:cNvPr id="19" name="Picture 18">
            <a:extLst>
              <a:ext uri="{FF2B5EF4-FFF2-40B4-BE49-F238E27FC236}">
                <a16:creationId xmlns:a16="http://schemas.microsoft.com/office/drawing/2014/main" id="{2DFF7BF9-092A-48C9-85D7-D01423BD1228}"/>
              </a:ext>
            </a:extLst>
          </p:cNvPr>
          <p:cNvPicPr>
            <a:picLocks noChangeAspect="1"/>
          </p:cNvPicPr>
          <p:nvPr/>
        </p:nvPicPr>
        <p:blipFill>
          <a:blip r:embed="rId6"/>
          <a:stretch>
            <a:fillRect/>
          </a:stretch>
        </p:blipFill>
        <p:spPr>
          <a:xfrm>
            <a:off x="3940842" y="1174821"/>
            <a:ext cx="632162" cy="511750"/>
          </a:xfrm>
          <a:prstGeom prst="rect">
            <a:avLst/>
          </a:prstGeom>
        </p:spPr>
      </p:pic>
      <p:pic>
        <p:nvPicPr>
          <p:cNvPr id="20" name="Picture 19">
            <a:extLst>
              <a:ext uri="{FF2B5EF4-FFF2-40B4-BE49-F238E27FC236}">
                <a16:creationId xmlns:a16="http://schemas.microsoft.com/office/drawing/2014/main" id="{A06073B3-3CA3-459F-9035-5DDAF5629657}"/>
              </a:ext>
            </a:extLst>
          </p:cNvPr>
          <p:cNvPicPr>
            <a:picLocks noChangeAspect="1"/>
          </p:cNvPicPr>
          <p:nvPr/>
        </p:nvPicPr>
        <p:blipFill>
          <a:blip r:embed="rId7"/>
          <a:stretch>
            <a:fillRect/>
          </a:stretch>
        </p:blipFill>
        <p:spPr>
          <a:xfrm>
            <a:off x="4660623" y="1225449"/>
            <a:ext cx="480985" cy="410495"/>
          </a:xfrm>
          <a:prstGeom prst="rect">
            <a:avLst/>
          </a:prstGeom>
        </p:spPr>
      </p:pic>
      <p:pic>
        <p:nvPicPr>
          <p:cNvPr id="21" name="Picture 20">
            <a:extLst>
              <a:ext uri="{FF2B5EF4-FFF2-40B4-BE49-F238E27FC236}">
                <a16:creationId xmlns:a16="http://schemas.microsoft.com/office/drawing/2014/main" id="{9185D0BF-DF02-4627-A5BA-EE6EEC85771A}"/>
              </a:ext>
            </a:extLst>
          </p:cNvPr>
          <p:cNvPicPr>
            <a:picLocks noChangeAspect="1"/>
          </p:cNvPicPr>
          <p:nvPr/>
        </p:nvPicPr>
        <p:blipFill>
          <a:blip r:embed="rId8"/>
          <a:stretch>
            <a:fillRect/>
          </a:stretch>
        </p:blipFill>
        <p:spPr>
          <a:xfrm>
            <a:off x="5313713" y="1202415"/>
            <a:ext cx="554395" cy="456562"/>
          </a:xfrm>
          <a:prstGeom prst="rect">
            <a:avLst/>
          </a:prstGeom>
        </p:spPr>
      </p:pic>
    </p:spTree>
    <p:extLst>
      <p:ext uri="{BB962C8B-B14F-4D97-AF65-F5344CB8AC3E}">
        <p14:creationId xmlns:p14="http://schemas.microsoft.com/office/powerpoint/2010/main" val="2189128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F7718-2531-4F0F-98E5-D0432C4EBACF}"/>
              </a:ext>
            </a:extLst>
          </p:cNvPr>
          <p:cNvSpPr/>
          <p:nvPr/>
        </p:nvSpPr>
        <p:spPr>
          <a:xfrm>
            <a:off x="1120189" y="331263"/>
            <a:ext cx="7110105" cy="369332"/>
          </a:xfrm>
          <a:prstGeom prst="rect">
            <a:avLst/>
          </a:prstGeom>
        </p:spPr>
        <p:txBody>
          <a:bodyPr wrap="square">
            <a:spAutoFit/>
          </a:bodyPr>
          <a:lstStyle/>
          <a:p>
            <a:r>
              <a:rPr lang="en-US" dirty="0">
                <a:latin typeface="Lato"/>
              </a:rPr>
              <a:t>Mobile Operating System Market Share 2000 - 2021</a:t>
            </a:r>
          </a:p>
        </p:txBody>
      </p:sp>
      <p:pic>
        <p:nvPicPr>
          <p:cNvPr id="5" name="Picture 2" descr="Blackberry logo brand phone symbol white design Vector Image">
            <a:extLst>
              <a:ext uri="{FF2B5EF4-FFF2-40B4-BE49-F238E27FC236}">
                <a16:creationId xmlns:a16="http://schemas.microsoft.com/office/drawing/2014/main" id="{265D0000-0FED-4398-B011-35CC5E89EB2A}"/>
              </a:ext>
            </a:extLst>
          </p:cNvPr>
          <p:cNvPicPr>
            <a:picLocks noChangeAspect="1" noChangeArrowheads="1"/>
          </p:cNvPicPr>
          <p:nvPr/>
        </p:nvPicPr>
        <p:blipFill rotWithShape="1">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l="16587" t="17777" r="12618" b="24158"/>
          <a:stretch/>
        </p:blipFill>
        <p:spPr bwMode="auto">
          <a:xfrm>
            <a:off x="484351" y="313788"/>
            <a:ext cx="552019" cy="4042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hart 8">
            <a:extLst>
              <a:ext uri="{FF2B5EF4-FFF2-40B4-BE49-F238E27FC236}">
                <a16:creationId xmlns:a16="http://schemas.microsoft.com/office/drawing/2014/main" id="{79C6D104-0911-4D29-803A-7CA9C21AA404}"/>
              </a:ext>
            </a:extLst>
          </p:cNvPr>
          <p:cNvGraphicFramePr/>
          <p:nvPr>
            <p:extLst>
              <p:ext uri="{D42A27DB-BD31-4B8C-83A1-F6EECF244321}">
                <p14:modId xmlns:p14="http://schemas.microsoft.com/office/powerpoint/2010/main" val="1197911590"/>
              </p:ext>
            </p:extLst>
          </p:nvPr>
        </p:nvGraphicFramePr>
        <p:xfrm>
          <a:off x="686816" y="961534"/>
          <a:ext cx="10818368" cy="569379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9097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a:extLst>
              <a:ext uri="{FF2B5EF4-FFF2-40B4-BE49-F238E27FC236}">
                <a16:creationId xmlns:a16="http://schemas.microsoft.com/office/drawing/2014/main" id="{DF94C1D6-0939-4711-A078-037B77ACA63A}"/>
              </a:ext>
            </a:extLst>
          </p:cNvPr>
          <p:cNvGraphicFramePr/>
          <p:nvPr>
            <p:extLst>
              <p:ext uri="{D42A27DB-BD31-4B8C-83A1-F6EECF244321}">
                <p14:modId xmlns:p14="http://schemas.microsoft.com/office/powerpoint/2010/main" val="108100214"/>
              </p:ext>
            </p:extLst>
          </p:nvPr>
        </p:nvGraphicFramePr>
        <p:xfrm>
          <a:off x="686816" y="985574"/>
          <a:ext cx="10818368" cy="5692817"/>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11">
            <a:extLst>
              <a:ext uri="{FF2B5EF4-FFF2-40B4-BE49-F238E27FC236}">
                <a16:creationId xmlns:a16="http://schemas.microsoft.com/office/drawing/2014/main" id="{150C5B0A-32F7-4333-A039-8835028A2A9B}"/>
              </a:ext>
            </a:extLst>
          </p:cNvPr>
          <p:cNvSpPr/>
          <p:nvPr/>
        </p:nvSpPr>
        <p:spPr>
          <a:xfrm>
            <a:off x="1120189" y="331263"/>
            <a:ext cx="7110105" cy="369332"/>
          </a:xfrm>
          <a:prstGeom prst="rect">
            <a:avLst/>
          </a:prstGeom>
        </p:spPr>
        <p:txBody>
          <a:bodyPr wrap="square">
            <a:spAutoFit/>
          </a:bodyPr>
          <a:lstStyle/>
          <a:p>
            <a:r>
              <a:rPr lang="en-US" dirty="0">
                <a:latin typeface="Lato"/>
              </a:rPr>
              <a:t>Blackberry’s revenue from 2004 to 2019 (in million U.S. dollars)</a:t>
            </a:r>
          </a:p>
        </p:txBody>
      </p:sp>
      <p:pic>
        <p:nvPicPr>
          <p:cNvPr id="1026" name="Picture 2" descr="Blackberry logo brand phone symbol white design Vector Image">
            <a:extLst>
              <a:ext uri="{FF2B5EF4-FFF2-40B4-BE49-F238E27FC236}">
                <a16:creationId xmlns:a16="http://schemas.microsoft.com/office/drawing/2014/main" id="{EA449780-0851-42D6-99E6-FCA2F9C815D7}"/>
              </a:ext>
            </a:extLst>
          </p:cNvPr>
          <p:cNvPicPr>
            <a:picLocks noChangeAspect="1" noChangeArrowheads="1"/>
          </p:cNvPicPr>
          <p:nvPr/>
        </p:nvPicPr>
        <p:blipFill rotWithShape="1">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l="16587" t="17777" r="12618" b="24158"/>
          <a:stretch/>
        </p:blipFill>
        <p:spPr bwMode="auto">
          <a:xfrm>
            <a:off x="484351" y="313788"/>
            <a:ext cx="552019" cy="40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651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Blackberry phone PNG Designs for T Shirt &amp; Merch">
            <a:extLst>
              <a:ext uri="{FF2B5EF4-FFF2-40B4-BE49-F238E27FC236}">
                <a16:creationId xmlns:a16="http://schemas.microsoft.com/office/drawing/2014/main" id="{E5A1AEBB-F8E6-4CB8-AE04-C42D521BFF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983" y="729396"/>
            <a:ext cx="5916111" cy="591611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277BB94-B2B2-45D1-A170-7E6793F37679}"/>
              </a:ext>
            </a:extLst>
          </p:cNvPr>
          <p:cNvSpPr/>
          <p:nvPr/>
        </p:nvSpPr>
        <p:spPr>
          <a:xfrm>
            <a:off x="1120189" y="331263"/>
            <a:ext cx="7110105" cy="369332"/>
          </a:xfrm>
          <a:prstGeom prst="rect">
            <a:avLst/>
          </a:prstGeom>
        </p:spPr>
        <p:txBody>
          <a:bodyPr wrap="square">
            <a:spAutoFit/>
          </a:bodyPr>
          <a:lstStyle/>
          <a:p>
            <a:r>
              <a:rPr lang="en-US" dirty="0">
                <a:latin typeface="Lato"/>
              </a:rPr>
              <a:t>Key Strategic Challenge - What happened?</a:t>
            </a:r>
          </a:p>
        </p:txBody>
      </p:sp>
      <p:pic>
        <p:nvPicPr>
          <p:cNvPr id="3" name="Picture 2" descr="Blackberry logo brand phone symbol white design Vector Image">
            <a:extLst>
              <a:ext uri="{FF2B5EF4-FFF2-40B4-BE49-F238E27FC236}">
                <a16:creationId xmlns:a16="http://schemas.microsoft.com/office/drawing/2014/main" id="{DD3502F5-6298-47E2-BA6F-5B40A37DFD02}"/>
              </a:ext>
            </a:extLst>
          </p:cNvPr>
          <p:cNvPicPr>
            <a:picLocks noChangeAspect="1" noChangeArrowheads="1"/>
          </p:cNvPicPr>
          <p:nvPr/>
        </p:nvPicPr>
        <p:blipFill rotWithShape="1">
          <a:blip r:embed="rId4">
            <a:clrChange>
              <a:clrFrom>
                <a:srgbClr val="000000"/>
              </a:clrFrom>
              <a:clrTo>
                <a:srgbClr val="000000">
                  <a:alpha val="0"/>
                </a:srgbClr>
              </a:clrTo>
            </a:clrChange>
            <a:extLst>
              <a:ext uri="{28A0092B-C50C-407E-A947-70E740481C1C}">
                <a14:useLocalDpi xmlns:a14="http://schemas.microsoft.com/office/drawing/2010/main" val="0"/>
              </a:ext>
            </a:extLst>
          </a:blip>
          <a:srcRect l="16587" t="17777" r="12618" b="24158"/>
          <a:stretch/>
        </p:blipFill>
        <p:spPr bwMode="auto">
          <a:xfrm>
            <a:off x="484351" y="313788"/>
            <a:ext cx="552019" cy="4042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6E8C325C-E697-4FF7-8F65-F211E2D22B89}"/>
              </a:ext>
            </a:extLst>
          </p:cNvPr>
          <p:cNvSpPr/>
          <p:nvPr/>
        </p:nvSpPr>
        <p:spPr>
          <a:xfrm>
            <a:off x="3864227" y="1657196"/>
            <a:ext cx="8470547" cy="954107"/>
          </a:xfrm>
          <a:prstGeom prst="rect">
            <a:avLst/>
          </a:prstGeom>
        </p:spPr>
        <p:txBody>
          <a:bodyPr wrap="square">
            <a:spAutoFit/>
          </a:bodyPr>
          <a:lstStyle/>
          <a:p>
            <a:pPr marL="342900" indent="-342900">
              <a:buFont typeface="+mj-lt"/>
              <a:buAutoNum type="arabicPeriod"/>
            </a:pPr>
            <a:r>
              <a:rPr lang="en-US" sz="1400" dirty="0">
                <a:latin typeface="Lato"/>
              </a:rPr>
              <a:t>Ignored touchscreen trend - Clung to keyboard devices while </a:t>
            </a:r>
          </a:p>
          <a:p>
            <a:pPr marL="342900" indent="-342900">
              <a:buFont typeface="+mj-lt"/>
              <a:buAutoNum type="arabicPeriod"/>
            </a:pPr>
            <a:r>
              <a:rPr lang="en-US" sz="1400" dirty="0">
                <a:latin typeface="Lato"/>
              </a:rPr>
              <a:t>Apple redefined UX Weak app ecosystem - Couldn’t compete with iOS/Android app availability</a:t>
            </a:r>
          </a:p>
          <a:p>
            <a:pPr marL="342900" indent="-342900">
              <a:buFont typeface="+mj-lt"/>
              <a:buAutoNum type="arabicPeriod"/>
            </a:pPr>
            <a:r>
              <a:rPr lang="en-US" sz="1400" dirty="0">
                <a:latin typeface="Lato"/>
              </a:rPr>
              <a:t>Enterprise-only mindset - Overlooked rising consumer demand and lifestyle features</a:t>
            </a:r>
          </a:p>
          <a:p>
            <a:pPr marL="342900" indent="-342900">
              <a:buFont typeface="+mj-lt"/>
              <a:buAutoNum type="arabicPeriod"/>
            </a:pPr>
            <a:r>
              <a:rPr lang="en-US" sz="1400" dirty="0">
                <a:latin typeface="Lato"/>
              </a:rPr>
              <a:t>Complacency - Believed early success and enterprise loyalty were enough</a:t>
            </a:r>
          </a:p>
        </p:txBody>
      </p:sp>
      <p:sp>
        <p:nvSpPr>
          <p:cNvPr id="12" name="Rectangle 11">
            <a:extLst>
              <a:ext uri="{FF2B5EF4-FFF2-40B4-BE49-F238E27FC236}">
                <a16:creationId xmlns:a16="http://schemas.microsoft.com/office/drawing/2014/main" id="{1A834026-9DDB-4E36-B043-8C6D513EEB6F}"/>
              </a:ext>
            </a:extLst>
          </p:cNvPr>
          <p:cNvSpPr/>
          <p:nvPr/>
        </p:nvSpPr>
        <p:spPr>
          <a:xfrm>
            <a:off x="3864227" y="4662597"/>
            <a:ext cx="8426919" cy="954107"/>
          </a:xfrm>
          <a:prstGeom prst="rect">
            <a:avLst/>
          </a:prstGeom>
        </p:spPr>
        <p:txBody>
          <a:bodyPr wrap="square">
            <a:spAutoFit/>
          </a:bodyPr>
          <a:lstStyle/>
          <a:p>
            <a:pPr marL="342900" indent="-342900">
              <a:buFont typeface="+mj-lt"/>
              <a:buAutoNum type="arabicPeriod"/>
            </a:pPr>
            <a:r>
              <a:rPr lang="en-US" sz="1400" dirty="0">
                <a:latin typeface="Lato"/>
              </a:rPr>
              <a:t>Market share dropped from 43% (2010) to near-zero within five years</a:t>
            </a:r>
          </a:p>
          <a:p>
            <a:pPr marL="342900" indent="-342900">
              <a:buFont typeface="+mj-lt"/>
              <a:buAutoNum type="arabicPeriod"/>
            </a:pPr>
            <a:r>
              <a:rPr lang="en-US" sz="1400" dirty="0">
                <a:latin typeface="Lato"/>
              </a:rPr>
              <a:t>Missed the shift from business tool → lifestyle platform</a:t>
            </a:r>
          </a:p>
          <a:p>
            <a:pPr marL="342900" indent="-342900">
              <a:buFont typeface="+mj-lt"/>
              <a:buAutoNum type="arabicPeriod"/>
            </a:pPr>
            <a:r>
              <a:rPr lang="en-US" sz="1400" dirty="0">
                <a:latin typeface="Lato"/>
              </a:rPr>
              <a:t>Rivals (Apple, Samsung, Google) created sticky, ecosystem-based models</a:t>
            </a:r>
          </a:p>
          <a:p>
            <a:pPr marL="342900" indent="-342900">
              <a:buFont typeface="+mj-lt"/>
              <a:buAutoNum type="arabicPeriod"/>
            </a:pPr>
            <a:r>
              <a:rPr lang="en-US" sz="1400" dirty="0">
                <a:latin typeface="Lato"/>
              </a:rPr>
              <a:t>Case shows how ignoring customer trends and innovation delays can destroy market leadership</a:t>
            </a:r>
          </a:p>
        </p:txBody>
      </p:sp>
      <p:sp>
        <p:nvSpPr>
          <p:cNvPr id="13" name="Rectangle 12">
            <a:extLst>
              <a:ext uri="{FF2B5EF4-FFF2-40B4-BE49-F238E27FC236}">
                <a16:creationId xmlns:a16="http://schemas.microsoft.com/office/drawing/2014/main" id="{144ECBBB-1C10-4D95-A6C1-3A79B8F2517A}"/>
              </a:ext>
            </a:extLst>
          </p:cNvPr>
          <p:cNvSpPr/>
          <p:nvPr/>
        </p:nvSpPr>
        <p:spPr>
          <a:xfrm>
            <a:off x="3864227" y="4293265"/>
            <a:ext cx="1564659" cy="307777"/>
          </a:xfrm>
          <a:prstGeom prst="rect">
            <a:avLst/>
          </a:prstGeom>
        </p:spPr>
        <p:txBody>
          <a:bodyPr wrap="none">
            <a:spAutoFit/>
          </a:bodyPr>
          <a:lstStyle/>
          <a:p>
            <a:r>
              <a:rPr lang="en-IN" sz="1400" dirty="0">
                <a:latin typeface="Lato"/>
              </a:rPr>
              <a:t>Why This Matters</a:t>
            </a:r>
          </a:p>
        </p:txBody>
      </p:sp>
      <p:sp>
        <p:nvSpPr>
          <p:cNvPr id="14" name="Rectangle 13">
            <a:extLst>
              <a:ext uri="{FF2B5EF4-FFF2-40B4-BE49-F238E27FC236}">
                <a16:creationId xmlns:a16="http://schemas.microsoft.com/office/drawing/2014/main" id="{8EF630D3-B550-4D1B-9B26-E336E0B47AB1}"/>
              </a:ext>
            </a:extLst>
          </p:cNvPr>
          <p:cNvSpPr/>
          <p:nvPr/>
        </p:nvSpPr>
        <p:spPr>
          <a:xfrm>
            <a:off x="3864227" y="1305339"/>
            <a:ext cx="1667188" cy="307777"/>
          </a:xfrm>
          <a:prstGeom prst="rect">
            <a:avLst/>
          </a:prstGeom>
        </p:spPr>
        <p:txBody>
          <a:bodyPr wrap="none">
            <a:spAutoFit/>
          </a:bodyPr>
          <a:lstStyle/>
          <a:p>
            <a:r>
              <a:rPr lang="en-IN" sz="1400" dirty="0">
                <a:latin typeface="Lato"/>
              </a:rPr>
              <a:t>What Went Wrong</a:t>
            </a:r>
          </a:p>
        </p:txBody>
      </p:sp>
      <p:sp>
        <p:nvSpPr>
          <p:cNvPr id="19" name="Rectangle 18">
            <a:extLst>
              <a:ext uri="{FF2B5EF4-FFF2-40B4-BE49-F238E27FC236}">
                <a16:creationId xmlns:a16="http://schemas.microsoft.com/office/drawing/2014/main" id="{29AA556A-8037-4848-92D5-2A80DE83AA6C}"/>
              </a:ext>
            </a:extLst>
          </p:cNvPr>
          <p:cNvSpPr/>
          <p:nvPr/>
        </p:nvSpPr>
        <p:spPr>
          <a:xfrm>
            <a:off x="578045" y="1913655"/>
            <a:ext cx="2868427" cy="2031325"/>
          </a:xfrm>
          <a:prstGeom prst="rect">
            <a:avLst/>
          </a:prstGeom>
        </p:spPr>
        <p:txBody>
          <a:bodyPr wrap="square">
            <a:spAutoFit/>
          </a:bodyPr>
          <a:lstStyle/>
          <a:p>
            <a:pPr algn="ctr"/>
            <a:r>
              <a:rPr lang="en-US" dirty="0">
                <a:latin typeface="Lato"/>
              </a:rPr>
              <a:t>How could BlackBerry have responded strategically to shifting industry dynamics to sustain its dominance in the smartphone market?</a:t>
            </a:r>
          </a:p>
        </p:txBody>
      </p:sp>
    </p:spTree>
    <p:extLst>
      <p:ext uri="{BB962C8B-B14F-4D97-AF65-F5344CB8AC3E}">
        <p14:creationId xmlns:p14="http://schemas.microsoft.com/office/powerpoint/2010/main" val="1179996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A0C0A96-975C-4357-8EC6-2C7A5AAA833B}"/>
              </a:ext>
            </a:extLst>
          </p:cNvPr>
          <p:cNvSpPr/>
          <p:nvPr/>
        </p:nvSpPr>
        <p:spPr>
          <a:xfrm>
            <a:off x="690881" y="1373508"/>
            <a:ext cx="10810239" cy="1257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 name="Rectangle 1">
            <a:extLst>
              <a:ext uri="{FF2B5EF4-FFF2-40B4-BE49-F238E27FC236}">
                <a16:creationId xmlns:a16="http://schemas.microsoft.com/office/drawing/2014/main" id="{9EDD734F-36A8-4EB3-84FD-7139D81AC651}"/>
              </a:ext>
            </a:extLst>
          </p:cNvPr>
          <p:cNvSpPr/>
          <p:nvPr/>
        </p:nvSpPr>
        <p:spPr>
          <a:xfrm>
            <a:off x="1120189" y="331263"/>
            <a:ext cx="7110105" cy="369332"/>
          </a:xfrm>
          <a:prstGeom prst="rect">
            <a:avLst/>
          </a:prstGeom>
        </p:spPr>
        <p:txBody>
          <a:bodyPr wrap="square">
            <a:spAutoFit/>
          </a:bodyPr>
          <a:lstStyle/>
          <a:p>
            <a:r>
              <a:rPr lang="en-US" dirty="0">
                <a:latin typeface="Lato"/>
              </a:rPr>
              <a:t>Strategic Analysis - Option 1</a:t>
            </a:r>
          </a:p>
        </p:txBody>
      </p:sp>
      <p:pic>
        <p:nvPicPr>
          <p:cNvPr id="3" name="Picture 2" descr="Blackberry logo brand phone symbol white design Vector Image">
            <a:extLst>
              <a:ext uri="{FF2B5EF4-FFF2-40B4-BE49-F238E27FC236}">
                <a16:creationId xmlns:a16="http://schemas.microsoft.com/office/drawing/2014/main" id="{71728885-3D9F-43C4-8F02-A6CA85E32555}"/>
              </a:ext>
            </a:extLst>
          </p:cNvPr>
          <p:cNvPicPr>
            <a:picLocks noChangeAspect="1" noChangeArrowheads="1"/>
          </p:cNvPicPr>
          <p:nvPr/>
        </p:nvPicPr>
        <p:blipFill rotWithShape="1">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l="16587" t="17777" r="12618" b="24158"/>
          <a:stretch/>
        </p:blipFill>
        <p:spPr bwMode="auto">
          <a:xfrm>
            <a:off x="484351" y="313788"/>
            <a:ext cx="552019" cy="40428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23C406F-A3CE-4E02-9D39-3BE1D112CE0D}"/>
              </a:ext>
            </a:extLst>
          </p:cNvPr>
          <p:cNvSpPr/>
          <p:nvPr/>
        </p:nvSpPr>
        <p:spPr>
          <a:xfrm>
            <a:off x="3583614" y="1462038"/>
            <a:ext cx="5463996" cy="400110"/>
          </a:xfrm>
          <a:prstGeom prst="rect">
            <a:avLst/>
          </a:prstGeom>
        </p:spPr>
        <p:txBody>
          <a:bodyPr wrap="none">
            <a:spAutoFit/>
          </a:bodyPr>
          <a:lstStyle/>
          <a:p>
            <a:r>
              <a:rPr lang="en-US" sz="2000" b="1" u="sng" dirty="0">
                <a:latin typeface="Lato"/>
              </a:rPr>
              <a:t>#1: Early Pivot to Touchscreen Smartphones</a:t>
            </a:r>
            <a:endParaRPr lang="en-IN" sz="2000" b="1" u="sng" dirty="0">
              <a:latin typeface="Lato"/>
            </a:endParaRPr>
          </a:p>
        </p:txBody>
      </p:sp>
      <p:sp>
        <p:nvSpPr>
          <p:cNvPr id="5" name="Rectangle 4">
            <a:extLst>
              <a:ext uri="{FF2B5EF4-FFF2-40B4-BE49-F238E27FC236}">
                <a16:creationId xmlns:a16="http://schemas.microsoft.com/office/drawing/2014/main" id="{5FEC2447-2729-4A04-A0F1-9542AB9F1B74}"/>
              </a:ext>
            </a:extLst>
          </p:cNvPr>
          <p:cNvSpPr/>
          <p:nvPr/>
        </p:nvSpPr>
        <p:spPr>
          <a:xfrm>
            <a:off x="711667" y="3087638"/>
            <a:ext cx="4637727" cy="2862322"/>
          </a:xfrm>
          <a:prstGeom prst="rect">
            <a:avLst/>
          </a:prstGeom>
        </p:spPr>
        <p:txBody>
          <a:bodyPr wrap="square">
            <a:spAutoFit/>
          </a:bodyPr>
          <a:lstStyle/>
          <a:p>
            <a:pPr algn="ctr"/>
            <a:r>
              <a:rPr lang="en-US" b="1" dirty="0">
                <a:latin typeface="Lato"/>
              </a:rPr>
              <a:t>Pros:</a:t>
            </a:r>
          </a:p>
          <a:p>
            <a:pPr algn="ctr"/>
            <a:endParaRPr lang="en-US" dirty="0">
              <a:latin typeface="Lato"/>
            </a:endParaRPr>
          </a:p>
          <a:p>
            <a:pPr algn="ctr"/>
            <a:r>
              <a:rPr lang="en-US" dirty="0">
                <a:latin typeface="Lato"/>
              </a:rPr>
              <a:t>Aligns early with consumer preference shift (post-iPhone)</a:t>
            </a:r>
          </a:p>
          <a:p>
            <a:pPr algn="ctr"/>
            <a:endParaRPr lang="en-US" dirty="0">
              <a:latin typeface="Lato"/>
            </a:endParaRPr>
          </a:p>
          <a:p>
            <a:pPr algn="ctr"/>
            <a:r>
              <a:rPr lang="en-US" dirty="0">
                <a:latin typeface="Lato"/>
              </a:rPr>
              <a:t>Maintains relevance in fast-growing smartphone category</a:t>
            </a:r>
          </a:p>
          <a:p>
            <a:pPr algn="ctr"/>
            <a:endParaRPr lang="en-US" dirty="0">
              <a:latin typeface="Lato"/>
            </a:endParaRPr>
          </a:p>
          <a:p>
            <a:pPr algn="ctr"/>
            <a:r>
              <a:rPr lang="en-US" dirty="0">
                <a:latin typeface="Lato"/>
              </a:rPr>
              <a:t>Potential to lead a niche in business-grade touchscreen devices</a:t>
            </a:r>
          </a:p>
        </p:txBody>
      </p:sp>
      <p:sp>
        <p:nvSpPr>
          <p:cNvPr id="8" name="Rectangle 7">
            <a:extLst>
              <a:ext uri="{FF2B5EF4-FFF2-40B4-BE49-F238E27FC236}">
                <a16:creationId xmlns:a16="http://schemas.microsoft.com/office/drawing/2014/main" id="{4146FFD5-B905-42EF-A13F-A97EA2804B4D}"/>
              </a:ext>
            </a:extLst>
          </p:cNvPr>
          <p:cNvSpPr/>
          <p:nvPr/>
        </p:nvSpPr>
        <p:spPr>
          <a:xfrm>
            <a:off x="953377" y="1884831"/>
            <a:ext cx="10285247" cy="646331"/>
          </a:xfrm>
          <a:prstGeom prst="rect">
            <a:avLst/>
          </a:prstGeom>
        </p:spPr>
        <p:txBody>
          <a:bodyPr wrap="square">
            <a:spAutoFit/>
          </a:bodyPr>
          <a:lstStyle/>
          <a:p>
            <a:pPr algn="ctr"/>
            <a:r>
              <a:rPr lang="en-US" dirty="0">
                <a:latin typeface="Lato"/>
              </a:rPr>
              <a:t>BlackBerry would rework its hardware design and software UI to prioritize full-touchscreen devices in response to Apple’s iPhone launch.</a:t>
            </a:r>
          </a:p>
        </p:txBody>
      </p:sp>
      <p:sp>
        <p:nvSpPr>
          <p:cNvPr id="12" name="Rectangle 11">
            <a:extLst>
              <a:ext uri="{FF2B5EF4-FFF2-40B4-BE49-F238E27FC236}">
                <a16:creationId xmlns:a16="http://schemas.microsoft.com/office/drawing/2014/main" id="{7606ABB2-51AD-44F6-BBF6-AFBA1EC0901C}"/>
              </a:ext>
            </a:extLst>
          </p:cNvPr>
          <p:cNvSpPr/>
          <p:nvPr/>
        </p:nvSpPr>
        <p:spPr>
          <a:xfrm>
            <a:off x="7160144" y="3087638"/>
            <a:ext cx="4339177" cy="2862322"/>
          </a:xfrm>
          <a:prstGeom prst="rect">
            <a:avLst/>
          </a:prstGeom>
        </p:spPr>
        <p:txBody>
          <a:bodyPr wrap="square">
            <a:spAutoFit/>
          </a:bodyPr>
          <a:lstStyle/>
          <a:p>
            <a:pPr algn="ctr"/>
            <a:r>
              <a:rPr lang="en-US" b="1" dirty="0">
                <a:latin typeface="Lato"/>
              </a:rPr>
              <a:t>Cons:</a:t>
            </a:r>
          </a:p>
          <a:p>
            <a:pPr algn="ctr"/>
            <a:endParaRPr lang="en-US" dirty="0">
              <a:latin typeface="Lato"/>
            </a:endParaRPr>
          </a:p>
          <a:p>
            <a:pPr algn="ctr"/>
            <a:r>
              <a:rPr lang="en-US" dirty="0">
                <a:latin typeface="Lato"/>
              </a:rPr>
              <a:t>Risk of alienating core business users loyal to keyboard</a:t>
            </a:r>
          </a:p>
          <a:p>
            <a:pPr algn="ctr"/>
            <a:endParaRPr lang="en-US" dirty="0">
              <a:latin typeface="Lato"/>
            </a:endParaRPr>
          </a:p>
          <a:p>
            <a:pPr algn="ctr"/>
            <a:r>
              <a:rPr lang="en-US" dirty="0">
                <a:latin typeface="Lato"/>
              </a:rPr>
              <a:t>Requires major investment in R&amp;D and OS redesign</a:t>
            </a:r>
          </a:p>
          <a:p>
            <a:pPr algn="ctr"/>
            <a:endParaRPr lang="en-US" dirty="0">
              <a:latin typeface="Lato"/>
            </a:endParaRPr>
          </a:p>
          <a:p>
            <a:pPr algn="ctr"/>
            <a:r>
              <a:rPr lang="en-US" dirty="0">
                <a:latin typeface="Lato"/>
              </a:rPr>
              <a:t>Internal resistance to change could slow execution</a:t>
            </a:r>
          </a:p>
        </p:txBody>
      </p:sp>
      <p:cxnSp>
        <p:nvCxnSpPr>
          <p:cNvPr id="18" name="Straight Connector 17">
            <a:extLst>
              <a:ext uri="{FF2B5EF4-FFF2-40B4-BE49-F238E27FC236}">
                <a16:creationId xmlns:a16="http://schemas.microsoft.com/office/drawing/2014/main" id="{1A52B25F-5FB9-473D-B4A5-14CA8B1D0997}"/>
              </a:ext>
            </a:extLst>
          </p:cNvPr>
          <p:cNvCxnSpPr>
            <a:cxnSpLocks/>
          </p:cNvCxnSpPr>
          <p:nvPr/>
        </p:nvCxnSpPr>
        <p:spPr>
          <a:xfrm flipV="1">
            <a:off x="6254046" y="2630855"/>
            <a:ext cx="0" cy="3596105"/>
          </a:xfrm>
          <a:prstGeom prst="line">
            <a:avLst/>
          </a:prstGeom>
          <a:ln w="19050">
            <a:solidFill>
              <a:schemeClr val="tx1"/>
            </a:solidFill>
            <a:prstDash val="solid"/>
          </a:ln>
        </p:spPr>
        <p:style>
          <a:lnRef idx="3">
            <a:schemeClr val="dk1"/>
          </a:lnRef>
          <a:fillRef idx="0">
            <a:schemeClr val="dk1"/>
          </a:fillRef>
          <a:effectRef idx="2">
            <a:schemeClr val="dk1"/>
          </a:effectRef>
          <a:fontRef idx="minor">
            <a:schemeClr val="tx1"/>
          </a:fontRef>
        </p:style>
      </p:cxnSp>
      <p:pic>
        <p:nvPicPr>
          <p:cNvPr id="17" name="Picture 6" descr="Blackberry phone PNG Designs for T Shirt &amp; Merch">
            <a:extLst>
              <a:ext uri="{FF2B5EF4-FFF2-40B4-BE49-F238E27FC236}">
                <a16:creationId xmlns:a16="http://schemas.microsoft.com/office/drawing/2014/main" id="{02F96B1A-C038-4F78-AE50-B425B48302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582" t="3875" r="24920" b="2808"/>
          <a:stretch/>
        </p:blipFill>
        <p:spPr bwMode="auto">
          <a:xfrm>
            <a:off x="5460542" y="3268044"/>
            <a:ext cx="1587006" cy="2778507"/>
          </a:xfrm>
          <a:prstGeom prst="rect">
            <a:avLst/>
          </a:prstGeom>
          <a:noFill/>
          <a:extLst>
            <a:ext uri="{909E8E84-426E-40DD-AFC4-6F175D3DCCD1}">
              <a14:hiddenFill xmlns:a14="http://schemas.microsoft.com/office/drawing/2010/main">
                <a:solidFill>
                  <a:srgbClr val="FFFFFF"/>
                </a:solidFill>
              </a14:hiddenFill>
            </a:ext>
          </a:extLst>
        </p:spPr>
      </p:pic>
      <p:sp>
        <p:nvSpPr>
          <p:cNvPr id="23" name="Oval 22">
            <a:extLst>
              <a:ext uri="{FF2B5EF4-FFF2-40B4-BE49-F238E27FC236}">
                <a16:creationId xmlns:a16="http://schemas.microsoft.com/office/drawing/2014/main" id="{A0986F3B-2ED4-4FA3-936A-C9CB3B05ECC3}"/>
              </a:ext>
            </a:extLst>
          </p:cNvPr>
          <p:cNvSpPr/>
          <p:nvPr/>
        </p:nvSpPr>
        <p:spPr>
          <a:xfrm>
            <a:off x="2497188" y="2957022"/>
            <a:ext cx="1030497" cy="61883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Oval 23">
            <a:extLst>
              <a:ext uri="{FF2B5EF4-FFF2-40B4-BE49-F238E27FC236}">
                <a16:creationId xmlns:a16="http://schemas.microsoft.com/office/drawing/2014/main" id="{73DD5916-1F62-48D1-89C0-C894735F36C1}"/>
              </a:ext>
            </a:extLst>
          </p:cNvPr>
          <p:cNvSpPr/>
          <p:nvPr/>
        </p:nvSpPr>
        <p:spPr>
          <a:xfrm>
            <a:off x="8794163" y="2957022"/>
            <a:ext cx="1030497" cy="6188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52818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A0C0A96-975C-4357-8EC6-2C7A5AAA833B}"/>
              </a:ext>
            </a:extLst>
          </p:cNvPr>
          <p:cNvSpPr/>
          <p:nvPr/>
        </p:nvSpPr>
        <p:spPr>
          <a:xfrm>
            <a:off x="690881" y="1373508"/>
            <a:ext cx="10810239" cy="1257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 name="Rectangle 1">
            <a:extLst>
              <a:ext uri="{FF2B5EF4-FFF2-40B4-BE49-F238E27FC236}">
                <a16:creationId xmlns:a16="http://schemas.microsoft.com/office/drawing/2014/main" id="{9EDD734F-36A8-4EB3-84FD-7139D81AC651}"/>
              </a:ext>
            </a:extLst>
          </p:cNvPr>
          <p:cNvSpPr/>
          <p:nvPr/>
        </p:nvSpPr>
        <p:spPr>
          <a:xfrm>
            <a:off x="1120189" y="331263"/>
            <a:ext cx="7110105" cy="369332"/>
          </a:xfrm>
          <a:prstGeom prst="rect">
            <a:avLst/>
          </a:prstGeom>
        </p:spPr>
        <p:txBody>
          <a:bodyPr wrap="square">
            <a:spAutoFit/>
          </a:bodyPr>
          <a:lstStyle/>
          <a:p>
            <a:r>
              <a:rPr lang="en-US" dirty="0">
                <a:latin typeface="Lato"/>
              </a:rPr>
              <a:t>Strategic Analysis - Option 2</a:t>
            </a:r>
          </a:p>
        </p:txBody>
      </p:sp>
      <p:pic>
        <p:nvPicPr>
          <p:cNvPr id="3" name="Picture 2" descr="Blackberry logo brand phone symbol white design Vector Image">
            <a:extLst>
              <a:ext uri="{FF2B5EF4-FFF2-40B4-BE49-F238E27FC236}">
                <a16:creationId xmlns:a16="http://schemas.microsoft.com/office/drawing/2014/main" id="{71728885-3D9F-43C4-8F02-A6CA85E32555}"/>
              </a:ext>
            </a:extLst>
          </p:cNvPr>
          <p:cNvPicPr>
            <a:picLocks noChangeAspect="1" noChangeArrowheads="1"/>
          </p:cNvPicPr>
          <p:nvPr/>
        </p:nvPicPr>
        <p:blipFill rotWithShape="1">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l="16587" t="17777" r="12618" b="24158"/>
          <a:stretch/>
        </p:blipFill>
        <p:spPr bwMode="auto">
          <a:xfrm>
            <a:off x="484351" y="313788"/>
            <a:ext cx="552019" cy="40428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23C406F-A3CE-4E02-9D39-3BE1D112CE0D}"/>
              </a:ext>
            </a:extLst>
          </p:cNvPr>
          <p:cNvSpPr/>
          <p:nvPr/>
        </p:nvSpPr>
        <p:spPr>
          <a:xfrm>
            <a:off x="3583614" y="1462038"/>
            <a:ext cx="4506042" cy="400110"/>
          </a:xfrm>
          <a:prstGeom prst="rect">
            <a:avLst/>
          </a:prstGeom>
        </p:spPr>
        <p:txBody>
          <a:bodyPr wrap="none">
            <a:spAutoFit/>
          </a:bodyPr>
          <a:lstStyle/>
          <a:p>
            <a:r>
              <a:rPr lang="en-US" sz="2000" b="1" u="sng" dirty="0">
                <a:latin typeface="Lato"/>
              </a:rPr>
              <a:t>#2: Invest Heavily in App Ecosystem</a:t>
            </a:r>
          </a:p>
        </p:txBody>
      </p:sp>
      <p:sp>
        <p:nvSpPr>
          <p:cNvPr id="5" name="Rectangle 4">
            <a:extLst>
              <a:ext uri="{FF2B5EF4-FFF2-40B4-BE49-F238E27FC236}">
                <a16:creationId xmlns:a16="http://schemas.microsoft.com/office/drawing/2014/main" id="{5FEC2447-2729-4A04-A0F1-9542AB9F1B74}"/>
              </a:ext>
            </a:extLst>
          </p:cNvPr>
          <p:cNvSpPr/>
          <p:nvPr/>
        </p:nvSpPr>
        <p:spPr>
          <a:xfrm>
            <a:off x="922473" y="3087638"/>
            <a:ext cx="4216115" cy="2862322"/>
          </a:xfrm>
          <a:prstGeom prst="rect">
            <a:avLst/>
          </a:prstGeom>
        </p:spPr>
        <p:txBody>
          <a:bodyPr wrap="square">
            <a:spAutoFit/>
          </a:bodyPr>
          <a:lstStyle/>
          <a:p>
            <a:pPr algn="ctr"/>
            <a:r>
              <a:rPr lang="en-US" b="1" dirty="0">
                <a:latin typeface="Lato"/>
              </a:rPr>
              <a:t>Pros:</a:t>
            </a:r>
          </a:p>
          <a:p>
            <a:pPr algn="ctr"/>
            <a:endParaRPr lang="en-US" dirty="0">
              <a:latin typeface="Lato"/>
            </a:endParaRPr>
          </a:p>
          <a:p>
            <a:pPr algn="ctr"/>
            <a:r>
              <a:rPr lang="en-US" dirty="0">
                <a:latin typeface="Lato"/>
              </a:rPr>
              <a:t>Meets rising demand for app-driven user experience</a:t>
            </a:r>
          </a:p>
          <a:p>
            <a:pPr algn="ctr"/>
            <a:endParaRPr lang="en-US" dirty="0">
              <a:latin typeface="Lato"/>
            </a:endParaRPr>
          </a:p>
          <a:p>
            <a:pPr algn="ctr"/>
            <a:r>
              <a:rPr lang="en-US" dirty="0">
                <a:latin typeface="Lato"/>
              </a:rPr>
              <a:t>Boosts platform engagement and customer retention</a:t>
            </a:r>
          </a:p>
          <a:p>
            <a:pPr algn="ctr"/>
            <a:endParaRPr lang="en-US" dirty="0">
              <a:latin typeface="Lato"/>
            </a:endParaRPr>
          </a:p>
          <a:p>
            <a:pPr algn="ctr"/>
            <a:r>
              <a:rPr lang="en-US" dirty="0">
                <a:latin typeface="Lato"/>
              </a:rPr>
              <a:t>Attracts developer community and third-party innovation</a:t>
            </a:r>
          </a:p>
        </p:txBody>
      </p:sp>
      <p:sp>
        <p:nvSpPr>
          <p:cNvPr id="8" name="Rectangle 7">
            <a:extLst>
              <a:ext uri="{FF2B5EF4-FFF2-40B4-BE49-F238E27FC236}">
                <a16:creationId xmlns:a16="http://schemas.microsoft.com/office/drawing/2014/main" id="{4146FFD5-B905-42EF-A13F-A97EA2804B4D}"/>
              </a:ext>
            </a:extLst>
          </p:cNvPr>
          <p:cNvSpPr/>
          <p:nvPr/>
        </p:nvSpPr>
        <p:spPr>
          <a:xfrm>
            <a:off x="953377" y="1884831"/>
            <a:ext cx="10285247" cy="646331"/>
          </a:xfrm>
          <a:prstGeom prst="rect">
            <a:avLst/>
          </a:prstGeom>
        </p:spPr>
        <p:txBody>
          <a:bodyPr wrap="square">
            <a:spAutoFit/>
          </a:bodyPr>
          <a:lstStyle/>
          <a:p>
            <a:pPr algn="ctr"/>
            <a:r>
              <a:rPr lang="en-US" dirty="0">
                <a:latin typeface="Lato"/>
              </a:rPr>
              <a:t>BlackBerry would create developer incentives and an app store infrastructure to compete with iOS and Android ecosystems.</a:t>
            </a:r>
          </a:p>
        </p:txBody>
      </p:sp>
      <p:sp>
        <p:nvSpPr>
          <p:cNvPr id="12" name="Rectangle 11">
            <a:extLst>
              <a:ext uri="{FF2B5EF4-FFF2-40B4-BE49-F238E27FC236}">
                <a16:creationId xmlns:a16="http://schemas.microsoft.com/office/drawing/2014/main" id="{7606ABB2-51AD-44F6-BBF6-AFBA1EC0901C}"/>
              </a:ext>
            </a:extLst>
          </p:cNvPr>
          <p:cNvSpPr/>
          <p:nvPr/>
        </p:nvSpPr>
        <p:spPr>
          <a:xfrm>
            <a:off x="7160144" y="3087638"/>
            <a:ext cx="4339177" cy="2862322"/>
          </a:xfrm>
          <a:prstGeom prst="rect">
            <a:avLst/>
          </a:prstGeom>
        </p:spPr>
        <p:txBody>
          <a:bodyPr wrap="square">
            <a:spAutoFit/>
          </a:bodyPr>
          <a:lstStyle/>
          <a:p>
            <a:pPr algn="ctr"/>
            <a:r>
              <a:rPr lang="en-US" b="1" dirty="0">
                <a:latin typeface="Lato"/>
              </a:rPr>
              <a:t>Cons:</a:t>
            </a:r>
          </a:p>
          <a:p>
            <a:pPr algn="ctr"/>
            <a:endParaRPr lang="en-US" dirty="0">
              <a:latin typeface="Lato"/>
            </a:endParaRPr>
          </a:p>
          <a:p>
            <a:pPr algn="ctr"/>
            <a:r>
              <a:rPr lang="en-US" dirty="0">
                <a:latin typeface="Lato"/>
              </a:rPr>
              <a:t>Late start makes catching up to iOS/Android difficult</a:t>
            </a:r>
          </a:p>
          <a:p>
            <a:pPr algn="ctr"/>
            <a:endParaRPr lang="en-US" dirty="0">
              <a:latin typeface="Lato"/>
            </a:endParaRPr>
          </a:p>
          <a:p>
            <a:pPr algn="ctr"/>
            <a:r>
              <a:rPr lang="en-US" dirty="0">
                <a:latin typeface="Lato"/>
              </a:rPr>
              <a:t>Demands long-term investment with delayed returns</a:t>
            </a:r>
          </a:p>
          <a:p>
            <a:pPr algn="ctr"/>
            <a:endParaRPr lang="en-US" dirty="0">
              <a:latin typeface="Lato"/>
            </a:endParaRPr>
          </a:p>
          <a:p>
            <a:pPr algn="ctr"/>
            <a:r>
              <a:rPr lang="en-US" dirty="0">
                <a:latin typeface="Lato"/>
              </a:rPr>
              <a:t>Risk of fragmented user experience if poorly executed</a:t>
            </a:r>
          </a:p>
        </p:txBody>
      </p:sp>
      <p:cxnSp>
        <p:nvCxnSpPr>
          <p:cNvPr id="18" name="Straight Connector 17">
            <a:extLst>
              <a:ext uri="{FF2B5EF4-FFF2-40B4-BE49-F238E27FC236}">
                <a16:creationId xmlns:a16="http://schemas.microsoft.com/office/drawing/2014/main" id="{1A52B25F-5FB9-473D-B4A5-14CA8B1D0997}"/>
              </a:ext>
            </a:extLst>
          </p:cNvPr>
          <p:cNvCxnSpPr>
            <a:cxnSpLocks/>
          </p:cNvCxnSpPr>
          <p:nvPr/>
        </p:nvCxnSpPr>
        <p:spPr>
          <a:xfrm flipV="1">
            <a:off x="6254046" y="2630855"/>
            <a:ext cx="0" cy="3596105"/>
          </a:xfrm>
          <a:prstGeom prst="line">
            <a:avLst/>
          </a:prstGeom>
          <a:ln w="19050">
            <a:solidFill>
              <a:schemeClr val="tx1"/>
            </a:solidFill>
            <a:prstDash val="solid"/>
          </a:ln>
        </p:spPr>
        <p:style>
          <a:lnRef idx="3">
            <a:schemeClr val="dk1"/>
          </a:lnRef>
          <a:fillRef idx="0">
            <a:schemeClr val="dk1"/>
          </a:fillRef>
          <a:effectRef idx="2">
            <a:schemeClr val="dk1"/>
          </a:effectRef>
          <a:fontRef idx="minor">
            <a:schemeClr val="tx1"/>
          </a:fontRef>
        </p:style>
      </p:cxnSp>
      <p:sp>
        <p:nvSpPr>
          <p:cNvPr id="23" name="Oval 22">
            <a:extLst>
              <a:ext uri="{FF2B5EF4-FFF2-40B4-BE49-F238E27FC236}">
                <a16:creationId xmlns:a16="http://schemas.microsoft.com/office/drawing/2014/main" id="{A0986F3B-2ED4-4FA3-936A-C9CB3B05ECC3}"/>
              </a:ext>
            </a:extLst>
          </p:cNvPr>
          <p:cNvSpPr/>
          <p:nvPr/>
        </p:nvSpPr>
        <p:spPr>
          <a:xfrm>
            <a:off x="2497188" y="2957022"/>
            <a:ext cx="1030497" cy="61883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Oval 23">
            <a:extLst>
              <a:ext uri="{FF2B5EF4-FFF2-40B4-BE49-F238E27FC236}">
                <a16:creationId xmlns:a16="http://schemas.microsoft.com/office/drawing/2014/main" id="{73DD5916-1F62-48D1-89C0-C894735F36C1}"/>
              </a:ext>
            </a:extLst>
          </p:cNvPr>
          <p:cNvSpPr/>
          <p:nvPr/>
        </p:nvSpPr>
        <p:spPr>
          <a:xfrm>
            <a:off x="8794163" y="2957022"/>
            <a:ext cx="1030497" cy="6188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2" descr="Blackberry phone PNG Designs for T Shirt &amp; Merch">
            <a:extLst>
              <a:ext uri="{FF2B5EF4-FFF2-40B4-BE49-F238E27FC236}">
                <a16:creationId xmlns:a16="http://schemas.microsoft.com/office/drawing/2014/main" id="{65F623B1-C79F-40B0-9315-A35EA4477A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5515" y="3311352"/>
            <a:ext cx="2509009" cy="2509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961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A0C0A96-975C-4357-8EC6-2C7A5AAA833B}"/>
              </a:ext>
            </a:extLst>
          </p:cNvPr>
          <p:cNvSpPr/>
          <p:nvPr/>
        </p:nvSpPr>
        <p:spPr>
          <a:xfrm>
            <a:off x="690881" y="1373508"/>
            <a:ext cx="10810239" cy="12573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 name="Rectangle 1">
            <a:extLst>
              <a:ext uri="{FF2B5EF4-FFF2-40B4-BE49-F238E27FC236}">
                <a16:creationId xmlns:a16="http://schemas.microsoft.com/office/drawing/2014/main" id="{9EDD734F-36A8-4EB3-84FD-7139D81AC651}"/>
              </a:ext>
            </a:extLst>
          </p:cNvPr>
          <p:cNvSpPr/>
          <p:nvPr/>
        </p:nvSpPr>
        <p:spPr>
          <a:xfrm>
            <a:off x="1120189" y="331263"/>
            <a:ext cx="7110105" cy="369332"/>
          </a:xfrm>
          <a:prstGeom prst="rect">
            <a:avLst/>
          </a:prstGeom>
        </p:spPr>
        <p:txBody>
          <a:bodyPr wrap="square">
            <a:spAutoFit/>
          </a:bodyPr>
          <a:lstStyle/>
          <a:p>
            <a:r>
              <a:rPr lang="en-US" dirty="0">
                <a:latin typeface="Lato"/>
              </a:rPr>
              <a:t>Strategic Analysis - Option 3</a:t>
            </a:r>
          </a:p>
        </p:txBody>
      </p:sp>
      <p:pic>
        <p:nvPicPr>
          <p:cNvPr id="3" name="Picture 2" descr="Blackberry logo brand phone symbol white design Vector Image">
            <a:extLst>
              <a:ext uri="{FF2B5EF4-FFF2-40B4-BE49-F238E27FC236}">
                <a16:creationId xmlns:a16="http://schemas.microsoft.com/office/drawing/2014/main" id="{71728885-3D9F-43C4-8F02-A6CA85E32555}"/>
              </a:ext>
            </a:extLst>
          </p:cNvPr>
          <p:cNvPicPr>
            <a:picLocks noChangeAspect="1" noChangeArrowheads="1"/>
          </p:cNvPicPr>
          <p:nvPr/>
        </p:nvPicPr>
        <p:blipFill rotWithShape="1">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l="16587" t="17777" r="12618" b="24158"/>
          <a:stretch/>
        </p:blipFill>
        <p:spPr bwMode="auto">
          <a:xfrm>
            <a:off x="484351" y="313788"/>
            <a:ext cx="552019" cy="40428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23C406F-A3CE-4E02-9D39-3BE1D112CE0D}"/>
              </a:ext>
            </a:extLst>
          </p:cNvPr>
          <p:cNvSpPr/>
          <p:nvPr/>
        </p:nvSpPr>
        <p:spPr>
          <a:xfrm>
            <a:off x="2990693" y="1462038"/>
            <a:ext cx="6434134" cy="400110"/>
          </a:xfrm>
          <a:prstGeom prst="rect">
            <a:avLst/>
          </a:prstGeom>
        </p:spPr>
        <p:txBody>
          <a:bodyPr wrap="none">
            <a:spAutoFit/>
          </a:bodyPr>
          <a:lstStyle/>
          <a:p>
            <a:r>
              <a:rPr lang="en-US" sz="2000" b="1" u="sng" dirty="0">
                <a:latin typeface="Lato"/>
              </a:rPr>
              <a:t>#3: Double Down on Enterprise Software &amp; Security</a:t>
            </a:r>
          </a:p>
        </p:txBody>
      </p:sp>
      <p:sp>
        <p:nvSpPr>
          <p:cNvPr id="5" name="Rectangle 4">
            <a:extLst>
              <a:ext uri="{FF2B5EF4-FFF2-40B4-BE49-F238E27FC236}">
                <a16:creationId xmlns:a16="http://schemas.microsoft.com/office/drawing/2014/main" id="{5FEC2447-2729-4A04-A0F1-9542AB9F1B74}"/>
              </a:ext>
            </a:extLst>
          </p:cNvPr>
          <p:cNvSpPr/>
          <p:nvPr/>
        </p:nvSpPr>
        <p:spPr>
          <a:xfrm>
            <a:off x="922473" y="3087638"/>
            <a:ext cx="4216115" cy="2862322"/>
          </a:xfrm>
          <a:prstGeom prst="rect">
            <a:avLst/>
          </a:prstGeom>
        </p:spPr>
        <p:txBody>
          <a:bodyPr wrap="square">
            <a:spAutoFit/>
          </a:bodyPr>
          <a:lstStyle/>
          <a:p>
            <a:pPr algn="ctr"/>
            <a:r>
              <a:rPr lang="en-US" b="1" dirty="0">
                <a:latin typeface="Lato"/>
              </a:rPr>
              <a:t>Pros:</a:t>
            </a:r>
          </a:p>
          <a:p>
            <a:pPr algn="ctr"/>
            <a:endParaRPr lang="en-US" dirty="0">
              <a:latin typeface="Lato"/>
            </a:endParaRPr>
          </a:p>
          <a:p>
            <a:pPr algn="ctr"/>
            <a:r>
              <a:rPr lang="en-US" dirty="0">
                <a:latin typeface="Lato"/>
              </a:rPr>
              <a:t>Builds on BlackBerry’s core assets: QNX, security, enterprise trust</a:t>
            </a:r>
          </a:p>
          <a:p>
            <a:pPr algn="ctr"/>
            <a:endParaRPr lang="en-US" dirty="0">
              <a:latin typeface="Lato"/>
            </a:endParaRPr>
          </a:p>
          <a:p>
            <a:pPr algn="ctr"/>
            <a:r>
              <a:rPr lang="en-US" dirty="0">
                <a:latin typeface="Lato"/>
              </a:rPr>
              <a:t>Lower competition compared to consumer mobile</a:t>
            </a:r>
          </a:p>
          <a:p>
            <a:pPr algn="ctr"/>
            <a:endParaRPr lang="en-US" dirty="0">
              <a:latin typeface="Lato"/>
            </a:endParaRPr>
          </a:p>
          <a:p>
            <a:pPr algn="ctr"/>
            <a:r>
              <a:rPr lang="en-US" dirty="0">
                <a:latin typeface="Lato"/>
              </a:rPr>
              <a:t>Reinforces credibility in regulated industries (gov, healthcare)</a:t>
            </a:r>
          </a:p>
        </p:txBody>
      </p:sp>
      <p:sp>
        <p:nvSpPr>
          <p:cNvPr id="8" name="Rectangle 7">
            <a:extLst>
              <a:ext uri="{FF2B5EF4-FFF2-40B4-BE49-F238E27FC236}">
                <a16:creationId xmlns:a16="http://schemas.microsoft.com/office/drawing/2014/main" id="{4146FFD5-B905-42EF-A13F-A97EA2804B4D}"/>
              </a:ext>
            </a:extLst>
          </p:cNvPr>
          <p:cNvSpPr/>
          <p:nvPr/>
        </p:nvSpPr>
        <p:spPr>
          <a:xfrm>
            <a:off x="953377" y="1884831"/>
            <a:ext cx="10285247" cy="646331"/>
          </a:xfrm>
          <a:prstGeom prst="rect">
            <a:avLst/>
          </a:prstGeom>
        </p:spPr>
        <p:txBody>
          <a:bodyPr wrap="square">
            <a:spAutoFit/>
          </a:bodyPr>
          <a:lstStyle/>
          <a:p>
            <a:pPr algn="ctr"/>
            <a:r>
              <a:rPr lang="en-US" dirty="0">
                <a:latin typeface="Lato"/>
              </a:rPr>
              <a:t>BlackBerry would exit consumer hardware earlier and double down on software, QNX, and AI-driven security for enterprise clients.</a:t>
            </a:r>
          </a:p>
        </p:txBody>
      </p:sp>
      <p:sp>
        <p:nvSpPr>
          <p:cNvPr id="12" name="Rectangle 11">
            <a:extLst>
              <a:ext uri="{FF2B5EF4-FFF2-40B4-BE49-F238E27FC236}">
                <a16:creationId xmlns:a16="http://schemas.microsoft.com/office/drawing/2014/main" id="{7606ABB2-51AD-44F6-BBF6-AFBA1EC0901C}"/>
              </a:ext>
            </a:extLst>
          </p:cNvPr>
          <p:cNvSpPr/>
          <p:nvPr/>
        </p:nvSpPr>
        <p:spPr>
          <a:xfrm>
            <a:off x="7357379" y="3087638"/>
            <a:ext cx="3944706" cy="2585323"/>
          </a:xfrm>
          <a:prstGeom prst="rect">
            <a:avLst/>
          </a:prstGeom>
        </p:spPr>
        <p:txBody>
          <a:bodyPr wrap="square">
            <a:spAutoFit/>
          </a:bodyPr>
          <a:lstStyle/>
          <a:p>
            <a:pPr algn="ctr"/>
            <a:r>
              <a:rPr lang="en-US" b="1" dirty="0">
                <a:latin typeface="Lato"/>
              </a:rPr>
              <a:t>Cons:</a:t>
            </a:r>
          </a:p>
          <a:p>
            <a:pPr algn="ctr"/>
            <a:endParaRPr lang="en-US" dirty="0">
              <a:latin typeface="Lato"/>
            </a:endParaRPr>
          </a:p>
          <a:p>
            <a:pPr algn="ctr"/>
            <a:r>
              <a:rPr lang="en-US" dirty="0">
                <a:latin typeface="Lato"/>
              </a:rPr>
              <a:t>Smaller market size than consumer tech</a:t>
            </a:r>
          </a:p>
          <a:p>
            <a:pPr algn="ctr"/>
            <a:endParaRPr lang="en-US" dirty="0">
              <a:latin typeface="Lato"/>
            </a:endParaRPr>
          </a:p>
          <a:p>
            <a:pPr algn="ctr"/>
            <a:r>
              <a:rPr lang="en-US" dirty="0">
                <a:latin typeface="Lato"/>
              </a:rPr>
              <a:t>Less public visibility and slower scaling potential</a:t>
            </a:r>
          </a:p>
          <a:p>
            <a:pPr algn="ctr"/>
            <a:endParaRPr lang="en-US" dirty="0">
              <a:latin typeface="Lato"/>
            </a:endParaRPr>
          </a:p>
          <a:p>
            <a:pPr algn="ctr"/>
            <a:r>
              <a:rPr lang="en-US" dirty="0">
                <a:latin typeface="Lato"/>
              </a:rPr>
              <a:t>May signal retreat instead of transformation</a:t>
            </a:r>
          </a:p>
        </p:txBody>
      </p:sp>
      <p:cxnSp>
        <p:nvCxnSpPr>
          <p:cNvPr id="18" name="Straight Connector 17">
            <a:extLst>
              <a:ext uri="{FF2B5EF4-FFF2-40B4-BE49-F238E27FC236}">
                <a16:creationId xmlns:a16="http://schemas.microsoft.com/office/drawing/2014/main" id="{1A52B25F-5FB9-473D-B4A5-14CA8B1D0997}"/>
              </a:ext>
            </a:extLst>
          </p:cNvPr>
          <p:cNvCxnSpPr>
            <a:cxnSpLocks/>
          </p:cNvCxnSpPr>
          <p:nvPr/>
        </p:nvCxnSpPr>
        <p:spPr>
          <a:xfrm flipV="1">
            <a:off x="6254046" y="2630855"/>
            <a:ext cx="0" cy="3596105"/>
          </a:xfrm>
          <a:prstGeom prst="line">
            <a:avLst/>
          </a:prstGeom>
          <a:ln w="19050">
            <a:solidFill>
              <a:schemeClr val="tx1"/>
            </a:solidFill>
            <a:prstDash val="solid"/>
          </a:ln>
        </p:spPr>
        <p:style>
          <a:lnRef idx="3">
            <a:schemeClr val="dk1"/>
          </a:lnRef>
          <a:fillRef idx="0">
            <a:schemeClr val="dk1"/>
          </a:fillRef>
          <a:effectRef idx="2">
            <a:schemeClr val="dk1"/>
          </a:effectRef>
          <a:fontRef idx="minor">
            <a:schemeClr val="tx1"/>
          </a:fontRef>
        </p:style>
      </p:cxnSp>
      <p:pic>
        <p:nvPicPr>
          <p:cNvPr id="17" name="Picture 6" descr="Blackberry phone PNG Designs for T Shirt &amp; Merch">
            <a:extLst>
              <a:ext uri="{FF2B5EF4-FFF2-40B4-BE49-F238E27FC236}">
                <a16:creationId xmlns:a16="http://schemas.microsoft.com/office/drawing/2014/main" id="{02F96B1A-C038-4F78-AE50-B425B483024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582" t="3875" r="24920" b="2808"/>
          <a:stretch/>
        </p:blipFill>
        <p:spPr bwMode="auto">
          <a:xfrm>
            <a:off x="5460542" y="3268044"/>
            <a:ext cx="1587006" cy="2778507"/>
          </a:xfrm>
          <a:prstGeom prst="rect">
            <a:avLst/>
          </a:prstGeom>
          <a:noFill/>
          <a:extLst>
            <a:ext uri="{909E8E84-426E-40DD-AFC4-6F175D3DCCD1}">
              <a14:hiddenFill xmlns:a14="http://schemas.microsoft.com/office/drawing/2010/main">
                <a:solidFill>
                  <a:srgbClr val="FFFFFF"/>
                </a:solidFill>
              </a14:hiddenFill>
            </a:ext>
          </a:extLst>
        </p:spPr>
      </p:pic>
      <p:sp>
        <p:nvSpPr>
          <p:cNvPr id="23" name="Oval 22">
            <a:extLst>
              <a:ext uri="{FF2B5EF4-FFF2-40B4-BE49-F238E27FC236}">
                <a16:creationId xmlns:a16="http://schemas.microsoft.com/office/drawing/2014/main" id="{A0986F3B-2ED4-4FA3-936A-C9CB3B05ECC3}"/>
              </a:ext>
            </a:extLst>
          </p:cNvPr>
          <p:cNvSpPr/>
          <p:nvPr/>
        </p:nvSpPr>
        <p:spPr>
          <a:xfrm>
            <a:off x="2497188" y="2957022"/>
            <a:ext cx="1030497" cy="618836"/>
          </a:xfrm>
          <a:prstGeom prst="ellipse">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Oval 23">
            <a:extLst>
              <a:ext uri="{FF2B5EF4-FFF2-40B4-BE49-F238E27FC236}">
                <a16:creationId xmlns:a16="http://schemas.microsoft.com/office/drawing/2014/main" id="{73DD5916-1F62-48D1-89C0-C894735F36C1}"/>
              </a:ext>
            </a:extLst>
          </p:cNvPr>
          <p:cNvSpPr/>
          <p:nvPr/>
        </p:nvSpPr>
        <p:spPr>
          <a:xfrm>
            <a:off x="8794163" y="2957022"/>
            <a:ext cx="1030497" cy="6188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0629791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Earthy inspiration</Template>
  <TotalTime>0</TotalTime>
  <Words>2904</Words>
  <Application>Microsoft Office PowerPoint</Application>
  <PresentationFormat>Widescreen</PresentationFormat>
  <Paragraphs>229</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Goudy Old Style</vt:lpstr>
      <vt:lpstr>Lato</vt:lpstr>
      <vt:lpstr>Wingdings 2</vt:lpstr>
      <vt:lpstr>SlateVTI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2025-04-29T13:47:03Z</dcterms:created>
  <dcterms:modified xsi:type="dcterms:W3CDTF">2025-07-15T10:07:51Z</dcterms:modified>
</cp:coreProperties>
</file>