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7"/>
  </p:notes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3" r:id="rId16"/>
    <p:sldId id="294" r:id="rId17"/>
    <p:sldId id="272" r:id="rId18"/>
    <p:sldId id="284" r:id="rId19"/>
    <p:sldId id="595" r:id="rId20"/>
    <p:sldId id="306" r:id="rId21"/>
    <p:sldId id="594" r:id="rId22"/>
    <p:sldId id="274" r:id="rId23"/>
    <p:sldId id="275" r:id="rId24"/>
    <p:sldId id="276" r:id="rId25"/>
    <p:sldId id="277" r:id="rId26"/>
    <p:sldId id="278" r:id="rId27"/>
    <p:sldId id="279" r:id="rId28"/>
    <p:sldId id="280" r:id="rId29"/>
    <p:sldId id="281" r:id="rId30"/>
    <p:sldId id="282" r:id="rId31"/>
    <p:sldId id="307" r:id="rId32"/>
    <p:sldId id="308"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372" r:id="rId88"/>
    <p:sldId id="373" r:id="rId89"/>
    <p:sldId id="374" r:id="rId90"/>
    <p:sldId id="375" r:id="rId91"/>
    <p:sldId id="376" r:id="rId92"/>
    <p:sldId id="377" r:id="rId93"/>
    <p:sldId id="378" r:id="rId94"/>
    <p:sldId id="379" r:id="rId95"/>
    <p:sldId id="381" r:id="rId96"/>
    <p:sldId id="380" r:id="rId97"/>
    <p:sldId id="382" r:id="rId98"/>
    <p:sldId id="383" r:id="rId99"/>
    <p:sldId id="384" r:id="rId100"/>
    <p:sldId id="385" r:id="rId101"/>
    <p:sldId id="386" r:id="rId102"/>
    <p:sldId id="387" r:id="rId103"/>
    <p:sldId id="388" r:id="rId104"/>
    <p:sldId id="389" r:id="rId105"/>
    <p:sldId id="390" r:id="rId106"/>
    <p:sldId id="391" r:id="rId107"/>
    <p:sldId id="393" r:id="rId108"/>
    <p:sldId id="394" r:id="rId109"/>
    <p:sldId id="395" r:id="rId110"/>
    <p:sldId id="396" r:id="rId111"/>
    <p:sldId id="397" r:id="rId112"/>
    <p:sldId id="398" r:id="rId113"/>
    <p:sldId id="399" r:id="rId114"/>
    <p:sldId id="400" r:id="rId115"/>
    <p:sldId id="401" r:id="rId116"/>
    <p:sldId id="402" r:id="rId117"/>
    <p:sldId id="403" r:id="rId118"/>
    <p:sldId id="427" r:id="rId119"/>
    <p:sldId id="428" r:id="rId120"/>
    <p:sldId id="429" r:id="rId121"/>
    <p:sldId id="404" r:id="rId122"/>
    <p:sldId id="405" r:id="rId123"/>
    <p:sldId id="406" r:id="rId124"/>
    <p:sldId id="407" r:id="rId125"/>
    <p:sldId id="408" r:id="rId126"/>
    <p:sldId id="409" r:id="rId127"/>
    <p:sldId id="410" r:id="rId128"/>
    <p:sldId id="411" r:id="rId129"/>
    <p:sldId id="412" r:id="rId130"/>
    <p:sldId id="414" r:id="rId131"/>
    <p:sldId id="413" r:id="rId132"/>
    <p:sldId id="415" r:id="rId133"/>
    <p:sldId id="419" r:id="rId134"/>
    <p:sldId id="420" r:id="rId135"/>
    <p:sldId id="422" r:id="rId136"/>
    <p:sldId id="423" r:id="rId137"/>
    <p:sldId id="425" r:id="rId138"/>
    <p:sldId id="426" r:id="rId139"/>
    <p:sldId id="449" r:id="rId140"/>
    <p:sldId id="450" r:id="rId141"/>
    <p:sldId id="451" r:id="rId142"/>
    <p:sldId id="452" r:id="rId143"/>
    <p:sldId id="454" r:id="rId144"/>
    <p:sldId id="453" r:id="rId145"/>
    <p:sldId id="455" r:id="rId146"/>
    <p:sldId id="456" r:id="rId147"/>
    <p:sldId id="457" r:id="rId148"/>
    <p:sldId id="458" r:id="rId149"/>
    <p:sldId id="459" r:id="rId150"/>
    <p:sldId id="460" r:id="rId151"/>
    <p:sldId id="463" r:id="rId152"/>
    <p:sldId id="465" r:id="rId153"/>
    <p:sldId id="461" r:id="rId154"/>
    <p:sldId id="462" r:id="rId155"/>
    <p:sldId id="464" r:id="rId156"/>
    <p:sldId id="469" r:id="rId157"/>
    <p:sldId id="470" r:id="rId158"/>
    <p:sldId id="471" r:id="rId159"/>
    <p:sldId id="472" r:id="rId160"/>
    <p:sldId id="483" r:id="rId161"/>
    <p:sldId id="507" r:id="rId162"/>
    <p:sldId id="508" r:id="rId163"/>
    <p:sldId id="473" r:id="rId164"/>
    <p:sldId id="474" r:id="rId165"/>
    <p:sldId id="475" r:id="rId166"/>
    <p:sldId id="476" r:id="rId167"/>
    <p:sldId id="477" r:id="rId168"/>
    <p:sldId id="478" r:id="rId169"/>
    <p:sldId id="479" r:id="rId170"/>
    <p:sldId id="509" r:id="rId171"/>
    <p:sldId id="510" r:id="rId172"/>
    <p:sldId id="480" r:id="rId173"/>
    <p:sldId id="481" r:id="rId174"/>
    <p:sldId id="482" r:id="rId175"/>
    <p:sldId id="484" r:id="rId176"/>
    <p:sldId id="485" r:id="rId177"/>
    <p:sldId id="534" r:id="rId178"/>
    <p:sldId id="535" r:id="rId179"/>
    <p:sldId id="496" r:id="rId180"/>
    <p:sldId id="497" r:id="rId181"/>
    <p:sldId id="498" r:id="rId182"/>
    <p:sldId id="499" r:id="rId183"/>
    <p:sldId id="500" r:id="rId184"/>
    <p:sldId id="501" r:id="rId185"/>
    <p:sldId id="502" r:id="rId186"/>
    <p:sldId id="503" r:id="rId187"/>
    <p:sldId id="504" r:id="rId188"/>
    <p:sldId id="505" r:id="rId189"/>
    <p:sldId id="506" r:id="rId190"/>
    <p:sldId id="536" r:id="rId191"/>
    <p:sldId id="537" r:id="rId192"/>
    <p:sldId id="540" r:id="rId193"/>
    <p:sldId id="541" r:id="rId194"/>
    <p:sldId id="538" r:id="rId195"/>
    <p:sldId id="542" r:id="rId196"/>
    <p:sldId id="543" r:id="rId197"/>
    <p:sldId id="544" r:id="rId198"/>
    <p:sldId id="545" r:id="rId199"/>
    <p:sldId id="546" r:id="rId200"/>
    <p:sldId id="539" r:id="rId201"/>
    <p:sldId id="558" r:id="rId202"/>
    <p:sldId id="559" r:id="rId203"/>
    <p:sldId id="560" r:id="rId204"/>
    <p:sldId id="561" r:id="rId205"/>
    <p:sldId id="562" r:id="rId206"/>
    <p:sldId id="563" r:id="rId207"/>
    <p:sldId id="564" r:id="rId208"/>
    <p:sldId id="565" r:id="rId209"/>
    <p:sldId id="566" r:id="rId210"/>
    <p:sldId id="567" r:id="rId211"/>
    <p:sldId id="568" r:id="rId212"/>
    <p:sldId id="569" r:id="rId213"/>
    <p:sldId id="571" r:id="rId214"/>
    <p:sldId id="570" r:id="rId215"/>
    <p:sldId id="573" r:id="rId216"/>
    <p:sldId id="574" r:id="rId217"/>
    <p:sldId id="575" r:id="rId218"/>
    <p:sldId id="576" r:id="rId219"/>
    <p:sldId id="577" r:id="rId220"/>
    <p:sldId id="578" r:id="rId221"/>
    <p:sldId id="579" r:id="rId222"/>
    <p:sldId id="580" r:id="rId223"/>
    <p:sldId id="581" r:id="rId224"/>
    <p:sldId id="582" r:id="rId225"/>
    <p:sldId id="583" r:id="rId226"/>
    <p:sldId id="584" r:id="rId227"/>
    <p:sldId id="585" r:id="rId228"/>
    <p:sldId id="586" r:id="rId229"/>
    <p:sldId id="587" r:id="rId230"/>
    <p:sldId id="588" r:id="rId231"/>
    <p:sldId id="589" r:id="rId232"/>
    <p:sldId id="590" r:id="rId233"/>
    <p:sldId id="591" r:id="rId234"/>
    <p:sldId id="592" r:id="rId235"/>
    <p:sldId id="593" r:id="rId23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8/30/2021</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833633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8/30/2021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NUL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a:t>KUBERNETES.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KUBERNETES SETUP.</a:t>
            </a:r>
          </a:p>
        </p:txBody>
      </p:sp>
      <p:sp>
        <p:nvSpPr>
          <p:cNvPr id="3" name="Content Placeholder 2"/>
          <p:cNvSpPr>
            <a:spLocks noGrp="1"/>
          </p:cNvSpPr>
          <p:nvPr>
            <p:ph idx="1"/>
          </p:nvPr>
        </p:nvSpPr>
        <p:spPr/>
        <p:txBody>
          <a:bodyPr>
            <a:noAutofit/>
          </a:bodyPr>
          <a:lstStyle/>
          <a:p>
            <a:r>
              <a:rPr lang="en-US" sz="2400"/>
              <a:t>There are multiple ways that you can setup the kubernetes on your machine.</a:t>
            </a:r>
          </a:p>
          <a:p>
            <a:r>
              <a:rPr lang="en-US" sz="2400"/>
              <a:t>Kubernetes should really be able to run anywhere.</a:t>
            </a:r>
          </a:p>
          <a:p>
            <a:r>
              <a:rPr lang="en-US" sz="2400"/>
              <a:t>But there are more integrations for certain cloud provides like AWS, GCP.</a:t>
            </a:r>
          </a:p>
          <a:p>
            <a:pPr lvl="1"/>
            <a:r>
              <a:rPr lang="en-US" sz="2000"/>
              <a:t>Things like volumes and external load balancers work only with supported cloud providers.</a:t>
            </a:r>
          </a:p>
          <a:p>
            <a:r>
              <a:rPr lang="en-US" sz="2400"/>
              <a:t>I will first use minikube to quickly spin up a local single machine with a kubernetes cluster.</a:t>
            </a:r>
          </a:p>
          <a:p>
            <a:r>
              <a:rPr lang="en-US" sz="2400"/>
              <a:t>We will then see how to spin up a cluster on AWS using Kops.</a:t>
            </a:r>
          </a:p>
          <a:p>
            <a:pPr lvl="1"/>
            <a:r>
              <a:rPr lang="en-US" sz="2000"/>
              <a:t>Kops can be used to spin up a highly available production cluster.</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a:sym typeface="+mn-ea"/>
              </a:rPr>
              <a:t>INGRESS CONTROLLER COMMANDS.</a:t>
            </a:r>
            <a:endParaRPr lang="en-US"/>
          </a:p>
        </p:txBody>
      </p:sp>
      <p:sp>
        <p:nvSpPr>
          <p:cNvPr id="3" name="Content Placeholder 2"/>
          <p:cNvSpPr>
            <a:spLocks noGrp="1"/>
          </p:cNvSpPr>
          <p:nvPr>
            <p:ph idx="1"/>
          </p:nvPr>
        </p:nvSpPr>
        <p:spPr/>
        <p:txBody>
          <a:bodyPr/>
          <a:lstStyle/>
          <a:p>
            <a:r>
              <a:rPr lang="en-US" altLang="en-US"/>
              <a:t>curl &lt;ec2-ip-address&gt; -H 'Host:helloworld-v1.yml'</a:t>
            </a:r>
          </a:p>
          <a:p>
            <a:r>
              <a:rPr lang="en-US" altLang="en-US"/>
              <a:t>curl &lt;ec2-ip-address&gt; -H 'Host:helloworld-v2.yml'</a:t>
            </a:r>
          </a:p>
          <a:p>
            <a:r>
              <a:rPr lang="en-US" altLang="en-US"/>
              <a:t>kubectl get svc</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EXTERNAL DNS.</a:t>
            </a:r>
          </a:p>
        </p:txBody>
      </p:sp>
      <p:sp>
        <p:nvSpPr>
          <p:cNvPr id="3" name="Content Placeholder 2"/>
          <p:cNvSpPr>
            <a:spLocks noGrp="1"/>
          </p:cNvSpPr>
          <p:nvPr>
            <p:ph idx="1"/>
          </p:nvPr>
        </p:nvSpPr>
        <p:spPr/>
        <p:txBody>
          <a:bodyPr>
            <a:noAutofit/>
          </a:bodyPr>
          <a:lstStyle/>
          <a:p>
            <a:r>
              <a:rPr lang="en-US" altLang="en-US" sz="2400"/>
              <a:t>On public cloud providers, you can use the ingress controller to reduce th cost of your load balancers.</a:t>
            </a:r>
          </a:p>
          <a:p>
            <a:pPr lvl="1"/>
            <a:r>
              <a:rPr lang="en-US" altLang="en-US" sz="2000"/>
              <a:t>You can use one load balancer that captures all the external traffic and sends it to the ingress controller.</a:t>
            </a:r>
          </a:p>
          <a:p>
            <a:pPr lvl="1"/>
            <a:r>
              <a:rPr lang="en-US" altLang="en-US" sz="2000"/>
              <a:t>The ingress controller can be configured to route the different traffic to all your applications based on HTTP rules (host and prefixes).</a:t>
            </a:r>
          </a:p>
          <a:p>
            <a:pPr lvl="1"/>
            <a:r>
              <a:rPr lang="en-US" altLang="en-US" sz="2000"/>
              <a:t>This only works with HTTP and HTTPS based applications.</a:t>
            </a:r>
          </a:p>
          <a:p>
            <a:r>
              <a:rPr lang="en-US" altLang="en-US" sz="2400"/>
              <a:t>One great tool to enable such approach is external DNS.</a:t>
            </a:r>
          </a:p>
          <a:p>
            <a:r>
              <a:rPr lang="en-US" altLang="en-US" sz="2400"/>
              <a:t>This tool will automatically create the necessary DNS records in your external  DNS server like route53</a:t>
            </a:r>
          </a:p>
          <a:p>
            <a:r>
              <a:rPr lang="en-US" altLang="en-US" sz="2400"/>
              <a:t>For every hostname that you use in ingress, it will create a new record to send traffic to your load balancer.</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EXTERNAL DNS.</a:t>
            </a:r>
            <a:endParaRPr lang="en-US"/>
          </a:p>
        </p:txBody>
      </p:sp>
      <p:sp>
        <p:nvSpPr>
          <p:cNvPr id="3" name="Content Placeholder 2"/>
          <p:cNvSpPr>
            <a:spLocks noGrp="1"/>
          </p:cNvSpPr>
          <p:nvPr>
            <p:ph idx="1"/>
          </p:nvPr>
        </p:nvSpPr>
        <p:spPr/>
        <p:txBody>
          <a:bodyPr/>
          <a:lstStyle/>
          <a:p>
            <a:r>
              <a:rPr lang="en-US" altLang="en-US"/>
              <a:t>The major DNS providers are supported by Google cloudDNS, Route53, AzureDNS, Cloudflare, DigitalOcean, etc.</a:t>
            </a:r>
          </a:p>
          <a:p>
            <a:r>
              <a:rPr lang="en-US" altLang="en-US"/>
              <a:t>Other setups are also possible without ingress controller for example directly on hostport.</a:t>
            </a:r>
          </a:p>
          <a:p>
            <a:r>
              <a:rPr lang="en-US" altLang="en-US"/>
              <a:t>Nodeport is still work in progress but will be out soon.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EXTERNAL DNS.</a:t>
            </a:r>
            <a:endParaRPr lang="en-US"/>
          </a:p>
        </p:txBody>
      </p:sp>
      <p:pic>
        <p:nvPicPr>
          <p:cNvPr id="4" name="Content Placeholder 3"/>
          <p:cNvPicPr>
            <a:picLocks noGrp="1" noChangeAspect="1"/>
          </p:cNvPicPr>
          <p:nvPr>
            <p:ph idx="1"/>
          </p:nvPr>
        </p:nvPicPr>
        <p:blipFill>
          <a:blip r:embed="rId2"/>
          <a:stretch>
            <a:fillRect/>
          </a:stretch>
        </p:blipFill>
        <p:spPr>
          <a:xfrm>
            <a:off x="1244600" y="1691005"/>
            <a:ext cx="9702165" cy="437388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EXTERNAL DNS - COMMANDS.</a:t>
            </a:r>
          </a:p>
        </p:txBody>
      </p:sp>
      <p:sp>
        <p:nvSpPr>
          <p:cNvPr id="3" name="Content Placeholder 2"/>
          <p:cNvSpPr>
            <a:spLocks noGrp="1"/>
          </p:cNvSpPr>
          <p:nvPr>
            <p:ph idx="1"/>
          </p:nvPr>
        </p:nvSpPr>
        <p:spPr/>
        <p:txBody>
          <a:bodyPr>
            <a:noAutofit/>
          </a:bodyPr>
          <a:lstStyle/>
          <a:p>
            <a:r>
              <a:rPr lang="en-US"/>
              <a:t>cat external-dns/README.md</a:t>
            </a:r>
          </a:p>
          <a:p>
            <a:r>
              <a:rPr lang="en-US" altLang="en-US"/>
              <a:t>cat external/put-node-policy.sh</a:t>
            </a:r>
          </a:p>
          <a:p>
            <a:r>
              <a:rPr lang="en-US" altLang="en-US"/>
              <a:t>kubectl apply -f ../ingress/</a:t>
            </a:r>
          </a:p>
          <a:p>
            <a:r>
              <a:rPr lang="en-US" altLang="en-US"/>
              <a:t>vi ../ingress/nginx-ingress-controller.yml</a:t>
            </a:r>
          </a:p>
          <a:p>
            <a:r>
              <a:rPr lang="en-US" altLang="en-US"/>
              <a:t>kubectl apply -f service-l4.yaml</a:t>
            </a:r>
          </a:p>
          <a:p>
            <a:r>
              <a:rPr lang="en-US" altLang="en-US"/>
              <a:t>kubectl get svc</a:t>
            </a:r>
          </a:p>
          <a:p>
            <a:r>
              <a:rPr lang="en-US" altLang="en-US">
                <a:sym typeface="+mn-ea"/>
              </a:rPr>
              <a:t>kubectl get svc -o wide</a:t>
            </a:r>
          </a:p>
          <a:p>
            <a:r>
              <a:rPr lang="en-US" altLang="en-US"/>
              <a:t>kubectl apply -f external-dns.yaml</a:t>
            </a:r>
            <a:endParaRPr lang="en-US" altLang="en-US">
              <a:sym typeface="+mn-ea"/>
            </a:endParaRPr>
          </a:p>
          <a:p>
            <a:r>
              <a:rPr lang="en-US" altLang="en-US"/>
              <a:t>kubectl apply -f ingress.yaml</a:t>
            </a:r>
          </a:p>
          <a:p>
            <a:endParaRPr lang="en-US" altLang="en-US"/>
          </a:p>
          <a:p>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EXTERNAL DNS - COMMANDS.</a:t>
            </a:r>
            <a:endParaRPr lang="en-US"/>
          </a:p>
        </p:txBody>
      </p:sp>
      <p:sp>
        <p:nvSpPr>
          <p:cNvPr id="3" name="Content Placeholder 2"/>
          <p:cNvSpPr>
            <a:spLocks noGrp="1"/>
          </p:cNvSpPr>
          <p:nvPr>
            <p:ph idx="1"/>
          </p:nvPr>
        </p:nvSpPr>
        <p:spPr/>
        <p:txBody>
          <a:bodyPr/>
          <a:lstStyle/>
          <a:p>
            <a:r>
              <a:rPr lang="en-US" altLang="en-US"/>
              <a:t>nano ingress.yml</a:t>
            </a:r>
          </a:p>
          <a:p>
            <a:r>
              <a:rPr lang="en-US" altLang="en-US"/>
              <a:t>kubectl get pods</a:t>
            </a:r>
          </a:p>
          <a:p>
            <a:r>
              <a:rPr lang="en-US" altLang="en-US"/>
              <a:t>kubectl logs &lt;external dns name&gt;</a:t>
            </a:r>
          </a:p>
          <a:p>
            <a:r>
              <a:rPr lang="en-US" altLang="en-US"/>
              <a:t>vi service-l4.yaml</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VOLUMES.</a:t>
            </a:r>
          </a:p>
        </p:txBody>
      </p:sp>
      <p:sp>
        <p:nvSpPr>
          <p:cNvPr id="3" name="Content Placeholder 2"/>
          <p:cNvSpPr>
            <a:spLocks noGrp="1"/>
          </p:cNvSpPr>
          <p:nvPr>
            <p:ph idx="1"/>
          </p:nvPr>
        </p:nvSpPr>
        <p:spPr/>
        <p:txBody>
          <a:bodyPr>
            <a:noAutofit/>
          </a:bodyPr>
          <a:lstStyle/>
          <a:p>
            <a:r>
              <a:rPr lang="en-US" altLang="en-US" sz="2400"/>
              <a:t>Volumes in kubernetes allow you to store data outside the container.</a:t>
            </a:r>
          </a:p>
          <a:p>
            <a:r>
              <a:rPr lang="en-US" altLang="en-US" sz="2400"/>
              <a:t>When a container stops, all the data on the container itself will be lost.</a:t>
            </a:r>
          </a:p>
          <a:p>
            <a:r>
              <a:rPr lang="en-US" altLang="en-US" sz="2400"/>
              <a:t>That is why up until now we have been using stateless applications, applications that do not maintain a local state but store their state in an external service.</a:t>
            </a:r>
          </a:p>
          <a:p>
            <a:r>
              <a:rPr lang="en-US" altLang="en-US" sz="2400"/>
              <a:t>External service like a database, caching service like mysql, s3, etc.</a:t>
            </a:r>
          </a:p>
          <a:p>
            <a:r>
              <a:rPr lang="en-US" altLang="en-US" sz="2400"/>
              <a:t>Persistent volumes in kubernetes allow you to attach a volume to a container that will exists even when the container is stopped.</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VOLUMES.</a:t>
            </a:r>
          </a:p>
        </p:txBody>
      </p:sp>
      <p:sp>
        <p:nvSpPr>
          <p:cNvPr id="3" name="Content Placeholder 2"/>
          <p:cNvSpPr>
            <a:spLocks noGrp="1"/>
          </p:cNvSpPr>
          <p:nvPr>
            <p:ph idx="1"/>
          </p:nvPr>
        </p:nvSpPr>
        <p:spPr/>
        <p:txBody>
          <a:bodyPr/>
          <a:lstStyle/>
          <a:p>
            <a:r>
              <a:rPr lang="en-US" altLang="en-US">
                <a:sym typeface="+mn-ea"/>
              </a:rPr>
              <a:t>Volumes can be attached using different volume plugins.</a:t>
            </a:r>
            <a:endParaRPr lang="en-US" altLang="en-US"/>
          </a:p>
          <a:p>
            <a:endParaRPr lang="en-US" altLang="en-US"/>
          </a:p>
        </p:txBody>
      </p:sp>
      <p:pic>
        <p:nvPicPr>
          <p:cNvPr id="4" name="Picture 3"/>
          <p:cNvPicPr>
            <a:picLocks noChangeAspect="1"/>
          </p:cNvPicPr>
          <p:nvPr/>
        </p:nvPicPr>
        <p:blipFill>
          <a:blip r:embed="rId2"/>
          <a:stretch>
            <a:fillRect/>
          </a:stretch>
        </p:blipFill>
        <p:spPr>
          <a:xfrm>
            <a:off x="1163955" y="2334895"/>
            <a:ext cx="9977120" cy="4152265"/>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VOLUMES.</a:t>
            </a:r>
            <a:endParaRPr lang="en-US"/>
          </a:p>
        </p:txBody>
      </p:sp>
      <p:sp>
        <p:nvSpPr>
          <p:cNvPr id="3" name="Content Placeholder 2"/>
          <p:cNvSpPr>
            <a:spLocks noGrp="1"/>
          </p:cNvSpPr>
          <p:nvPr>
            <p:ph idx="1"/>
          </p:nvPr>
        </p:nvSpPr>
        <p:spPr/>
        <p:txBody>
          <a:bodyPr/>
          <a:lstStyle/>
          <a:p>
            <a:r>
              <a:rPr lang="en-US" altLang="en-US"/>
              <a:t>Using volumes, you can deploy applications with state on your cluster.</a:t>
            </a:r>
          </a:p>
          <a:p>
            <a:r>
              <a:rPr lang="en-US" altLang="en-US"/>
              <a:t>Those applications need to read/write to files on that local file system that need to be persistent in time.</a:t>
            </a:r>
          </a:p>
          <a:p>
            <a:r>
              <a:rPr lang="en-US" altLang="en-US"/>
              <a:t>You could run a mysql database using persistent volumes.</a:t>
            </a:r>
          </a:p>
          <a:p>
            <a:endParaRPr lang="en-US"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VOLUMES.</a:t>
            </a:r>
          </a:p>
        </p:txBody>
      </p:sp>
      <p:sp>
        <p:nvSpPr>
          <p:cNvPr id="3" name="Content Placeholder 2"/>
          <p:cNvSpPr>
            <a:spLocks noGrp="1"/>
          </p:cNvSpPr>
          <p:nvPr>
            <p:ph idx="1"/>
          </p:nvPr>
        </p:nvSpPr>
        <p:spPr/>
        <p:txBody>
          <a:bodyPr/>
          <a:lstStyle/>
          <a:p>
            <a:r>
              <a:rPr lang="en-US" altLang="en-US">
                <a:sym typeface="+mn-ea"/>
              </a:rPr>
              <a:t>If your node stops working, the pod can be rescheduled on another node and the volume can be attached to the new node.</a:t>
            </a:r>
            <a:endParaRPr lang="en-US" altLang="en-US"/>
          </a:p>
          <a:p>
            <a:endParaRPr lang="en-US"/>
          </a:p>
        </p:txBody>
      </p:sp>
      <p:pic>
        <p:nvPicPr>
          <p:cNvPr id="4" name="Content Placeholder 3"/>
          <p:cNvPicPr>
            <a:picLocks noChangeAspect="1"/>
          </p:cNvPicPr>
          <p:nvPr/>
        </p:nvPicPr>
        <p:blipFill>
          <a:blip r:embed="rId2"/>
          <a:stretch>
            <a:fillRect/>
          </a:stretch>
        </p:blipFill>
        <p:spPr>
          <a:xfrm>
            <a:off x="2319655" y="3081655"/>
            <a:ext cx="7553325" cy="3095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MINIKUBE SETUP.</a:t>
            </a:r>
          </a:p>
        </p:txBody>
      </p:sp>
      <p:sp>
        <p:nvSpPr>
          <p:cNvPr id="3" name="Content Placeholder 2"/>
          <p:cNvSpPr>
            <a:spLocks noGrp="1"/>
          </p:cNvSpPr>
          <p:nvPr>
            <p:ph idx="1"/>
          </p:nvPr>
        </p:nvSpPr>
        <p:spPr/>
        <p:txBody>
          <a:bodyPr>
            <a:noAutofit/>
          </a:bodyPr>
          <a:lstStyle/>
          <a:p>
            <a:r>
              <a:rPr lang="en-US" sz="2000"/>
              <a:t>Minikube is a tool that makes it easy to setup and run kubernetes locally.</a:t>
            </a:r>
          </a:p>
          <a:p>
            <a:r>
              <a:rPr lang="en-US" sz="2000"/>
              <a:t>Minikube runs a single-node kubernetes cluster inside a linux VM.</a:t>
            </a:r>
          </a:p>
          <a:p>
            <a:r>
              <a:rPr lang="en-US" sz="2000"/>
              <a:t>It is aimed at users who want to just test out or use it for development.</a:t>
            </a:r>
          </a:p>
          <a:p>
            <a:r>
              <a:rPr lang="en-US" sz="2000"/>
              <a:t>It cannot spin up a production cluster and it is a one node machine with no high availability.</a:t>
            </a:r>
          </a:p>
          <a:p>
            <a:r>
              <a:rPr lang="en-US" sz="2000"/>
              <a:t>It works on windows, linux and macOS.</a:t>
            </a:r>
          </a:p>
          <a:p>
            <a:r>
              <a:rPr lang="en-US" sz="2000"/>
              <a:t>You will need virtualization software installed to run minikube.</a:t>
            </a:r>
          </a:p>
          <a:p>
            <a:pPr lvl="1"/>
            <a:r>
              <a:rPr lang="en-US" sz="1800"/>
              <a:t>Virtual box is free and can be downloaded from https://www.virtualbox.org/</a:t>
            </a:r>
          </a:p>
          <a:p>
            <a:r>
              <a:rPr lang="en-US" sz="2000"/>
              <a:t>You can download minikube from https://github.com/kubernetes/minikube</a:t>
            </a:r>
          </a:p>
          <a:p>
            <a:r>
              <a:rPr lang="en-US" sz="2000"/>
              <a:t>To launch your cluster you just need to pass the below command in shell/terminal/powershell.</a:t>
            </a:r>
          </a:p>
          <a:p>
            <a:pPr lvl="1"/>
            <a:r>
              <a:rPr lang="en-US" sz="1800"/>
              <a:t>minikube start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VOLUMES.</a:t>
            </a:r>
          </a:p>
        </p:txBody>
      </p:sp>
      <p:pic>
        <p:nvPicPr>
          <p:cNvPr id="6" name="Content Placeholder 5"/>
          <p:cNvPicPr>
            <a:picLocks noGrp="1" noChangeAspect="1"/>
          </p:cNvPicPr>
          <p:nvPr>
            <p:ph idx="1"/>
          </p:nvPr>
        </p:nvPicPr>
        <p:blipFill>
          <a:blip r:embed="rId2"/>
          <a:stretch>
            <a:fillRect/>
          </a:stretch>
        </p:blipFill>
        <p:spPr>
          <a:xfrm>
            <a:off x="837565" y="2157095"/>
            <a:ext cx="10516235" cy="398399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VOLUMES.</a:t>
            </a:r>
          </a:p>
        </p:txBody>
      </p:sp>
      <p:sp>
        <p:nvSpPr>
          <p:cNvPr id="3" name="Content Placeholder 2"/>
          <p:cNvSpPr>
            <a:spLocks noGrp="1"/>
          </p:cNvSpPr>
          <p:nvPr>
            <p:ph idx="1"/>
          </p:nvPr>
        </p:nvSpPr>
        <p:spPr/>
        <p:txBody>
          <a:bodyPr/>
          <a:lstStyle/>
          <a:p>
            <a:r>
              <a:rPr lang="en-US" altLang="en-US"/>
              <a:t>To use volumes, you will need to create the volume first.</a:t>
            </a:r>
          </a:p>
          <a:p>
            <a:endParaRPr lang="en-US" altLang="en-US"/>
          </a:p>
          <a:p>
            <a:r>
              <a:rPr lang="en-US" altLang="en-US"/>
              <a:t>To use volumes, create a pod with a volume definition.</a:t>
            </a:r>
          </a:p>
          <a:p>
            <a:endParaRPr lang="en-US" altLang="en-US"/>
          </a:p>
        </p:txBody>
      </p:sp>
      <p:pic>
        <p:nvPicPr>
          <p:cNvPr id="4" name="Picture 3"/>
          <p:cNvPicPr>
            <a:picLocks noChangeAspect="1"/>
          </p:cNvPicPr>
          <p:nvPr/>
        </p:nvPicPr>
        <p:blipFill>
          <a:blip r:embed="rId2"/>
          <a:stretch>
            <a:fillRect/>
          </a:stretch>
        </p:blipFill>
        <p:spPr>
          <a:xfrm>
            <a:off x="1105535" y="2402205"/>
            <a:ext cx="9980930" cy="342900"/>
          </a:xfrm>
          <a:prstGeom prst="rect">
            <a:avLst/>
          </a:prstGeom>
        </p:spPr>
      </p:pic>
      <p:pic>
        <p:nvPicPr>
          <p:cNvPr id="5" name="Picture 4"/>
          <p:cNvPicPr>
            <a:picLocks noChangeAspect="1"/>
          </p:cNvPicPr>
          <p:nvPr/>
        </p:nvPicPr>
        <p:blipFill>
          <a:blip r:embed="rId3"/>
          <a:stretch>
            <a:fillRect/>
          </a:stretch>
        </p:blipFill>
        <p:spPr>
          <a:xfrm>
            <a:off x="3771265" y="3341370"/>
            <a:ext cx="4648835" cy="332295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VOLUME - COMMANDS.</a:t>
            </a:r>
          </a:p>
        </p:txBody>
      </p:sp>
      <p:sp>
        <p:nvSpPr>
          <p:cNvPr id="5" name="Content Placeholder 4"/>
          <p:cNvSpPr>
            <a:spLocks noGrp="1"/>
          </p:cNvSpPr>
          <p:nvPr>
            <p:ph idx="1"/>
          </p:nvPr>
        </p:nvSpPr>
        <p:spPr/>
        <p:txBody>
          <a:bodyPr>
            <a:normAutofit lnSpcReduction="10000"/>
          </a:bodyPr>
          <a:lstStyle/>
          <a:p>
            <a:endParaRPr lang="en-US" altLang="en-US" sz="2400"/>
          </a:p>
          <a:p>
            <a:endParaRPr lang="en-US" altLang="en-US" sz="2400"/>
          </a:p>
          <a:p>
            <a:r>
              <a:rPr lang="en-US" altLang="en-US" sz="2400"/>
              <a:t>vi volumes/helloworld-volume.yml</a:t>
            </a:r>
          </a:p>
          <a:p>
            <a:r>
              <a:rPr lang="en-US" altLang="en-US" sz="2400"/>
              <a:t>kubectl get nodes</a:t>
            </a:r>
          </a:p>
          <a:p>
            <a:r>
              <a:rPr lang="en-US" altLang="en-US" sz="2400"/>
              <a:t>kubectl create -f  volumes/helloworld-with-volume.yml</a:t>
            </a:r>
          </a:p>
          <a:p>
            <a:r>
              <a:rPr lang="en-US" altLang="en-US" sz="2400"/>
              <a:t>kubectl get pods</a:t>
            </a:r>
          </a:p>
          <a:p>
            <a:r>
              <a:rPr lang="en-US" altLang="en-US" sz="2400"/>
              <a:t>kubectl exec -it &lt;podname&gt; -- bash	</a:t>
            </a:r>
          </a:p>
          <a:p>
            <a:r>
              <a:rPr lang="en-US" altLang="en-US" sz="2400"/>
              <a:t>ls -alh /myvol/</a:t>
            </a:r>
          </a:p>
          <a:p>
            <a:r>
              <a:rPr lang="en-US" altLang="en-US" sz="2400"/>
              <a:t>echo “test in volumes” &gt; /myvol/test.txt</a:t>
            </a:r>
          </a:p>
          <a:p>
            <a:r>
              <a:rPr lang="en-US" altLang="en-US" sz="2400"/>
              <a:t>echo “another test in volumes” &gt; /test.txt</a:t>
            </a:r>
          </a:p>
        </p:txBody>
      </p:sp>
      <p:pic>
        <p:nvPicPr>
          <p:cNvPr id="6" name="Content Placeholder 3"/>
          <p:cNvPicPr>
            <a:picLocks noChangeAspect="1"/>
          </p:cNvPicPr>
          <p:nvPr/>
        </p:nvPicPr>
        <p:blipFill>
          <a:blip r:embed="rId2"/>
          <a:stretch>
            <a:fillRect/>
          </a:stretch>
        </p:blipFill>
        <p:spPr>
          <a:xfrm>
            <a:off x="1081405" y="1825625"/>
            <a:ext cx="10029825" cy="561975"/>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VOLUME - COMMANDS.</a:t>
            </a:r>
            <a:endParaRPr lang="en-US"/>
          </a:p>
        </p:txBody>
      </p:sp>
      <p:sp>
        <p:nvSpPr>
          <p:cNvPr id="3" name="Content Placeholder 2"/>
          <p:cNvSpPr>
            <a:spLocks noGrp="1"/>
          </p:cNvSpPr>
          <p:nvPr>
            <p:ph idx="1"/>
          </p:nvPr>
        </p:nvSpPr>
        <p:spPr/>
        <p:txBody>
          <a:bodyPr/>
          <a:lstStyle/>
          <a:p>
            <a:r>
              <a:rPr lang="en-US" altLang="en-US"/>
              <a:t>Exit from the container.</a:t>
            </a:r>
          </a:p>
          <a:p>
            <a:r>
              <a:rPr lang="en-US" altLang="en-US"/>
              <a:t>kubectl get nodes</a:t>
            </a:r>
          </a:p>
          <a:p>
            <a:r>
              <a:rPr lang="en-US" altLang="en-US"/>
              <a:t>kubectl drain &lt;node-ip&gt; --force</a:t>
            </a:r>
          </a:p>
          <a:p>
            <a:r>
              <a:rPr lang="en-US" altLang="en-US"/>
              <a:t>kubectl get pod</a:t>
            </a:r>
          </a:p>
          <a:p>
            <a:r>
              <a:rPr lang="en-US" altLang="en-US"/>
              <a:t>kubectl describe pod &lt;podname&gt;</a:t>
            </a:r>
          </a:p>
          <a:p>
            <a:r>
              <a:rPr lang="en-US" altLang="en-US"/>
              <a:t>kubectl exec -it &lt;pod name&gt; -- bash</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VOLUMES AUTO PROVISIONING.</a:t>
            </a:r>
          </a:p>
        </p:txBody>
      </p:sp>
      <p:sp>
        <p:nvSpPr>
          <p:cNvPr id="3" name="Content Placeholder 2"/>
          <p:cNvSpPr>
            <a:spLocks noGrp="1"/>
          </p:cNvSpPr>
          <p:nvPr>
            <p:ph idx="1"/>
          </p:nvPr>
        </p:nvSpPr>
        <p:spPr/>
        <p:txBody>
          <a:bodyPr/>
          <a:lstStyle/>
          <a:p>
            <a:r>
              <a:rPr lang="en-US" altLang="en-US"/>
              <a:t>The kubernetes plugins have the ability to provision the storage for you.</a:t>
            </a:r>
          </a:p>
          <a:p>
            <a:r>
              <a:rPr lang="en-US" altLang="en-US"/>
              <a:t>The “AWS plugin” can for instance provision storage for you by creating the volumes in AWS before attaching them to a node.</a:t>
            </a:r>
          </a:p>
          <a:p>
            <a:r>
              <a:rPr lang="en-US" altLang="en-US"/>
              <a:t>This is done using the “StorageClass” object.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VOLUMES AUTO PROVISIONING.</a:t>
            </a:r>
            <a:endParaRPr lang="en-US"/>
          </a:p>
        </p:txBody>
      </p:sp>
      <p:sp>
        <p:nvSpPr>
          <p:cNvPr id="3" name="Content Placeholder 2"/>
          <p:cNvSpPr>
            <a:spLocks noGrp="1"/>
          </p:cNvSpPr>
          <p:nvPr>
            <p:ph idx="1"/>
          </p:nvPr>
        </p:nvSpPr>
        <p:spPr/>
        <p:txBody>
          <a:bodyPr>
            <a:noAutofit/>
          </a:bodyPr>
          <a:lstStyle/>
          <a:p>
            <a:r>
              <a:rPr lang="en-US" altLang="en-US" sz="2400"/>
              <a:t>To use auto provisioned volumes, you can create the following yaml file.</a:t>
            </a:r>
          </a:p>
          <a:p>
            <a:endParaRPr lang="en-US" altLang="en-US" sz="2400"/>
          </a:p>
          <a:p>
            <a:endParaRPr lang="en-US" altLang="en-US" sz="2400"/>
          </a:p>
          <a:p>
            <a:endParaRPr lang="en-US" altLang="en-US" sz="2400"/>
          </a:p>
          <a:p>
            <a:endParaRPr lang="en-US" altLang="en-US" sz="2400"/>
          </a:p>
          <a:p>
            <a:endParaRPr lang="en-US" altLang="en-US" sz="2400"/>
          </a:p>
          <a:p>
            <a:r>
              <a:rPr lang="en-US" altLang="en-US" sz="2400"/>
              <a:t>This will allows you to create volumes claims using the aws-ebs provisioner.</a:t>
            </a:r>
          </a:p>
          <a:p>
            <a:r>
              <a:rPr lang="en-US" altLang="en-US" sz="2400"/>
              <a:t>Kubernetes will provision volumes of the type gp2 for you which is the general purpose - SSD.</a:t>
            </a:r>
          </a:p>
          <a:p>
            <a:endParaRPr lang="en-US" altLang="en-US" sz="2400"/>
          </a:p>
        </p:txBody>
      </p:sp>
      <p:pic>
        <p:nvPicPr>
          <p:cNvPr id="4" name="Picture 3"/>
          <p:cNvPicPr>
            <a:picLocks noChangeAspect="1"/>
          </p:cNvPicPr>
          <p:nvPr/>
        </p:nvPicPr>
        <p:blipFill>
          <a:blip r:embed="rId2"/>
          <a:stretch>
            <a:fillRect/>
          </a:stretch>
        </p:blipFill>
        <p:spPr>
          <a:xfrm>
            <a:off x="4062730" y="2271395"/>
            <a:ext cx="4065905" cy="2314575"/>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VOLUMES AUTO PROVISIONING.</a:t>
            </a:r>
            <a:endParaRPr lang="en-US"/>
          </a:p>
        </p:txBody>
      </p:sp>
      <p:sp>
        <p:nvSpPr>
          <p:cNvPr id="3" name="Content Placeholder 2"/>
          <p:cNvSpPr>
            <a:spLocks noGrp="1"/>
          </p:cNvSpPr>
          <p:nvPr>
            <p:ph idx="1"/>
          </p:nvPr>
        </p:nvSpPr>
        <p:spPr/>
        <p:txBody>
          <a:bodyPr/>
          <a:lstStyle/>
          <a:p>
            <a:r>
              <a:rPr lang="en-US" altLang="en-US"/>
              <a:t>Next, you can create a volume claim and specify the size using the below yaml file.</a:t>
            </a:r>
          </a:p>
          <a:p>
            <a:endParaRPr lang="en-US" altLang="en-US"/>
          </a:p>
        </p:txBody>
      </p:sp>
      <p:pic>
        <p:nvPicPr>
          <p:cNvPr id="4" name="Picture 3"/>
          <p:cNvPicPr>
            <a:picLocks noChangeAspect="1"/>
          </p:cNvPicPr>
          <p:nvPr/>
        </p:nvPicPr>
        <p:blipFill>
          <a:blip r:embed="rId2"/>
          <a:stretch>
            <a:fillRect/>
          </a:stretch>
        </p:blipFill>
        <p:spPr>
          <a:xfrm>
            <a:off x="2614930" y="2997200"/>
            <a:ext cx="6962140" cy="3599815"/>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VOLUMES AUTO PROVISIONING.</a:t>
            </a:r>
            <a:endParaRPr lang="en-US"/>
          </a:p>
        </p:txBody>
      </p:sp>
      <p:sp>
        <p:nvSpPr>
          <p:cNvPr id="3" name="Content Placeholder 2"/>
          <p:cNvSpPr>
            <a:spLocks noGrp="1"/>
          </p:cNvSpPr>
          <p:nvPr>
            <p:ph idx="1"/>
          </p:nvPr>
        </p:nvSpPr>
        <p:spPr/>
        <p:txBody>
          <a:bodyPr/>
          <a:lstStyle/>
          <a:p>
            <a:r>
              <a:rPr lang="en-US" altLang="en-US"/>
              <a:t>Finally you can launch a pod using a volume.</a:t>
            </a:r>
          </a:p>
          <a:p>
            <a:endParaRPr lang="en-US" altLang="en-US"/>
          </a:p>
        </p:txBody>
      </p:sp>
      <p:pic>
        <p:nvPicPr>
          <p:cNvPr id="4" name="Picture 3"/>
          <p:cNvPicPr>
            <a:picLocks noChangeAspect="1"/>
          </p:cNvPicPr>
          <p:nvPr/>
        </p:nvPicPr>
        <p:blipFill>
          <a:blip r:embed="rId2"/>
          <a:stretch>
            <a:fillRect/>
          </a:stretch>
        </p:blipFill>
        <p:spPr>
          <a:xfrm>
            <a:off x="4177030" y="2583815"/>
            <a:ext cx="3837940" cy="342836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WORDPRESS WITH VOLUMES.</a:t>
            </a:r>
          </a:p>
        </p:txBody>
      </p:sp>
      <p:sp>
        <p:nvSpPr>
          <p:cNvPr id="3" name="Content Placeholder 2"/>
          <p:cNvSpPr>
            <a:spLocks noGrp="1"/>
          </p:cNvSpPr>
          <p:nvPr>
            <p:ph idx="1"/>
          </p:nvPr>
        </p:nvSpPr>
        <p:spPr/>
        <p:txBody>
          <a:bodyPr>
            <a:noAutofit/>
          </a:bodyPr>
          <a:lstStyle/>
          <a:p>
            <a:r>
              <a:rPr lang="en-US" altLang="en-US" sz="2000"/>
              <a:t>ls wordpress-volumes/</a:t>
            </a:r>
          </a:p>
          <a:p>
            <a:r>
              <a:rPr lang="en-US" altLang="en-US" sz="2000"/>
              <a:t>cd wordpress-volumes/</a:t>
            </a:r>
          </a:p>
          <a:p>
            <a:r>
              <a:rPr lang="en-US" altLang="en-US" sz="2000"/>
              <a:t>cat storage.yml</a:t>
            </a:r>
          </a:p>
          <a:p>
            <a:r>
              <a:rPr lang="en-US" altLang="en-US" sz="2000"/>
              <a:t>cat pv-claim.yml</a:t>
            </a:r>
          </a:p>
          <a:p>
            <a:r>
              <a:rPr lang="en-US" altLang="en-US" sz="2000"/>
              <a:t>cat wordpress-db.yml</a:t>
            </a:r>
          </a:p>
          <a:p>
            <a:r>
              <a:rPr lang="en-US" altLang="en-US" sz="2000"/>
              <a:t>cat wordpress-db-service.yml</a:t>
            </a:r>
          </a:p>
          <a:p>
            <a:r>
              <a:rPr lang="en-US" altLang="en-US" sz="2000"/>
              <a:t>cat wordpress-secrets.yml</a:t>
            </a:r>
          </a:p>
          <a:p>
            <a:r>
              <a:rPr lang="en-US" altLang="en-US" sz="2000"/>
              <a:t>cat wordpress-web.yml</a:t>
            </a:r>
          </a:p>
          <a:p>
            <a:r>
              <a:rPr lang="en-US" altLang="en-US" sz="2000"/>
              <a:t>cat wordpress-web-service.yml</a:t>
            </a:r>
          </a:p>
          <a:p>
            <a:r>
              <a:rPr lang="en-US" altLang="en-US" sz="2000"/>
              <a:t>aws efs create-file-system --creation-token 1</a:t>
            </a:r>
          </a:p>
          <a:p>
            <a:r>
              <a:rPr lang="en-US" altLang="en-US" sz="2000"/>
              <a:t>aws efs create-mount-target --file-system-id &lt;efs id&gt; --subnet-id &lt;subnet&gt; --security-groups &lt;sg&gt;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WORDPRESS WITH VOLUMES.</a:t>
            </a:r>
            <a:endParaRPr lang="en-US"/>
          </a:p>
        </p:txBody>
      </p:sp>
      <p:sp>
        <p:nvSpPr>
          <p:cNvPr id="3" name="Content Placeholder 2"/>
          <p:cNvSpPr>
            <a:spLocks noGrp="1"/>
          </p:cNvSpPr>
          <p:nvPr>
            <p:ph idx="1"/>
          </p:nvPr>
        </p:nvSpPr>
        <p:spPr/>
        <p:txBody>
          <a:bodyPr>
            <a:noAutofit/>
          </a:bodyPr>
          <a:lstStyle/>
          <a:p>
            <a:r>
              <a:rPr lang="en-US" altLang="en-US" sz="2000"/>
              <a:t>aws ec2 describe-instances</a:t>
            </a:r>
          </a:p>
          <a:p>
            <a:r>
              <a:rPr lang="en-US" altLang="en-US" sz="2000"/>
              <a:t>Replace the efs value in wordpress-web.yml</a:t>
            </a:r>
          </a:p>
          <a:p>
            <a:r>
              <a:rPr lang="en-US" altLang="en-US" sz="2000"/>
              <a:t>kubectl create -f storage.yml</a:t>
            </a:r>
          </a:p>
          <a:p>
            <a:r>
              <a:rPr lang="en-US" altLang="en-US" sz="2000">
                <a:sym typeface="+mn-ea"/>
              </a:rPr>
              <a:t>kubectl create -f pv-claim.yml</a:t>
            </a:r>
          </a:p>
          <a:p>
            <a:r>
              <a:rPr lang="en-US" altLang="en-US" sz="2000">
                <a:sym typeface="+mn-ea"/>
              </a:rPr>
              <a:t>kubectl create -f wordpress-secrets.yml</a:t>
            </a:r>
          </a:p>
          <a:p>
            <a:r>
              <a:rPr lang="en-US" altLang="en-US" sz="2000">
                <a:sym typeface="+mn-ea"/>
              </a:rPr>
              <a:t>kubectl create -f wordpress-db.yml (Change the image name)</a:t>
            </a:r>
          </a:p>
          <a:p>
            <a:r>
              <a:rPr lang="en-US" altLang="en-US" sz="2000">
                <a:sym typeface="+mn-ea"/>
              </a:rPr>
              <a:t>kubectl create -f wordpress-db-service.yml</a:t>
            </a:r>
          </a:p>
          <a:p>
            <a:r>
              <a:rPr lang="en-US" altLang="en-US" sz="2000">
                <a:sym typeface="+mn-ea"/>
              </a:rPr>
              <a:t>kubectl get pvc</a:t>
            </a:r>
          </a:p>
          <a:p>
            <a:r>
              <a:rPr lang="en-US" altLang="en-US" sz="2000">
                <a:sym typeface="+mn-ea"/>
              </a:rPr>
              <a:t>kubectl get pods</a:t>
            </a:r>
          </a:p>
          <a:p>
            <a:r>
              <a:rPr lang="en-US" altLang="en-US" sz="2000">
                <a:sym typeface="+mn-ea"/>
              </a:rPr>
              <a:t>kubectl describe pod &lt;pod name&gt;</a:t>
            </a:r>
          </a:p>
          <a:p>
            <a:r>
              <a:rPr lang="en-US" altLang="en-US" sz="2000">
                <a:sym typeface="+mn-ea"/>
              </a:rPr>
              <a:t>kubectl get pods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MINIKUBE SETUP.</a:t>
            </a:r>
          </a:p>
        </p:txBody>
      </p:sp>
      <p:sp>
        <p:nvSpPr>
          <p:cNvPr id="3" name="Content Placeholder 2"/>
          <p:cNvSpPr>
            <a:spLocks noGrp="1"/>
          </p:cNvSpPr>
          <p:nvPr>
            <p:ph idx="1"/>
          </p:nvPr>
        </p:nvSpPr>
        <p:spPr/>
        <p:txBody>
          <a:bodyPr>
            <a:noAutofit/>
          </a:bodyPr>
          <a:lstStyle/>
          <a:p>
            <a:r>
              <a:rPr lang="en-US" altLang="en-US" sz="1800"/>
              <a:t>First run the following command - grep -E --color 'vmx|svm' /proc/cpuinfo</a:t>
            </a:r>
          </a:p>
          <a:p>
            <a:r>
              <a:rPr lang="en-US" altLang="en-US" sz="1800"/>
              <a:t>apt install docker.io -y</a:t>
            </a:r>
          </a:p>
          <a:p>
            <a:r>
              <a:rPr lang="en-US" altLang="en-US" sz="1800"/>
              <a:t>Then you will need to install kubectl </a:t>
            </a:r>
          </a:p>
          <a:p>
            <a:r>
              <a:rPr lang="en-US" altLang="en-US" sz="1800"/>
              <a:t>curl -LO https://storage.googleapis.com/kubernetes-release/release/`curl -s https://storage.googleapis.com/kubernetes-release/release/stable.txt`/bin/linux/amd64/kubectl</a:t>
            </a:r>
          </a:p>
          <a:p>
            <a:r>
              <a:rPr lang="en-US" altLang="en-US" sz="1800"/>
              <a:t>chmod +x ./kubectl</a:t>
            </a:r>
          </a:p>
          <a:p>
            <a:r>
              <a:rPr lang="en-US" altLang="en-US" sz="1800"/>
              <a:t>sudo mv ./kubectl /usr/local/bin/kubectl</a:t>
            </a:r>
          </a:p>
          <a:p>
            <a:r>
              <a:rPr lang="en-US" altLang="en-US" sz="1800"/>
              <a:t>kubectl</a:t>
            </a:r>
          </a:p>
          <a:p>
            <a:r>
              <a:rPr lang="en-US" altLang="en-US" sz="1800"/>
              <a:t>sudo snap install kubectl --classic</a:t>
            </a:r>
          </a:p>
          <a:p>
            <a:r>
              <a:rPr lang="en-US" altLang="en-US" sz="1800"/>
              <a:t>kubectl</a:t>
            </a:r>
          </a:p>
          <a:p>
            <a:r>
              <a:rPr lang="en-US" altLang="en-US" sz="1800"/>
              <a:t>Then you will need to install a hypervisor like virtualbox.</a:t>
            </a:r>
          </a:p>
          <a:p>
            <a:r>
              <a:rPr lang="en-US" altLang="en-US" sz="1800"/>
              <a:t>sudo apt-get update</a:t>
            </a:r>
          </a:p>
          <a:p>
            <a:r>
              <a:rPr lang="en-US" altLang="en-US" sz="1800"/>
              <a:t>sudo apt-get install virtualbox</a:t>
            </a:r>
          </a:p>
          <a:p>
            <a:endParaRPr lang="en-US" altLang="en-US" sz="18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WORDPRESS WITH VOLUMES.</a:t>
            </a:r>
            <a:endParaRPr lang="en-US"/>
          </a:p>
        </p:txBody>
      </p:sp>
      <p:sp>
        <p:nvSpPr>
          <p:cNvPr id="3" name="Content Placeholder 2"/>
          <p:cNvSpPr>
            <a:spLocks noGrp="1"/>
          </p:cNvSpPr>
          <p:nvPr>
            <p:ph idx="1"/>
          </p:nvPr>
        </p:nvSpPr>
        <p:spPr/>
        <p:txBody>
          <a:bodyPr>
            <a:noAutofit/>
          </a:bodyPr>
          <a:lstStyle/>
          <a:p>
            <a:r>
              <a:rPr lang="en-US" altLang="en-US" sz="2400"/>
              <a:t>kubectl create -f wordpress-web.yml</a:t>
            </a:r>
          </a:p>
          <a:p>
            <a:r>
              <a:rPr lang="en-US" altLang="en-US" sz="2400"/>
              <a:t>kubectl create -f wordpress-web-service.yml</a:t>
            </a:r>
          </a:p>
          <a:p>
            <a:r>
              <a:rPr lang="en-US" altLang="en-US" sz="2400"/>
              <a:t>Show the working of the wordpress.</a:t>
            </a:r>
          </a:p>
          <a:p>
            <a:r>
              <a:rPr lang="en-US" altLang="en-US" sz="2400"/>
              <a:t>Delete all the pods - kubectl delete pod &lt;pod name&gt;</a:t>
            </a:r>
          </a:p>
          <a:p>
            <a:r>
              <a:rPr lang="en-US" altLang="en-US" sz="2400"/>
              <a:t>kubectl get pods</a:t>
            </a:r>
          </a:p>
          <a:p>
            <a:r>
              <a:rPr lang="en-US" altLang="en-US" sz="2400"/>
              <a:t>kubectl logs &lt;pod name&gt; - See the logs for wordpress.</a:t>
            </a:r>
          </a:p>
          <a:p>
            <a:r>
              <a:rPr lang="en-US" altLang="en-US" sz="2400"/>
              <a:t>kubectl exec &lt;wordpress&gt; -it -- bash</a:t>
            </a:r>
          </a:p>
          <a:p>
            <a:r>
              <a:rPr lang="en-US" altLang="en-US" sz="2400"/>
              <a:t>ls wp-contents/uploads</a:t>
            </a:r>
          </a:p>
          <a:p>
            <a:r>
              <a:rPr lang="en-US" altLang="en-US" sz="2400"/>
              <a:t>exit</a:t>
            </a:r>
          </a:p>
          <a:p>
            <a:r>
              <a:rPr lang="en-US" altLang="en-US" sz="2400"/>
              <a:t>Access the wordpress again to make sure that the data is available.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POD PRESETS.</a:t>
            </a:r>
          </a:p>
        </p:txBody>
      </p:sp>
      <p:sp>
        <p:nvSpPr>
          <p:cNvPr id="3" name="Content Placeholder 2"/>
          <p:cNvSpPr>
            <a:spLocks noGrp="1"/>
          </p:cNvSpPr>
          <p:nvPr>
            <p:ph idx="1"/>
          </p:nvPr>
        </p:nvSpPr>
        <p:spPr>
          <a:xfrm>
            <a:off x="838200" y="1783715"/>
            <a:ext cx="10515600" cy="4351338"/>
          </a:xfrm>
        </p:spPr>
        <p:txBody>
          <a:bodyPr>
            <a:noAutofit/>
          </a:bodyPr>
          <a:lstStyle/>
          <a:p>
            <a:r>
              <a:rPr lang="en-US" altLang="en-US" sz="2400"/>
              <a:t>Pod presets can be used to inject information into pods at runtime.</a:t>
            </a:r>
          </a:p>
          <a:p>
            <a:pPr lvl="1"/>
            <a:r>
              <a:rPr lang="en-US" altLang="en-US" sz="2000"/>
              <a:t>Pod presets are used to inject kubernetes resources like secrets, configmap, volumes and environment variables.</a:t>
            </a:r>
          </a:p>
          <a:p>
            <a:r>
              <a:rPr lang="en-US" altLang="en-US" sz="2400"/>
              <a:t>Imagine you have 20 appplications you want to deploy, and they all need to get a specific credentials.</a:t>
            </a:r>
          </a:p>
          <a:p>
            <a:pPr lvl="1"/>
            <a:r>
              <a:rPr lang="en-US" altLang="en-US" sz="2000"/>
              <a:t>You can edit the 20 specifications and add the credential or,</a:t>
            </a:r>
          </a:p>
          <a:p>
            <a:pPr lvl="1"/>
            <a:r>
              <a:rPr lang="en-US" altLang="en-US" sz="2000"/>
              <a:t>You can use presets to create one preset object, which will inject an environment variable or config file to all the matching pods.</a:t>
            </a:r>
          </a:p>
          <a:p>
            <a:r>
              <a:rPr lang="en-US" altLang="en-US" sz="2400"/>
              <a:t>When injecting environment variables and VolumeMounts, the pod preset will apply the changes to all containers within the pod.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POD PRESETS.</a:t>
            </a:r>
            <a:endParaRPr lang="en-US"/>
          </a:p>
        </p:txBody>
      </p:sp>
      <p:sp>
        <p:nvSpPr>
          <p:cNvPr id="3" name="Content Placeholder 2"/>
          <p:cNvSpPr>
            <a:spLocks noGrp="1"/>
          </p:cNvSpPr>
          <p:nvPr>
            <p:ph idx="1"/>
          </p:nvPr>
        </p:nvSpPr>
        <p:spPr/>
        <p:txBody>
          <a:bodyPr/>
          <a:lstStyle/>
          <a:p>
            <a:r>
              <a:rPr lang="en-US" altLang="en-US"/>
              <a:t>This is an example of a pod preset.</a:t>
            </a:r>
          </a:p>
          <a:p>
            <a:endParaRPr lang="en-US" altLang="en-US"/>
          </a:p>
        </p:txBody>
      </p:sp>
      <p:pic>
        <p:nvPicPr>
          <p:cNvPr id="4" name="Picture 3"/>
          <p:cNvPicPr>
            <a:picLocks noChangeAspect="1"/>
          </p:cNvPicPr>
          <p:nvPr/>
        </p:nvPicPr>
        <p:blipFill>
          <a:blip r:embed="rId2"/>
          <a:stretch>
            <a:fillRect/>
          </a:stretch>
        </p:blipFill>
        <p:spPr>
          <a:xfrm>
            <a:off x="4458335" y="2365375"/>
            <a:ext cx="3275965" cy="406654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POD PRESETS.</a:t>
            </a:r>
            <a:endParaRPr lang="en-US"/>
          </a:p>
        </p:txBody>
      </p:sp>
      <p:sp>
        <p:nvSpPr>
          <p:cNvPr id="3" name="Content Placeholder 2"/>
          <p:cNvSpPr>
            <a:spLocks noGrp="1"/>
          </p:cNvSpPr>
          <p:nvPr>
            <p:ph idx="1"/>
          </p:nvPr>
        </p:nvSpPr>
        <p:spPr/>
        <p:txBody>
          <a:bodyPr/>
          <a:lstStyle/>
          <a:p>
            <a:r>
              <a:rPr lang="en-US" altLang="en-US"/>
              <a:t>You can use more than one pod-preset and they will all be applied to the matching pods.</a:t>
            </a:r>
          </a:p>
          <a:p>
            <a:r>
              <a:rPr lang="en-US" altLang="en-US"/>
              <a:t>If there is a conflict, the pod preset will not be applied to the pod.</a:t>
            </a:r>
          </a:p>
          <a:p>
            <a:r>
              <a:rPr lang="en-US" altLang="en-US"/>
              <a:t>Pod presets can match zero or more pods.</a:t>
            </a:r>
          </a:p>
          <a:p>
            <a:r>
              <a:rPr lang="en-US" altLang="en-US"/>
              <a:t>It is possible that no pods are currently matching, but that matching pods will be launched at a later time.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POD PRESETS.</a:t>
            </a:r>
            <a:endParaRPr lang="en-US"/>
          </a:p>
        </p:txBody>
      </p:sp>
      <p:sp>
        <p:nvSpPr>
          <p:cNvPr id="3" name="Content Placeholder 2"/>
          <p:cNvSpPr>
            <a:spLocks noGrp="1"/>
          </p:cNvSpPr>
          <p:nvPr>
            <p:ph idx="1"/>
          </p:nvPr>
        </p:nvSpPr>
        <p:spPr/>
        <p:txBody>
          <a:bodyPr>
            <a:normAutofit/>
          </a:bodyPr>
          <a:lstStyle/>
          <a:p>
            <a:r>
              <a:rPr lang="en-US" altLang="en-US" sz="2400"/>
              <a:t>cd pod-presets/</a:t>
            </a:r>
          </a:p>
          <a:p>
            <a:r>
              <a:rPr lang="en-US" altLang="en-US" sz="2400"/>
              <a:t>cat README.md</a:t>
            </a:r>
          </a:p>
          <a:p>
            <a:r>
              <a:rPr lang="en-US" altLang="en-US" sz="2400"/>
              <a:t>kops edit cluster &lt;clustername&gt; </a:t>
            </a:r>
          </a:p>
          <a:p>
            <a:r>
              <a:rPr lang="en-US" altLang="en-US" sz="2400"/>
              <a:t>Copy and paster the “kubeAPIServer” to the cluster definition.</a:t>
            </a:r>
          </a:p>
          <a:p>
            <a:r>
              <a:rPr lang="en-US" altLang="en-US" sz="2400"/>
              <a:t>Save and exit the file.</a:t>
            </a:r>
          </a:p>
          <a:p>
            <a:r>
              <a:rPr lang="en-US" altLang="en-US" sz="2400"/>
              <a:t>kops update cluster &lt;clustername&gt;</a:t>
            </a:r>
          </a:p>
          <a:p>
            <a:r>
              <a:rPr lang="en-US" altLang="en-US" sz="2400"/>
              <a:t>kubectl get nodes</a:t>
            </a:r>
          </a:p>
          <a:p>
            <a:r>
              <a:rPr lang="en-US" altLang="en-US" sz="2400"/>
              <a:t>cat pod-presets.yaml</a:t>
            </a:r>
          </a:p>
          <a:p>
            <a:r>
              <a:rPr lang="en-US" altLang="en-US" sz="2400"/>
              <a:t>cat deployments.yaml</a:t>
            </a:r>
          </a:p>
          <a:p>
            <a:endParaRPr lang="en-US" altLang="en-US" sz="24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POD PRESETS.</a:t>
            </a:r>
            <a:endParaRPr lang="en-US"/>
          </a:p>
        </p:txBody>
      </p:sp>
      <p:sp>
        <p:nvSpPr>
          <p:cNvPr id="3" name="Content Placeholder 2"/>
          <p:cNvSpPr>
            <a:spLocks noGrp="1"/>
          </p:cNvSpPr>
          <p:nvPr>
            <p:ph idx="1"/>
          </p:nvPr>
        </p:nvSpPr>
        <p:spPr/>
        <p:txBody>
          <a:bodyPr/>
          <a:lstStyle/>
          <a:p>
            <a:r>
              <a:rPr lang="en-US" altLang="en-US"/>
              <a:t>kubectl create -f pod-presets.yaml</a:t>
            </a:r>
          </a:p>
          <a:p>
            <a:r>
              <a:rPr lang="en-US" altLang="en-US"/>
              <a:t>kubectl get podpresets</a:t>
            </a:r>
          </a:p>
          <a:p>
            <a:r>
              <a:rPr lang="en-US" altLang="en-US"/>
              <a:t>kubectl create -f deployments.yaml</a:t>
            </a:r>
          </a:p>
          <a:p>
            <a:r>
              <a:rPr lang="en-US" altLang="en-US"/>
              <a:t>kubectl get pods</a:t>
            </a:r>
          </a:p>
          <a:p>
            <a:r>
              <a:rPr lang="en-US" altLang="en-US"/>
              <a:t>kubectl describe pod &lt;podname&gt;</a:t>
            </a:r>
          </a:p>
          <a:p>
            <a:r>
              <a:rPr lang="en-US" altLang="en-US">
                <a:sym typeface="+mn-ea"/>
              </a:rPr>
              <a:t>kubectl describe pod &lt;podname&gt;</a:t>
            </a:r>
            <a:endParaRPr lang="en-US" altLang="en-US"/>
          </a:p>
          <a:p>
            <a:endParaRPr lang="en-US" altLang="en-US"/>
          </a:p>
          <a:p>
            <a:endParaRPr lang="en-US"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STATEFULSETS.</a:t>
            </a:r>
          </a:p>
        </p:txBody>
      </p:sp>
      <p:sp>
        <p:nvSpPr>
          <p:cNvPr id="3" name="Content Placeholder 2"/>
          <p:cNvSpPr>
            <a:spLocks noGrp="1"/>
          </p:cNvSpPr>
          <p:nvPr>
            <p:ph idx="1"/>
          </p:nvPr>
        </p:nvSpPr>
        <p:spPr/>
        <p:txBody>
          <a:bodyPr>
            <a:noAutofit/>
          </a:bodyPr>
          <a:lstStyle/>
          <a:p>
            <a:r>
              <a:rPr lang="en-US" altLang="en-US"/>
              <a:t>Petsets was a new feature starting from kubernetes 1.3 and it got renamed to statefulsets which is stable since kubernetes 1.9</a:t>
            </a:r>
          </a:p>
          <a:p>
            <a:r>
              <a:rPr lang="en-US" altLang="en-US"/>
              <a:t>It is introduced to be able to run stateful applications.</a:t>
            </a:r>
          </a:p>
          <a:p>
            <a:pPr lvl="1"/>
            <a:r>
              <a:rPr lang="en-US" altLang="en-US"/>
              <a:t>That need a stable pod hostname instead of random &lt;podname-randomstring&gt;</a:t>
            </a:r>
          </a:p>
          <a:p>
            <a:pPr lvl="2"/>
            <a:r>
              <a:rPr lang="en-US" altLang="en-US" sz="1800"/>
              <a:t>Your pod name will have a sticky identity, using an index. Eg: podname-0, podname-1, podname-2 and when a pod gets rescheduled, it will keep that identity.</a:t>
            </a:r>
          </a:p>
          <a:p>
            <a:pPr lvl="1"/>
            <a:r>
              <a:rPr lang="en-US" altLang="en-US"/>
              <a:t>Statefulsets allows stateful applications stable storage with volumes based on their ordinal number (podname-x).</a:t>
            </a:r>
          </a:p>
          <a:p>
            <a:pPr lvl="2"/>
            <a:r>
              <a:rPr lang="en-US" altLang="en-US" sz="1800"/>
              <a:t>Deleting and/or scaling a statefulset down wull not delete the volumes associated with the statefulsets preserving the data.</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STATEFULSETS.</a:t>
            </a:r>
            <a:endParaRPr lang="en-US"/>
          </a:p>
        </p:txBody>
      </p:sp>
      <p:sp>
        <p:nvSpPr>
          <p:cNvPr id="3" name="Content Placeholder 2"/>
          <p:cNvSpPr>
            <a:spLocks noGrp="1"/>
          </p:cNvSpPr>
          <p:nvPr>
            <p:ph idx="1"/>
          </p:nvPr>
        </p:nvSpPr>
        <p:spPr/>
        <p:txBody>
          <a:bodyPr>
            <a:noAutofit/>
          </a:bodyPr>
          <a:lstStyle/>
          <a:p>
            <a:r>
              <a:rPr lang="en-US" altLang="en-US" sz="2400"/>
              <a:t>A statefulset will allow your stateful applications to use DNS to find other peers.</a:t>
            </a:r>
          </a:p>
          <a:p>
            <a:pPr lvl="1"/>
            <a:r>
              <a:rPr lang="en-US" altLang="en-US" sz="2000"/>
              <a:t>Cassandra clusters, Elasticsearch clusters, use DNS to find other members of the cluster.</a:t>
            </a:r>
          </a:p>
          <a:p>
            <a:pPr lvl="2"/>
            <a:r>
              <a:rPr lang="en-US" altLang="en-US" sz="1600"/>
              <a:t>For eg: Cassandra-0.cassandra for all pods to reach the first node in the cassandra cluster.</a:t>
            </a:r>
          </a:p>
          <a:p>
            <a:pPr lvl="1"/>
            <a:r>
              <a:rPr lang="en-US" altLang="en-US" sz="2000"/>
              <a:t>Using statefulset you can run, for instance, 3 cassandra nodes on kubernetes named cassandra-0 until cassandra-2.</a:t>
            </a:r>
          </a:p>
          <a:p>
            <a:r>
              <a:rPr lang="en-US" altLang="en-US" sz="2400"/>
              <a:t>If you wouldn't use statefulset, you would get a dynamic hostname, which you wouldn't be able to use in your configuration files, as the name can always change.</a:t>
            </a:r>
          </a:p>
          <a:p>
            <a:r>
              <a:rPr lang="en-US" altLang="en-US" sz="2400"/>
              <a:t>A statefulset will also allow your stateful application to order the startup and teardown.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STATEFULSETS.</a:t>
            </a:r>
            <a:endParaRPr lang="en-US"/>
          </a:p>
        </p:txBody>
      </p:sp>
      <p:sp>
        <p:nvSpPr>
          <p:cNvPr id="3" name="Content Placeholder 2"/>
          <p:cNvSpPr>
            <a:spLocks noGrp="1"/>
          </p:cNvSpPr>
          <p:nvPr>
            <p:ph idx="1"/>
          </p:nvPr>
        </p:nvSpPr>
        <p:spPr/>
        <p:txBody>
          <a:bodyPr>
            <a:noAutofit/>
          </a:bodyPr>
          <a:lstStyle/>
          <a:p>
            <a:r>
              <a:rPr lang="en-US" altLang="en-US"/>
              <a:t>Instead of randomly terminating one pod, one instance of your application, you will know one that will go down.</a:t>
            </a:r>
          </a:p>
          <a:p>
            <a:r>
              <a:rPr lang="en-US" altLang="en-US"/>
              <a:t>When scaling up, it goes from o to n-1 where n is the replication factor.</a:t>
            </a:r>
          </a:p>
          <a:p>
            <a:r>
              <a:rPr lang="en-US" altLang="en-US"/>
              <a:t>When scaling down it starts with the highest number (n-1) to zero.</a:t>
            </a:r>
          </a:p>
          <a:p>
            <a:r>
              <a:rPr lang="en-US" altLang="en-US"/>
              <a:t>This is useful if you first need to drain the data from a node before it can be shutdown.</a:t>
            </a:r>
          </a:p>
          <a:p>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STATEFULSETS.</a:t>
            </a:r>
            <a:endParaRPr lang="en-US"/>
          </a:p>
        </p:txBody>
      </p:sp>
      <p:sp>
        <p:nvSpPr>
          <p:cNvPr id="3" name="Content Placeholder 2"/>
          <p:cNvSpPr>
            <a:spLocks noGrp="1"/>
          </p:cNvSpPr>
          <p:nvPr>
            <p:ph idx="1"/>
          </p:nvPr>
        </p:nvSpPr>
        <p:spPr/>
        <p:txBody>
          <a:bodyPr>
            <a:normAutofit lnSpcReduction="10000"/>
          </a:bodyPr>
          <a:lstStyle/>
          <a:p>
            <a:r>
              <a:rPr lang="en-US" altLang="en-US" sz="2400"/>
              <a:t>cat statefulset.yaml</a:t>
            </a:r>
          </a:p>
          <a:p>
            <a:r>
              <a:rPr lang="en-US" altLang="en-US" sz="2400"/>
              <a:t>kubectl create -f </a:t>
            </a:r>
            <a:r>
              <a:rPr lang="en-US" altLang="en-US" sz="2400">
                <a:sym typeface="+mn-ea"/>
              </a:rPr>
              <a:t>statefulset</a:t>
            </a:r>
            <a:r>
              <a:rPr lang="en-US" altLang="en-US" sz="2400"/>
              <a:t>.yaml</a:t>
            </a:r>
          </a:p>
          <a:p>
            <a:r>
              <a:rPr lang="en-US" altLang="en-US" sz="2400"/>
              <a:t>kubectl get pods</a:t>
            </a:r>
          </a:p>
          <a:p>
            <a:r>
              <a:rPr lang="en-US" altLang="en-US" sz="2400"/>
              <a:t>kubectl get pvc</a:t>
            </a:r>
          </a:p>
          <a:p>
            <a:r>
              <a:rPr lang="en-US" altLang="en-US" sz="2400"/>
              <a:t>watch kubectl get pod</a:t>
            </a:r>
          </a:p>
          <a:p>
            <a:r>
              <a:rPr lang="en-US" altLang="en-US" sz="2400"/>
              <a:t>kubectl get pods</a:t>
            </a:r>
          </a:p>
          <a:p>
            <a:r>
              <a:rPr lang="en-US" altLang="en-US" sz="2400">
                <a:sym typeface="+mn-ea"/>
              </a:rPr>
              <a:t>kubectl run -i --tty --image busybox:1.28 dns-test --restart=Never --rm  </a:t>
            </a:r>
          </a:p>
          <a:p>
            <a:r>
              <a:rPr lang="en-US" altLang="en-US" sz="2400">
                <a:sym typeface="+mn-ea"/>
              </a:rPr>
              <a:t>nslookup web-0.nginx</a:t>
            </a:r>
          </a:p>
          <a:p>
            <a:r>
              <a:rPr lang="en-US" altLang="en-US" sz="2400">
                <a:sym typeface="+mn-ea"/>
              </a:rPr>
              <a:t>nslookup web-1.nginx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MINIKUBE SETUP.</a:t>
            </a:r>
          </a:p>
        </p:txBody>
      </p:sp>
      <p:sp>
        <p:nvSpPr>
          <p:cNvPr id="3" name="Content Placeholder 2"/>
          <p:cNvSpPr>
            <a:spLocks noGrp="1"/>
          </p:cNvSpPr>
          <p:nvPr>
            <p:ph idx="1"/>
          </p:nvPr>
        </p:nvSpPr>
        <p:spPr/>
        <p:txBody>
          <a:bodyPr/>
          <a:lstStyle/>
          <a:p>
            <a:r>
              <a:rPr lang="en-US" sz="2400"/>
              <a:t>curl -Lo minikube https://storage.googleapis.com/minikube/releases/latest/minikube-linux-amd64 \ &amp;&amp; chmod +x minikube</a:t>
            </a:r>
          </a:p>
          <a:p>
            <a:r>
              <a:rPr lang="en-US" sz="2400"/>
              <a:t>sudo mkdir -p /usr/local/bin/</a:t>
            </a:r>
          </a:p>
          <a:p>
            <a:r>
              <a:rPr lang="en-US" sz="2400"/>
              <a:t>sudo install minikube /usr/local/bin/</a:t>
            </a:r>
          </a:p>
          <a:p>
            <a:r>
              <a:rPr lang="en-US" altLang="en-US" sz="2400"/>
              <a:t>minikube start --vm-driver=virtualbox</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STATEFULSETS.</a:t>
            </a:r>
            <a:endParaRPr lang="en-US"/>
          </a:p>
        </p:txBody>
      </p:sp>
      <p:sp>
        <p:nvSpPr>
          <p:cNvPr id="3" name="Content Placeholder 2"/>
          <p:cNvSpPr>
            <a:spLocks noGrp="1"/>
          </p:cNvSpPr>
          <p:nvPr>
            <p:ph idx="1"/>
          </p:nvPr>
        </p:nvSpPr>
        <p:spPr/>
        <p:txBody>
          <a:bodyPr/>
          <a:lstStyle/>
          <a:p>
            <a:r>
              <a:rPr lang="en-US" altLang="en-US">
                <a:sym typeface="+mn-ea"/>
              </a:rPr>
              <a:t>kubectl get pod -w -l app=nginx</a:t>
            </a:r>
          </a:p>
          <a:p>
            <a:r>
              <a:rPr lang="en-US" altLang="en-US">
                <a:sym typeface="+mn-ea"/>
              </a:rPr>
              <a:t>kubectl delete pod -l app=nginx</a:t>
            </a:r>
          </a:p>
          <a:p>
            <a:r>
              <a:rPr lang="en-US" altLang="en-US">
                <a:sym typeface="+mn-ea"/>
              </a:rPr>
              <a:t>kubectl get pod -w -l app=nginx</a:t>
            </a:r>
          </a:p>
          <a:p>
            <a:r>
              <a:rPr lang="en-US" altLang="en-US">
                <a:sym typeface="+mn-ea"/>
              </a:rPr>
              <a:t>kubectl run -i --tty --image busybox:1.28 dns-test --restart=Never --rm /bin/sh </a:t>
            </a:r>
          </a:p>
          <a:p>
            <a:endParaRPr lang="en-US" altLang="en-US">
              <a:sym typeface="+mn-e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DAEMON SETS.</a:t>
            </a:r>
          </a:p>
        </p:txBody>
      </p:sp>
      <p:sp>
        <p:nvSpPr>
          <p:cNvPr id="3" name="Content Placeholder 2"/>
          <p:cNvSpPr>
            <a:spLocks noGrp="1"/>
          </p:cNvSpPr>
          <p:nvPr>
            <p:ph idx="1"/>
          </p:nvPr>
        </p:nvSpPr>
        <p:spPr/>
        <p:txBody>
          <a:bodyPr>
            <a:noAutofit/>
          </a:bodyPr>
          <a:lstStyle/>
          <a:p>
            <a:r>
              <a:rPr lang="en-US" altLang="en-US" sz="2400"/>
              <a:t>Daemon sets are used to ensure that every single node in the kubernetes cluster runs the same pod resource.</a:t>
            </a:r>
          </a:p>
          <a:p>
            <a:pPr lvl="1"/>
            <a:r>
              <a:rPr lang="en-US" altLang="en-US" sz="1800"/>
              <a:t>This is useful if you want to ensure that a certain pod is running on every single kubernetes node.</a:t>
            </a:r>
          </a:p>
          <a:p>
            <a:r>
              <a:rPr lang="en-US" altLang="en-US" sz="2400"/>
              <a:t>When a node is added to the cluster, a new pod will be started automatically.</a:t>
            </a:r>
          </a:p>
          <a:p>
            <a:r>
              <a:rPr lang="en-US" altLang="en-US" sz="2400"/>
              <a:t>Same when a node is removed, the pod will not be rescheduled on another node.</a:t>
            </a:r>
          </a:p>
          <a:p>
            <a:r>
              <a:rPr lang="en-US" altLang="en-US" sz="2400"/>
              <a:t>Typical uses cases includes :</a:t>
            </a:r>
          </a:p>
          <a:p>
            <a:pPr lvl="1"/>
            <a:r>
              <a:rPr lang="en-US" altLang="en-US" sz="1800"/>
              <a:t>Logging aggregators</a:t>
            </a:r>
          </a:p>
          <a:p>
            <a:pPr lvl="1"/>
            <a:r>
              <a:rPr lang="en-US" altLang="en-US" sz="1800"/>
              <a:t>Monitoring</a:t>
            </a:r>
          </a:p>
          <a:p>
            <a:pPr lvl="1"/>
            <a:r>
              <a:rPr lang="en-US" altLang="en-US" sz="1800"/>
              <a:t>Load balancer / Reverse proxies / API gateways</a:t>
            </a:r>
          </a:p>
          <a:p>
            <a:pPr lvl="1"/>
            <a:r>
              <a:rPr lang="en-US" altLang="en-US" sz="1800"/>
              <a:t>Running a daemon that only needs one instance per physical instance.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DAEMON SETS.</a:t>
            </a:r>
            <a:endParaRPr lang="en-US"/>
          </a:p>
        </p:txBody>
      </p:sp>
      <p:sp>
        <p:nvSpPr>
          <p:cNvPr id="3" name="Content Placeholder 2"/>
          <p:cNvSpPr>
            <a:spLocks noGrp="1"/>
          </p:cNvSpPr>
          <p:nvPr>
            <p:ph idx="1"/>
          </p:nvPr>
        </p:nvSpPr>
        <p:spPr/>
        <p:txBody>
          <a:bodyPr/>
          <a:lstStyle/>
          <a:p>
            <a:r>
              <a:rPr lang="en-US" altLang="en-US"/>
              <a:t>This is an example for daemon set specification.</a:t>
            </a:r>
          </a:p>
          <a:p>
            <a:endParaRPr lang="en-US" altLang="en-US"/>
          </a:p>
        </p:txBody>
      </p:sp>
      <p:pic>
        <p:nvPicPr>
          <p:cNvPr id="4" name="Picture 3"/>
          <p:cNvPicPr>
            <a:picLocks noChangeAspect="1"/>
          </p:cNvPicPr>
          <p:nvPr/>
        </p:nvPicPr>
        <p:blipFill>
          <a:blip r:embed="rId2"/>
          <a:stretch>
            <a:fillRect/>
          </a:stretch>
        </p:blipFill>
        <p:spPr>
          <a:xfrm>
            <a:off x="4500880" y="2541270"/>
            <a:ext cx="3190240" cy="4228465"/>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RESOURCE USAGE MONITORING.</a:t>
            </a:r>
          </a:p>
        </p:txBody>
      </p:sp>
      <p:sp>
        <p:nvSpPr>
          <p:cNvPr id="3" name="Content Placeholder 2"/>
          <p:cNvSpPr>
            <a:spLocks noGrp="1"/>
          </p:cNvSpPr>
          <p:nvPr>
            <p:ph idx="1"/>
          </p:nvPr>
        </p:nvSpPr>
        <p:spPr/>
        <p:txBody>
          <a:bodyPr>
            <a:noAutofit/>
          </a:bodyPr>
          <a:lstStyle/>
          <a:p>
            <a:r>
              <a:rPr lang="en-US" altLang="en-US" dirty="0" err="1"/>
              <a:t>Heapster</a:t>
            </a:r>
            <a:r>
              <a:rPr lang="en-US" altLang="en-US" dirty="0"/>
              <a:t> enables container cluster monitoring and performance analysis.</a:t>
            </a:r>
          </a:p>
          <a:p>
            <a:r>
              <a:rPr lang="en-US" altLang="en-US" dirty="0"/>
              <a:t>It provides a monitoring platform for </a:t>
            </a:r>
            <a:r>
              <a:rPr lang="en-US" altLang="en-US" dirty="0" err="1"/>
              <a:t>kubernetes</a:t>
            </a:r>
            <a:r>
              <a:rPr lang="en-US" altLang="en-US" dirty="0"/>
              <a:t>.</a:t>
            </a:r>
          </a:p>
          <a:p>
            <a:r>
              <a:rPr lang="en-US" altLang="en-US" dirty="0"/>
              <a:t>It is a pre-requisite if you want to do pod auto-scaling in </a:t>
            </a:r>
            <a:r>
              <a:rPr lang="en-US" altLang="en-US" dirty="0" err="1"/>
              <a:t>kubernetes</a:t>
            </a:r>
            <a:r>
              <a:rPr lang="en-US" altLang="en-US" dirty="0"/>
              <a:t>.</a:t>
            </a:r>
          </a:p>
          <a:p>
            <a:r>
              <a:rPr lang="en-US" altLang="en-US" dirty="0" err="1"/>
              <a:t>Heapster</a:t>
            </a:r>
            <a:r>
              <a:rPr lang="en-US" altLang="en-US" dirty="0"/>
              <a:t> exports clusters metrics via REST endpoints.</a:t>
            </a:r>
          </a:p>
          <a:p>
            <a:r>
              <a:rPr lang="en-US" altLang="en-US" dirty="0"/>
              <a:t>You can use different </a:t>
            </a:r>
            <a:r>
              <a:rPr lang="en-US" altLang="en-US" dirty="0" err="1"/>
              <a:t>backends</a:t>
            </a:r>
            <a:r>
              <a:rPr lang="en-US" altLang="en-US" dirty="0"/>
              <a:t> with </a:t>
            </a:r>
            <a:r>
              <a:rPr lang="en-US" altLang="en-US" dirty="0" err="1"/>
              <a:t>heapster</a:t>
            </a:r>
            <a:r>
              <a:rPr lang="en-US" altLang="en-US" dirty="0"/>
              <a:t>.</a:t>
            </a:r>
          </a:p>
          <a:p>
            <a:r>
              <a:rPr lang="en-US" altLang="en-US" dirty="0"/>
              <a:t>Visualizations / graphs can be shown using </a:t>
            </a:r>
            <a:r>
              <a:rPr lang="en-US" altLang="en-US" dirty="0" err="1"/>
              <a:t>grafana</a:t>
            </a:r>
            <a:r>
              <a:rPr lang="en-US" altLang="en-US" dirty="0"/>
              <a:t>.</a:t>
            </a:r>
          </a:p>
          <a:p>
            <a:pPr lvl="1"/>
            <a:r>
              <a:rPr lang="en-US" altLang="en-US" dirty="0"/>
              <a:t>The </a:t>
            </a:r>
            <a:r>
              <a:rPr lang="en-US" altLang="en-US" dirty="0" err="1"/>
              <a:t>kubernetes</a:t>
            </a:r>
            <a:r>
              <a:rPr lang="en-US" altLang="en-US" dirty="0"/>
              <a:t> dashboard will also show graphs once monitoring is enabled.</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RESOURCE USAGE MONITORING.</a:t>
            </a:r>
            <a:endParaRPr lang="en-US"/>
          </a:p>
        </p:txBody>
      </p:sp>
      <p:sp>
        <p:nvSpPr>
          <p:cNvPr id="3" name="Content Placeholder 2"/>
          <p:cNvSpPr>
            <a:spLocks noGrp="1"/>
          </p:cNvSpPr>
          <p:nvPr>
            <p:ph idx="1"/>
          </p:nvPr>
        </p:nvSpPr>
        <p:spPr/>
        <p:txBody>
          <a:bodyPr/>
          <a:lstStyle/>
          <a:p>
            <a:r>
              <a:rPr lang="en-US" altLang="en-US" sz="2400"/>
              <a:t>All these technologies (heapster, influxDB and Grafana) can be started in pods.</a:t>
            </a:r>
          </a:p>
          <a:p>
            <a:r>
              <a:rPr lang="en-US" altLang="en-US" sz="2400"/>
              <a:t>The yaml files can be found on the github repositories of heapster.</a:t>
            </a:r>
          </a:p>
          <a:p>
            <a:r>
              <a:rPr lang="en-US" altLang="en-US" sz="2400"/>
              <a:t>After downloading the repository, the whole platform can be deployed using the addon system or by using “kubectl create -f  &lt;directory with yaml files&gt;”</a:t>
            </a:r>
          </a:p>
          <a:p>
            <a:r>
              <a:rPr lang="en-US" altLang="en-US" sz="2400"/>
              <a:t>https://github.com/kubernetes-retired/heapster/tree/master/deploy/kube-config/influxdb</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RESOURCE USAGE MONITORING.</a:t>
            </a:r>
            <a:endParaRPr lang="en-US"/>
          </a:p>
        </p:txBody>
      </p:sp>
      <p:pic>
        <p:nvPicPr>
          <p:cNvPr id="4" name="Content Placeholder 3"/>
          <p:cNvPicPr>
            <a:picLocks noGrp="1" noChangeAspect="1"/>
          </p:cNvPicPr>
          <p:nvPr>
            <p:ph idx="1"/>
          </p:nvPr>
        </p:nvPicPr>
        <p:blipFill>
          <a:blip r:embed="rId2"/>
          <a:stretch>
            <a:fillRect/>
          </a:stretch>
        </p:blipFill>
        <p:spPr>
          <a:xfrm>
            <a:off x="1198880" y="1691005"/>
            <a:ext cx="10332085" cy="4586605"/>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t>RESOURCE USAGE MONITORING USING METRIC SERVER.</a:t>
            </a:r>
          </a:p>
        </p:txBody>
      </p:sp>
      <p:sp>
        <p:nvSpPr>
          <p:cNvPr id="3" name="Content Placeholder 2"/>
          <p:cNvSpPr>
            <a:spLocks noGrp="1"/>
          </p:cNvSpPr>
          <p:nvPr>
            <p:ph idx="1"/>
          </p:nvPr>
        </p:nvSpPr>
        <p:spPr/>
        <p:txBody>
          <a:bodyPr>
            <a:normAutofit/>
          </a:bodyPr>
          <a:lstStyle/>
          <a:p>
            <a:r>
              <a:rPr lang="en-US" altLang="en-US"/>
              <a:t>cd metrics-server</a:t>
            </a:r>
          </a:p>
          <a:p>
            <a:r>
              <a:rPr lang="en-US" altLang="en-US"/>
              <a:t>kubectl create .</a:t>
            </a:r>
          </a:p>
          <a:p>
            <a:r>
              <a:rPr lang="en-US" altLang="en-US"/>
              <a:t>kubectl top node</a:t>
            </a:r>
          </a:p>
          <a:p>
            <a:r>
              <a:rPr lang="en-US" altLang="en-US"/>
              <a:t>kubectl top pod</a:t>
            </a:r>
          </a:p>
          <a:p>
            <a:r>
              <a:rPr lang="en-US" altLang="en-US"/>
              <a:t>kubectl run hello-kubernetes --image=&lt;image&gt; --port=8080</a:t>
            </a:r>
          </a:p>
          <a:p>
            <a:r>
              <a:rPr lang="en-US" altLang="en-US"/>
              <a:t>kubectl get pod</a:t>
            </a:r>
          </a:p>
          <a:p>
            <a:r>
              <a:rPr lang="en-US" altLang="en-US"/>
              <a:t>kubectl top node</a:t>
            </a:r>
          </a:p>
          <a:p>
            <a:r>
              <a:rPr lang="en-US" altLang="en-US"/>
              <a:t>kubectl top pod</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AUTO SCALING.</a:t>
            </a:r>
          </a:p>
        </p:txBody>
      </p:sp>
      <p:sp>
        <p:nvSpPr>
          <p:cNvPr id="3" name="Content Placeholder 2"/>
          <p:cNvSpPr>
            <a:spLocks noGrp="1"/>
          </p:cNvSpPr>
          <p:nvPr>
            <p:ph idx="1"/>
          </p:nvPr>
        </p:nvSpPr>
        <p:spPr/>
        <p:txBody>
          <a:bodyPr>
            <a:noAutofit/>
          </a:bodyPr>
          <a:lstStyle/>
          <a:p>
            <a:r>
              <a:rPr lang="en-US" altLang="en-US"/>
              <a:t>Kubernetes has the possibility to automatically scale pods based on metrics.</a:t>
            </a:r>
          </a:p>
          <a:p>
            <a:r>
              <a:rPr lang="en-US" altLang="en-US"/>
              <a:t>Kubernetes can automatically scale a deployment, replication controller or replicaset.</a:t>
            </a:r>
          </a:p>
          <a:p>
            <a:r>
              <a:rPr lang="en-US" altLang="en-US"/>
              <a:t>In kubernetes 1.3, scaling based on CPU usage is possible out of the box.</a:t>
            </a:r>
          </a:p>
          <a:p>
            <a:pPr lvl="1"/>
            <a:r>
              <a:rPr lang="en-US" altLang="en-US"/>
              <a:t>With alpha support , application based metrics are also available like queries per second or average request latency.</a:t>
            </a:r>
          </a:p>
          <a:p>
            <a:pPr lvl="2"/>
            <a:r>
              <a:rPr lang="en-US" altLang="en-US"/>
              <a:t>To enable this, the cluster has to be started with the env var “ENABLE_CUSTOM_METRICS” to true.</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AUTO SCALING.</a:t>
            </a:r>
            <a:endParaRPr lang="en-US" altLang="en-US"/>
          </a:p>
        </p:txBody>
      </p:sp>
      <p:sp>
        <p:nvSpPr>
          <p:cNvPr id="3" name="Content Placeholder 2"/>
          <p:cNvSpPr>
            <a:spLocks noGrp="1"/>
          </p:cNvSpPr>
          <p:nvPr>
            <p:ph idx="1"/>
          </p:nvPr>
        </p:nvSpPr>
        <p:spPr/>
        <p:txBody>
          <a:bodyPr/>
          <a:lstStyle/>
          <a:p>
            <a:r>
              <a:rPr lang="en-US" altLang="en-US"/>
              <a:t>Auto scaling will periodically query the utilization for the targeted pods.</a:t>
            </a:r>
          </a:p>
          <a:p>
            <a:pPr lvl="1"/>
            <a:r>
              <a:rPr lang="en-US" altLang="en-US"/>
              <a:t>By default 30sec, but can be changed using the “--horizontal-pod-autoscaler-sync-period” when launching the controller-manager.</a:t>
            </a:r>
          </a:p>
          <a:p>
            <a:r>
              <a:rPr lang="en-US" altLang="en-US"/>
              <a:t>Autoscaling will use the heapster, the moniroting tool, to gather its metrics and make scaling decisions.</a:t>
            </a:r>
          </a:p>
          <a:p>
            <a:pPr lvl="1"/>
            <a:r>
              <a:rPr lang="en-US" altLang="en-US"/>
              <a:t>Heapster must be installed and running before autoscaling will work.</a:t>
            </a:r>
          </a:p>
          <a:p>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AUTO SCALING.</a:t>
            </a:r>
            <a:endParaRPr lang="en-US"/>
          </a:p>
        </p:txBody>
      </p:sp>
      <p:sp>
        <p:nvSpPr>
          <p:cNvPr id="3" name="Content Placeholder 2"/>
          <p:cNvSpPr>
            <a:spLocks noGrp="1"/>
          </p:cNvSpPr>
          <p:nvPr>
            <p:ph idx="1"/>
          </p:nvPr>
        </p:nvSpPr>
        <p:spPr/>
        <p:txBody>
          <a:bodyPr>
            <a:noAutofit/>
          </a:bodyPr>
          <a:lstStyle/>
          <a:p>
            <a:r>
              <a:rPr lang="en-US" altLang="en-US" sz="3600"/>
              <a:t>An example : </a:t>
            </a:r>
          </a:p>
          <a:p>
            <a:pPr lvl="1"/>
            <a:r>
              <a:rPr lang="en-US" altLang="en-US" sz="3200"/>
              <a:t>You run a deployment with a pod with a cpu resource request of 200m.</a:t>
            </a:r>
          </a:p>
          <a:p>
            <a:pPr lvl="1"/>
            <a:r>
              <a:rPr lang="en-US" altLang="en-US" sz="3200"/>
              <a:t>200m = 200 millicpu or also 200 millicores</a:t>
            </a:r>
          </a:p>
          <a:p>
            <a:pPr lvl="1"/>
            <a:r>
              <a:rPr lang="en-US" altLang="en-US" sz="3200"/>
              <a:t>200m = 0.2, which is 20% of a cpu core of the running node.</a:t>
            </a:r>
          </a:p>
          <a:p>
            <a:pPr lvl="2"/>
            <a:r>
              <a:rPr lang="en-US" altLang="en-US" sz="2800"/>
              <a:t>If the node has 2 cores, it is still 20% of a single core.</a:t>
            </a:r>
          </a:p>
          <a:p>
            <a:pPr lvl="1"/>
            <a:r>
              <a:rPr lang="en-US" altLang="en-US" sz="3200"/>
              <a:t>You introduce auto-scaling at 50% of the cpu usage.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a:t>RUNNING KUBERNETES LOCALLY VIA MINIKUBE.</a:t>
            </a:r>
          </a:p>
        </p:txBody>
      </p:sp>
      <p:sp>
        <p:nvSpPr>
          <p:cNvPr id="3" name="Content Placeholder 2"/>
          <p:cNvSpPr>
            <a:spLocks noGrp="1"/>
          </p:cNvSpPr>
          <p:nvPr>
            <p:ph idx="1"/>
          </p:nvPr>
        </p:nvSpPr>
        <p:spPr>
          <a:xfrm>
            <a:off x="838200" y="1308100"/>
            <a:ext cx="10515600" cy="4869180"/>
          </a:xfrm>
        </p:spPr>
        <p:txBody>
          <a:bodyPr>
            <a:noAutofit/>
          </a:bodyPr>
          <a:lstStyle/>
          <a:p>
            <a:r>
              <a:rPr lang="en-US" altLang="en-US"/>
              <a:t>Once the minikube installation is done, you can run “minikube start --vm-driver=virtualbox” to start the kubernetes environment.</a:t>
            </a:r>
          </a:p>
          <a:p>
            <a:r>
              <a:rPr lang="en-US" altLang="en-US"/>
              <a:t>Now you can interact with kubectl with the below commands.</a:t>
            </a:r>
          </a:p>
          <a:p>
            <a:pPr lvl="1"/>
            <a:r>
              <a:rPr lang="en-US" altLang="en-US"/>
              <a:t>kubectl create deployment hello-minikube --image=k8s.gcr.io/echoserver:1.10</a:t>
            </a:r>
          </a:p>
          <a:p>
            <a:pPr lvl="1"/>
            <a:r>
              <a:rPr lang="en-US" altLang="en-US"/>
              <a:t>kubectl expose deployment hello-minikube --type=NodePort --port=8080</a:t>
            </a:r>
          </a:p>
          <a:p>
            <a:pPr lvl="1"/>
            <a:r>
              <a:rPr lang="en-US" altLang="en-US"/>
              <a:t>minikube service hello-minikube --url</a:t>
            </a:r>
          </a:p>
          <a:p>
            <a:pPr lvl="1"/>
            <a:r>
              <a:rPr lang="en-US" altLang="en-US"/>
              <a:t>kubectl delete services hello-minikube</a:t>
            </a:r>
          </a:p>
          <a:p>
            <a:pPr lvl="1"/>
            <a:r>
              <a:rPr lang="en-US" altLang="en-US"/>
              <a:t>kubectl delete deployment hello-minikube</a:t>
            </a:r>
          </a:p>
          <a:p>
            <a:pPr lvl="1"/>
            <a:r>
              <a:rPr lang="en-US" altLang="en-US"/>
              <a:t>minikube stop</a:t>
            </a:r>
          </a:p>
          <a:p>
            <a:pPr lvl="1"/>
            <a:r>
              <a:rPr lang="en-US" altLang="en-US"/>
              <a:t>minikube delete</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AUTO SCALING.</a:t>
            </a:r>
            <a:endParaRPr lang="en-US"/>
          </a:p>
        </p:txBody>
      </p:sp>
      <p:sp>
        <p:nvSpPr>
          <p:cNvPr id="3" name="Content Placeholder 2"/>
          <p:cNvSpPr>
            <a:spLocks noGrp="1"/>
          </p:cNvSpPr>
          <p:nvPr>
            <p:ph idx="1"/>
          </p:nvPr>
        </p:nvSpPr>
        <p:spPr/>
        <p:txBody>
          <a:bodyPr/>
          <a:lstStyle/>
          <a:p>
            <a:r>
              <a:rPr lang="en-US" altLang="en-US" sz="2400"/>
              <a:t>Horizontal pod auto scaling will increase or decrease pods to maintain a target cpu utilization of 50% or 100m/10% of a core within this pod.</a:t>
            </a:r>
          </a:p>
          <a:p>
            <a:r>
              <a:rPr lang="en-US" altLang="en-US" sz="2400"/>
              <a:t>This is a pod that you can use to test autoscaling.</a:t>
            </a:r>
          </a:p>
        </p:txBody>
      </p:sp>
      <p:pic>
        <p:nvPicPr>
          <p:cNvPr id="4" name="Picture 3"/>
          <p:cNvPicPr>
            <a:picLocks noChangeAspect="1"/>
          </p:cNvPicPr>
          <p:nvPr/>
        </p:nvPicPr>
        <p:blipFill>
          <a:blip r:embed="rId2"/>
          <a:stretch>
            <a:fillRect/>
          </a:stretch>
        </p:blipFill>
        <p:spPr>
          <a:xfrm>
            <a:off x="4061460" y="3456305"/>
            <a:ext cx="4069080" cy="332613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AUTO SCALING.</a:t>
            </a:r>
            <a:endParaRPr lang="en-US"/>
          </a:p>
        </p:txBody>
      </p:sp>
      <p:sp>
        <p:nvSpPr>
          <p:cNvPr id="3" name="Content Placeholder 2"/>
          <p:cNvSpPr>
            <a:spLocks noGrp="1"/>
          </p:cNvSpPr>
          <p:nvPr>
            <p:ph idx="1"/>
          </p:nvPr>
        </p:nvSpPr>
        <p:spPr/>
        <p:txBody>
          <a:bodyPr/>
          <a:lstStyle/>
          <a:p>
            <a:r>
              <a:rPr lang="en-US" altLang="en-US"/>
              <a:t>This is an example for autoscaling specification.</a:t>
            </a:r>
          </a:p>
        </p:txBody>
      </p:sp>
      <p:pic>
        <p:nvPicPr>
          <p:cNvPr id="4" name="Picture 3"/>
          <p:cNvPicPr>
            <a:picLocks noChangeAspect="1"/>
          </p:cNvPicPr>
          <p:nvPr/>
        </p:nvPicPr>
        <p:blipFill>
          <a:blip r:embed="rId2"/>
          <a:stretch>
            <a:fillRect/>
          </a:stretch>
        </p:blipFill>
        <p:spPr>
          <a:xfrm>
            <a:off x="4305935" y="2931795"/>
            <a:ext cx="3580765" cy="2590165"/>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AUTO SCALING.</a:t>
            </a:r>
            <a:endParaRPr lang="en-US"/>
          </a:p>
        </p:txBody>
      </p:sp>
      <p:sp>
        <p:nvSpPr>
          <p:cNvPr id="3" name="Content Placeholder 2"/>
          <p:cNvSpPr>
            <a:spLocks noGrp="1"/>
          </p:cNvSpPr>
          <p:nvPr>
            <p:ph idx="1"/>
          </p:nvPr>
        </p:nvSpPr>
        <p:spPr>
          <a:xfrm>
            <a:off x="838200" y="1839595"/>
            <a:ext cx="10515600" cy="4351338"/>
          </a:xfrm>
        </p:spPr>
        <p:txBody>
          <a:bodyPr/>
          <a:lstStyle/>
          <a:p>
            <a:r>
              <a:rPr lang="en-US" altLang="en-US"/>
              <a:t>cd autoscaling</a:t>
            </a:r>
          </a:p>
          <a:p>
            <a:r>
              <a:rPr lang="en-US" altLang="en-US"/>
              <a:t>cat hpa-example.yml</a:t>
            </a:r>
          </a:p>
          <a:p>
            <a:r>
              <a:rPr lang="en-US" altLang="en-US"/>
              <a:t>kubectl create -f </a:t>
            </a:r>
            <a:r>
              <a:rPr lang="en-US" altLang="en-US">
                <a:sym typeface="+mn-ea"/>
              </a:rPr>
              <a:t>hpa-example.yml</a:t>
            </a:r>
            <a:endParaRPr lang="en-US" altLang="en-US"/>
          </a:p>
          <a:p>
            <a:r>
              <a:rPr lang="en-US" altLang="en-US"/>
              <a:t>kubectl get hpa</a:t>
            </a:r>
          </a:p>
          <a:p>
            <a:r>
              <a:rPr lang="en-US" altLang="en-US"/>
              <a:t>kubectl run -it load-generator --image=busybox /bin/sh</a:t>
            </a:r>
          </a:p>
          <a:p>
            <a:r>
              <a:rPr lang="en-US" altLang="en-US"/>
              <a:t>wget &lt;hostname&gt;:31001</a:t>
            </a:r>
          </a:p>
          <a:p>
            <a:r>
              <a:rPr lang="en-US" altLang="en-US"/>
              <a:t>cat index.html</a:t>
            </a:r>
          </a:p>
          <a:p>
            <a:r>
              <a:rPr lang="en-US" altLang="en-US"/>
              <a:t>rm index.html</a:t>
            </a:r>
          </a:p>
          <a:p>
            <a:endParaRPr lang="en-US" altLang="en-US"/>
          </a:p>
          <a:p>
            <a:endParaRPr lang="en-US"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AUTO SCALING.</a:t>
            </a:r>
            <a:endParaRPr lang="en-US"/>
          </a:p>
        </p:txBody>
      </p:sp>
      <p:sp>
        <p:nvSpPr>
          <p:cNvPr id="3" name="Content Placeholder 2"/>
          <p:cNvSpPr>
            <a:spLocks noGrp="1"/>
          </p:cNvSpPr>
          <p:nvPr>
            <p:ph idx="1"/>
          </p:nvPr>
        </p:nvSpPr>
        <p:spPr/>
        <p:txBody>
          <a:bodyPr/>
          <a:lstStyle/>
          <a:p>
            <a:r>
              <a:rPr lang="en-US" altLang="en-US"/>
              <a:t>while true; do wget -q -O- http://54.88.127.162:31001; done</a:t>
            </a:r>
          </a:p>
          <a:p>
            <a:r>
              <a:rPr lang="en-US" altLang="en-US"/>
              <a:t>As the load on the CPU increases, you will see a increase in the number of pods that you defined in yout hpa.</a:t>
            </a:r>
          </a:p>
          <a:p>
            <a:r>
              <a:rPr lang="en-US" altLang="en-US"/>
              <a:t>And as the load decreases, the pods will start getting terminated.</a:t>
            </a:r>
          </a:p>
          <a:p>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AFFINITY AND ANTI-AFFINITY.</a:t>
            </a:r>
          </a:p>
        </p:txBody>
      </p:sp>
      <p:sp>
        <p:nvSpPr>
          <p:cNvPr id="3" name="Content Placeholder 2"/>
          <p:cNvSpPr>
            <a:spLocks noGrp="1"/>
          </p:cNvSpPr>
          <p:nvPr>
            <p:ph idx="1"/>
          </p:nvPr>
        </p:nvSpPr>
        <p:spPr/>
        <p:txBody>
          <a:bodyPr/>
          <a:lstStyle/>
          <a:p>
            <a:r>
              <a:rPr lang="en-US" altLang="en-US"/>
              <a:t>In our previous example we saw how to use “nodeselectors” to make sure pods get scheduled on specific nodes.</a:t>
            </a:r>
          </a:p>
          <a:p>
            <a:endParaRPr lang="en-US" altLang="en-US"/>
          </a:p>
        </p:txBody>
      </p:sp>
      <p:pic>
        <p:nvPicPr>
          <p:cNvPr id="4" name="Picture 3"/>
          <p:cNvPicPr>
            <a:picLocks noChangeAspect="1"/>
          </p:cNvPicPr>
          <p:nvPr/>
        </p:nvPicPr>
        <p:blipFill>
          <a:blip r:embed="rId2"/>
          <a:stretch>
            <a:fillRect/>
          </a:stretch>
        </p:blipFill>
        <p:spPr>
          <a:xfrm>
            <a:off x="4386580" y="2907030"/>
            <a:ext cx="3418840" cy="3780790"/>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AFFINITY AND ANTI-AFFINITY.</a:t>
            </a:r>
            <a:endParaRPr lang="en-US"/>
          </a:p>
        </p:txBody>
      </p:sp>
      <p:sp>
        <p:nvSpPr>
          <p:cNvPr id="3" name="Content Placeholder 2"/>
          <p:cNvSpPr>
            <a:spLocks noGrp="1"/>
          </p:cNvSpPr>
          <p:nvPr>
            <p:ph idx="1"/>
          </p:nvPr>
        </p:nvSpPr>
        <p:spPr/>
        <p:txBody>
          <a:bodyPr>
            <a:noAutofit/>
          </a:bodyPr>
          <a:lstStyle/>
          <a:p>
            <a:r>
              <a:rPr lang="en-US" altLang="en-US" sz="3200"/>
              <a:t>The affinity/anti-affinity feature allows you to do more “complex scheduling” than the “nodeSelector” and also works on pods.</a:t>
            </a:r>
          </a:p>
          <a:p>
            <a:pPr lvl="1"/>
            <a:r>
              <a:rPr lang="en-US" altLang="en-US" sz="2800"/>
              <a:t>The language is more expressive.</a:t>
            </a:r>
          </a:p>
          <a:p>
            <a:pPr lvl="1"/>
            <a:r>
              <a:rPr lang="en-US" altLang="en-US" sz="2800"/>
              <a:t>You can create rules that are not hard requirements but rather a preferred rule, meaning that the scheduler will still be able to schedule your pod, even if the rules cannot be met.</a:t>
            </a:r>
          </a:p>
          <a:p>
            <a:pPr lvl="1"/>
            <a:r>
              <a:rPr lang="en-US" altLang="en-US" sz="2800"/>
              <a:t>You can create rules that take other pod labels into account.</a:t>
            </a:r>
          </a:p>
          <a:p>
            <a:pPr lvl="2"/>
            <a:r>
              <a:rPr lang="en-US" altLang="en-US" sz="2400"/>
              <a:t>For eg: a rule that makes sure 2 different pods will never be on the same node.</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AFFINITY AND ANTI-AFFINITY.</a:t>
            </a:r>
            <a:endParaRPr lang="en-US"/>
          </a:p>
        </p:txBody>
      </p:sp>
      <p:sp>
        <p:nvSpPr>
          <p:cNvPr id="3" name="Content Placeholder 2"/>
          <p:cNvSpPr>
            <a:spLocks noGrp="1"/>
          </p:cNvSpPr>
          <p:nvPr>
            <p:ph idx="1"/>
          </p:nvPr>
        </p:nvSpPr>
        <p:spPr/>
        <p:txBody>
          <a:bodyPr>
            <a:noAutofit/>
          </a:bodyPr>
          <a:lstStyle/>
          <a:p>
            <a:r>
              <a:rPr lang="en-US" altLang="en-US"/>
              <a:t>Kubernetes can do node affinity and pod affinity/anti-affinity.</a:t>
            </a:r>
          </a:p>
          <a:p>
            <a:r>
              <a:rPr lang="en-US" altLang="en-US"/>
              <a:t>Node affinity is similar to the nodeSelector.</a:t>
            </a:r>
          </a:p>
          <a:p>
            <a:r>
              <a:rPr lang="en-US" altLang="en-US"/>
              <a:t>Pod affinity/anti-affinity allows you to create rules how pods should be scheduled taking into account other running pods.</a:t>
            </a:r>
          </a:p>
          <a:p>
            <a:r>
              <a:rPr lang="en-US" altLang="en-US"/>
              <a:t>Affinity/anti-affinity mechanism is only revelant during scheduling, once pod is running, it will need to be recreated to apply the rules again.</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AFFINITY AND ANTI-AFFINITY.</a:t>
            </a:r>
            <a:endParaRPr lang="en-US"/>
          </a:p>
        </p:txBody>
      </p:sp>
      <p:sp>
        <p:nvSpPr>
          <p:cNvPr id="3" name="Content Placeholder 2"/>
          <p:cNvSpPr>
            <a:spLocks noGrp="1"/>
          </p:cNvSpPr>
          <p:nvPr>
            <p:ph idx="1"/>
          </p:nvPr>
        </p:nvSpPr>
        <p:spPr/>
        <p:txBody>
          <a:bodyPr>
            <a:noAutofit/>
          </a:bodyPr>
          <a:lstStyle/>
          <a:p>
            <a:r>
              <a:rPr lang="en-US" altLang="en-US" sz="2400"/>
              <a:t>We will first look at node affinity and will then cover pod affinity/anti-affinity.</a:t>
            </a:r>
          </a:p>
          <a:p>
            <a:r>
              <a:rPr lang="en-US" altLang="en-US" sz="2400"/>
              <a:t>There are currently 2 types you can use for node affinity.</a:t>
            </a:r>
          </a:p>
          <a:p>
            <a:pPr lvl="1"/>
            <a:r>
              <a:rPr lang="en-US" altLang="en-US" sz="2000"/>
              <a:t>requiredDuringSchedulingIgnoredDuringExecution</a:t>
            </a:r>
          </a:p>
          <a:p>
            <a:pPr lvl="1"/>
            <a:r>
              <a:rPr lang="en-US" altLang="en-US" sz="2000">
                <a:sym typeface="+mn-ea"/>
              </a:rPr>
              <a:t>preferredDuringSchedulingIgnoredDuringExecution</a:t>
            </a:r>
          </a:p>
          <a:p>
            <a:r>
              <a:rPr lang="en-US" altLang="en-US" sz="2400"/>
              <a:t>The first one sets a hard requirement (like the nodeSelector).</a:t>
            </a:r>
          </a:p>
          <a:p>
            <a:pPr lvl="1"/>
            <a:r>
              <a:rPr lang="en-US" altLang="en-US" sz="2000"/>
              <a:t>The rules must be met before the pod can be scheduled.</a:t>
            </a:r>
          </a:p>
          <a:p>
            <a:r>
              <a:rPr lang="en-US" altLang="en-US" sz="2400"/>
              <a:t>The second type wil try to enforce the rule, but it will not guarantee it.</a:t>
            </a:r>
          </a:p>
          <a:p>
            <a:pPr lvl="1"/>
            <a:r>
              <a:rPr lang="en-US" altLang="en-US" sz="2000"/>
              <a:t>Even if the rules is not met, the pod can still be scheduled, it is a soft requirement, a preference.</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AFFINITY AND ANTI-AFFINITY.</a:t>
            </a:r>
            <a:endParaRPr lang="en-US"/>
          </a:p>
        </p:txBody>
      </p:sp>
      <p:pic>
        <p:nvPicPr>
          <p:cNvPr id="4" name="Content Placeholder 3"/>
          <p:cNvPicPr>
            <a:picLocks noGrp="1" noChangeAspect="1"/>
          </p:cNvPicPr>
          <p:nvPr>
            <p:ph idx="1"/>
          </p:nvPr>
        </p:nvPicPr>
        <p:blipFill>
          <a:blip r:embed="rId2"/>
          <a:stretch>
            <a:fillRect/>
          </a:stretch>
        </p:blipFill>
        <p:spPr>
          <a:xfrm>
            <a:off x="3990975" y="1825625"/>
            <a:ext cx="4208780" cy="4351655"/>
          </a:xfrm>
          <a:prstGeom prst="rect">
            <a:avLst/>
          </a:prstGeom>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AFFINITY AND ANTI-AFFINITY.</a:t>
            </a:r>
            <a:endParaRPr lang="en-US"/>
          </a:p>
        </p:txBody>
      </p:sp>
      <p:sp>
        <p:nvSpPr>
          <p:cNvPr id="3" name="Content Placeholder 2"/>
          <p:cNvSpPr>
            <a:spLocks noGrp="1"/>
          </p:cNvSpPr>
          <p:nvPr>
            <p:ph idx="1"/>
          </p:nvPr>
        </p:nvSpPr>
        <p:spPr/>
        <p:txBody>
          <a:bodyPr>
            <a:noAutofit/>
          </a:bodyPr>
          <a:lstStyle/>
          <a:p>
            <a:r>
              <a:rPr lang="en-US" altLang="en-US"/>
              <a:t>We also supplied a “weighting” to the “preferredDuringSchedulingIgnoredDuringExecution” statement.</a:t>
            </a:r>
          </a:p>
          <a:p>
            <a:r>
              <a:rPr lang="en-US" altLang="en-US"/>
              <a:t>The higher the weighting, the more weight will be given to that rule.</a:t>
            </a:r>
          </a:p>
          <a:p>
            <a:r>
              <a:rPr lang="en-US" altLang="en-US"/>
              <a:t>When scheduling, kubernetes will score every node by summerizing the weightings per node.</a:t>
            </a:r>
          </a:p>
          <a:p>
            <a:pPr lvl="1"/>
            <a:r>
              <a:rPr lang="en-US" altLang="en-US"/>
              <a:t>For example, if you have 2 different rules with weights 1 and 5.</a:t>
            </a:r>
          </a:p>
          <a:p>
            <a:pPr lvl="1"/>
            <a:r>
              <a:rPr lang="en-US" altLang="en-US"/>
              <a:t>If both rules match, the node will have a score of 6.</a:t>
            </a:r>
          </a:p>
          <a:p>
            <a:pPr lvl="1"/>
            <a:r>
              <a:rPr lang="en-US" altLang="en-US"/>
              <a:t>If only the rule with weight 1 matches, then the score will only be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a:t>KUBERNETES SETUP USING DOCKER CLIENT.</a:t>
            </a:r>
          </a:p>
        </p:txBody>
      </p:sp>
      <p:sp>
        <p:nvSpPr>
          <p:cNvPr id="3" name="Content Placeholder 2"/>
          <p:cNvSpPr>
            <a:spLocks noGrp="1"/>
          </p:cNvSpPr>
          <p:nvPr>
            <p:ph idx="1"/>
          </p:nvPr>
        </p:nvSpPr>
        <p:spPr/>
        <p:txBody>
          <a:bodyPr/>
          <a:lstStyle/>
          <a:p>
            <a:r>
              <a:rPr lang="en-US" altLang="en-US"/>
              <a:t>Go to     https://hub.docker.com/editions/community/docker-ce-desktop-windows</a:t>
            </a:r>
          </a:p>
          <a:p>
            <a:endParaRPr lang="en-US"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AFFINITY AND ANTI-AFFINITY.</a:t>
            </a:r>
            <a:endParaRPr lang="en-US"/>
          </a:p>
        </p:txBody>
      </p:sp>
      <p:sp>
        <p:nvSpPr>
          <p:cNvPr id="3" name="Content Placeholder 2"/>
          <p:cNvSpPr>
            <a:spLocks noGrp="1"/>
          </p:cNvSpPr>
          <p:nvPr>
            <p:ph idx="1"/>
          </p:nvPr>
        </p:nvSpPr>
        <p:spPr/>
        <p:txBody>
          <a:bodyPr>
            <a:noAutofit/>
          </a:bodyPr>
          <a:lstStyle/>
          <a:p>
            <a:r>
              <a:rPr lang="en-US" altLang="en-US"/>
              <a:t>The node that has the highest total score, that is where the pod will be scheduled on.</a:t>
            </a:r>
          </a:p>
          <a:p>
            <a:r>
              <a:rPr lang="en-US" altLang="en-US"/>
              <a:t>In addition to the labels that you can add yourself to nodes, there are pre-populated labels that you can use.</a:t>
            </a:r>
          </a:p>
          <a:p>
            <a:pPr lvl="1"/>
            <a:r>
              <a:rPr lang="en-US" altLang="en-US"/>
              <a:t>kubernetes.io/hostname</a:t>
            </a:r>
          </a:p>
          <a:p>
            <a:pPr lvl="1"/>
            <a:r>
              <a:rPr lang="en-US" altLang="en-US"/>
              <a:t>failure-domain.beta.kubernetes.io/zone</a:t>
            </a:r>
          </a:p>
          <a:p>
            <a:pPr lvl="1"/>
            <a:r>
              <a:rPr lang="en-US" altLang="en-US">
                <a:sym typeface="+mn-ea"/>
              </a:rPr>
              <a:t>failure-domain.beta.kubernetes.io/region</a:t>
            </a:r>
          </a:p>
          <a:p>
            <a:pPr lvl="1"/>
            <a:r>
              <a:rPr lang="en-US" altLang="en-US">
                <a:sym typeface="+mn-ea"/>
              </a:rPr>
              <a:t>beta.kubernetes.io/instance-type</a:t>
            </a:r>
          </a:p>
          <a:p>
            <a:pPr lvl="1"/>
            <a:r>
              <a:rPr lang="en-US" altLang="en-US">
                <a:sym typeface="+mn-ea"/>
              </a:rPr>
              <a:t>beta.kubernetes.io/os</a:t>
            </a:r>
          </a:p>
          <a:p>
            <a:pPr lvl="1"/>
            <a:r>
              <a:rPr lang="en-US" altLang="en-US">
                <a:sym typeface="+mn-ea"/>
              </a:rPr>
              <a:t>beta.kubernetes.io/arch</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AFFINITY AND ANTI-AFFINITY.</a:t>
            </a:r>
            <a:endParaRPr lang="en-US"/>
          </a:p>
        </p:txBody>
      </p:sp>
      <p:sp>
        <p:nvSpPr>
          <p:cNvPr id="3" name="Content Placeholder 2"/>
          <p:cNvSpPr>
            <a:spLocks noGrp="1"/>
          </p:cNvSpPr>
          <p:nvPr>
            <p:ph idx="1"/>
          </p:nvPr>
        </p:nvSpPr>
        <p:spPr/>
        <p:txBody>
          <a:bodyPr>
            <a:noAutofit/>
          </a:bodyPr>
          <a:lstStyle/>
          <a:p>
            <a:r>
              <a:rPr lang="en-US" altLang="en-US" sz="2400"/>
              <a:t>We will be using a cluster with 3 nodes for this example.</a:t>
            </a:r>
          </a:p>
          <a:p>
            <a:r>
              <a:rPr lang="en-US" altLang="en-US" sz="2400"/>
              <a:t>kubectl describe node &lt;node-ip-of-master&gt;</a:t>
            </a:r>
          </a:p>
          <a:p>
            <a:r>
              <a:rPr lang="en-US" altLang="en-US" sz="2400"/>
              <a:t>Check out the label information.</a:t>
            </a:r>
          </a:p>
          <a:p>
            <a:r>
              <a:rPr lang="en-US" altLang="en-US" sz="2400"/>
              <a:t>cd affinity</a:t>
            </a:r>
          </a:p>
          <a:p>
            <a:r>
              <a:rPr lang="en-US" altLang="en-US" sz="2400"/>
              <a:t>cat </a:t>
            </a:r>
            <a:r>
              <a:rPr lang="en-US" altLang="en-US" sz="2400">
                <a:sym typeface="+mn-ea"/>
              </a:rPr>
              <a:t>node-affinity.yaml</a:t>
            </a:r>
            <a:endParaRPr lang="en-US" altLang="en-US" sz="2400"/>
          </a:p>
          <a:p>
            <a:r>
              <a:rPr lang="en-US" altLang="en-US" sz="2400"/>
              <a:t>kubectl create -f node-affinity.yaml</a:t>
            </a:r>
          </a:p>
          <a:p>
            <a:r>
              <a:rPr lang="en-US" altLang="en-US" sz="2400"/>
              <a:t>kubectl get pods</a:t>
            </a:r>
          </a:p>
          <a:p>
            <a:r>
              <a:rPr lang="en-US" altLang="en-US" sz="2400"/>
              <a:t>You will need to create the labels to work with your pods.</a:t>
            </a:r>
          </a:p>
          <a:p>
            <a:r>
              <a:rPr lang="en-US" altLang="en-US" sz="2400"/>
              <a:t>kubectl label node  ip-172-20-44-18.ec2.internal env=dev</a:t>
            </a:r>
          </a:p>
          <a:p>
            <a:r>
              <a:rPr lang="en-US" altLang="en-US" sz="2400"/>
              <a:t>kubectl label node  ip-172-20-55-129.ec2.internal env=dev</a:t>
            </a:r>
          </a:p>
          <a:p>
            <a:endParaRPr lang="en-US" altLang="en-US" sz="2400"/>
          </a:p>
          <a:p>
            <a:endParaRPr lang="en-US" altLang="en-US" sz="240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AFFINITY AND ANTI-AFFINITY.</a:t>
            </a:r>
            <a:endParaRPr lang="en-US"/>
          </a:p>
        </p:txBody>
      </p:sp>
      <p:sp>
        <p:nvSpPr>
          <p:cNvPr id="3" name="Content Placeholder 2"/>
          <p:cNvSpPr>
            <a:spLocks noGrp="1"/>
          </p:cNvSpPr>
          <p:nvPr>
            <p:ph idx="1"/>
          </p:nvPr>
        </p:nvSpPr>
        <p:spPr/>
        <p:txBody>
          <a:bodyPr/>
          <a:lstStyle/>
          <a:p>
            <a:r>
              <a:rPr lang="en-US" altLang="en-US"/>
              <a:t>kubectl get pods -o wide</a:t>
            </a:r>
          </a:p>
          <a:p>
            <a:r>
              <a:rPr lang="en-US" altLang="en-US"/>
              <a:t>kubectl label node ip-172-20-55-129.ec2.internal team=engineering-project1</a:t>
            </a:r>
          </a:p>
          <a:p>
            <a:r>
              <a:rPr lang="en-US" altLang="en-US"/>
              <a:t>kubectl delete pod --all</a:t>
            </a:r>
          </a:p>
          <a:p>
            <a:r>
              <a:rPr lang="en-US" altLang="en-US"/>
              <a:t>kubectl get pods -o wide</a:t>
            </a:r>
          </a:p>
          <a:p>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t>INTERPOD AFFINITY AND ANTI-AFFINITY.</a:t>
            </a:r>
          </a:p>
        </p:txBody>
      </p:sp>
      <p:sp>
        <p:nvSpPr>
          <p:cNvPr id="3" name="Content Placeholder 2"/>
          <p:cNvSpPr>
            <a:spLocks noGrp="1"/>
          </p:cNvSpPr>
          <p:nvPr>
            <p:ph idx="1"/>
          </p:nvPr>
        </p:nvSpPr>
        <p:spPr/>
        <p:txBody>
          <a:bodyPr>
            <a:noAutofit/>
          </a:bodyPr>
          <a:lstStyle/>
          <a:p>
            <a:r>
              <a:rPr lang="en-US" altLang="en-US" sz="2400"/>
              <a:t>This mechanism allows you to infuence scheduling based on the labels of other pods that are already running on the cluster.</a:t>
            </a:r>
          </a:p>
          <a:p>
            <a:r>
              <a:rPr lang="en-US" altLang="en-US" sz="2400"/>
              <a:t>Pods belong to a namespace, so your affinity rules will apply to a specific namespace. If no namespace is given in the specification, it defaults to the namespace of the pod.</a:t>
            </a:r>
          </a:p>
          <a:p>
            <a:r>
              <a:rPr lang="en-US" altLang="en-US" sz="2400"/>
              <a:t>Similar to node affinity, you have 2 types of pod affinity/anti-affinity.</a:t>
            </a:r>
          </a:p>
          <a:p>
            <a:pPr lvl="1"/>
            <a:r>
              <a:rPr lang="en-US" altLang="en-US" sz="2000"/>
              <a:t>requiredDuringSchedulingIgnoreDuringExecution</a:t>
            </a:r>
          </a:p>
          <a:p>
            <a:pPr lvl="1"/>
            <a:r>
              <a:rPr lang="en-US" altLang="en-US" sz="2000"/>
              <a:t>preferred</a:t>
            </a:r>
            <a:r>
              <a:rPr lang="en-US" altLang="en-US" sz="2000">
                <a:sym typeface="+mn-ea"/>
              </a:rPr>
              <a:t>DuringSchedulingIgnoreDuringExecution</a:t>
            </a:r>
            <a:endParaRPr lang="en-US" altLang="en-US" sz="2000"/>
          </a:p>
          <a:p>
            <a:r>
              <a:rPr lang="en-US" altLang="en-US" sz="2400"/>
              <a:t>The required type creates rules that must be met for the pod to be scheduled, the preferred type is a “soft” type and the rules may be met.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sp>
        <p:nvSpPr>
          <p:cNvPr id="3" name="Content Placeholder 2"/>
          <p:cNvSpPr>
            <a:spLocks noGrp="1"/>
          </p:cNvSpPr>
          <p:nvPr>
            <p:ph idx="1"/>
          </p:nvPr>
        </p:nvSpPr>
        <p:spPr/>
        <p:txBody>
          <a:bodyPr>
            <a:noAutofit/>
          </a:bodyPr>
          <a:lstStyle/>
          <a:p>
            <a:r>
              <a:rPr lang="en-US" altLang="en-US"/>
              <a:t>A good use case for pod affinity is co-located pods.</a:t>
            </a:r>
          </a:p>
          <a:p>
            <a:pPr lvl="1"/>
            <a:r>
              <a:rPr lang="en-US" altLang="en-US"/>
              <a:t>You might want that 1 pod is always co-located on the same node with another pod.</a:t>
            </a:r>
          </a:p>
          <a:p>
            <a:pPr lvl="1"/>
            <a:r>
              <a:rPr lang="en-US" altLang="en-US"/>
              <a:t>For example, you have an app that uses redis as cache and you want to have the redis pod on the same node as the pod itself.</a:t>
            </a:r>
          </a:p>
          <a:p>
            <a:r>
              <a:rPr lang="en-US" altLang="en-US"/>
              <a:t>Another use case is the locate pods within the same availability zone.</a:t>
            </a:r>
          </a:p>
          <a:p>
            <a:r>
              <a:rPr lang="en-US" altLang="en-US"/>
              <a:t>When writing your pod affinity and anti-affinity rules, you need to specify a topology domain called “topologyKey” in the rules.</a:t>
            </a:r>
          </a:p>
          <a:p>
            <a:r>
              <a:rPr lang="en-US" altLang="en-US"/>
              <a:t>The “topologyKey” refers to a label.</a:t>
            </a:r>
          </a:p>
          <a:p>
            <a:endParaRPr lang="en-US"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sp>
        <p:nvSpPr>
          <p:cNvPr id="3" name="Content Placeholder 2"/>
          <p:cNvSpPr>
            <a:spLocks noGrp="1"/>
          </p:cNvSpPr>
          <p:nvPr>
            <p:ph idx="1"/>
          </p:nvPr>
        </p:nvSpPr>
        <p:spPr/>
        <p:txBody>
          <a:bodyPr/>
          <a:lstStyle/>
          <a:p>
            <a:r>
              <a:rPr lang="en-US" altLang="en-US"/>
              <a:t>If the affinity rule matches, the new pod will only be scheduled on nodes that have the same topologyKey value as the current running pod.</a:t>
            </a:r>
          </a:p>
        </p:txBody>
      </p:sp>
      <p:pic>
        <p:nvPicPr>
          <p:cNvPr id="5" name="Picture 4"/>
          <p:cNvPicPr>
            <a:picLocks noChangeAspect="1"/>
          </p:cNvPicPr>
          <p:nvPr/>
        </p:nvPicPr>
        <p:blipFill>
          <a:blip r:embed="rId2"/>
          <a:stretch>
            <a:fillRect/>
          </a:stretch>
        </p:blipFill>
        <p:spPr>
          <a:xfrm>
            <a:off x="6269355" y="3168650"/>
            <a:ext cx="5513705" cy="3333115"/>
          </a:xfrm>
          <a:prstGeom prst="rect">
            <a:avLst/>
          </a:prstGeom>
        </p:spPr>
      </p:pic>
      <p:pic>
        <p:nvPicPr>
          <p:cNvPr id="6" name="Picture 5"/>
          <p:cNvPicPr>
            <a:picLocks noChangeAspect="1"/>
          </p:cNvPicPr>
          <p:nvPr/>
        </p:nvPicPr>
        <p:blipFill>
          <a:blip r:embed="rId3"/>
          <a:stretch>
            <a:fillRect/>
          </a:stretch>
        </p:blipFill>
        <p:spPr>
          <a:xfrm>
            <a:off x="660400" y="3168650"/>
            <a:ext cx="4839970" cy="3714115"/>
          </a:xfrm>
          <a:prstGeom prst="rect">
            <a:avLst/>
          </a:prstGeo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pic>
        <p:nvPicPr>
          <p:cNvPr id="4" name="Content Placeholder 3"/>
          <p:cNvPicPr>
            <a:picLocks noGrp="1" noChangeAspect="1"/>
          </p:cNvPicPr>
          <p:nvPr>
            <p:ph idx="1"/>
          </p:nvPr>
        </p:nvPicPr>
        <p:blipFill>
          <a:blip r:embed="rId2"/>
          <a:stretch>
            <a:fillRect/>
          </a:stretch>
        </p:blipFill>
        <p:spPr>
          <a:xfrm>
            <a:off x="47625" y="2124710"/>
            <a:ext cx="5585460" cy="3752850"/>
          </a:xfrm>
          <a:prstGeom prst="rect">
            <a:avLst/>
          </a:prstGeom>
        </p:spPr>
      </p:pic>
      <p:pic>
        <p:nvPicPr>
          <p:cNvPr id="5" name="Picture 4"/>
          <p:cNvPicPr>
            <a:picLocks noChangeAspect="1"/>
          </p:cNvPicPr>
          <p:nvPr/>
        </p:nvPicPr>
        <p:blipFill>
          <a:blip r:embed="rId3"/>
          <a:stretch>
            <a:fillRect/>
          </a:stretch>
        </p:blipFill>
        <p:spPr>
          <a:xfrm>
            <a:off x="5973445" y="2124710"/>
            <a:ext cx="6113780" cy="3714115"/>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sp>
        <p:nvSpPr>
          <p:cNvPr id="3" name="Content Placeholder 2"/>
          <p:cNvSpPr>
            <a:spLocks noGrp="1"/>
          </p:cNvSpPr>
          <p:nvPr>
            <p:ph idx="1"/>
          </p:nvPr>
        </p:nvSpPr>
        <p:spPr/>
        <p:txBody>
          <a:bodyPr>
            <a:noAutofit/>
          </a:bodyPr>
          <a:lstStyle/>
          <a:p>
            <a:r>
              <a:rPr lang="en-US" altLang="en-US"/>
              <a:t>Contrary to affinity, you might want to use pod anti-affinity.</a:t>
            </a:r>
          </a:p>
          <a:p>
            <a:r>
              <a:rPr lang="en-US" altLang="en-US"/>
              <a:t>You can use anti-affinity to make sure a pod is only scheduled once in a node.</a:t>
            </a:r>
          </a:p>
          <a:p>
            <a:r>
              <a:rPr lang="en-US" altLang="en-US"/>
              <a:t>For example, you have 3 nodes and you want to schedule 2 pods, but they should not be scheduled on the same node.</a:t>
            </a:r>
          </a:p>
          <a:p>
            <a:r>
              <a:rPr lang="en-US" altLang="en-US"/>
              <a:t>Pod anti-affinity allows you to create a  rule that says to not schedule on the same host if a pod label matches.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pic>
        <p:nvPicPr>
          <p:cNvPr id="4" name="Content Placeholder 3"/>
          <p:cNvPicPr>
            <a:picLocks noGrp="1" noChangeAspect="1"/>
          </p:cNvPicPr>
          <p:nvPr>
            <p:ph idx="1"/>
          </p:nvPr>
        </p:nvPicPr>
        <p:blipFill>
          <a:blip r:embed="rId2"/>
          <a:stretch>
            <a:fillRect/>
          </a:stretch>
        </p:blipFill>
        <p:spPr>
          <a:xfrm>
            <a:off x="837565" y="2162810"/>
            <a:ext cx="5656580" cy="3676650"/>
          </a:xfrm>
          <a:prstGeom prst="rect">
            <a:avLst/>
          </a:prstGeom>
        </p:spPr>
      </p:pic>
      <p:pic>
        <p:nvPicPr>
          <p:cNvPr id="5" name="Picture 4"/>
          <p:cNvPicPr>
            <a:picLocks noChangeAspect="1"/>
          </p:cNvPicPr>
          <p:nvPr/>
        </p:nvPicPr>
        <p:blipFill>
          <a:blip r:embed="rId3"/>
          <a:stretch>
            <a:fillRect/>
          </a:stretch>
        </p:blipFill>
        <p:spPr>
          <a:xfrm>
            <a:off x="6607810" y="2049780"/>
            <a:ext cx="5233035" cy="3590290"/>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sp>
        <p:nvSpPr>
          <p:cNvPr id="3" name="Content Placeholder 2"/>
          <p:cNvSpPr>
            <a:spLocks noGrp="1"/>
          </p:cNvSpPr>
          <p:nvPr>
            <p:ph idx="1"/>
          </p:nvPr>
        </p:nvSpPr>
        <p:spPr/>
        <p:txBody>
          <a:bodyPr/>
          <a:lstStyle/>
          <a:p>
            <a:r>
              <a:rPr lang="en-US" altLang="en-US"/>
              <a:t>When writing pod affinity rules, you can use the following operators.</a:t>
            </a:r>
          </a:p>
          <a:p>
            <a:pPr lvl="1"/>
            <a:r>
              <a:rPr lang="en-US" altLang="en-US"/>
              <a:t>In, NotIn : Does a label have one of the values.</a:t>
            </a:r>
          </a:p>
          <a:p>
            <a:pPr lvl="1"/>
            <a:r>
              <a:rPr lang="en-US" altLang="en-US"/>
              <a:t>Exists, DoesNotExist : Does a label exist or not.</a:t>
            </a:r>
          </a:p>
          <a:p>
            <a:r>
              <a:rPr lang="en-US" altLang="en-US"/>
              <a:t>Interpod affinity and anti-affinity currently requires a substantial amount of processing.</a:t>
            </a:r>
          </a:p>
          <a:p>
            <a:r>
              <a:rPr lang="en-US" altLang="en-US"/>
              <a:t>You might have to take this into account if you have a lot of users or a larger cluster like 150+ users.</a:t>
            </a:r>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INTRODUCTION TO KOPS.</a:t>
            </a:r>
          </a:p>
        </p:txBody>
      </p:sp>
      <p:sp>
        <p:nvSpPr>
          <p:cNvPr id="3" name="Content Placeholder 2"/>
          <p:cNvSpPr>
            <a:spLocks noGrp="1"/>
          </p:cNvSpPr>
          <p:nvPr>
            <p:ph idx="1"/>
          </p:nvPr>
        </p:nvSpPr>
        <p:spPr>
          <a:xfrm>
            <a:off x="838200" y="1839595"/>
            <a:ext cx="10515600" cy="4351338"/>
          </a:xfrm>
        </p:spPr>
        <p:txBody>
          <a:bodyPr>
            <a:noAutofit/>
          </a:bodyPr>
          <a:lstStyle/>
          <a:p>
            <a:r>
              <a:rPr lang="en-US" sz="2000"/>
              <a:t>To setup kubernets on AWS, you can use a tool called kops.</a:t>
            </a:r>
          </a:p>
          <a:p>
            <a:pPr lvl="1"/>
            <a:r>
              <a:rPr lang="en-US" sz="1800"/>
              <a:t>kops stands for kubernetes operations.</a:t>
            </a:r>
          </a:p>
          <a:p>
            <a:r>
              <a:rPr lang="en-US" sz="2000"/>
              <a:t>This tool allows you to do production grade kubernetes installation, upgrades and management.</a:t>
            </a:r>
            <a:r>
              <a:rPr lang="en-US" altLang="en-US" sz="2000"/>
              <a:t>	</a:t>
            </a:r>
          </a:p>
          <a:p>
            <a:pPr lvl="1"/>
            <a:r>
              <a:rPr lang="en-US" sz="1800"/>
              <a:t>We will use this tool to setup kubernetes on AWS.</a:t>
            </a:r>
          </a:p>
          <a:p>
            <a:r>
              <a:rPr lang="en-US" sz="2000"/>
              <a:t>There is also a legacy tool called kube-up.sh</a:t>
            </a:r>
          </a:p>
          <a:p>
            <a:pPr lvl="1"/>
            <a:r>
              <a:rPr lang="en-US" sz="1800"/>
              <a:t>This was a simple tool to bring up a cluster, but is now deprecated. It does not create a production ready environment.</a:t>
            </a:r>
          </a:p>
          <a:p>
            <a:r>
              <a:rPr lang="en-US" sz="2000"/>
              <a:t>kops only works on mac/linux.</a:t>
            </a:r>
          </a:p>
          <a:p>
            <a:r>
              <a:rPr lang="en-US" sz="2000"/>
              <a:t>If you are on windows then you will need to boot a virtual machine first.</a:t>
            </a:r>
          </a:p>
          <a:p>
            <a:r>
              <a:rPr lang="en-US" sz="2000"/>
              <a:t>You can use vagrant to quickly boot up a linux box.</a:t>
            </a:r>
          </a:p>
          <a:p>
            <a:r>
              <a:rPr lang="en-US" sz="2000"/>
              <a:t>You can download virtual box from https://www.virtualbox.org/ and vagrant from </a:t>
            </a:r>
            <a:r>
              <a:rPr lang="en-US" altLang="en-US" sz="2000"/>
              <a:t>`</a:t>
            </a:r>
            <a:r>
              <a:rPr lang="en-US" sz="2000"/>
              <a:t>https://www.vagrantup.com/ (You will need both to work)</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sp>
        <p:nvSpPr>
          <p:cNvPr id="3" name="Content Placeholder 2"/>
          <p:cNvSpPr>
            <a:spLocks noGrp="1"/>
          </p:cNvSpPr>
          <p:nvPr>
            <p:ph idx="1"/>
          </p:nvPr>
        </p:nvSpPr>
        <p:spPr/>
        <p:txBody>
          <a:bodyPr>
            <a:noAutofit/>
          </a:bodyPr>
          <a:lstStyle/>
          <a:p>
            <a:r>
              <a:rPr lang="en-US" altLang="en-US"/>
              <a:t>cd affinity</a:t>
            </a:r>
          </a:p>
          <a:p>
            <a:r>
              <a:rPr lang="en-US" altLang="en-US"/>
              <a:t>cat pod-affinity.yaml</a:t>
            </a:r>
          </a:p>
          <a:p>
            <a:r>
              <a:rPr lang="en-US" altLang="en-US"/>
              <a:t>kubectl create -f pod-affinity.yaml</a:t>
            </a:r>
          </a:p>
          <a:p>
            <a:r>
              <a:rPr lang="en-US" altLang="en-US"/>
              <a:t>kubectl get pods -o wide</a:t>
            </a:r>
          </a:p>
          <a:p>
            <a:r>
              <a:rPr lang="en-US" altLang="en-US"/>
              <a:t>kubectl scale --replicas=4 deployment pod-affinity-2</a:t>
            </a:r>
          </a:p>
          <a:p>
            <a:r>
              <a:rPr lang="en-US" altLang="en-US"/>
              <a:t>kubectl delete -f pod-affinity.yaml</a:t>
            </a:r>
          </a:p>
          <a:p>
            <a:r>
              <a:rPr lang="en-US" altLang="en-US"/>
              <a:t>kubectl describe nodes | less</a:t>
            </a:r>
          </a:p>
          <a:p>
            <a:r>
              <a:rPr lang="en-US" altLang="en-US"/>
              <a:t>Change the “topologyKey” to “failure-domain.beta.kubernetes.io/zone”</a:t>
            </a:r>
          </a:p>
          <a:p>
            <a:r>
              <a:rPr lang="en-US" altLang="en-US"/>
              <a:t>kubectl get pods -o wide</a:t>
            </a:r>
          </a:p>
          <a:p>
            <a:endParaRPr lang="en-US"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sp>
        <p:nvSpPr>
          <p:cNvPr id="3" name="Content Placeholder 2"/>
          <p:cNvSpPr>
            <a:spLocks noGrp="1"/>
          </p:cNvSpPr>
          <p:nvPr>
            <p:ph idx="1"/>
          </p:nvPr>
        </p:nvSpPr>
        <p:spPr/>
        <p:txBody>
          <a:bodyPr>
            <a:noAutofit/>
          </a:bodyPr>
          <a:lstStyle/>
          <a:p>
            <a:r>
              <a:rPr lang="en-US" altLang="en-US"/>
              <a:t>kubectl scale --replicas=5 deployment pod-affinity-2</a:t>
            </a:r>
          </a:p>
          <a:p>
            <a:r>
              <a:rPr lang="en-US" altLang="en-US"/>
              <a:t>Now you should be able to see that the pods are getting scheduled on different nodes because we are using the “failure” label and not the “hostname” label.</a:t>
            </a:r>
          </a:p>
          <a:p>
            <a:r>
              <a:rPr lang="en-US" altLang="en-US" b="1"/>
              <a:t>Example for Anti-affinity:</a:t>
            </a:r>
          </a:p>
          <a:p>
            <a:r>
              <a:rPr lang="en-US" altLang="en-US"/>
              <a:t>cd affinity</a:t>
            </a:r>
          </a:p>
          <a:p>
            <a:r>
              <a:rPr lang="en-US" altLang="en-US"/>
              <a:t>nano pod-anti-affinity.yaml </a:t>
            </a:r>
          </a:p>
          <a:p>
            <a:r>
              <a:rPr lang="en-US" altLang="en-US"/>
              <a:t>kubectl create -f pod-anti-affinity.yaml</a:t>
            </a:r>
          </a:p>
          <a:p>
            <a:r>
              <a:rPr lang="en-US" altLang="en-US"/>
              <a:t>kubectl get pods -o wide</a:t>
            </a:r>
          </a:p>
          <a:p>
            <a:r>
              <a:rPr lang="en-US" altLang="en-US"/>
              <a:t>kubectl get nodes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sym typeface="+mn-ea"/>
              </a:rPr>
              <a:t>INTERPOD AFFINITY AND ANTI-AFFINITY.</a:t>
            </a:r>
          </a:p>
        </p:txBody>
      </p:sp>
      <p:sp>
        <p:nvSpPr>
          <p:cNvPr id="3" name="Content Placeholder 2"/>
          <p:cNvSpPr>
            <a:spLocks noGrp="1"/>
          </p:cNvSpPr>
          <p:nvPr>
            <p:ph idx="1"/>
          </p:nvPr>
        </p:nvSpPr>
        <p:spPr/>
        <p:txBody>
          <a:bodyPr/>
          <a:lstStyle/>
          <a:p>
            <a:r>
              <a:rPr lang="en-US"/>
              <a:t>kubectl describe pod pod-affinity-4-6f5569f9fd-bbxw9</a:t>
            </a:r>
          </a:p>
          <a:p>
            <a:r>
              <a:rPr lang="en-US" altLang="en-US"/>
              <a:t>nano pod-anti-affinity-5.yaml</a:t>
            </a:r>
          </a:p>
          <a:p>
            <a:r>
              <a:rPr lang="en-US" altLang="en-US"/>
              <a:t>kubectl create -f pod-anti-affinity-5.yaml</a:t>
            </a:r>
          </a:p>
          <a:p>
            <a:r>
              <a:rPr lang="en-US" altLang="en-US"/>
              <a:t>kubectl get pods -o wide</a:t>
            </a:r>
          </a:p>
          <a:p>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TAINTS AND TOLERATIONS.</a:t>
            </a:r>
          </a:p>
        </p:txBody>
      </p:sp>
      <p:sp>
        <p:nvSpPr>
          <p:cNvPr id="3" name="Content Placeholder 2"/>
          <p:cNvSpPr>
            <a:spLocks noGrp="1"/>
          </p:cNvSpPr>
          <p:nvPr>
            <p:ph idx="1"/>
          </p:nvPr>
        </p:nvSpPr>
        <p:spPr/>
        <p:txBody>
          <a:bodyPr>
            <a:normAutofit/>
          </a:bodyPr>
          <a:lstStyle/>
          <a:p>
            <a:r>
              <a:rPr lang="en-US" altLang="en-US" sz="2400"/>
              <a:t>Tolerations is the opposite of node affinity.</a:t>
            </a:r>
          </a:p>
          <a:p>
            <a:pPr lvl="1"/>
            <a:r>
              <a:rPr lang="en-US" altLang="en-US" sz="2000"/>
              <a:t>Tolerations allow a node to repel a set of pods.</a:t>
            </a:r>
          </a:p>
          <a:p>
            <a:pPr lvl="1"/>
            <a:r>
              <a:rPr lang="en-US" altLang="en-US" sz="2000"/>
              <a:t>Taints mark a node, tolerations are applied to pods to influence the scheduling the pods.</a:t>
            </a:r>
          </a:p>
          <a:p>
            <a:r>
              <a:rPr lang="en-US" altLang="en-US" sz="2400"/>
              <a:t>One use case for taints is  to make sure that when you create a new pod, they are not scheduled on the master.</a:t>
            </a:r>
          </a:p>
          <a:p>
            <a:pPr lvl="1"/>
            <a:r>
              <a:rPr lang="en-US" altLang="en-US" sz="2000"/>
              <a:t>The master has a taint : node-role.kubernetes.io/master:NoSchedule</a:t>
            </a:r>
          </a:p>
          <a:p>
            <a:r>
              <a:rPr lang="en-US" altLang="en-US" sz="2400"/>
              <a:t>To add a new taint to a node, you can use kubectl taint</a:t>
            </a:r>
          </a:p>
          <a:p>
            <a:r>
              <a:rPr lang="en-US" altLang="en-US" sz="2400"/>
              <a:t>kubectl taint nodes node1 key=value:NoSchedule</a:t>
            </a:r>
          </a:p>
          <a:p>
            <a:r>
              <a:rPr lang="en-US" altLang="en-US" sz="2400">
                <a:sym typeface="+mn-ea"/>
              </a:rPr>
              <a:t>This will make  sure that no pods will be scheduled on node1, as long as they do not have a matching toleration.</a:t>
            </a:r>
            <a:endParaRPr lang="en-US" altLang="en-US" sz="2400"/>
          </a:p>
          <a:p>
            <a:endParaRPr lang="en-US" altLang="en-US" sz="24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TAINTS AND TOLERATIONS.</a:t>
            </a:r>
            <a:endParaRPr lang="en-US"/>
          </a:p>
        </p:txBody>
      </p:sp>
      <p:sp>
        <p:nvSpPr>
          <p:cNvPr id="3" name="Content Placeholder 2"/>
          <p:cNvSpPr>
            <a:spLocks noGrp="1"/>
          </p:cNvSpPr>
          <p:nvPr>
            <p:ph idx="1"/>
          </p:nvPr>
        </p:nvSpPr>
        <p:spPr/>
        <p:txBody>
          <a:bodyPr/>
          <a:lstStyle/>
          <a:p>
            <a:r>
              <a:rPr lang="en-US" altLang="en-US"/>
              <a:t>The following toleration would allow a new pod to be scheduled on the tainted node1.</a:t>
            </a:r>
          </a:p>
          <a:p>
            <a:endParaRPr lang="en-US" altLang="en-US"/>
          </a:p>
          <a:p>
            <a:endParaRPr lang="en-US" altLang="en-US"/>
          </a:p>
          <a:p>
            <a:endParaRPr lang="en-US" altLang="en-US"/>
          </a:p>
          <a:p>
            <a:r>
              <a:rPr lang="en-US" altLang="en-US"/>
              <a:t>You can use the following operators,</a:t>
            </a:r>
          </a:p>
          <a:p>
            <a:pPr lvl="1"/>
            <a:r>
              <a:rPr lang="en-US" altLang="en-US"/>
              <a:t>Equal : Providing a key and a value.</a:t>
            </a:r>
          </a:p>
          <a:p>
            <a:pPr lvl="1"/>
            <a:r>
              <a:rPr lang="en-US" altLang="en-US"/>
              <a:t>Exists : Only providing a key, checking whether a key exists.</a:t>
            </a:r>
          </a:p>
        </p:txBody>
      </p:sp>
      <p:pic>
        <p:nvPicPr>
          <p:cNvPr id="4" name="Picture 3"/>
          <p:cNvPicPr>
            <a:picLocks noChangeAspect="1"/>
          </p:cNvPicPr>
          <p:nvPr/>
        </p:nvPicPr>
        <p:blipFill>
          <a:blip r:embed="rId2"/>
          <a:stretch>
            <a:fillRect/>
          </a:stretch>
        </p:blipFill>
        <p:spPr>
          <a:xfrm>
            <a:off x="4586605" y="2743200"/>
            <a:ext cx="3018790" cy="1371600"/>
          </a:xfrm>
          <a:prstGeom prst="rect">
            <a:avLst/>
          </a:prstGeom>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TAINTS AND TOLERATIONS.</a:t>
            </a:r>
            <a:endParaRPr lang="en-US"/>
          </a:p>
        </p:txBody>
      </p:sp>
      <p:sp>
        <p:nvSpPr>
          <p:cNvPr id="3" name="Content Placeholder 2"/>
          <p:cNvSpPr>
            <a:spLocks noGrp="1"/>
          </p:cNvSpPr>
          <p:nvPr>
            <p:ph idx="1"/>
          </p:nvPr>
        </p:nvSpPr>
        <p:spPr/>
        <p:txBody>
          <a:bodyPr>
            <a:normAutofit/>
          </a:bodyPr>
          <a:lstStyle/>
          <a:p>
            <a:r>
              <a:rPr lang="en-US" altLang="en-US"/>
              <a:t>Just like the affinity, taints can also be a preference or soft rather than a requirement.</a:t>
            </a:r>
          </a:p>
          <a:p>
            <a:pPr lvl="1"/>
            <a:r>
              <a:rPr lang="en-US" altLang="en-US" b="1"/>
              <a:t>NoSchedule: </a:t>
            </a:r>
            <a:r>
              <a:rPr lang="en-US" altLang="en-US"/>
              <a:t>A hard requirement that a pod will not be scheduled unless there is a matching toleration.</a:t>
            </a:r>
          </a:p>
          <a:p>
            <a:pPr lvl="1"/>
            <a:r>
              <a:rPr lang="en-US" altLang="en-US" b="1"/>
              <a:t>PreferNoSchedule: </a:t>
            </a:r>
            <a:r>
              <a:rPr lang="en-US" altLang="en-US"/>
              <a:t>Kubernetes will try and avoid placing a pod that does not have a matching toleration, but it is not a hard requirement.</a:t>
            </a:r>
          </a:p>
          <a:p>
            <a:r>
              <a:rPr lang="en-US" altLang="en-US"/>
              <a:t>If the taint is applied while there are already running pods, they will not be evicted, unless the following taint type is used.</a:t>
            </a:r>
          </a:p>
          <a:p>
            <a:pPr lvl="1"/>
            <a:r>
              <a:rPr lang="en-US" altLang="en-US" b="1"/>
              <a:t>NoExecute: </a:t>
            </a:r>
            <a:r>
              <a:rPr lang="en-US" altLang="en-US"/>
              <a:t>Evict the pods with non-matching tolerations.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TAINTS AND TOLERATIONS.</a:t>
            </a:r>
            <a:endParaRPr lang="en-US"/>
          </a:p>
        </p:txBody>
      </p:sp>
      <p:sp>
        <p:nvSpPr>
          <p:cNvPr id="3" name="Content Placeholder 2"/>
          <p:cNvSpPr>
            <a:spLocks noGrp="1"/>
          </p:cNvSpPr>
          <p:nvPr>
            <p:ph idx="1"/>
          </p:nvPr>
        </p:nvSpPr>
        <p:spPr/>
        <p:txBody>
          <a:bodyPr>
            <a:noAutofit/>
          </a:bodyPr>
          <a:lstStyle/>
          <a:p>
            <a:r>
              <a:rPr lang="en-US" altLang="en-US" sz="2400"/>
              <a:t>When using “NoExecute”, you can specify within your toleration how long the pod can run on a tainted node before being evicted.</a:t>
            </a:r>
          </a:p>
          <a:p>
            <a:endParaRPr lang="en-US" altLang="en-US" sz="2400"/>
          </a:p>
          <a:p>
            <a:endParaRPr lang="en-US" altLang="en-US" sz="2400"/>
          </a:p>
          <a:p>
            <a:endParaRPr lang="en-US" altLang="en-US" sz="2400"/>
          </a:p>
          <a:p>
            <a:endParaRPr lang="en-US" altLang="en-US" sz="2400"/>
          </a:p>
          <a:p>
            <a:r>
              <a:rPr lang="en-US" altLang="en-US" sz="2400"/>
              <a:t>If you do not specify the “tolerationSeconds”, the toleration will match and the pod will keep running on the node.</a:t>
            </a:r>
          </a:p>
          <a:p>
            <a:r>
              <a:rPr lang="en-US" altLang="en-US" sz="2400"/>
              <a:t>In this example, the toleration will only match for 1 hour (3600 seconds) , after that the pod will be evicted from the node.</a:t>
            </a:r>
          </a:p>
          <a:p>
            <a:endParaRPr lang="en-US" altLang="en-US" sz="2400"/>
          </a:p>
        </p:txBody>
      </p:sp>
      <p:pic>
        <p:nvPicPr>
          <p:cNvPr id="4" name="Picture 3"/>
          <p:cNvPicPr>
            <a:picLocks noChangeAspect="1"/>
          </p:cNvPicPr>
          <p:nvPr/>
        </p:nvPicPr>
        <p:blipFill>
          <a:blip r:embed="rId2"/>
          <a:stretch>
            <a:fillRect/>
          </a:stretch>
        </p:blipFill>
        <p:spPr>
          <a:xfrm>
            <a:off x="4424680" y="2628900"/>
            <a:ext cx="3342640" cy="1600200"/>
          </a:xfrm>
          <a:prstGeom prst="rect">
            <a:avLst/>
          </a:prstGeom>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TAINTS AND TOLERATIONS.</a:t>
            </a:r>
            <a:endParaRPr lang="en-US"/>
          </a:p>
        </p:txBody>
      </p:sp>
      <p:sp>
        <p:nvSpPr>
          <p:cNvPr id="3" name="Content Placeholder 2"/>
          <p:cNvSpPr>
            <a:spLocks noGrp="1"/>
          </p:cNvSpPr>
          <p:nvPr>
            <p:ph idx="1"/>
          </p:nvPr>
        </p:nvSpPr>
        <p:spPr/>
        <p:txBody>
          <a:bodyPr>
            <a:noAutofit/>
          </a:bodyPr>
          <a:lstStyle/>
          <a:p>
            <a:r>
              <a:rPr lang="en-US" altLang="en-US" sz="3200"/>
              <a:t>Example use cases are:</a:t>
            </a:r>
          </a:p>
          <a:p>
            <a:pPr lvl="1"/>
            <a:r>
              <a:rPr lang="en-US" altLang="en-US" sz="2800"/>
              <a:t>The existing node taints for master nodes.</a:t>
            </a:r>
          </a:p>
          <a:p>
            <a:pPr lvl="1"/>
            <a:r>
              <a:rPr lang="en-US" altLang="en-US" sz="2800"/>
              <a:t>Taint nodes that are dedicated for a team or a user.</a:t>
            </a:r>
          </a:p>
          <a:p>
            <a:pPr lvl="1"/>
            <a:r>
              <a:rPr lang="en-US" altLang="en-US" sz="2800"/>
              <a:t>If you have a few nodes with specific hardware (for example GPUs), you can taint them to avoid running noon-specific applications on the nodes.</a:t>
            </a:r>
          </a:p>
          <a:p>
            <a:r>
              <a:rPr lang="en-US" altLang="en-US" sz="3200"/>
              <a:t>This will automatically taint nodes that have node problems, allowing you to add tolerations to time the eviction of pods from nodes.</a:t>
            </a:r>
          </a:p>
          <a:p>
            <a:endParaRPr lang="en-US" altLang="en-US" sz="32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TAINTS AND TOLERATIONS.</a:t>
            </a:r>
            <a:endParaRPr lang="en-US"/>
          </a:p>
        </p:txBody>
      </p:sp>
      <p:sp>
        <p:nvSpPr>
          <p:cNvPr id="3" name="Content Placeholder 2"/>
          <p:cNvSpPr>
            <a:spLocks noGrp="1"/>
          </p:cNvSpPr>
          <p:nvPr>
            <p:ph idx="1"/>
          </p:nvPr>
        </p:nvSpPr>
        <p:spPr/>
        <p:txBody>
          <a:bodyPr/>
          <a:lstStyle/>
          <a:p>
            <a:r>
              <a:rPr lang="en-US" altLang="en-US">
                <a:sym typeface="+mn-ea"/>
              </a:rPr>
              <a:t>You can enable alpha features by passing the “--feature.gates” to the kubernetes controller manager or in kops, you can use kops edit to add.</a:t>
            </a:r>
          </a:p>
          <a:p>
            <a:endParaRPr lang="en-US" altLang="en-US">
              <a:sym typeface="+mn-ea"/>
            </a:endParaRPr>
          </a:p>
          <a:p>
            <a:endParaRPr lang="en-US" altLang="en-US">
              <a:sym typeface="+mn-ea"/>
            </a:endParaRPr>
          </a:p>
          <a:p>
            <a:endParaRPr lang="en-US" altLang="en-US">
              <a:sym typeface="+mn-ea"/>
            </a:endParaRPr>
          </a:p>
          <a:p>
            <a:r>
              <a:rPr lang="en-US" altLang="en-US">
                <a:sym typeface="+mn-ea"/>
              </a:rPr>
              <a:t>This is an example of a toleration that could be used.</a:t>
            </a:r>
            <a:endParaRPr lang="en-US" altLang="en-US"/>
          </a:p>
          <a:p>
            <a:endParaRPr lang="en-US"/>
          </a:p>
        </p:txBody>
      </p:sp>
      <p:pic>
        <p:nvPicPr>
          <p:cNvPr id="4" name="Picture 3"/>
          <p:cNvPicPr>
            <a:picLocks noChangeAspect="1"/>
          </p:cNvPicPr>
          <p:nvPr/>
        </p:nvPicPr>
        <p:blipFill>
          <a:blip r:embed="rId2"/>
          <a:stretch>
            <a:fillRect/>
          </a:stretch>
        </p:blipFill>
        <p:spPr>
          <a:xfrm>
            <a:off x="3867785" y="3209290"/>
            <a:ext cx="4457065" cy="1181100"/>
          </a:xfrm>
          <a:prstGeom prst="rect">
            <a:avLst/>
          </a:prstGeom>
        </p:spPr>
      </p:pic>
      <p:pic>
        <p:nvPicPr>
          <p:cNvPr id="5" name="Picture 4"/>
          <p:cNvPicPr>
            <a:picLocks noChangeAspect="1"/>
          </p:cNvPicPr>
          <p:nvPr/>
        </p:nvPicPr>
        <p:blipFill>
          <a:blip r:embed="rId3"/>
          <a:stretch>
            <a:fillRect/>
          </a:stretch>
        </p:blipFill>
        <p:spPr>
          <a:xfrm>
            <a:off x="3257550" y="5185410"/>
            <a:ext cx="5676265" cy="1362075"/>
          </a:xfrm>
          <a:prstGeom prst="rect">
            <a:avLst/>
          </a:prstGeom>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555"/>
            <a:ext cx="10515600" cy="1055370"/>
          </a:xfrm>
        </p:spPr>
        <p:txBody>
          <a:bodyPr>
            <a:normAutofit/>
          </a:bodyPr>
          <a:lstStyle/>
          <a:p>
            <a:r>
              <a:rPr lang="en-US" altLang="en-US" b="1">
                <a:sym typeface="+mn-ea"/>
              </a:rPr>
              <a:t>TAINTS AND TOLERATIONS.</a:t>
            </a:r>
            <a:endParaRPr lang="en-US"/>
          </a:p>
        </p:txBody>
      </p:sp>
      <p:sp>
        <p:nvSpPr>
          <p:cNvPr id="3" name="Content Placeholder 2"/>
          <p:cNvSpPr>
            <a:spLocks noGrp="1"/>
          </p:cNvSpPr>
          <p:nvPr>
            <p:ph idx="1"/>
          </p:nvPr>
        </p:nvSpPr>
        <p:spPr>
          <a:xfrm>
            <a:off x="838200" y="1397635"/>
            <a:ext cx="10515600" cy="4351338"/>
          </a:xfrm>
        </p:spPr>
        <p:txBody>
          <a:bodyPr>
            <a:noAutofit/>
          </a:bodyPr>
          <a:lstStyle/>
          <a:p>
            <a:r>
              <a:rPr lang="en-US" altLang="en-US"/>
              <a:t>Below are the other “keys” that you can use with your tolerations.</a:t>
            </a:r>
          </a:p>
          <a:p>
            <a:pPr lvl="1"/>
            <a:r>
              <a:rPr lang="en-US" altLang="en-US" b="1"/>
              <a:t>node.kubernetes.io/not-ready :</a:t>
            </a:r>
            <a:r>
              <a:rPr lang="en-US" altLang="en-US"/>
              <a:t> Node is not ready</a:t>
            </a:r>
          </a:p>
          <a:p>
            <a:pPr lvl="1"/>
            <a:r>
              <a:rPr lang="en-US" altLang="en-US" b="1">
                <a:sym typeface="+mn-ea"/>
              </a:rPr>
              <a:t>node.kubernetes.io/unreachable : </a:t>
            </a:r>
            <a:r>
              <a:rPr lang="en-US" altLang="en-US">
                <a:sym typeface="+mn-ea"/>
              </a:rPr>
              <a:t>Node is unreachable from the node controller.</a:t>
            </a:r>
          </a:p>
          <a:p>
            <a:pPr lvl="1"/>
            <a:r>
              <a:rPr lang="en-US" altLang="en-US" b="1">
                <a:sym typeface="+mn-ea"/>
              </a:rPr>
              <a:t>node.kubernetes.io/out-of-disk :</a:t>
            </a:r>
            <a:r>
              <a:rPr lang="en-US" altLang="en-US">
                <a:sym typeface="+mn-ea"/>
              </a:rPr>
              <a:t> Node becomes out of disk</a:t>
            </a:r>
          </a:p>
          <a:p>
            <a:pPr lvl="1"/>
            <a:r>
              <a:rPr lang="en-US" altLang="en-US" b="1">
                <a:sym typeface="+mn-ea"/>
              </a:rPr>
              <a:t>node.kubernetes.io/memory-pressure :</a:t>
            </a:r>
            <a:r>
              <a:rPr lang="en-US" altLang="en-US">
                <a:sym typeface="+mn-ea"/>
              </a:rPr>
              <a:t> Node has memory pressure.</a:t>
            </a:r>
          </a:p>
          <a:p>
            <a:pPr lvl="1"/>
            <a:r>
              <a:rPr lang="en-US" altLang="en-US" b="1">
                <a:sym typeface="+mn-ea"/>
              </a:rPr>
              <a:t>node.kubernetes.io/disk-pressure :</a:t>
            </a:r>
            <a:r>
              <a:rPr lang="en-US" altLang="en-US">
                <a:sym typeface="+mn-ea"/>
              </a:rPr>
              <a:t> Node has disk pressure.</a:t>
            </a:r>
          </a:p>
          <a:p>
            <a:pPr lvl="1"/>
            <a:r>
              <a:rPr lang="en-US" altLang="en-US" b="1">
                <a:sym typeface="+mn-ea"/>
              </a:rPr>
              <a:t>node.kubernetes.io/network-unavailable :</a:t>
            </a:r>
            <a:r>
              <a:rPr lang="en-US" altLang="en-US">
                <a:sym typeface="+mn-ea"/>
              </a:rPr>
              <a:t> Nodes network is unavailable.</a:t>
            </a:r>
          </a:p>
          <a:p>
            <a:pPr lvl="1"/>
            <a:r>
              <a:rPr lang="en-US" altLang="en-US" b="1">
                <a:sym typeface="+mn-ea"/>
              </a:rPr>
              <a:t>node.kubernetes.io/unschedulable :</a:t>
            </a:r>
            <a:r>
              <a:rPr lang="en-US" altLang="en-US">
                <a:sym typeface="+mn-ea"/>
              </a:rPr>
              <a:t> Node is unschedulable</a:t>
            </a:r>
            <a:endParaRPr lang="en-US" altLang="en-US" b="1">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a:t>KUBERNETES SETUP ON AWS USING KOPS.</a:t>
            </a:r>
          </a:p>
        </p:txBody>
      </p:sp>
      <p:sp>
        <p:nvSpPr>
          <p:cNvPr id="3" name="Content Placeholder 2"/>
          <p:cNvSpPr>
            <a:spLocks noGrp="1"/>
          </p:cNvSpPr>
          <p:nvPr>
            <p:ph idx="1"/>
          </p:nvPr>
        </p:nvSpPr>
        <p:spPr/>
        <p:txBody>
          <a:bodyPr>
            <a:normAutofit lnSpcReduction="10000"/>
          </a:bodyPr>
          <a:lstStyle/>
          <a:p>
            <a:r>
              <a:rPr lang="en-US" altLang="en-US"/>
              <a:t>Go to the link https://github.com/kubernetes/kops</a:t>
            </a:r>
          </a:p>
          <a:p>
            <a:r>
              <a:rPr lang="en-US" altLang="en-US"/>
              <a:t>Install pip.</a:t>
            </a:r>
          </a:p>
          <a:p>
            <a:r>
              <a:rPr lang="en-US" altLang="en-US"/>
              <a:t>Install aws cli</a:t>
            </a:r>
          </a:p>
          <a:p>
            <a:r>
              <a:rPr lang="en-US" altLang="en-US"/>
              <a:t>Create a user with admin access in AWS to access the AWS resources.</a:t>
            </a:r>
          </a:p>
          <a:p>
            <a:r>
              <a:rPr lang="en-US" altLang="en-US"/>
              <a:t>Create an S3 bukcet where all your kubernetes state files will be saved.</a:t>
            </a:r>
          </a:p>
          <a:p>
            <a:r>
              <a:rPr lang="en-US" altLang="en-US"/>
              <a:t>Create a hosted zone in Route53 that will be used by kubernetes.</a:t>
            </a:r>
          </a:p>
          <a:p>
            <a:r>
              <a:rPr lang="en-US" altLang="en-US"/>
              <a:t>Install kubectl</a:t>
            </a:r>
          </a:p>
          <a:p>
            <a:endParaRPr lang="en-US"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TAINTS AND TOLERATIONS.</a:t>
            </a:r>
            <a:endParaRPr lang="en-US"/>
          </a:p>
        </p:txBody>
      </p:sp>
      <p:sp>
        <p:nvSpPr>
          <p:cNvPr id="3" name="Content Placeholder 2"/>
          <p:cNvSpPr>
            <a:spLocks noGrp="1"/>
          </p:cNvSpPr>
          <p:nvPr>
            <p:ph idx="1"/>
          </p:nvPr>
        </p:nvSpPr>
        <p:spPr/>
        <p:txBody>
          <a:bodyPr>
            <a:noAutofit/>
          </a:bodyPr>
          <a:lstStyle/>
          <a:p>
            <a:r>
              <a:rPr lang="en-US"/>
              <a:t>kubectl get nodes</a:t>
            </a:r>
          </a:p>
          <a:p>
            <a:r>
              <a:rPr lang="en-US"/>
              <a:t>kubectl get nodes ip-172-20-59-55.ec2.internal -o yaml</a:t>
            </a:r>
          </a:p>
          <a:p>
            <a:r>
              <a:rPr lang="en-US"/>
              <a:t>kubectl get nodes ip-172-20-59-55.ec2.internal -o yaml | less</a:t>
            </a:r>
          </a:p>
          <a:p>
            <a:r>
              <a:rPr lang="en-US" altLang="en-US"/>
              <a:t>search for “taint” using “/taint”</a:t>
            </a:r>
          </a:p>
          <a:p>
            <a:r>
              <a:rPr lang="en-US" altLang="en-US"/>
              <a:t>cd tolerations</a:t>
            </a:r>
          </a:p>
          <a:p>
            <a:r>
              <a:rPr lang="en-US" altLang="en-US"/>
              <a:t>cat README.md </a:t>
            </a:r>
          </a:p>
          <a:p>
            <a:r>
              <a:rPr lang="en-US" altLang="en-US"/>
              <a:t>kubectl get nodes</a:t>
            </a:r>
          </a:p>
          <a:p>
            <a:r>
              <a:rPr lang="en-US" altLang="en-US"/>
              <a:t>kubectl taint nodes ip-172-20-54-33.ec2.internal type=specialnode:NoSchedule</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TAINTS AND TOLERATIONS.</a:t>
            </a:r>
            <a:endParaRPr lang="en-US"/>
          </a:p>
        </p:txBody>
      </p:sp>
      <p:sp>
        <p:nvSpPr>
          <p:cNvPr id="3" name="Content Placeholder 2"/>
          <p:cNvSpPr>
            <a:spLocks noGrp="1"/>
          </p:cNvSpPr>
          <p:nvPr>
            <p:ph idx="1"/>
          </p:nvPr>
        </p:nvSpPr>
        <p:spPr/>
        <p:txBody>
          <a:bodyPr>
            <a:noAutofit/>
          </a:bodyPr>
          <a:lstStyle/>
          <a:p>
            <a:r>
              <a:rPr lang="en-US" sz="2400"/>
              <a:t>nano tolerations.yaml</a:t>
            </a:r>
          </a:p>
          <a:p>
            <a:r>
              <a:rPr lang="en-US" sz="2400"/>
              <a:t>kubectl create -f tolerations.yaml </a:t>
            </a:r>
          </a:p>
          <a:p>
            <a:r>
              <a:rPr lang="en-US" sz="2400"/>
              <a:t>kubectl get pods -o wide</a:t>
            </a:r>
          </a:p>
          <a:p>
            <a:r>
              <a:rPr lang="en-US" sz="2400"/>
              <a:t>kubectl taint nodes ip-172-20-54-33.ec2.internal type2=specialnode2:NoSchedule</a:t>
            </a:r>
          </a:p>
          <a:p>
            <a:r>
              <a:rPr lang="en-US" sz="2400">
                <a:sym typeface="+mn-ea"/>
              </a:rPr>
              <a:t>kubectl get pods -o wide</a:t>
            </a:r>
          </a:p>
          <a:p>
            <a:r>
              <a:rPr lang="en-US" sz="2400"/>
              <a:t>kubectl delete pod tolerations-2-66c58c896d-5qq7k</a:t>
            </a:r>
          </a:p>
          <a:p>
            <a:r>
              <a:rPr lang="en-US" sz="2400"/>
              <a:t>kubectl taint nodes ip-172-20-54-33.ec2.internal testkey=testvalue:NoExecute</a:t>
            </a:r>
          </a:p>
          <a:p>
            <a:r>
              <a:rPr lang="en-US" sz="2400"/>
              <a:t>kubectl taint nodes ip-172-20-54-33.ec2.internal testkey-</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a:t>CUSTOM RESOURCE DEFINITIONS (CRDs).</a:t>
            </a:r>
          </a:p>
        </p:txBody>
      </p:sp>
      <p:sp>
        <p:nvSpPr>
          <p:cNvPr id="3" name="Content Placeholder 2"/>
          <p:cNvSpPr>
            <a:spLocks noGrp="1"/>
          </p:cNvSpPr>
          <p:nvPr>
            <p:ph idx="1"/>
          </p:nvPr>
        </p:nvSpPr>
        <p:spPr/>
        <p:txBody>
          <a:bodyPr>
            <a:noAutofit/>
          </a:bodyPr>
          <a:lstStyle/>
          <a:p>
            <a:r>
              <a:rPr lang="en-US" altLang="en-US" sz="2400"/>
              <a:t>Custom Resource Definition lets you extend the kubernetes API.</a:t>
            </a:r>
          </a:p>
          <a:p>
            <a:r>
              <a:rPr lang="en-US" altLang="en-US" sz="2400"/>
              <a:t>Resources are the endpoints in the kubernetes API that store collections of API objects.</a:t>
            </a:r>
          </a:p>
          <a:p>
            <a:r>
              <a:rPr lang="en-US" altLang="en-US" sz="2400"/>
              <a:t>For example, there is a built-in Deployment resource, that you can use to deploy applications.</a:t>
            </a:r>
          </a:p>
          <a:p>
            <a:r>
              <a:rPr lang="en-US" altLang="en-US" sz="2400"/>
              <a:t>In the yaml files, you describe the object using the Deployment resource type.</a:t>
            </a:r>
          </a:p>
          <a:p>
            <a:r>
              <a:rPr lang="en-US" altLang="en-US" sz="2400"/>
              <a:t>You create the object on the cluster by using “kubectl”.</a:t>
            </a:r>
          </a:p>
          <a:p>
            <a:r>
              <a:rPr lang="en-US" altLang="en-US" sz="2400"/>
              <a:t>A custom resource is a resource that you might add to your cluster, it is not available on every cluster.</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a:sym typeface="+mn-ea"/>
              </a:rPr>
              <a:t>CUSTOM RESOURCE DEFINITIONS (CRDs)</a:t>
            </a:r>
          </a:p>
        </p:txBody>
      </p:sp>
      <p:sp>
        <p:nvSpPr>
          <p:cNvPr id="3" name="Content Placeholder 2"/>
          <p:cNvSpPr>
            <a:spLocks noGrp="1"/>
          </p:cNvSpPr>
          <p:nvPr>
            <p:ph idx="1"/>
          </p:nvPr>
        </p:nvSpPr>
        <p:spPr/>
        <p:txBody>
          <a:bodyPr/>
          <a:lstStyle/>
          <a:p>
            <a:r>
              <a:rPr lang="en-US" altLang="en-US"/>
              <a:t>It is an extension of the kubernetes API.</a:t>
            </a:r>
          </a:p>
          <a:p>
            <a:r>
              <a:rPr lang="en-US" altLang="en-US"/>
              <a:t>Custom resources are also described in the yaml files.</a:t>
            </a:r>
          </a:p>
          <a:p>
            <a:r>
              <a:rPr lang="en-US" altLang="en-US"/>
              <a:t>As an administrator, you can dynamically add CRDs to add extra functionality to your cluster.</a:t>
            </a:r>
          </a:p>
          <a:p>
            <a:r>
              <a:rPr lang="en-US" altLang="en-US"/>
              <a:t>Operators, explained in the next lecture, use these CRDs to extend the kubernetes API with their own functionality.</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OPERATORS.</a:t>
            </a:r>
          </a:p>
        </p:txBody>
      </p:sp>
      <p:sp>
        <p:nvSpPr>
          <p:cNvPr id="3" name="Content Placeholder 2"/>
          <p:cNvSpPr>
            <a:spLocks noGrp="1"/>
          </p:cNvSpPr>
          <p:nvPr>
            <p:ph idx="1"/>
          </p:nvPr>
        </p:nvSpPr>
        <p:spPr/>
        <p:txBody>
          <a:bodyPr>
            <a:noAutofit/>
          </a:bodyPr>
          <a:lstStyle/>
          <a:p>
            <a:r>
              <a:rPr lang="en-US" altLang="en-US" sz="2400"/>
              <a:t>An operator is a method of packaging, deploying and managing a kubernetes application.</a:t>
            </a:r>
          </a:p>
          <a:p>
            <a:r>
              <a:rPr lang="en-US" altLang="en-US" sz="2400"/>
              <a:t>It puts operational knowledge into an application.</a:t>
            </a:r>
          </a:p>
          <a:p>
            <a:pPr lvl="1"/>
            <a:r>
              <a:rPr lang="en-US" altLang="en-US" sz="2000"/>
              <a:t>It brings the user closer to the experience of managed cloud services, rather than having to know all the specifics of an application deployed to kubernetes.</a:t>
            </a:r>
          </a:p>
          <a:p>
            <a:pPr lvl="1"/>
            <a:r>
              <a:rPr lang="en-US" altLang="en-US" sz="2000"/>
              <a:t>Once an operator is deployed, it can be managed using CRDs.</a:t>
            </a:r>
          </a:p>
          <a:p>
            <a:r>
              <a:rPr lang="en-US" altLang="en-US" sz="2400"/>
              <a:t>It also provides a great way to deploy stateful services on kubernetes because a lot of complexities can be hidden from the end-user.</a:t>
            </a:r>
          </a:p>
          <a:p>
            <a:r>
              <a:rPr lang="en-US" altLang="en-US" sz="2400"/>
              <a:t>Any 3rd party can create operators that you can start using.</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OPERATORS.</a:t>
            </a:r>
            <a:endParaRPr lang="en-US"/>
          </a:p>
        </p:txBody>
      </p:sp>
      <p:sp>
        <p:nvSpPr>
          <p:cNvPr id="3" name="Content Placeholder 2"/>
          <p:cNvSpPr>
            <a:spLocks noGrp="1"/>
          </p:cNvSpPr>
          <p:nvPr>
            <p:ph idx="1"/>
          </p:nvPr>
        </p:nvSpPr>
        <p:spPr/>
        <p:txBody>
          <a:bodyPr>
            <a:noAutofit/>
          </a:bodyPr>
          <a:lstStyle/>
          <a:p>
            <a:r>
              <a:rPr lang="en-US" altLang="en-US" sz="2400"/>
              <a:t>There are operators for prometheus, vault, rook(storage), mysql, postgresql and so on.</a:t>
            </a:r>
          </a:p>
          <a:p>
            <a:r>
              <a:rPr lang="en-US" altLang="en-US" sz="2400"/>
              <a:t>We will look at an example for postgresql.</a:t>
            </a:r>
          </a:p>
          <a:p>
            <a:r>
              <a:rPr lang="en-US" altLang="en-US" sz="2400"/>
              <a:t>If you would just deploy a postgresql container, it would only start the database.</a:t>
            </a:r>
          </a:p>
          <a:p>
            <a:r>
              <a:rPr lang="en-US" altLang="en-US" sz="2400"/>
              <a:t>If you are going to use this postgresql operator, it would allow you to also create replicas, initiate a failover, create backups, scale, etc.</a:t>
            </a:r>
          </a:p>
          <a:p>
            <a:r>
              <a:rPr lang="en-US" altLang="en-US" sz="2400"/>
              <a:t>An operator contains a lot of the management logic that you as an administrator or user might want, rather than having to implement it yourself.</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OPERATORS.</a:t>
            </a:r>
            <a:endParaRPr lang="en-US"/>
          </a:p>
        </p:txBody>
      </p:sp>
      <p:sp>
        <p:nvSpPr>
          <p:cNvPr id="3" name="Content Placeholder 2"/>
          <p:cNvSpPr>
            <a:spLocks noGrp="1"/>
          </p:cNvSpPr>
          <p:nvPr>
            <p:ph idx="1"/>
          </p:nvPr>
        </p:nvSpPr>
        <p:spPr/>
        <p:txBody>
          <a:bodyPr>
            <a:normAutofit lnSpcReduction="10000"/>
          </a:bodyPr>
          <a:lstStyle/>
          <a:p>
            <a:r>
              <a:rPr lang="en-US" sz="2000"/>
              <a:t>cd kubernetes-course/postgres-operator/</a:t>
            </a:r>
          </a:p>
          <a:p>
            <a:r>
              <a:rPr lang="en-US" sz="2000"/>
              <a:t>nano storage.yml</a:t>
            </a:r>
          </a:p>
          <a:p>
            <a:r>
              <a:rPr lang="en-US" sz="2000"/>
              <a:t>kubectl create -f storage.yml</a:t>
            </a:r>
          </a:p>
          <a:p>
            <a:r>
              <a:rPr lang="en-US" sz="2000"/>
              <a:t>./quickstart-for-gke.sh</a:t>
            </a:r>
          </a:p>
          <a:p>
            <a:r>
              <a:rPr lang="en-US" altLang="en-US" sz="2000"/>
              <a:t>Enter “yes”, then type “standard” for the storage, then type “yes”. Then the postgres must be installed.</a:t>
            </a:r>
          </a:p>
          <a:p>
            <a:r>
              <a:rPr lang="en-US" altLang="en-US" sz="2000"/>
              <a:t>To access the operator, you will need to do the port forwarding. You will run a command similar to the below one in a new terminal.</a:t>
            </a:r>
          </a:p>
          <a:p>
            <a:r>
              <a:rPr lang="en-US" altLang="en-US" sz="2000"/>
              <a:t>kubectl port-forward  postgres-operator-6b54696f78-hbzpp  18443:8443</a:t>
            </a:r>
          </a:p>
          <a:p>
            <a:r>
              <a:rPr lang="en-US" altLang="en-US" sz="2000"/>
              <a:t>Then you will need to set the path by running the script “set-path.sh”.</a:t>
            </a:r>
          </a:p>
          <a:p>
            <a:r>
              <a:rPr lang="en-US" altLang="en-US" sz="2000"/>
              <a:t>Logout and then login again.</a:t>
            </a:r>
          </a:p>
          <a:p>
            <a:r>
              <a:rPr lang="en-US" altLang="en-US" sz="2000"/>
              <a:t>Run “pgo version” command and you should be able to see the cli tool for pg.</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OPERATORS.</a:t>
            </a:r>
            <a:endParaRPr lang="en-US"/>
          </a:p>
        </p:txBody>
      </p:sp>
      <p:sp>
        <p:nvSpPr>
          <p:cNvPr id="3" name="Content Placeholder 2"/>
          <p:cNvSpPr>
            <a:spLocks noGrp="1"/>
          </p:cNvSpPr>
          <p:nvPr>
            <p:ph idx="1"/>
          </p:nvPr>
        </p:nvSpPr>
        <p:spPr/>
        <p:txBody>
          <a:bodyPr>
            <a:normAutofit lnSpcReduction="10000"/>
          </a:bodyPr>
          <a:lstStyle/>
          <a:p>
            <a:r>
              <a:rPr lang="en-US" sz="2000"/>
              <a:t>pgo create cluster mycluster</a:t>
            </a:r>
          </a:p>
          <a:p>
            <a:r>
              <a:rPr lang="en-US" sz="2000"/>
              <a:t>pgo show cluster all</a:t>
            </a:r>
          </a:p>
          <a:p>
            <a:r>
              <a:rPr lang="en-US" sz="2000"/>
              <a:t>kubectl get pods</a:t>
            </a:r>
          </a:p>
          <a:p>
            <a:r>
              <a:rPr lang="en-US" sz="2000"/>
              <a:t>pgo show cluster mycluster --show-secrets=true</a:t>
            </a:r>
          </a:p>
          <a:p>
            <a:r>
              <a:rPr lang="en-US" sz="2000"/>
              <a:t>kubectl run -it --rm --image=postgres:10.4 pgsql -- psql -h mycluster -U postgres -W</a:t>
            </a:r>
          </a:p>
          <a:p>
            <a:r>
              <a:rPr lang="en-US" altLang="en-US" sz="2000"/>
              <a:t>Provide the password that you will get from the previous command and you will be connected to the postgres cluster.</a:t>
            </a:r>
          </a:p>
          <a:p>
            <a:r>
              <a:rPr lang="en-US" altLang="en-US" sz="2000"/>
              <a:t>pgo scale mycluster</a:t>
            </a:r>
          </a:p>
          <a:p>
            <a:r>
              <a:rPr lang="en-US" altLang="en-US" sz="2000"/>
              <a:t>kubectl get pods -o wide</a:t>
            </a:r>
          </a:p>
          <a:p>
            <a:r>
              <a:rPr lang="en-US" altLang="en-US" sz="2000"/>
              <a:t>pgo show cluster mycluster</a:t>
            </a:r>
          </a:p>
          <a:p>
            <a:r>
              <a:rPr lang="en-US" altLang="en-US" sz="2000"/>
              <a:t>pgo failover mycluster --query</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OPERATORS.</a:t>
            </a:r>
            <a:endParaRPr lang="en-US"/>
          </a:p>
        </p:txBody>
      </p:sp>
      <p:sp>
        <p:nvSpPr>
          <p:cNvPr id="3" name="Content Placeholder 2"/>
          <p:cNvSpPr>
            <a:spLocks noGrp="1"/>
          </p:cNvSpPr>
          <p:nvPr>
            <p:ph idx="1"/>
          </p:nvPr>
        </p:nvSpPr>
        <p:spPr/>
        <p:txBody>
          <a:bodyPr/>
          <a:lstStyle/>
          <a:p>
            <a:r>
              <a:rPr lang="en-US"/>
              <a:t>pgo failover mycluster --target=mycluster-cubq </a:t>
            </a:r>
          </a:p>
          <a:p>
            <a:r>
              <a:rPr lang="en-US"/>
              <a:t>pgo show cluster mycluster</a:t>
            </a:r>
          </a:p>
          <a:p>
            <a:r>
              <a:rPr lang="en-US"/>
              <a:t>kubectl get pods -o wide</a:t>
            </a:r>
          </a:p>
          <a:p>
            <a:r>
              <a:rPr lang="en-US"/>
              <a:t>kubectl get pgtasks mycluster-failover -o yaml</a:t>
            </a:r>
          </a:p>
          <a:p>
            <a:r>
              <a:rPr lang="en-US"/>
              <a:t>kubectl get crd</a:t>
            </a:r>
          </a:p>
          <a:p>
            <a:r>
              <a:rPr lang="en-US"/>
              <a:t>kubect get pods -o wide</a:t>
            </a:r>
          </a:p>
          <a:p>
            <a:r>
              <a:rPr lang="en-US"/>
              <a:t>pgo show cluster mycluster</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000" b="1"/>
              <a:t>KUBERNETES ADMINISTRATION.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a:sym typeface="+mn-ea"/>
              </a:rPr>
              <a:t>KUBERNETES SETUP ON AWS USING KOPS.</a:t>
            </a:r>
          </a:p>
        </p:txBody>
      </p:sp>
      <p:sp>
        <p:nvSpPr>
          <p:cNvPr id="3" name="Content Placeholder 2"/>
          <p:cNvSpPr>
            <a:spLocks noGrp="1"/>
          </p:cNvSpPr>
          <p:nvPr>
            <p:ph idx="1"/>
          </p:nvPr>
        </p:nvSpPr>
        <p:spPr/>
        <p:txBody>
          <a:bodyPr>
            <a:normAutofit lnSpcReduction="10000"/>
          </a:bodyPr>
          <a:lstStyle/>
          <a:p>
            <a:r>
              <a:rPr lang="en-US" sz="2000"/>
              <a:t>curl -LO https://storage.googleapis.com/kubernetes-release/release/`curl -s https://storage.googleapis.com/kubernetes-release/release/stable.txt`/bin/linux/amd64/kubectl</a:t>
            </a:r>
          </a:p>
          <a:p>
            <a:r>
              <a:rPr lang="en-US" sz="2000"/>
              <a:t>chmod +x ./kubectl</a:t>
            </a:r>
            <a:r>
              <a:rPr lang="en-US" altLang="en-US" sz="2000"/>
              <a:t>	</a:t>
            </a:r>
          </a:p>
          <a:p>
            <a:r>
              <a:rPr lang="en-US" altLang="en-US" sz="2000"/>
              <a:t>sudo mv ./kubectl /usr/local/bin/kubectl</a:t>
            </a:r>
          </a:p>
          <a:p>
            <a:r>
              <a:rPr lang="en-US" altLang="en-US" sz="2000"/>
              <a:t>Before creating a cluster, you will need to create ssh keys and these keys will be used to login to the servers.</a:t>
            </a:r>
          </a:p>
          <a:p>
            <a:r>
              <a:rPr lang="en-US" altLang="en-US" sz="2000"/>
              <a:t>ssh-keygen -f .ssh/id_rsa</a:t>
            </a:r>
          </a:p>
          <a:p>
            <a:r>
              <a:rPr lang="en-US" altLang="en-US" sz="2000"/>
              <a:t>kops create cluster  --name=kubernetes.cloudtechiez.tech --state=s3://dgruploads-kube-kops --zones=us-east-1a --node-count=2 --node-size=t2.micro --master-size=t2.micro --dns-zone=kubernetes.cloudtechiez.tech</a:t>
            </a:r>
          </a:p>
          <a:p>
            <a:r>
              <a:rPr lang="en-US" altLang="en-US" sz="2000"/>
              <a:t>kops update cluster --name kubernetes.cloudtechiez.tech --state=s3://dgruploads-kube-kops --yes</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t>THE KUBERNETES MASTER SERVICES.</a:t>
            </a:r>
          </a:p>
        </p:txBody>
      </p:sp>
      <p:pic>
        <p:nvPicPr>
          <p:cNvPr id="4" name="Content Placeholder 3"/>
          <p:cNvPicPr>
            <a:picLocks noGrp="1" noChangeAspect="1"/>
          </p:cNvPicPr>
          <p:nvPr>
            <p:ph idx="1"/>
          </p:nvPr>
        </p:nvPicPr>
        <p:blipFill>
          <a:blip r:embed="rId2"/>
          <a:stretch>
            <a:fillRect/>
          </a:stretch>
        </p:blipFill>
        <p:spPr>
          <a:xfrm>
            <a:off x="838200" y="1691005"/>
            <a:ext cx="10515600" cy="4692650"/>
          </a:xfrm>
          <a:prstGeom prst="rect">
            <a:avLst/>
          </a:prstGeom>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RESOURCE QUOTAS.</a:t>
            </a:r>
          </a:p>
        </p:txBody>
      </p:sp>
      <p:sp>
        <p:nvSpPr>
          <p:cNvPr id="3" name="Content Placeholder 2"/>
          <p:cNvSpPr>
            <a:spLocks noGrp="1"/>
          </p:cNvSpPr>
          <p:nvPr>
            <p:ph idx="1"/>
          </p:nvPr>
        </p:nvSpPr>
        <p:spPr/>
        <p:txBody>
          <a:bodyPr>
            <a:noAutofit/>
          </a:bodyPr>
          <a:lstStyle/>
          <a:p>
            <a:r>
              <a:rPr lang="en-US" altLang="en-US"/>
              <a:t>When a kubernetes cluster is used by multiple people or teams, resource management becomes more important.</a:t>
            </a:r>
          </a:p>
          <a:p>
            <a:pPr lvl="1"/>
            <a:r>
              <a:rPr lang="en-US" altLang="en-US"/>
              <a:t>You want to be able to manage the resources you give to a person or a team.</a:t>
            </a:r>
          </a:p>
          <a:p>
            <a:pPr lvl="1"/>
            <a:r>
              <a:rPr lang="en-US" altLang="en-US"/>
              <a:t>You do not want one person or team taking all the resources (cpu, memory, etc) of the cluster.</a:t>
            </a:r>
          </a:p>
          <a:p>
            <a:r>
              <a:rPr lang="en-US" altLang="en-US"/>
              <a:t>You can divide your cluster in namespaces and enable resource quotas on it.</a:t>
            </a:r>
          </a:p>
          <a:p>
            <a:pPr lvl="1"/>
            <a:r>
              <a:rPr lang="en-US" altLang="en-US"/>
              <a:t>You can do this using the “Resource Quota” and “ObjectQuota” objects.</a:t>
            </a:r>
          </a:p>
          <a:p>
            <a:r>
              <a:rPr lang="en-US" altLang="en-US"/>
              <a:t>Each container can specify “request capacity” and capacity limits”</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RESOURCE QUOTAS.</a:t>
            </a:r>
            <a:endParaRPr lang="en-US"/>
          </a:p>
        </p:txBody>
      </p:sp>
      <p:sp>
        <p:nvSpPr>
          <p:cNvPr id="3" name="Content Placeholder 2"/>
          <p:cNvSpPr>
            <a:spLocks noGrp="1"/>
          </p:cNvSpPr>
          <p:nvPr>
            <p:ph idx="1"/>
          </p:nvPr>
        </p:nvSpPr>
        <p:spPr/>
        <p:txBody>
          <a:bodyPr/>
          <a:lstStyle/>
          <a:p>
            <a:r>
              <a:rPr lang="en-US" altLang="en-US"/>
              <a:t>Request capacity is an explicit request for resources.</a:t>
            </a:r>
          </a:p>
          <a:p>
            <a:pPr lvl="1"/>
            <a:r>
              <a:rPr lang="en-US" altLang="en-US"/>
              <a:t>The scheduler can use the “request capacity” to make decisions on where to put the pod on.</a:t>
            </a:r>
          </a:p>
          <a:p>
            <a:pPr lvl="1"/>
            <a:r>
              <a:rPr lang="en-US" altLang="en-US"/>
              <a:t>You can see it as an “minimum amount of resources the pod needs”.</a:t>
            </a:r>
          </a:p>
          <a:p>
            <a:r>
              <a:rPr lang="en-US" altLang="en-US"/>
              <a:t>“Resource limit” is a limit imposed on the container.</a:t>
            </a:r>
          </a:p>
          <a:p>
            <a:pPr lvl="1"/>
            <a:r>
              <a:rPr lang="en-US" altLang="en-US"/>
              <a:t>The container will not be able to utilize more resources than specified.</a:t>
            </a:r>
          </a:p>
          <a:p>
            <a:endParaRPr lang="en-US"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RESOURCE QUOTAS.</a:t>
            </a:r>
            <a:endParaRPr lang="en-US"/>
          </a:p>
        </p:txBody>
      </p:sp>
      <p:sp>
        <p:nvSpPr>
          <p:cNvPr id="3" name="Content Placeholder 2"/>
          <p:cNvSpPr>
            <a:spLocks noGrp="1"/>
          </p:cNvSpPr>
          <p:nvPr>
            <p:ph idx="1"/>
          </p:nvPr>
        </p:nvSpPr>
        <p:spPr/>
        <p:txBody>
          <a:bodyPr/>
          <a:lstStyle/>
          <a:p>
            <a:r>
              <a:rPr lang="en-US" altLang="en-US" sz="3200"/>
              <a:t>Example of resource quota :</a:t>
            </a:r>
          </a:p>
          <a:p>
            <a:pPr lvl="1"/>
            <a:r>
              <a:rPr lang="en-US" altLang="en-US" sz="2800"/>
              <a:t>You run a deploymen with a pod with a resource request of 200m.</a:t>
            </a:r>
          </a:p>
          <a:p>
            <a:pPr lvl="1"/>
            <a:r>
              <a:rPr lang="en-US" altLang="en-US" sz="2800"/>
              <a:t>200m = 200 millicpu or also 200 millicores.</a:t>
            </a:r>
          </a:p>
          <a:p>
            <a:pPr lvl="1"/>
            <a:r>
              <a:rPr lang="en-US" altLang="en-US" sz="2800"/>
              <a:t>200m - 0.2, which is 20% of a cpu core of the running code.</a:t>
            </a:r>
          </a:p>
          <a:p>
            <a:pPr lvl="1"/>
            <a:r>
              <a:rPr lang="en-US" altLang="en-US" sz="2800"/>
              <a:t>If the node has 2 cores, it is still 20% of a single node.</a:t>
            </a:r>
          </a:p>
          <a:p>
            <a:pPr lvl="1"/>
            <a:r>
              <a:rPr lang="en-US" altLang="en-US" sz="2800"/>
              <a:t>You can also put a limit, eg: on 400m.</a:t>
            </a:r>
          </a:p>
          <a:p>
            <a:pPr lvl="1"/>
            <a:r>
              <a:rPr lang="en-US" altLang="en-US" sz="2800"/>
              <a:t>Memory quotas are defined by MiB or GiB.</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RESOURCE QUOTAS.</a:t>
            </a:r>
            <a:endParaRPr lang="en-US"/>
          </a:p>
        </p:txBody>
      </p:sp>
      <p:sp>
        <p:nvSpPr>
          <p:cNvPr id="3" name="Content Placeholder 2"/>
          <p:cNvSpPr>
            <a:spLocks noGrp="1"/>
          </p:cNvSpPr>
          <p:nvPr>
            <p:ph idx="1"/>
          </p:nvPr>
        </p:nvSpPr>
        <p:spPr/>
        <p:txBody>
          <a:bodyPr/>
          <a:lstStyle/>
          <a:p>
            <a:r>
              <a:rPr lang="en-US" altLang="en-US"/>
              <a:t>If a capacity quota (eg : mem/cpu) has been specified by the administrator, then each pod needs to specify capacity quota during creation.</a:t>
            </a:r>
          </a:p>
          <a:p>
            <a:pPr lvl="1"/>
            <a:r>
              <a:rPr lang="en-US" altLang="en-US"/>
              <a:t>The administrator can specify default request values for pods that do not specify any values for capacity.</a:t>
            </a:r>
          </a:p>
          <a:p>
            <a:pPr lvl="1"/>
            <a:r>
              <a:rPr lang="en-US" altLang="en-US"/>
              <a:t>The same is valid for limit quotas.</a:t>
            </a:r>
          </a:p>
          <a:p>
            <a:r>
              <a:rPr lang="en-US" altLang="en-US"/>
              <a:t>If a resource is requested more than the allowed capacity, the server API will give an error “403 FORBIDDEN” and kubectl will show an error.</a:t>
            </a:r>
          </a:p>
          <a:p>
            <a:endParaRPr lang="en-US"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RESOURCE QUOTAS.</a:t>
            </a:r>
            <a:endParaRPr lang="en-US"/>
          </a:p>
        </p:txBody>
      </p:sp>
      <p:sp>
        <p:nvSpPr>
          <p:cNvPr id="3" name="Content Placeholder 2"/>
          <p:cNvSpPr>
            <a:spLocks noGrp="1"/>
          </p:cNvSpPr>
          <p:nvPr>
            <p:ph idx="1"/>
          </p:nvPr>
        </p:nvSpPr>
        <p:spPr/>
        <p:txBody>
          <a:bodyPr/>
          <a:lstStyle/>
          <a:p>
            <a:r>
              <a:rPr lang="en-US" altLang="en-US"/>
              <a:t>The administrator can set the following resource limits within a namespace.</a:t>
            </a:r>
          </a:p>
          <a:p>
            <a:endParaRPr lang="en-US" altLang="en-US"/>
          </a:p>
        </p:txBody>
      </p:sp>
      <p:graphicFrame>
        <p:nvGraphicFramePr>
          <p:cNvPr id="4" name="Table 3"/>
          <p:cNvGraphicFramePr/>
          <p:nvPr/>
        </p:nvGraphicFramePr>
        <p:xfrm>
          <a:off x="838200" y="2836545"/>
          <a:ext cx="10515600" cy="3473450"/>
        </p:xfrm>
        <a:graphic>
          <a:graphicData uri="http://schemas.openxmlformats.org/drawingml/2006/table">
            <a:tbl>
              <a:tblPr firstRow="1" bandRow="1">
                <a:tableStyleId>{5C22544A-7EE6-4342-B048-85BDC9FD1C3A}</a:tableStyleId>
              </a:tblPr>
              <a:tblGrid>
                <a:gridCol w="2774315"/>
                <a:gridCol w="7741285"/>
              </a:tblGrid>
              <a:tr h="694690">
                <a:tc>
                  <a:txBody>
                    <a:bodyPr/>
                    <a:lstStyle/>
                    <a:p>
                      <a:pPr algn="ctr">
                        <a:buNone/>
                      </a:pPr>
                      <a:endParaRPr lang="en-US" altLang="en-US" b="0">
                        <a:solidFill>
                          <a:schemeClr val="tx1"/>
                        </a:solidFill>
                      </a:endParaRPr>
                    </a:p>
                    <a:p>
                      <a:pPr algn="ctr">
                        <a:buNone/>
                      </a:pPr>
                      <a:r>
                        <a:rPr lang="en-US" altLang="en-US" b="0">
                          <a:solidFill>
                            <a:schemeClr val="tx1"/>
                          </a:solidFill>
                        </a:rPr>
                        <a:t>requests.cpu</a:t>
                      </a:r>
                    </a:p>
                  </a:txBody>
                  <a:tcPr>
                    <a:solidFill>
                      <a:schemeClr val="accent2"/>
                    </a:solidFill>
                  </a:tcPr>
                </a:tc>
                <a:tc>
                  <a:txBody>
                    <a:bodyPr/>
                    <a:lstStyle/>
                    <a:p>
                      <a:pPr algn="ctr">
                        <a:buNone/>
                      </a:pPr>
                      <a:endParaRPr lang="en-US">
                        <a:solidFill>
                          <a:schemeClr val="tx1"/>
                        </a:solidFill>
                      </a:endParaRPr>
                    </a:p>
                    <a:p>
                      <a:pPr algn="ctr">
                        <a:buNone/>
                      </a:pPr>
                      <a:r>
                        <a:rPr lang="en-US" altLang="en-US" b="0">
                          <a:solidFill>
                            <a:schemeClr val="tx1"/>
                          </a:solidFill>
                        </a:rPr>
                        <a:t>The sum of CPU requests of all pods cannot exceed this value.</a:t>
                      </a:r>
                    </a:p>
                  </a:txBody>
                  <a:tcPr>
                    <a:solidFill>
                      <a:schemeClr val="accent2"/>
                    </a:solidFill>
                  </a:tcPr>
                </a:tc>
              </a:tr>
              <a:tr h="694690">
                <a:tc>
                  <a:txBody>
                    <a:bodyPr/>
                    <a:lstStyle/>
                    <a:p>
                      <a:pPr algn="ctr">
                        <a:buNone/>
                      </a:pPr>
                      <a:endParaRPr lang="en-US"/>
                    </a:p>
                    <a:p>
                      <a:pPr algn="ctr">
                        <a:buNone/>
                      </a:pPr>
                      <a:r>
                        <a:rPr lang="en-US" altLang="en-US"/>
                        <a:t>requests.mem</a:t>
                      </a:r>
                    </a:p>
                  </a:txBody>
                  <a:tcPr>
                    <a:solidFill>
                      <a:schemeClr val="accent2"/>
                    </a:solidFill>
                  </a:tcPr>
                </a:tc>
                <a:tc>
                  <a:txBody>
                    <a:bodyPr/>
                    <a:lstStyle/>
                    <a:p>
                      <a:pPr algn="ctr">
                        <a:buNone/>
                      </a:pPr>
                      <a:endParaRPr lang="en-US"/>
                    </a:p>
                    <a:p>
                      <a:pPr algn="ctr">
                        <a:buNone/>
                      </a:pPr>
                      <a:r>
                        <a:rPr lang="en-US" altLang="en-US"/>
                        <a:t>The sum of MEM requests of all pods cannot exceed this value.</a:t>
                      </a:r>
                    </a:p>
                  </a:txBody>
                  <a:tcPr>
                    <a:solidFill>
                      <a:schemeClr val="accent2"/>
                    </a:solidFill>
                  </a:tcPr>
                </a:tc>
              </a:tr>
              <a:tr h="694690">
                <a:tc>
                  <a:txBody>
                    <a:bodyPr/>
                    <a:lstStyle/>
                    <a:p>
                      <a:pPr algn="ctr">
                        <a:buNone/>
                      </a:pPr>
                      <a:endParaRPr lang="en-US" altLang="en-US"/>
                    </a:p>
                    <a:p>
                      <a:pPr algn="ctr">
                        <a:buNone/>
                      </a:pPr>
                      <a:r>
                        <a:rPr lang="en-US" altLang="en-US"/>
                        <a:t>requests.storage</a:t>
                      </a:r>
                    </a:p>
                  </a:txBody>
                  <a:tcPr>
                    <a:solidFill>
                      <a:schemeClr val="accent2"/>
                    </a:solidFill>
                  </a:tcPr>
                </a:tc>
                <a:tc>
                  <a:txBody>
                    <a:bodyPr/>
                    <a:lstStyle/>
                    <a:p>
                      <a:pPr algn="ctr">
                        <a:buNone/>
                      </a:pPr>
                      <a:endParaRPr lang="en-US"/>
                    </a:p>
                    <a:p>
                      <a:pPr algn="ctr">
                        <a:buNone/>
                      </a:pPr>
                      <a:r>
                        <a:rPr lang="en-US" altLang="en-US"/>
                        <a:t>The sum of storage requests of all persistent volume claims cannot exceed this value.</a:t>
                      </a:r>
                    </a:p>
                  </a:txBody>
                  <a:tcPr>
                    <a:solidFill>
                      <a:schemeClr val="accent2"/>
                    </a:solidFill>
                  </a:tcPr>
                </a:tc>
              </a:tr>
              <a:tr h="694690">
                <a:tc>
                  <a:txBody>
                    <a:bodyPr/>
                    <a:lstStyle/>
                    <a:p>
                      <a:pPr algn="ctr">
                        <a:buNone/>
                      </a:pPr>
                      <a:endParaRPr lang="en-US"/>
                    </a:p>
                    <a:p>
                      <a:pPr algn="ctr">
                        <a:buNone/>
                      </a:pPr>
                      <a:r>
                        <a:rPr lang="en-US" altLang="en-US"/>
                        <a:t>limits.cpu</a:t>
                      </a:r>
                    </a:p>
                  </a:txBody>
                  <a:tcPr>
                    <a:solidFill>
                      <a:schemeClr val="accent2"/>
                    </a:solidFill>
                  </a:tcPr>
                </a:tc>
                <a:tc>
                  <a:txBody>
                    <a:bodyPr/>
                    <a:lstStyle/>
                    <a:p>
                      <a:pPr algn="ctr">
                        <a:buNone/>
                      </a:pPr>
                      <a:endParaRPr lang="en-US"/>
                    </a:p>
                    <a:p>
                      <a:pPr algn="ctr">
                        <a:buNone/>
                      </a:pPr>
                      <a:r>
                        <a:rPr lang="en-US" altLang="en-US" sz="1800">
                          <a:sym typeface="+mn-ea"/>
                        </a:rPr>
                        <a:t>The sum of CPU limits of all pods cannot exceed this value.</a:t>
                      </a:r>
                      <a:endParaRPr lang="en-US"/>
                    </a:p>
                  </a:txBody>
                  <a:tcPr>
                    <a:solidFill>
                      <a:schemeClr val="accent2"/>
                    </a:solidFill>
                  </a:tcPr>
                </a:tc>
              </a:tr>
              <a:tr h="694690">
                <a:tc>
                  <a:txBody>
                    <a:bodyPr/>
                    <a:lstStyle/>
                    <a:p>
                      <a:pPr algn="ctr">
                        <a:buNone/>
                      </a:pPr>
                      <a:endParaRPr lang="en-US" altLang="en-US"/>
                    </a:p>
                    <a:p>
                      <a:pPr algn="ctr">
                        <a:buNone/>
                      </a:pPr>
                      <a:r>
                        <a:rPr lang="en-US" altLang="en-US"/>
                        <a:t>limits.memory</a:t>
                      </a:r>
                    </a:p>
                  </a:txBody>
                  <a:tcPr>
                    <a:solidFill>
                      <a:schemeClr val="accent2"/>
                    </a:solidFill>
                  </a:tcPr>
                </a:tc>
                <a:tc>
                  <a:txBody>
                    <a:bodyPr/>
                    <a:lstStyle/>
                    <a:p>
                      <a:pPr algn="ctr">
                        <a:buNone/>
                      </a:pPr>
                      <a:endParaRPr lang="en-US"/>
                    </a:p>
                    <a:p>
                      <a:pPr algn="ctr">
                        <a:buNone/>
                      </a:pPr>
                      <a:r>
                        <a:rPr lang="en-US" altLang="en-US" sz="1800">
                          <a:sym typeface="+mn-ea"/>
                        </a:rPr>
                        <a:t>The sum of MEM limits of all pods cannot exceed this value.</a:t>
                      </a:r>
                      <a:endParaRPr lang="en-US"/>
                    </a:p>
                  </a:txBody>
                  <a:tcPr>
                    <a:solidFill>
                      <a:schemeClr val="accent2"/>
                    </a:solidFill>
                  </a:tcPr>
                </a:tc>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RESOURCE QUOTAS.</a:t>
            </a:r>
            <a:endParaRPr lang="en-US"/>
          </a:p>
        </p:txBody>
      </p:sp>
      <p:sp>
        <p:nvSpPr>
          <p:cNvPr id="3" name="Content Placeholder 2"/>
          <p:cNvSpPr>
            <a:spLocks noGrp="1"/>
          </p:cNvSpPr>
          <p:nvPr>
            <p:ph idx="1"/>
          </p:nvPr>
        </p:nvSpPr>
        <p:spPr/>
        <p:txBody>
          <a:bodyPr/>
          <a:lstStyle/>
          <a:p>
            <a:r>
              <a:rPr lang="en-US" altLang="en-US" sz="2400"/>
              <a:t>The administrator can also set the following object limits,</a:t>
            </a:r>
          </a:p>
          <a:p>
            <a:endParaRPr lang="en-US" altLang="en-US" sz="2400"/>
          </a:p>
        </p:txBody>
      </p:sp>
      <p:graphicFrame>
        <p:nvGraphicFramePr>
          <p:cNvPr id="4" name="Table 3"/>
          <p:cNvGraphicFramePr/>
          <p:nvPr/>
        </p:nvGraphicFramePr>
        <p:xfrm>
          <a:off x="838200" y="2298065"/>
          <a:ext cx="10693400" cy="3413760"/>
        </p:xfrm>
        <a:graphic>
          <a:graphicData uri="http://schemas.openxmlformats.org/drawingml/2006/table">
            <a:tbl>
              <a:tblPr firstRow="1" bandRow="1">
                <a:tableStyleId>{5C22544A-7EE6-4342-B048-85BDC9FD1C3A}</a:tableStyleId>
              </a:tblPr>
              <a:tblGrid>
                <a:gridCol w="3371215"/>
                <a:gridCol w="7322185"/>
              </a:tblGrid>
              <a:tr h="0">
                <a:tc>
                  <a:txBody>
                    <a:bodyPr/>
                    <a:lstStyle/>
                    <a:p>
                      <a:pPr algn="ctr">
                        <a:buNone/>
                      </a:pPr>
                      <a:r>
                        <a:rPr lang="en-US" altLang="en-US" b="0">
                          <a:solidFill>
                            <a:schemeClr val="tx1"/>
                          </a:solidFill>
                        </a:rPr>
                        <a:t>configmaps</a:t>
                      </a:r>
                    </a:p>
                  </a:txBody>
                  <a:tcPr>
                    <a:solidFill>
                      <a:schemeClr val="accent2"/>
                    </a:solidFill>
                  </a:tcPr>
                </a:tc>
                <a:tc>
                  <a:txBody>
                    <a:bodyPr/>
                    <a:lstStyle/>
                    <a:p>
                      <a:pPr algn="ctr">
                        <a:buNone/>
                      </a:pPr>
                      <a:r>
                        <a:rPr lang="en-US" altLang="en-US" b="0">
                          <a:solidFill>
                            <a:schemeClr val="tx1"/>
                          </a:solidFill>
                        </a:rPr>
                        <a:t>Total number of configmaps that can exist in a namespace.</a:t>
                      </a:r>
                    </a:p>
                  </a:txBody>
                  <a:tcPr>
                    <a:solidFill>
                      <a:schemeClr val="accent2"/>
                    </a:solidFill>
                  </a:tcPr>
                </a:tc>
              </a:tr>
              <a:tr h="381000">
                <a:tc>
                  <a:txBody>
                    <a:bodyPr/>
                    <a:lstStyle/>
                    <a:p>
                      <a:pPr algn="ctr">
                        <a:buNone/>
                      </a:pPr>
                      <a:r>
                        <a:rPr lang="en-US" altLang="en-US">
                          <a:solidFill>
                            <a:schemeClr val="tx1"/>
                          </a:solidFill>
                        </a:rPr>
                        <a:t>persistentvolumeclaims</a:t>
                      </a:r>
                    </a:p>
                  </a:txBody>
                  <a:tcPr>
                    <a:solidFill>
                      <a:schemeClr val="accent2"/>
                    </a:solidFill>
                  </a:tcPr>
                </a:tc>
                <a:tc>
                  <a:txBody>
                    <a:bodyPr/>
                    <a:lstStyle/>
                    <a:p>
                      <a:pPr algn="ctr">
                        <a:buNone/>
                      </a:pPr>
                      <a:r>
                        <a:rPr lang="en-US" altLang="en-US">
                          <a:solidFill>
                            <a:schemeClr val="tx1"/>
                          </a:solidFill>
                        </a:rPr>
                        <a:t>Total number of persistent volume claims that can exist in a namespace.</a:t>
                      </a:r>
                    </a:p>
                  </a:txBody>
                  <a:tcPr>
                    <a:solidFill>
                      <a:schemeClr val="accent2"/>
                    </a:solidFill>
                  </a:tcPr>
                </a:tc>
              </a:tr>
              <a:tr h="381000">
                <a:tc>
                  <a:txBody>
                    <a:bodyPr/>
                    <a:lstStyle/>
                    <a:p>
                      <a:pPr algn="ctr">
                        <a:buNone/>
                      </a:pPr>
                      <a:r>
                        <a:rPr lang="en-US" altLang="en-US">
                          <a:solidFill>
                            <a:schemeClr val="tx1"/>
                          </a:solidFill>
                        </a:rPr>
                        <a:t>pods</a:t>
                      </a:r>
                    </a:p>
                  </a:txBody>
                  <a:tcPr>
                    <a:solidFill>
                      <a:schemeClr val="accent2"/>
                    </a:solidFill>
                  </a:tcPr>
                </a:tc>
                <a:tc>
                  <a:txBody>
                    <a:bodyPr/>
                    <a:lstStyle/>
                    <a:p>
                      <a:pPr algn="ctr">
                        <a:buNone/>
                      </a:pPr>
                      <a:r>
                        <a:rPr lang="en-US" altLang="en-US">
                          <a:solidFill>
                            <a:schemeClr val="tx1"/>
                          </a:solidFill>
                        </a:rPr>
                        <a:t>Total number of pods that can exist in a namespace.</a:t>
                      </a:r>
                    </a:p>
                  </a:txBody>
                  <a:tcPr>
                    <a:solidFill>
                      <a:schemeClr val="accent2"/>
                    </a:solidFill>
                  </a:tcPr>
                </a:tc>
              </a:tr>
              <a:tr h="381000">
                <a:tc>
                  <a:txBody>
                    <a:bodyPr/>
                    <a:lstStyle/>
                    <a:p>
                      <a:pPr algn="ctr">
                        <a:buNone/>
                      </a:pPr>
                      <a:r>
                        <a:rPr lang="en-US" altLang="en-US">
                          <a:solidFill>
                            <a:schemeClr val="tx1"/>
                          </a:solidFill>
                        </a:rPr>
                        <a:t>replicationcontrollers</a:t>
                      </a:r>
                    </a:p>
                  </a:txBody>
                  <a:tcPr>
                    <a:solidFill>
                      <a:schemeClr val="accent2"/>
                    </a:solidFill>
                  </a:tcPr>
                </a:tc>
                <a:tc>
                  <a:txBody>
                    <a:bodyPr/>
                    <a:lstStyle/>
                    <a:p>
                      <a:pPr algn="ctr">
                        <a:buNone/>
                      </a:pPr>
                      <a:r>
                        <a:rPr lang="en-US" altLang="en-US" sz="1800">
                          <a:solidFill>
                            <a:schemeClr val="tx1"/>
                          </a:solidFill>
                          <a:sym typeface="+mn-ea"/>
                        </a:rPr>
                        <a:t>Total number of replicationcontrollers that can exist in a namespace.</a:t>
                      </a:r>
                      <a:endParaRPr lang="en-US">
                        <a:solidFill>
                          <a:schemeClr val="tx1"/>
                        </a:solidFill>
                      </a:endParaRPr>
                    </a:p>
                  </a:txBody>
                  <a:tcPr>
                    <a:solidFill>
                      <a:schemeClr val="accent2"/>
                    </a:solidFill>
                  </a:tcPr>
                </a:tc>
              </a:tr>
              <a:tr h="381000">
                <a:tc>
                  <a:txBody>
                    <a:bodyPr/>
                    <a:lstStyle/>
                    <a:p>
                      <a:pPr algn="ctr">
                        <a:buNone/>
                      </a:pPr>
                      <a:r>
                        <a:rPr lang="en-US" altLang="en-US">
                          <a:solidFill>
                            <a:schemeClr val="tx1"/>
                          </a:solidFill>
                        </a:rPr>
                        <a:t>resourcequotas</a:t>
                      </a:r>
                    </a:p>
                  </a:txBody>
                  <a:tcPr>
                    <a:solidFill>
                      <a:schemeClr val="accent2"/>
                    </a:solidFill>
                  </a:tcPr>
                </a:tc>
                <a:tc>
                  <a:txBody>
                    <a:bodyPr/>
                    <a:lstStyle/>
                    <a:p>
                      <a:pPr algn="ctr">
                        <a:buNone/>
                      </a:pPr>
                      <a:r>
                        <a:rPr lang="en-US" altLang="en-US" sz="1800">
                          <a:solidFill>
                            <a:schemeClr val="tx1"/>
                          </a:solidFill>
                          <a:sym typeface="+mn-ea"/>
                        </a:rPr>
                        <a:t>Total number of resourcequotas that can exist in a namespaces.</a:t>
                      </a:r>
                    </a:p>
                  </a:txBody>
                  <a:tcPr>
                    <a:solidFill>
                      <a:schemeClr val="accent2"/>
                    </a:solidFill>
                  </a:tcPr>
                </a:tc>
              </a:tr>
              <a:tr h="381000">
                <a:tc>
                  <a:txBody>
                    <a:bodyPr/>
                    <a:lstStyle/>
                    <a:p>
                      <a:pPr algn="ctr">
                        <a:buNone/>
                      </a:pPr>
                      <a:r>
                        <a:rPr lang="en-US" altLang="en-US">
                          <a:solidFill>
                            <a:schemeClr val="tx1"/>
                          </a:solidFill>
                        </a:rPr>
                        <a:t>services</a:t>
                      </a:r>
                    </a:p>
                  </a:txBody>
                  <a:tcPr>
                    <a:solidFill>
                      <a:schemeClr val="accent2"/>
                    </a:solidFill>
                  </a:tcPr>
                </a:tc>
                <a:tc>
                  <a:txBody>
                    <a:bodyPr/>
                    <a:lstStyle/>
                    <a:p>
                      <a:pPr algn="ctr">
                        <a:buNone/>
                      </a:pPr>
                      <a:r>
                        <a:rPr lang="en-US" altLang="en-US" sz="1800">
                          <a:solidFill>
                            <a:schemeClr val="tx1"/>
                          </a:solidFill>
                          <a:sym typeface="+mn-ea"/>
                        </a:rPr>
                        <a:t>Total number of services that can exist in a namespace.</a:t>
                      </a:r>
                      <a:endParaRPr lang="en-US">
                        <a:solidFill>
                          <a:schemeClr val="tx1"/>
                        </a:solidFill>
                      </a:endParaRPr>
                    </a:p>
                  </a:txBody>
                  <a:tcPr>
                    <a:solidFill>
                      <a:schemeClr val="accent2"/>
                    </a:solidFill>
                  </a:tcPr>
                </a:tc>
              </a:tr>
              <a:tr h="381000">
                <a:tc>
                  <a:txBody>
                    <a:bodyPr/>
                    <a:lstStyle/>
                    <a:p>
                      <a:pPr algn="ctr">
                        <a:buNone/>
                      </a:pPr>
                      <a:r>
                        <a:rPr lang="en-US" altLang="en-US">
                          <a:solidFill>
                            <a:schemeClr val="tx1"/>
                          </a:solidFill>
                        </a:rPr>
                        <a:t>services.loadbalancer</a:t>
                      </a:r>
                    </a:p>
                  </a:txBody>
                  <a:tcPr>
                    <a:solidFill>
                      <a:schemeClr val="accent2"/>
                    </a:solidFill>
                  </a:tcPr>
                </a:tc>
                <a:tc>
                  <a:txBody>
                    <a:bodyPr/>
                    <a:lstStyle/>
                    <a:p>
                      <a:pPr algn="ctr">
                        <a:buNone/>
                      </a:pPr>
                      <a:r>
                        <a:rPr lang="en-US" altLang="en-US" sz="1800">
                          <a:solidFill>
                            <a:schemeClr val="tx1"/>
                          </a:solidFill>
                          <a:sym typeface="+mn-ea"/>
                        </a:rPr>
                        <a:t>Total number of load balancer that can exist in a namespace.</a:t>
                      </a:r>
                      <a:endParaRPr lang="en-US">
                        <a:solidFill>
                          <a:schemeClr val="tx1"/>
                        </a:solidFill>
                      </a:endParaRPr>
                    </a:p>
                  </a:txBody>
                  <a:tcPr>
                    <a:solidFill>
                      <a:schemeClr val="accent2"/>
                    </a:solidFill>
                  </a:tcPr>
                </a:tc>
              </a:tr>
              <a:tr h="381000">
                <a:tc>
                  <a:txBody>
                    <a:bodyPr/>
                    <a:lstStyle/>
                    <a:p>
                      <a:pPr algn="ctr">
                        <a:buNone/>
                      </a:pPr>
                      <a:r>
                        <a:rPr lang="en-US" altLang="en-US">
                          <a:solidFill>
                            <a:schemeClr val="tx1"/>
                          </a:solidFill>
                        </a:rPr>
                        <a:t>services.nodeports</a:t>
                      </a:r>
                    </a:p>
                  </a:txBody>
                  <a:tcPr>
                    <a:solidFill>
                      <a:schemeClr val="accent2"/>
                    </a:solidFill>
                  </a:tcPr>
                </a:tc>
                <a:tc>
                  <a:txBody>
                    <a:bodyPr/>
                    <a:lstStyle/>
                    <a:p>
                      <a:pPr algn="ctr">
                        <a:buNone/>
                      </a:pPr>
                      <a:r>
                        <a:rPr lang="en-US" altLang="en-US" sz="1800">
                          <a:solidFill>
                            <a:schemeClr val="tx1"/>
                          </a:solidFill>
                          <a:sym typeface="+mn-ea"/>
                        </a:rPr>
                        <a:t>Total number of nodeports that can exist in a namespace.</a:t>
                      </a:r>
                      <a:endParaRPr lang="en-US">
                        <a:solidFill>
                          <a:schemeClr val="tx1"/>
                        </a:solidFill>
                      </a:endParaRPr>
                    </a:p>
                  </a:txBody>
                  <a:tcPr>
                    <a:solidFill>
                      <a:schemeClr val="accent2"/>
                    </a:solidFill>
                  </a:tcPr>
                </a:tc>
              </a:tr>
              <a:tr h="381000">
                <a:tc>
                  <a:txBody>
                    <a:bodyPr/>
                    <a:lstStyle/>
                    <a:p>
                      <a:pPr algn="ctr">
                        <a:buNone/>
                      </a:pPr>
                      <a:r>
                        <a:rPr lang="en-US" altLang="en-US">
                          <a:solidFill>
                            <a:schemeClr val="tx1"/>
                          </a:solidFill>
                        </a:rPr>
                        <a:t>secrets</a:t>
                      </a:r>
                    </a:p>
                  </a:txBody>
                  <a:tcPr>
                    <a:solidFill>
                      <a:schemeClr val="accent2"/>
                    </a:solidFill>
                  </a:tcPr>
                </a:tc>
                <a:tc>
                  <a:txBody>
                    <a:bodyPr/>
                    <a:lstStyle/>
                    <a:p>
                      <a:pPr algn="ctr">
                        <a:buNone/>
                      </a:pPr>
                      <a:r>
                        <a:rPr lang="en-US" altLang="en-US" sz="1800">
                          <a:solidFill>
                            <a:schemeClr val="tx1"/>
                          </a:solidFill>
                          <a:sym typeface="+mn-ea"/>
                        </a:rPr>
                        <a:t>Total number of secrets that can exist in a namespace.</a:t>
                      </a:r>
                      <a:endParaRPr lang="en-US">
                        <a:solidFill>
                          <a:schemeClr val="tx1"/>
                        </a:solidFill>
                      </a:endParaRPr>
                    </a:p>
                  </a:txBody>
                  <a:tcPr>
                    <a:solidFill>
                      <a:schemeClr val="accent2"/>
                    </a:solidFill>
                  </a:tcPr>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NAMESPACES.</a:t>
            </a:r>
          </a:p>
        </p:txBody>
      </p:sp>
      <p:sp>
        <p:nvSpPr>
          <p:cNvPr id="3" name="Content Placeholder 2"/>
          <p:cNvSpPr>
            <a:spLocks noGrp="1"/>
          </p:cNvSpPr>
          <p:nvPr>
            <p:ph idx="1"/>
          </p:nvPr>
        </p:nvSpPr>
        <p:spPr/>
        <p:txBody>
          <a:bodyPr>
            <a:noAutofit/>
          </a:bodyPr>
          <a:lstStyle/>
          <a:p>
            <a:r>
              <a:rPr lang="en-US" altLang="en-US"/>
              <a:t>Namespaces allow you to create virtual clusters within the same physical clusters.</a:t>
            </a:r>
          </a:p>
          <a:p>
            <a:r>
              <a:rPr lang="en-US" altLang="en-US"/>
              <a:t>Namespaces logically separates your cluster.</a:t>
            </a:r>
          </a:p>
          <a:p>
            <a:r>
              <a:rPr lang="en-US" altLang="en-US"/>
              <a:t>The standard namespace is called “default” and that is where all resources are launched in by default.</a:t>
            </a:r>
          </a:p>
          <a:p>
            <a:pPr lvl="1"/>
            <a:r>
              <a:rPr lang="en-US" altLang="en-US"/>
              <a:t>There is also namespace for kubernetes specific resources called kube-system.</a:t>
            </a:r>
          </a:p>
          <a:p>
            <a:r>
              <a:rPr lang="en-US" altLang="en-US"/>
              <a:t>Namespaces are intended when you have multiple teams/projects using the kubernetes cluster.</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NAMESPACES.</a:t>
            </a:r>
            <a:endParaRPr lang="en-US"/>
          </a:p>
        </p:txBody>
      </p:sp>
      <p:sp>
        <p:nvSpPr>
          <p:cNvPr id="3" name="Content Placeholder 2"/>
          <p:cNvSpPr>
            <a:spLocks noGrp="1"/>
          </p:cNvSpPr>
          <p:nvPr>
            <p:ph idx="1"/>
          </p:nvPr>
        </p:nvSpPr>
        <p:spPr/>
        <p:txBody>
          <a:bodyPr>
            <a:noAutofit/>
          </a:bodyPr>
          <a:lstStyle/>
          <a:p>
            <a:r>
              <a:rPr lang="en-US" altLang="en-US" sz="3200"/>
              <a:t>The name of resources needs to be uniyue within a namespace, but not across namespaces.</a:t>
            </a:r>
          </a:p>
          <a:p>
            <a:pPr lvl="1"/>
            <a:r>
              <a:rPr lang="en-US" altLang="en-US" sz="2800"/>
              <a:t>Example: You have the deployment “helloworld” multiple times in different namespaces but not twice in one namespace.</a:t>
            </a:r>
          </a:p>
          <a:p>
            <a:r>
              <a:rPr lang="en-US" altLang="en-US" sz="3200"/>
              <a:t>You can divide resources of a kubernetes cluster using namespaces.</a:t>
            </a:r>
          </a:p>
          <a:p>
            <a:pPr lvl="1"/>
            <a:r>
              <a:rPr lang="en-US" altLang="en-US" sz="2800"/>
              <a:t>You can limit resources on a per namespace basis.</a:t>
            </a:r>
          </a:p>
          <a:p>
            <a:pPr lvl="1"/>
            <a:r>
              <a:rPr lang="en-US" altLang="en-US" sz="2800"/>
              <a:t>Eg: The marketing team can only use a maximum of 10 GiB of memory, 2 load balancers and 2 CPU cores.</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NAMESPACES.</a:t>
            </a:r>
            <a:endParaRPr lang="en-US"/>
          </a:p>
        </p:txBody>
      </p:sp>
      <p:sp>
        <p:nvSpPr>
          <p:cNvPr id="3" name="Content Placeholder 2"/>
          <p:cNvSpPr>
            <a:spLocks noGrp="1"/>
          </p:cNvSpPr>
          <p:nvPr>
            <p:ph idx="1"/>
          </p:nvPr>
        </p:nvSpPr>
        <p:spPr/>
        <p:txBody>
          <a:bodyPr/>
          <a:lstStyle/>
          <a:p>
            <a:r>
              <a:rPr lang="en-US" altLang="en-US"/>
              <a:t>First you will need to create a new namespace.</a:t>
            </a:r>
          </a:p>
          <a:p>
            <a:endParaRPr lang="en-US" altLang="en-US"/>
          </a:p>
          <a:p>
            <a:r>
              <a:rPr lang="en-US" altLang="en-US"/>
              <a:t>You can list namespaces using the below command.</a:t>
            </a:r>
          </a:p>
          <a:p>
            <a:endParaRPr lang="en-US" altLang="en-US"/>
          </a:p>
          <a:p>
            <a:r>
              <a:rPr lang="en-US" altLang="en-US"/>
              <a:t>You can also set a default namespace to launch resouces in.</a:t>
            </a:r>
          </a:p>
          <a:p>
            <a:endParaRPr lang="en-US" altLang="en-US"/>
          </a:p>
        </p:txBody>
      </p:sp>
      <p:pic>
        <p:nvPicPr>
          <p:cNvPr id="4" name="Picture 3"/>
          <p:cNvPicPr>
            <a:picLocks noChangeAspect="1"/>
          </p:cNvPicPr>
          <p:nvPr/>
        </p:nvPicPr>
        <p:blipFill>
          <a:blip r:embed="rId2"/>
          <a:stretch>
            <a:fillRect/>
          </a:stretch>
        </p:blipFill>
        <p:spPr>
          <a:xfrm>
            <a:off x="3421380" y="2373630"/>
            <a:ext cx="5348605" cy="467995"/>
          </a:xfrm>
          <a:prstGeom prst="rect">
            <a:avLst/>
          </a:prstGeom>
        </p:spPr>
      </p:pic>
      <p:pic>
        <p:nvPicPr>
          <p:cNvPr id="5" name="Picture 4"/>
          <p:cNvPicPr>
            <a:picLocks noChangeAspect="1"/>
          </p:cNvPicPr>
          <p:nvPr/>
        </p:nvPicPr>
        <p:blipFill>
          <a:blip r:embed="rId3"/>
          <a:stretch>
            <a:fillRect/>
          </a:stretch>
        </p:blipFill>
        <p:spPr>
          <a:xfrm>
            <a:off x="3986530" y="3333115"/>
            <a:ext cx="4218940" cy="518160"/>
          </a:xfrm>
          <a:prstGeom prst="rect">
            <a:avLst/>
          </a:prstGeom>
        </p:spPr>
      </p:pic>
      <p:pic>
        <p:nvPicPr>
          <p:cNvPr id="6" name="Picture 5"/>
          <p:cNvPicPr>
            <a:picLocks noChangeAspect="1"/>
          </p:cNvPicPr>
          <p:nvPr/>
        </p:nvPicPr>
        <p:blipFill>
          <a:blip r:embed="rId4"/>
          <a:stretch>
            <a:fillRect/>
          </a:stretch>
        </p:blipFill>
        <p:spPr>
          <a:xfrm>
            <a:off x="1461135" y="4745355"/>
            <a:ext cx="9270365" cy="361950"/>
          </a:xfrm>
          <a:prstGeom prst="rect">
            <a:avLst/>
          </a:prstGeom>
        </p:spPr>
      </p:pic>
      <p:pic>
        <p:nvPicPr>
          <p:cNvPr id="7" name="Picture 6"/>
          <p:cNvPicPr>
            <a:picLocks noChangeAspect="1"/>
          </p:cNvPicPr>
          <p:nvPr/>
        </p:nvPicPr>
        <p:blipFill>
          <a:blip r:embed="rId5"/>
          <a:stretch>
            <a:fillRect/>
          </a:stretch>
        </p:blipFill>
        <p:spPr>
          <a:xfrm>
            <a:off x="1461135" y="5234940"/>
            <a:ext cx="9269730" cy="4692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a:t>DELETING THE KUBERNETES CLUSTER ON AWS.</a:t>
            </a:r>
          </a:p>
        </p:txBody>
      </p:sp>
      <p:sp>
        <p:nvSpPr>
          <p:cNvPr id="3" name="Content Placeholder 2"/>
          <p:cNvSpPr>
            <a:spLocks noGrp="1"/>
          </p:cNvSpPr>
          <p:nvPr>
            <p:ph idx="1"/>
          </p:nvPr>
        </p:nvSpPr>
        <p:spPr/>
        <p:txBody>
          <a:bodyPr/>
          <a:lstStyle/>
          <a:p>
            <a:r>
              <a:rPr lang="en-US" altLang="en-US"/>
              <a:t>To delete the cluster on AWS, follow the below commands.</a:t>
            </a:r>
          </a:p>
          <a:p>
            <a:pPr lvl="1"/>
            <a:r>
              <a:rPr lang="en-US">
                <a:sym typeface="+mn-ea"/>
              </a:rPr>
              <a:t>kops delete cluster kubernetes.cloudtechiez.tech --state=s3://dgruploads-kubernetes-kops</a:t>
            </a:r>
            <a:endParaRPr lang="en-US"/>
          </a:p>
          <a:p>
            <a:pPr lvl="1"/>
            <a:r>
              <a:rPr lang="en-US">
                <a:sym typeface="+mn-ea"/>
              </a:rPr>
              <a:t>kops delete cluster kubernetes.cloudtechiez.tech --state=s3://dgruploads-kubernetes-kops --yes </a:t>
            </a:r>
            <a:endParaRPr lang="en-US" alt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NAMESPACES.</a:t>
            </a:r>
            <a:endParaRPr lang="en-US"/>
          </a:p>
        </p:txBody>
      </p:sp>
      <p:sp>
        <p:nvSpPr>
          <p:cNvPr id="3" name="Content Placeholder 2"/>
          <p:cNvSpPr>
            <a:spLocks noGrp="1"/>
          </p:cNvSpPr>
          <p:nvPr>
            <p:ph idx="1"/>
          </p:nvPr>
        </p:nvSpPr>
        <p:spPr/>
        <p:txBody>
          <a:bodyPr/>
          <a:lstStyle/>
          <a:p>
            <a:r>
              <a:rPr lang="en-US" altLang="en-US"/>
              <a:t>You can then create resource limits within that namespace.</a:t>
            </a:r>
          </a:p>
          <a:p>
            <a:endParaRPr lang="en-US" altLang="en-US"/>
          </a:p>
        </p:txBody>
      </p:sp>
      <p:pic>
        <p:nvPicPr>
          <p:cNvPr id="4" name="Picture 3"/>
          <p:cNvPicPr>
            <a:picLocks noChangeAspect="1"/>
          </p:cNvPicPr>
          <p:nvPr/>
        </p:nvPicPr>
        <p:blipFill>
          <a:blip r:embed="rId2"/>
          <a:stretch>
            <a:fillRect/>
          </a:stretch>
        </p:blipFill>
        <p:spPr>
          <a:xfrm>
            <a:off x="3876675" y="2825750"/>
            <a:ext cx="4439285" cy="3700145"/>
          </a:xfrm>
          <a:prstGeom prst="rect">
            <a:avLst/>
          </a:prstGeom>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NAMESPACES.</a:t>
            </a:r>
            <a:endParaRPr lang="en-US"/>
          </a:p>
        </p:txBody>
      </p:sp>
      <p:sp>
        <p:nvSpPr>
          <p:cNvPr id="3" name="Content Placeholder 2"/>
          <p:cNvSpPr>
            <a:spLocks noGrp="1"/>
          </p:cNvSpPr>
          <p:nvPr>
            <p:ph idx="1"/>
          </p:nvPr>
        </p:nvSpPr>
        <p:spPr/>
        <p:txBody>
          <a:bodyPr/>
          <a:lstStyle/>
          <a:p>
            <a:r>
              <a:rPr lang="en-US" altLang="en-US"/>
              <a:t>You can also create object limits.</a:t>
            </a:r>
          </a:p>
          <a:p>
            <a:endParaRPr lang="en-US" altLang="en-US"/>
          </a:p>
        </p:txBody>
      </p:sp>
      <p:pic>
        <p:nvPicPr>
          <p:cNvPr id="4" name="Picture 3"/>
          <p:cNvPicPr>
            <a:picLocks noChangeAspect="1"/>
          </p:cNvPicPr>
          <p:nvPr/>
        </p:nvPicPr>
        <p:blipFill>
          <a:blip r:embed="rId2"/>
          <a:stretch>
            <a:fillRect/>
          </a:stretch>
        </p:blipFill>
        <p:spPr>
          <a:xfrm>
            <a:off x="3476625" y="2424430"/>
            <a:ext cx="5238750" cy="4079240"/>
          </a:xfrm>
          <a:prstGeom prst="rect">
            <a:avLst/>
          </a:prstGeom>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NAMESPACES.</a:t>
            </a:r>
            <a:endParaRPr lang="en-US"/>
          </a:p>
        </p:txBody>
      </p:sp>
      <p:sp>
        <p:nvSpPr>
          <p:cNvPr id="3" name="Content Placeholder 2"/>
          <p:cNvSpPr>
            <a:spLocks noGrp="1"/>
          </p:cNvSpPr>
          <p:nvPr>
            <p:ph idx="1"/>
          </p:nvPr>
        </p:nvSpPr>
        <p:spPr/>
        <p:txBody>
          <a:bodyPr>
            <a:noAutofit/>
          </a:bodyPr>
          <a:lstStyle/>
          <a:p>
            <a:r>
              <a:rPr lang="en-US" sz="2000"/>
              <a:t>cd resourcequotas</a:t>
            </a:r>
          </a:p>
          <a:p>
            <a:r>
              <a:rPr lang="en-US" sz="2000"/>
              <a:t>nano resourcequota.yml</a:t>
            </a:r>
          </a:p>
          <a:p>
            <a:r>
              <a:rPr lang="en-US" sz="2000"/>
              <a:t>kubectl create -f resourcequota.yml</a:t>
            </a:r>
          </a:p>
          <a:p>
            <a:r>
              <a:rPr lang="en-US" sz="2000"/>
              <a:t>nano helloworld-no-quotas.yml</a:t>
            </a:r>
          </a:p>
          <a:p>
            <a:r>
              <a:rPr lang="en-US" sz="2000"/>
              <a:t>kubectl create -f helloworld-no-quotas.yml </a:t>
            </a:r>
          </a:p>
          <a:p>
            <a:r>
              <a:rPr lang="en-US" sz="2000"/>
              <a:t>kubectl get deployments --namespace=myspace</a:t>
            </a:r>
          </a:p>
          <a:p>
            <a:r>
              <a:rPr lang="en-US" sz="2000"/>
              <a:t>kubectl get rs --namespace=myspace</a:t>
            </a:r>
          </a:p>
          <a:p>
            <a:r>
              <a:rPr lang="en-US" sz="2000"/>
              <a:t>kubectl delete deployments helloworld-deployment --namespace=myspace</a:t>
            </a:r>
          </a:p>
          <a:p>
            <a:r>
              <a:rPr lang="en-US" sz="2000"/>
              <a:t>nano helloworld-with-quotas.yml</a:t>
            </a:r>
          </a:p>
          <a:p>
            <a:r>
              <a:rPr lang="en-US" sz="2000"/>
              <a:t>kubectl create -f helloworld-with-quotas.yml</a:t>
            </a:r>
          </a:p>
          <a:p>
            <a:r>
              <a:rPr lang="en-US" sz="2000"/>
              <a:t>kubectl get pods --namespace=myspace</a:t>
            </a:r>
          </a:p>
          <a:p>
            <a:endParaRPr lang="en-US" sz="200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NAMESPACES.</a:t>
            </a:r>
            <a:endParaRPr lang="en-US"/>
          </a:p>
        </p:txBody>
      </p:sp>
      <p:sp>
        <p:nvSpPr>
          <p:cNvPr id="3" name="Content Placeholder 2"/>
          <p:cNvSpPr>
            <a:spLocks noGrp="1"/>
          </p:cNvSpPr>
          <p:nvPr>
            <p:ph idx="1"/>
          </p:nvPr>
        </p:nvSpPr>
        <p:spPr/>
        <p:txBody>
          <a:bodyPr/>
          <a:lstStyle/>
          <a:p>
            <a:r>
              <a:rPr lang="en-US" sz="2000"/>
              <a:t>kubectl get rs --namespace=myspace</a:t>
            </a:r>
          </a:p>
          <a:p>
            <a:r>
              <a:rPr lang="en-US" sz="2000"/>
              <a:t>kubectl describe rs helloworld-deployment-588cb4f97b --namespace=myspace</a:t>
            </a:r>
          </a:p>
          <a:p>
            <a:r>
              <a:rPr lang="en-US" sz="2000"/>
              <a:t>kubectl get quota --namespace=myspace</a:t>
            </a:r>
          </a:p>
          <a:p>
            <a:r>
              <a:rPr lang="en-US" sz="2000"/>
              <a:t>kubectl describe quota compute-quota --namespace=myspace</a:t>
            </a:r>
          </a:p>
          <a:p>
            <a:r>
              <a:rPr lang="en-US" sz="2000"/>
              <a:t>kubectl delete deployments helloworld-deployment --namespace=myspace</a:t>
            </a:r>
          </a:p>
          <a:p>
            <a:r>
              <a:rPr lang="en-US" sz="2000"/>
              <a:t>nano defaults.yml</a:t>
            </a:r>
          </a:p>
          <a:p>
            <a:r>
              <a:rPr lang="en-US" sz="2000"/>
              <a:t>kubectl create -f defaults.yml</a:t>
            </a:r>
          </a:p>
          <a:p>
            <a:r>
              <a:rPr lang="en-US" sz="2000"/>
              <a:t>kubectl describe limits limits --namespace=myspace</a:t>
            </a:r>
          </a:p>
          <a:p>
            <a:r>
              <a:rPr lang="en-US" sz="2000"/>
              <a:t>kubectl create -f helloworld-no-quotas.yml</a:t>
            </a:r>
          </a:p>
          <a:p>
            <a:r>
              <a:rPr lang="en-US" sz="2000"/>
              <a:t>kubectl get pods --namespace=myspace -o wide</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USER MANAGEMENT.</a:t>
            </a:r>
          </a:p>
        </p:txBody>
      </p:sp>
      <p:sp>
        <p:nvSpPr>
          <p:cNvPr id="3" name="Content Placeholder 2"/>
          <p:cNvSpPr>
            <a:spLocks noGrp="1"/>
          </p:cNvSpPr>
          <p:nvPr>
            <p:ph idx="1"/>
          </p:nvPr>
        </p:nvSpPr>
        <p:spPr/>
        <p:txBody>
          <a:bodyPr/>
          <a:lstStyle/>
          <a:p>
            <a:r>
              <a:rPr lang="en-US" altLang="en-US" sz="3200"/>
              <a:t>There are 2 types of users you can create.</a:t>
            </a:r>
          </a:p>
          <a:p>
            <a:pPr lvl="1"/>
            <a:r>
              <a:rPr lang="en-US" altLang="en-US" sz="2800"/>
              <a:t>A normal user, which is used to access the user externally.</a:t>
            </a:r>
          </a:p>
          <a:p>
            <a:pPr lvl="2"/>
            <a:r>
              <a:rPr lang="en-US" altLang="en-US" sz="2400"/>
              <a:t>Eg: through kubectl</a:t>
            </a:r>
          </a:p>
          <a:p>
            <a:pPr lvl="2"/>
            <a:r>
              <a:rPr lang="en-US" altLang="en-US" sz="2400"/>
              <a:t>This user is not managed using objects.</a:t>
            </a:r>
          </a:p>
          <a:p>
            <a:pPr lvl="1"/>
            <a:r>
              <a:rPr lang="en-US" altLang="en-US" sz="2800"/>
              <a:t>A service user, which is managed by an object in kubernetes.</a:t>
            </a:r>
          </a:p>
          <a:p>
            <a:pPr lvl="2"/>
            <a:r>
              <a:rPr lang="en-US" altLang="en-US" sz="2400"/>
              <a:t>This type of user is used to authenticate within the cluster.</a:t>
            </a:r>
          </a:p>
          <a:p>
            <a:pPr lvl="2"/>
            <a:r>
              <a:rPr lang="en-US" altLang="en-US" sz="2400"/>
              <a:t>Eg: From inside a pod, or from a kubelet.</a:t>
            </a:r>
          </a:p>
          <a:p>
            <a:pPr lvl="2"/>
            <a:r>
              <a:rPr lang="en-US" altLang="en-US" sz="2400"/>
              <a:t>These credentials are managed like secrets.</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USER MANAGEMENT.</a:t>
            </a:r>
            <a:endParaRPr lang="en-US"/>
          </a:p>
        </p:txBody>
      </p:sp>
      <p:sp>
        <p:nvSpPr>
          <p:cNvPr id="3" name="Content Placeholder 2"/>
          <p:cNvSpPr>
            <a:spLocks noGrp="1"/>
          </p:cNvSpPr>
          <p:nvPr>
            <p:ph idx="1"/>
          </p:nvPr>
        </p:nvSpPr>
        <p:spPr/>
        <p:txBody>
          <a:bodyPr>
            <a:noAutofit/>
          </a:bodyPr>
          <a:lstStyle/>
          <a:p>
            <a:r>
              <a:rPr lang="en-US" altLang="en-US"/>
              <a:t>There are multiple authentication strategies for normal users.</a:t>
            </a:r>
          </a:p>
          <a:p>
            <a:pPr lvl="1"/>
            <a:r>
              <a:rPr lang="en-US" altLang="en-US" sz="3600"/>
              <a:t>Client certificates.</a:t>
            </a:r>
          </a:p>
          <a:p>
            <a:pPr lvl="1"/>
            <a:r>
              <a:rPr lang="en-US" altLang="en-US" sz="3600"/>
              <a:t>Bearer tokens.</a:t>
            </a:r>
          </a:p>
          <a:p>
            <a:pPr lvl="1"/>
            <a:r>
              <a:rPr lang="en-US" altLang="en-US" sz="3600"/>
              <a:t>Authentication proxies.</a:t>
            </a:r>
          </a:p>
          <a:p>
            <a:pPr lvl="1"/>
            <a:r>
              <a:rPr lang="en-US" altLang="en-US" sz="3600"/>
              <a:t>HTTP basic authentication.</a:t>
            </a:r>
          </a:p>
          <a:p>
            <a:pPr lvl="1"/>
            <a:r>
              <a:rPr lang="en-US" altLang="en-US" sz="3600"/>
              <a:t>OpenID</a:t>
            </a:r>
          </a:p>
          <a:p>
            <a:pPr lvl="1"/>
            <a:r>
              <a:rPr lang="en-US" altLang="en-US" sz="3600"/>
              <a:t>Webhooks.</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USER MANAGEMENT.</a:t>
            </a:r>
            <a:endParaRPr lang="en-US"/>
          </a:p>
        </p:txBody>
      </p:sp>
      <p:sp>
        <p:nvSpPr>
          <p:cNvPr id="3" name="Content Placeholder 2"/>
          <p:cNvSpPr>
            <a:spLocks noGrp="1"/>
          </p:cNvSpPr>
          <p:nvPr>
            <p:ph idx="1"/>
          </p:nvPr>
        </p:nvSpPr>
        <p:spPr/>
        <p:txBody>
          <a:bodyPr>
            <a:noAutofit/>
          </a:bodyPr>
          <a:lstStyle/>
          <a:p>
            <a:r>
              <a:rPr lang="en-US" altLang="en-US"/>
              <a:t>Service users are using service account tokens.</a:t>
            </a:r>
          </a:p>
          <a:p>
            <a:r>
              <a:rPr lang="en-US" altLang="en-US"/>
              <a:t>They are stored as credentials using secrets.</a:t>
            </a:r>
          </a:p>
          <a:p>
            <a:pPr lvl="1"/>
            <a:r>
              <a:rPr lang="en-US" altLang="en-US"/>
              <a:t>Those secrets are also mounted in pods to allow communication between the services.</a:t>
            </a:r>
          </a:p>
          <a:p>
            <a:r>
              <a:rPr lang="en-US" altLang="en-US"/>
              <a:t>Service users are specific to a namespace.</a:t>
            </a:r>
          </a:p>
          <a:p>
            <a:r>
              <a:rPr lang="en-US" altLang="en-US"/>
              <a:t>They are created automically by the API or manually using objects.</a:t>
            </a:r>
          </a:p>
          <a:p>
            <a:r>
              <a:rPr lang="en-US" altLang="en-US"/>
              <a:t>Any API call not authenticated is considered as an anonymous user.</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USER MANAGEMENT.</a:t>
            </a:r>
            <a:endParaRPr lang="en-US"/>
          </a:p>
        </p:txBody>
      </p:sp>
      <p:sp>
        <p:nvSpPr>
          <p:cNvPr id="3" name="Content Placeholder 2"/>
          <p:cNvSpPr>
            <a:spLocks noGrp="1"/>
          </p:cNvSpPr>
          <p:nvPr>
            <p:ph idx="1"/>
          </p:nvPr>
        </p:nvSpPr>
        <p:spPr/>
        <p:txBody>
          <a:bodyPr/>
          <a:lstStyle/>
          <a:p>
            <a:r>
              <a:rPr lang="en-US" altLang="en-US" sz="3200"/>
              <a:t>Independentally from the authentication mechanism, normal users have the following attributes.</a:t>
            </a:r>
          </a:p>
          <a:p>
            <a:pPr lvl="1"/>
            <a:r>
              <a:rPr lang="en-US" altLang="en-US" sz="2740"/>
              <a:t>A username (user123 or user@email.com)</a:t>
            </a:r>
          </a:p>
          <a:p>
            <a:pPr lvl="1"/>
            <a:r>
              <a:rPr lang="en-US" altLang="en-US" sz="2740"/>
              <a:t>A UID</a:t>
            </a:r>
          </a:p>
          <a:p>
            <a:pPr lvl="1"/>
            <a:r>
              <a:rPr lang="en-US" altLang="en-US" sz="2740"/>
              <a:t>Groups</a:t>
            </a:r>
          </a:p>
          <a:p>
            <a:pPr lvl="1"/>
            <a:r>
              <a:rPr lang="en-US" altLang="en-US" sz="2740"/>
              <a:t>Extra fields to store extra information.</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USER MANAGEMENT.</a:t>
            </a:r>
            <a:endParaRPr lang="en-US"/>
          </a:p>
        </p:txBody>
      </p:sp>
      <p:sp>
        <p:nvSpPr>
          <p:cNvPr id="3" name="Content Placeholder 2"/>
          <p:cNvSpPr>
            <a:spLocks noGrp="1"/>
          </p:cNvSpPr>
          <p:nvPr>
            <p:ph idx="1"/>
          </p:nvPr>
        </p:nvSpPr>
        <p:spPr/>
        <p:txBody>
          <a:bodyPr>
            <a:noAutofit/>
          </a:bodyPr>
          <a:lstStyle/>
          <a:p>
            <a:r>
              <a:rPr lang="en-US" altLang="en-US" sz="3200"/>
              <a:t>After a normal user authenticates, it will have access to everything.</a:t>
            </a:r>
          </a:p>
          <a:p>
            <a:r>
              <a:rPr lang="en-US" altLang="en-US" sz="3200"/>
              <a:t>To limit access, you need to configure authorizations.</a:t>
            </a:r>
          </a:p>
          <a:p>
            <a:r>
              <a:rPr lang="en-US" altLang="en-US" sz="3200"/>
              <a:t>There are again multiple offerings to choose from,</a:t>
            </a:r>
          </a:p>
          <a:p>
            <a:pPr lvl="1"/>
            <a:r>
              <a:rPr lang="en-US" altLang="en-US" sz="2800"/>
              <a:t>AlwaysAllow / AlwaysDeny</a:t>
            </a:r>
          </a:p>
          <a:p>
            <a:pPr lvl="1"/>
            <a:r>
              <a:rPr lang="en-US" altLang="en-US" sz="2800"/>
              <a:t>ABAC - Attribute Based Access Control</a:t>
            </a:r>
          </a:p>
          <a:p>
            <a:pPr lvl="1"/>
            <a:r>
              <a:rPr lang="en-US" altLang="en-US" sz="2800"/>
              <a:t>RBAC - Role Based Access Control</a:t>
            </a:r>
          </a:p>
          <a:p>
            <a:pPr lvl="1"/>
            <a:r>
              <a:rPr lang="en-US" altLang="en-US" sz="2800"/>
              <a:t>Webhooks - authorization by remote service.</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USER MANAGEMENT.</a:t>
            </a:r>
            <a:endParaRPr lang="en-US"/>
          </a:p>
        </p:txBody>
      </p:sp>
      <p:sp>
        <p:nvSpPr>
          <p:cNvPr id="3" name="Content Placeholder 2"/>
          <p:cNvSpPr>
            <a:spLocks noGrp="1"/>
          </p:cNvSpPr>
          <p:nvPr>
            <p:ph idx="1"/>
          </p:nvPr>
        </p:nvSpPr>
        <p:spPr/>
        <p:txBody>
          <a:bodyPr/>
          <a:lstStyle/>
          <a:p>
            <a:r>
              <a:rPr lang="en-US"/>
              <a:t>openssl genrsa -out kubernetes.pem 2048</a:t>
            </a:r>
          </a:p>
          <a:p>
            <a:r>
              <a:rPr lang="en-US"/>
              <a:t>openssl req -new -key kubernetes.pem -out kubernetes-csr.pem -subj "/CN=kubernetes/O=myteam/"</a:t>
            </a:r>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CONTAINERS INTRODUCTION.</a:t>
            </a:r>
          </a:p>
        </p:txBody>
      </p:sp>
      <p:sp>
        <p:nvSpPr>
          <p:cNvPr id="3" name="Content Placeholder 2"/>
          <p:cNvSpPr>
            <a:spLocks noGrp="1"/>
          </p:cNvSpPr>
          <p:nvPr>
            <p:ph idx="1"/>
          </p:nvPr>
        </p:nvSpPr>
        <p:spPr/>
        <p:txBody>
          <a:bodyPr/>
          <a:lstStyle/>
          <a:p>
            <a:r>
              <a:rPr lang="en-US"/>
              <a:t>A container is a standard unit of software that packages up code and all its dependencies so the applications run quickly and reliably from one computing environment to another.</a:t>
            </a:r>
          </a:p>
          <a:p>
            <a:r>
              <a:rPr lang="en-US"/>
              <a:t>Containers provide a standard way to package your applications code, configurations and dependencies into a single object.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t>KUBERNETES SETUP ON AWS - KOPS.</a:t>
            </a:r>
          </a:p>
        </p:txBody>
      </p:sp>
      <p:sp>
        <p:nvSpPr>
          <p:cNvPr id="3" name="Content Placeholder 2"/>
          <p:cNvSpPr>
            <a:spLocks noGrp="1"/>
          </p:cNvSpPr>
          <p:nvPr>
            <p:ph idx="1"/>
          </p:nvPr>
        </p:nvSpPr>
        <p:spPr/>
        <p:txBody>
          <a:bodyPr>
            <a:normAutofit fontScale="90000" lnSpcReduction="10000"/>
          </a:bodyPr>
          <a:lstStyle/>
          <a:p>
            <a:r>
              <a:rPr lang="en-US"/>
              <a:t>kubectl run hello-minikube --image=k8s.gcr.io/echoserver:1.4 --port=8080</a:t>
            </a:r>
          </a:p>
          <a:p>
            <a:r>
              <a:rPr lang="en-US"/>
              <a:t>kubectl expose </a:t>
            </a:r>
            <a:r>
              <a:rPr lang="en-US" altLang="en-US"/>
              <a:t>pod </a:t>
            </a:r>
            <a:r>
              <a:rPr lang="en-US"/>
              <a:t>hello-minikube --type=NodePort</a:t>
            </a:r>
          </a:p>
          <a:p>
            <a:r>
              <a:rPr lang="en-US"/>
              <a:t>kubectl config view</a:t>
            </a:r>
          </a:p>
          <a:p>
            <a:r>
              <a:rPr lang="en-US"/>
              <a:t>kubectl config use-context kubernetes</a:t>
            </a:r>
          </a:p>
          <a:p>
            <a:r>
              <a:rPr lang="en-US"/>
              <a:t>Update the security group to allow the traffic for the kubernetes cluster.</a:t>
            </a:r>
          </a:p>
          <a:p>
            <a:r>
              <a:rPr lang="en-US"/>
              <a:t>kops delete cluster kubernetes.cloudtechiez.tech --state=s3://dgruploads-kubernetes-kops</a:t>
            </a:r>
          </a:p>
          <a:p>
            <a:r>
              <a:rPr lang="en-US"/>
              <a:t>kops delete cluster kubernetes.cloudtechiez.tech --state=s3://dgruploads-kubernetes-kops --yes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RBAC.</a:t>
            </a:r>
          </a:p>
        </p:txBody>
      </p:sp>
      <p:sp>
        <p:nvSpPr>
          <p:cNvPr id="3" name="Content Placeholder 2"/>
          <p:cNvSpPr>
            <a:spLocks noGrp="1"/>
          </p:cNvSpPr>
          <p:nvPr>
            <p:ph idx="1"/>
          </p:nvPr>
        </p:nvSpPr>
        <p:spPr/>
        <p:txBody>
          <a:bodyPr/>
          <a:lstStyle/>
          <a:p>
            <a:r>
              <a:rPr lang="en-US" altLang="en-US"/>
              <a:t>After authentication, authorization controls what the user can do, where does the user have access to.</a:t>
            </a:r>
          </a:p>
          <a:p>
            <a:r>
              <a:rPr lang="en-US" altLang="en-US"/>
              <a:t>The access controls are implemented on an API level using kube-apiserver.</a:t>
            </a:r>
          </a:p>
          <a:p>
            <a:r>
              <a:rPr lang="en-US" altLang="en-US"/>
              <a:t>When an API request comes in, eg: when you enter “kubectl get nodes”, it will be checked to see whether you have access to execute this command.</a:t>
            </a:r>
          </a:p>
          <a:p>
            <a:r>
              <a:rPr lang="en-US" altLang="en-US"/>
              <a:t>There are multiple authentication module available.</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RBAC.</a:t>
            </a:r>
            <a:endParaRPr lang="en-US"/>
          </a:p>
        </p:txBody>
      </p:sp>
      <p:sp>
        <p:nvSpPr>
          <p:cNvPr id="3" name="Content Placeholder 2"/>
          <p:cNvSpPr>
            <a:spLocks noGrp="1"/>
          </p:cNvSpPr>
          <p:nvPr>
            <p:ph idx="1"/>
          </p:nvPr>
        </p:nvSpPr>
        <p:spPr/>
        <p:txBody>
          <a:bodyPr>
            <a:noAutofit/>
          </a:bodyPr>
          <a:lstStyle/>
          <a:p>
            <a:r>
              <a:rPr lang="en-US" altLang="en-US"/>
              <a:t>Node: A special purpose authorization node that authorizes API requests made by kubelets.</a:t>
            </a:r>
          </a:p>
          <a:p>
            <a:r>
              <a:rPr lang="en-US" altLang="en-US"/>
              <a:t>ABAC: Attribute Based Access Control</a:t>
            </a:r>
          </a:p>
          <a:p>
            <a:pPr lvl="1"/>
            <a:r>
              <a:rPr lang="en-US" altLang="en-US"/>
              <a:t>Access rights are controlled by policies that combine attributes.</a:t>
            </a:r>
          </a:p>
          <a:p>
            <a:pPr lvl="1"/>
            <a:r>
              <a:rPr lang="en-US" altLang="en-US"/>
              <a:t>Eg: User “example” can do anything in namespace “development”.</a:t>
            </a:r>
          </a:p>
          <a:p>
            <a:pPr lvl="1"/>
            <a:r>
              <a:rPr lang="en-US" altLang="en-US"/>
              <a:t>ABAC does not allow very granular permission control.</a:t>
            </a:r>
          </a:p>
          <a:p>
            <a:r>
              <a:rPr lang="en-US" altLang="en-US"/>
              <a:t>RBAC: Resource Based Access Control.</a:t>
            </a:r>
          </a:p>
          <a:p>
            <a:pPr lvl="1"/>
            <a:r>
              <a:rPr lang="en-US" altLang="en-US"/>
              <a:t>Regulates access using roles.</a:t>
            </a:r>
          </a:p>
          <a:p>
            <a:pPr lvl="1"/>
            <a:r>
              <a:rPr lang="en-US" altLang="en-US"/>
              <a:t>Allows admins to dynamically configure permission policies.</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RBAC.</a:t>
            </a:r>
            <a:endParaRPr lang="en-US"/>
          </a:p>
        </p:txBody>
      </p:sp>
      <p:sp>
        <p:nvSpPr>
          <p:cNvPr id="3" name="Content Placeholder 2"/>
          <p:cNvSpPr>
            <a:spLocks noGrp="1"/>
          </p:cNvSpPr>
          <p:nvPr>
            <p:ph idx="1"/>
          </p:nvPr>
        </p:nvSpPr>
        <p:spPr/>
        <p:txBody>
          <a:bodyPr>
            <a:noAutofit/>
          </a:bodyPr>
          <a:lstStyle/>
          <a:p>
            <a:r>
              <a:rPr lang="en-US" altLang="en-US"/>
              <a:t>Webhooks: Sends authorization request to an external REST interface.</a:t>
            </a:r>
          </a:p>
          <a:p>
            <a:pPr lvl="1"/>
            <a:r>
              <a:rPr lang="en-US" altLang="en-US"/>
              <a:t>Interesting option if you want to write your own authentication server.</a:t>
            </a:r>
          </a:p>
          <a:p>
            <a:pPr lvl="1"/>
            <a:r>
              <a:rPr lang="en-US" altLang="en-US"/>
              <a:t>You can parse the incoming payload which is JSON and reply with access granted or access denied.</a:t>
            </a:r>
          </a:p>
          <a:p>
            <a:r>
              <a:rPr lang="en-US" altLang="en-US"/>
              <a:t>To enable an authorization mode, you need to pass “--authorization-mode=” to the API server at startup.</a:t>
            </a:r>
          </a:p>
          <a:p>
            <a:pPr lvl="1"/>
            <a:r>
              <a:rPr lang="en-US" altLang="en-US"/>
              <a:t>For example, to enable RBAC, you pass “--authorization-mode=RBAC”</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RBAC.</a:t>
            </a:r>
            <a:endParaRPr lang="en-US"/>
          </a:p>
        </p:txBody>
      </p:sp>
      <p:sp>
        <p:nvSpPr>
          <p:cNvPr id="3" name="Content Placeholder 2"/>
          <p:cNvSpPr>
            <a:spLocks noGrp="1"/>
          </p:cNvSpPr>
          <p:nvPr>
            <p:ph idx="1"/>
          </p:nvPr>
        </p:nvSpPr>
        <p:spPr/>
        <p:txBody>
          <a:bodyPr/>
          <a:lstStyle/>
          <a:p>
            <a:r>
              <a:rPr lang="en-US" altLang="en-US"/>
              <a:t>Most tools now provision a cluster with RBAC enabled by default like kops and kubeadm.</a:t>
            </a:r>
          </a:p>
          <a:p>
            <a:r>
              <a:rPr lang="en-US" altLang="en-US"/>
              <a:t>If you are using minikube, you can add a parameter when starting minikube.</a:t>
            </a:r>
          </a:p>
          <a:p>
            <a:pPr lvl="1"/>
            <a:r>
              <a:rPr lang="en-US" altLang="en-US"/>
              <a:t>minikube start --extra-config=apiserver.Authorization.Mode=RBAC.</a:t>
            </a:r>
          </a:p>
          <a:p>
            <a:r>
              <a:rPr lang="en-US" altLang="en-US"/>
              <a:t>You can add RBAC resources with kubectl to grant permissions.</a:t>
            </a:r>
          </a:p>
          <a:p>
            <a:pPr lvl="1"/>
            <a:r>
              <a:rPr lang="en-US" altLang="en-US"/>
              <a:t>You first describe them in yaml format, then apply them to the cluster.</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RBAC.</a:t>
            </a:r>
            <a:endParaRPr lang="en-US"/>
          </a:p>
        </p:txBody>
      </p:sp>
      <p:sp>
        <p:nvSpPr>
          <p:cNvPr id="3" name="Content Placeholder 2"/>
          <p:cNvSpPr>
            <a:spLocks noGrp="1"/>
          </p:cNvSpPr>
          <p:nvPr>
            <p:ph idx="1"/>
          </p:nvPr>
        </p:nvSpPr>
        <p:spPr/>
        <p:txBody>
          <a:bodyPr/>
          <a:lstStyle/>
          <a:p>
            <a:r>
              <a:rPr lang="en-US" altLang="en-US" sz="3200"/>
              <a:t>First you define a role, then you can assign users/groups to that role.</a:t>
            </a:r>
          </a:p>
          <a:p>
            <a:r>
              <a:rPr lang="en-US" altLang="en-US" sz="3200"/>
              <a:t>You can create roles limited to a namespace or you can create roles where the access applies to all namspaces.</a:t>
            </a:r>
          </a:p>
          <a:p>
            <a:pPr lvl="1"/>
            <a:r>
              <a:rPr lang="en-US" altLang="en-US" sz="2800"/>
              <a:t>Role (Single namespace) and ClusterRole (Cluster-wide)</a:t>
            </a:r>
          </a:p>
          <a:p>
            <a:pPr lvl="1"/>
            <a:r>
              <a:rPr lang="en-US" altLang="en-US" sz="2740"/>
              <a:t>RoleBinding (Single namespace) and ClusterRoleBinding(cluster-wide)</a:t>
            </a:r>
          </a:p>
          <a:p>
            <a:endParaRPr lang="en-US" altLang="en-US" sz="320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RBAC.</a:t>
            </a:r>
            <a:endParaRPr lang="en-US"/>
          </a:p>
        </p:txBody>
      </p:sp>
      <p:sp>
        <p:nvSpPr>
          <p:cNvPr id="3" name="Content Placeholder 2"/>
          <p:cNvSpPr>
            <a:spLocks noGrp="1"/>
          </p:cNvSpPr>
          <p:nvPr>
            <p:ph idx="1"/>
          </p:nvPr>
        </p:nvSpPr>
        <p:spPr/>
        <p:txBody>
          <a:bodyPr/>
          <a:lstStyle/>
          <a:p>
            <a:r>
              <a:rPr lang="en-US" altLang="en-US"/>
              <a:t>RBAC role granting read access to pods and secrets within default namespace.</a:t>
            </a:r>
          </a:p>
          <a:p>
            <a:endParaRPr lang="en-US" altLang="en-US"/>
          </a:p>
        </p:txBody>
      </p:sp>
      <p:pic>
        <p:nvPicPr>
          <p:cNvPr id="4" name="Picture 3"/>
          <p:cNvPicPr>
            <a:picLocks noChangeAspect="1"/>
          </p:cNvPicPr>
          <p:nvPr/>
        </p:nvPicPr>
        <p:blipFill>
          <a:blip r:embed="rId2"/>
          <a:stretch>
            <a:fillRect/>
          </a:stretch>
        </p:blipFill>
        <p:spPr>
          <a:xfrm>
            <a:off x="2707640" y="3188970"/>
            <a:ext cx="6776085" cy="2988310"/>
          </a:xfrm>
          <a:prstGeom prst="rect">
            <a:avLst/>
          </a:prstGeom>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RBAC.</a:t>
            </a:r>
            <a:endParaRPr lang="en-US"/>
          </a:p>
        </p:txBody>
      </p:sp>
      <p:sp>
        <p:nvSpPr>
          <p:cNvPr id="3" name="Content Placeholder 2"/>
          <p:cNvSpPr>
            <a:spLocks noGrp="1"/>
          </p:cNvSpPr>
          <p:nvPr>
            <p:ph idx="1"/>
          </p:nvPr>
        </p:nvSpPr>
        <p:spPr/>
        <p:txBody>
          <a:bodyPr/>
          <a:lstStyle/>
          <a:p>
            <a:r>
              <a:rPr lang="en-US" altLang="en-US"/>
              <a:t>Next step is to assign users to the newly created role.</a:t>
            </a:r>
          </a:p>
          <a:p>
            <a:endParaRPr lang="en-US" altLang="en-US"/>
          </a:p>
        </p:txBody>
      </p:sp>
      <p:pic>
        <p:nvPicPr>
          <p:cNvPr id="4" name="Picture 3"/>
          <p:cNvPicPr>
            <a:picLocks noChangeAspect="1"/>
          </p:cNvPicPr>
          <p:nvPr/>
        </p:nvPicPr>
        <p:blipFill>
          <a:blip r:embed="rId2"/>
          <a:stretch>
            <a:fillRect/>
          </a:stretch>
        </p:blipFill>
        <p:spPr>
          <a:xfrm>
            <a:off x="3248025" y="2542540"/>
            <a:ext cx="5695950" cy="3783330"/>
          </a:xfrm>
          <a:prstGeom prst="rect">
            <a:avLst/>
          </a:prstGeom>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RBAC.</a:t>
            </a:r>
            <a:endParaRPr lang="en-US"/>
          </a:p>
        </p:txBody>
      </p:sp>
      <p:sp>
        <p:nvSpPr>
          <p:cNvPr id="3" name="Content Placeholder 2"/>
          <p:cNvSpPr>
            <a:spLocks noGrp="1"/>
          </p:cNvSpPr>
          <p:nvPr>
            <p:ph idx="1"/>
          </p:nvPr>
        </p:nvSpPr>
        <p:spPr/>
        <p:txBody>
          <a:bodyPr/>
          <a:lstStyle/>
          <a:p>
            <a:r>
              <a:rPr lang="en-US" altLang="en-US"/>
              <a:t>If you want to create a role that spans all namespaces, you can use ClusterRole.</a:t>
            </a:r>
          </a:p>
        </p:txBody>
      </p:sp>
      <p:pic>
        <p:nvPicPr>
          <p:cNvPr id="4" name="Picture 3"/>
          <p:cNvPicPr>
            <a:picLocks noChangeAspect="1"/>
          </p:cNvPicPr>
          <p:nvPr/>
        </p:nvPicPr>
        <p:blipFill>
          <a:blip r:embed="rId2"/>
          <a:stretch>
            <a:fillRect/>
          </a:stretch>
        </p:blipFill>
        <p:spPr>
          <a:xfrm>
            <a:off x="2455545" y="3013075"/>
            <a:ext cx="7281545" cy="2869565"/>
          </a:xfrm>
          <a:prstGeom prst="rect">
            <a:avLst/>
          </a:prstGeom>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RBAC.</a:t>
            </a:r>
            <a:endParaRPr lang="en-US"/>
          </a:p>
        </p:txBody>
      </p:sp>
      <p:sp>
        <p:nvSpPr>
          <p:cNvPr id="3" name="Content Placeholder 2"/>
          <p:cNvSpPr>
            <a:spLocks noGrp="1"/>
          </p:cNvSpPr>
          <p:nvPr>
            <p:ph idx="1"/>
          </p:nvPr>
        </p:nvSpPr>
        <p:spPr/>
        <p:txBody>
          <a:bodyPr/>
          <a:lstStyle/>
          <a:p>
            <a:r>
              <a:rPr lang="en-US" altLang="en-US"/>
              <a:t>If you need to assign a user to a cluster-wide role, you need to use ClusterRoleBinding.</a:t>
            </a:r>
          </a:p>
          <a:p>
            <a:endParaRPr lang="en-US" altLang="en-US"/>
          </a:p>
        </p:txBody>
      </p:sp>
      <p:pic>
        <p:nvPicPr>
          <p:cNvPr id="4" name="Picture 3"/>
          <p:cNvPicPr>
            <a:picLocks noChangeAspect="1"/>
          </p:cNvPicPr>
          <p:nvPr/>
        </p:nvPicPr>
        <p:blipFill>
          <a:blip r:embed="rId2"/>
          <a:stretch>
            <a:fillRect/>
          </a:stretch>
        </p:blipFill>
        <p:spPr>
          <a:xfrm>
            <a:off x="2947670" y="2739390"/>
            <a:ext cx="6296025" cy="3695700"/>
          </a:xfrm>
          <a:prstGeom prst="rect">
            <a:avLst/>
          </a:prstGeom>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NETWORKING.</a:t>
            </a:r>
          </a:p>
        </p:txBody>
      </p:sp>
      <p:sp>
        <p:nvSpPr>
          <p:cNvPr id="3" name="Content Placeholder 2"/>
          <p:cNvSpPr>
            <a:spLocks noGrp="1"/>
          </p:cNvSpPr>
          <p:nvPr>
            <p:ph idx="1"/>
          </p:nvPr>
        </p:nvSpPr>
        <p:spPr/>
        <p:txBody>
          <a:bodyPr>
            <a:noAutofit/>
          </a:bodyPr>
          <a:lstStyle/>
          <a:p>
            <a:r>
              <a:rPr lang="en-US" altLang="en-US"/>
              <a:t>The approach in networking is quite different than in a default docker setup.</a:t>
            </a:r>
          </a:p>
          <a:p>
            <a:r>
              <a:rPr lang="en-US" altLang="en-US"/>
              <a:t>We have already covered,</a:t>
            </a:r>
          </a:p>
          <a:p>
            <a:r>
              <a:rPr lang="en-US" altLang="en-US"/>
              <a:t>Container to container communication within a pod.</a:t>
            </a:r>
          </a:p>
          <a:p>
            <a:r>
              <a:rPr lang="en-US" altLang="en-US"/>
              <a:t>Through localhost and port number.</a:t>
            </a:r>
          </a:p>
          <a:p>
            <a:r>
              <a:rPr lang="en-US" altLang="en-US"/>
              <a:t>Pod-to-service communication.</a:t>
            </a:r>
          </a:p>
          <a:p>
            <a:pPr lvl="1"/>
            <a:r>
              <a:rPr lang="en-US" altLang="en-US"/>
              <a:t>Using Nodeport and DNS.</a:t>
            </a:r>
          </a:p>
          <a:p>
            <a:r>
              <a:rPr lang="en-US" altLang="en-US"/>
              <a:t>External-to-service.</a:t>
            </a:r>
          </a:p>
          <a:p>
            <a:pPr lvl="1"/>
            <a:r>
              <a:rPr lang="en-US" altLang="en-US"/>
              <a:t>Using loadbalancer, NodePort.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a:t>DELETING THE KUBERNETES CLUSTER ON AWS.</a:t>
            </a:r>
          </a:p>
        </p:txBody>
      </p:sp>
      <p:sp>
        <p:nvSpPr>
          <p:cNvPr id="3" name="Content Placeholder 2"/>
          <p:cNvSpPr>
            <a:spLocks noGrp="1"/>
          </p:cNvSpPr>
          <p:nvPr>
            <p:ph idx="1"/>
          </p:nvPr>
        </p:nvSpPr>
        <p:spPr/>
        <p:txBody>
          <a:bodyPr/>
          <a:lstStyle/>
          <a:p>
            <a:r>
              <a:rPr lang="en-US" altLang="en-US"/>
              <a:t>To delete the cluster on AWS, follow the below commands.</a:t>
            </a:r>
          </a:p>
          <a:p>
            <a:pPr lvl="1"/>
            <a:r>
              <a:rPr lang="en-US">
                <a:sym typeface="+mn-ea"/>
              </a:rPr>
              <a:t>kops delete cluster kubernetes.cloudtechiez.tech --state=s3://dgruploads-kubernetes-kops</a:t>
            </a:r>
            <a:endParaRPr lang="en-US"/>
          </a:p>
          <a:p>
            <a:pPr lvl="1"/>
            <a:r>
              <a:rPr lang="en-US">
                <a:sym typeface="+mn-ea"/>
              </a:rPr>
              <a:t>kops delete cluster kubernetes.cloudtechiez.tech --state=s3://dgruploads-kubernetes-kops --yes </a:t>
            </a:r>
            <a:endParaRPr lang="en-US" alt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095"/>
            <a:ext cx="10515600" cy="1325563"/>
          </a:xfrm>
        </p:spPr>
        <p:txBody>
          <a:bodyPr>
            <a:normAutofit/>
          </a:bodyPr>
          <a:lstStyle/>
          <a:p>
            <a:r>
              <a:rPr lang="en-US" altLang="en-US" b="1">
                <a:sym typeface="+mn-ea"/>
              </a:rPr>
              <a:t>NETWORKING.</a:t>
            </a:r>
            <a:endParaRPr lang="en-US"/>
          </a:p>
        </p:txBody>
      </p:sp>
      <p:sp>
        <p:nvSpPr>
          <p:cNvPr id="3" name="Content Placeholder 2"/>
          <p:cNvSpPr>
            <a:spLocks noGrp="1"/>
          </p:cNvSpPr>
          <p:nvPr>
            <p:ph idx="1"/>
          </p:nvPr>
        </p:nvSpPr>
        <p:spPr/>
        <p:txBody>
          <a:bodyPr>
            <a:noAutofit/>
          </a:bodyPr>
          <a:lstStyle/>
          <a:p>
            <a:r>
              <a:rPr lang="en-US" altLang="en-US"/>
              <a:t>In kubernetes, pods itself should always be routable.</a:t>
            </a:r>
          </a:p>
          <a:p>
            <a:r>
              <a:rPr lang="en-US" altLang="en-US"/>
              <a:t>This is pod-to-pod communications.</a:t>
            </a:r>
          </a:p>
          <a:p>
            <a:r>
              <a:rPr lang="en-US" altLang="en-US"/>
              <a:t>Kubernets assumes that pods should be able to communicate to other pods, regardless of which node they are running.</a:t>
            </a:r>
          </a:p>
          <a:p>
            <a:pPr lvl="1"/>
            <a:r>
              <a:rPr lang="en-US" altLang="en-US"/>
              <a:t>Every pod has its own IP addresses.</a:t>
            </a:r>
          </a:p>
          <a:p>
            <a:pPr lvl="1"/>
            <a:r>
              <a:rPr lang="en-US" altLang="en-US"/>
              <a:t>Pods on different nodes need to be able to communicate to each other using those IP addresses.</a:t>
            </a:r>
          </a:p>
          <a:p>
            <a:pPr lvl="2"/>
            <a:r>
              <a:rPr lang="en-US" altLang="en-US"/>
              <a:t>This is implemented differntly depending on your networking setup.</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a:sym typeface="+mn-ea"/>
              </a:rPr>
              <a:t>NETWORKING.</a:t>
            </a:r>
            <a:r>
              <a:rPr lang="en-US" altLang="en-US" b="1"/>
              <a:t/>
            </a:r>
            <a:br>
              <a:rPr lang="en-US" altLang="en-US" b="1"/>
            </a:br>
            <a:endParaRPr lang="en-US"/>
          </a:p>
        </p:txBody>
      </p:sp>
      <p:sp>
        <p:nvSpPr>
          <p:cNvPr id="3" name="Content Placeholder 2"/>
          <p:cNvSpPr>
            <a:spLocks noGrp="1"/>
          </p:cNvSpPr>
          <p:nvPr>
            <p:ph idx="1"/>
          </p:nvPr>
        </p:nvSpPr>
        <p:spPr>
          <a:xfrm>
            <a:off x="838200" y="1526540"/>
            <a:ext cx="10515600" cy="4351338"/>
          </a:xfrm>
        </p:spPr>
        <p:txBody>
          <a:bodyPr>
            <a:noAutofit/>
          </a:bodyPr>
          <a:lstStyle/>
          <a:p>
            <a:r>
              <a:rPr lang="en-US" altLang="en-US" sz="3200"/>
              <a:t>On AWS, kubenet networking is used which is default networking setup.</a:t>
            </a:r>
          </a:p>
          <a:p>
            <a:pPr lvl="1"/>
            <a:r>
              <a:rPr lang="en-US" altLang="en-US" sz="2800"/>
              <a:t>Every pod can get an IP that is routable using the AWS VPC.</a:t>
            </a:r>
          </a:p>
          <a:p>
            <a:pPr lvl="1"/>
            <a:r>
              <a:rPr lang="en-US" altLang="en-US" sz="2800"/>
              <a:t>The kubernetes master allocates a /24 subnet to each node.</a:t>
            </a:r>
          </a:p>
          <a:p>
            <a:pPr lvl="1"/>
            <a:r>
              <a:rPr lang="en-US" altLang="en-US" sz="2800"/>
              <a:t>This subnet is added to the VPCs route table.</a:t>
            </a:r>
          </a:p>
          <a:p>
            <a:pPr lvl="1"/>
            <a:r>
              <a:rPr lang="en-US" altLang="en-US" sz="2800"/>
              <a:t>There is a limit of 50 entries, which means you cannout have more than 50 nodes on a single AWS cluster.</a:t>
            </a:r>
          </a:p>
          <a:p>
            <a:pPr lvl="1"/>
            <a:r>
              <a:rPr lang="en-US" altLang="en-US" sz="2800"/>
              <a:t>Although, AWS can raise this limit to 100, but it might have a performance impact.</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NETWORKING.</a:t>
            </a:r>
            <a:endParaRPr lang="en-US"/>
          </a:p>
        </p:txBody>
      </p:sp>
      <p:sp>
        <p:nvSpPr>
          <p:cNvPr id="3" name="Content Placeholder 2"/>
          <p:cNvSpPr>
            <a:spLocks noGrp="1"/>
          </p:cNvSpPr>
          <p:nvPr>
            <p:ph idx="1"/>
          </p:nvPr>
        </p:nvSpPr>
        <p:spPr/>
        <p:txBody>
          <a:bodyPr>
            <a:noAutofit/>
          </a:bodyPr>
          <a:lstStyle/>
          <a:p>
            <a:r>
              <a:rPr lang="en-US" altLang="en-US" sz="3200"/>
              <a:t>Not every cloud provider have VPC technology, although GCP and Azure provides it.</a:t>
            </a:r>
          </a:p>
          <a:p>
            <a:r>
              <a:rPr lang="en-US" altLang="en-US" sz="3200"/>
              <a:t>There are alternatives available.</a:t>
            </a:r>
          </a:p>
          <a:p>
            <a:pPr lvl="1"/>
            <a:r>
              <a:rPr lang="en-US" altLang="en-US" sz="2800"/>
              <a:t>Container network interface (CNI).</a:t>
            </a:r>
          </a:p>
          <a:p>
            <a:pPr lvl="1"/>
            <a:r>
              <a:rPr lang="en-US" altLang="en-US" sz="2800"/>
              <a:t>Software that provides libraries and plugins for network interfaces within containers.</a:t>
            </a:r>
          </a:p>
          <a:p>
            <a:pPr lvl="1"/>
            <a:r>
              <a:rPr lang="en-US" altLang="en-US" sz="2800"/>
              <a:t>Popular solutions are calico, weave (standalone or with CNI).</a:t>
            </a:r>
          </a:p>
          <a:p>
            <a:r>
              <a:rPr lang="en-US" altLang="en-US" sz="3200"/>
              <a:t>An overlay network,</a:t>
            </a:r>
          </a:p>
          <a:p>
            <a:pPr lvl="1"/>
            <a:r>
              <a:rPr lang="en-US" altLang="en-US" sz="2800"/>
              <a:t>Flannel is an easy and popular way.</a:t>
            </a:r>
          </a:p>
          <a:p>
            <a:endParaRPr lang="en-US" alt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NETWORKING.</a:t>
            </a:r>
            <a:endParaRPr lang="en-US"/>
          </a:p>
        </p:txBody>
      </p:sp>
      <p:pic>
        <p:nvPicPr>
          <p:cNvPr id="4" name="Content Placeholder 3"/>
          <p:cNvPicPr>
            <a:picLocks noGrp="1" noChangeAspect="1"/>
          </p:cNvPicPr>
          <p:nvPr>
            <p:ph idx="1"/>
          </p:nvPr>
        </p:nvPicPr>
        <p:blipFill>
          <a:blip r:embed="rId2"/>
          <a:stretch>
            <a:fillRect/>
          </a:stretch>
        </p:blipFill>
        <p:spPr>
          <a:xfrm>
            <a:off x="838200" y="1449705"/>
            <a:ext cx="10609580" cy="4951095"/>
          </a:xfrm>
          <a:prstGeom prst="rect">
            <a:avLst/>
          </a:prstGeom>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NODE MAINTENANCE.</a:t>
            </a:r>
          </a:p>
        </p:txBody>
      </p:sp>
      <p:sp>
        <p:nvSpPr>
          <p:cNvPr id="3" name="Content Placeholder 2"/>
          <p:cNvSpPr>
            <a:spLocks noGrp="1"/>
          </p:cNvSpPr>
          <p:nvPr>
            <p:ph idx="1"/>
          </p:nvPr>
        </p:nvSpPr>
        <p:spPr/>
        <p:txBody>
          <a:bodyPr>
            <a:noAutofit/>
          </a:bodyPr>
          <a:lstStyle/>
          <a:p>
            <a:r>
              <a:rPr lang="en-US" altLang="en-US" sz="3200"/>
              <a:t>It is the node controller that is responsible for managing the node objects.</a:t>
            </a:r>
          </a:p>
          <a:p>
            <a:pPr lvl="1"/>
            <a:r>
              <a:rPr lang="en-US" altLang="en-US" sz="2800"/>
              <a:t>It assigns IP space to the node when a new node is launched.</a:t>
            </a:r>
          </a:p>
          <a:p>
            <a:pPr lvl="1"/>
            <a:r>
              <a:rPr lang="en-US" altLang="en-US" sz="2800"/>
              <a:t>It keeps the node list up to date with the available machines.</a:t>
            </a:r>
          </a:p>
          <a:p>
            <a:pPr lvl="1"/>
            <a:r>
              <a:rPr lang="en-US" altLang="en-US" sz="2800"/>
              <a:t>The node controller is also monitoring the health of the node.</a:t>
            </a:r>
          </a:p>
          <a:p>
            <a:pPr lvl="2"/>
            <a:r>
              <a:rPr lang="en-US" altLang="en-US" sz="2400"/>
              <a:t>If a node is unhealthy it gets deleted.</a:t>
            </a:r>
          </a:p>
          <a:p>
            <a:pPr lvl="2"/>
            <a:r>
              <a:rPr lang="en-US" altLang="en-US" sz="2400"/>
              <a:t>Pods running on the unhealthy node will then get rescheduled.</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NODE MAINTENANCE.</a:t>
            </a:r>
            <a:endParaRPr lang="en-US"/>
          </a:p>
        </p:txBody>
      </p:sp>
      <p:sp>
        <p:nvSpPr>
          <p:cNvPr id="3" name="Content Placeholder 2"/>
          <p:cNvSpPr>
            <a:spLocks noGrp="1"/>
          </p:cNvSpPr>
          <p:nvPr>
            <p:ph idx="1"/>
          </p:nvPr>
        </p:nvSpPr>
        <p:spPr/>
        <p:txBody>
          <a:bodyPr>
            <a:noAutofit/>
          </a:bodyPr>
          <a:lstStyle/>
          <a:p>
            <a:r>
              <a:rPr lang="en-US" altLang="en-US"/>
              <a:t>When adding a new node, the kubelet will attempt to register itself.</a:t>
            </a:r>
          </a:p>
          <a:p>
            <a:r>
              <a:rPr lang="en-US" altLang="en-US"/>
              <a:t>This is called self-registration and is the default behaviour.</a:t>
            </a:r>
          </a:p>
          <a:p>
            <a:r>
              <a:rPr lang="en-US" altLang="en-US"/>
              <a:t>It allows you to easily add more nodes to the cluster without making API changes yourself.</a:t>
            </a:r>
          </a:p>
          <a:p>
            <a:r>
              <a:rPr lang="en-US" altLang="en-US"/>
              <a:t>A new node object is automatically created with,</a:t>
            </a:r>
          </a:p>
          <a:p>
            <a:pPr lvl="1"/>
            <a:r>
              <a:rPr lang="en-US" altLang="en-US"/>
              <a:t>The metadata (with a name: IP or hostname).</a:t>
            </a:r>
          </a:p>
          <a:p>
            <a:pPr lvl="1"/>
            <a:r>
              <a:rPr lang="en-US" altLang="en-US"/>
              <a:t>Labels (eg: cloud region/ availability zone/ instance size)</a:t>
            </a:r>
          </a:p>
          <a:p>
            <a:r>
              <a:rPr lang="en-US" altLang="en-US"/>
              <a:t>A node also has a condition (eg: ready, OutOfDisk)</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NODE MAINTENANCE.</a:t>
            </a:r>
            <a:endParaRPr lang="en-US"/>
          </a:p>
        </p:txBody>
      </p:sp>
      <p:sp>
        <p:nvSpPr>
          <p:cNvPr id="3" name="Content Placeholder 2"/>
          <p:cNvSpPr>
            <a:spLocks noGrp="1"/>
          </p:cNvSpPr>
          <p:nvPr>
            <p:ph idx="1"/>
          </p:nvPr>
        </p:nvSpPr>
        <p:spPr/>
        <p:txBody>
          <a:bodyPr/>
          <a:lstStyle/>
          <a:p>
            <a:r>
              <a:rPr lang="en-US" altLang="en-US"/>
              <a:t>When you want to decommission a node, you want to do it gracefully.</a:t>
            </a:r>
          </a:p>
          <a:p>
            <a:r>
              <a:rPr lang="en-US" altLang="en-US"/>
              <a:t>You drain a node before you shut it down or take it out of the cluster.</a:t>
            </a:r>
          </a:p>
          <a:p>
            <a:r>
              <a:rPr lang="en-US" altLang="en-US"/>
              <a:t>To drain a node, you can use the following command.</a:t>
            </a:r>
          </a:p>
          <a:p>
            <a:endParaRPr lang="en-US" altLang="en-US"/>
          </a:p>
          <a:p>
            <a:r>
              <a:rPr lang="en-US" altLang="en-US"/>
              <a:t>If the node runs pods that are not manaaged by a controller, but is just a single pod, then you can use the below command.</a:t>
            </a:r>
          </a:p>
          <a:p>
            <a:endParaRPr lang="en-US" altLang="en-US"/>
          </a:p>
        </p:txBody>
      </p:sp>
      <p:pic>
        <p:nvPicPr>
          <p:cNvPr id="4" name="Picture 3"/>
          <p:cNvPicPr>
            <a:picLocks noChangeAspect="1"/>
          </p:cNvPicPr>
          <p:nvPr/>
        </p:nvPicPr>
        <p:blipFill>
          <a:blip r:embed="rId2"/>
          <a:stretch>
            <a:fillRect/>
          </a:stretch>
        </p:blipFill>
        <p:spPr>
          <a:xfrm>
            <a:off x="3440430" y="4340860"/>
            <a:ext cx="5723890" cy="342900"/>
          </a:xfrm>
          <a:prstGeom prst="rect">
            <a:avLst/>
          </a:prstGeom>
        </p:spPr>
      </p:pic>
      <p:pic>
        <p:nvPicPr>
          <p:cNvPr id="5" name="Picture 4"/>
          <p:cNvPicPr>
            <a:picLocks noChangeAspect="1"/>
          </p:cNvPicPr>
          <p:nvPr/>
        </p:nvPicPr>
        <p:blipFill>
          <a:blip r:embed="rId3"/>
          <a:stretch>
            <a:fillRect/>
          </a:stretch>
        </p:blipFill>
        <p:spPr>
          <a:xfrm>
            <a:off x="4783455" y="5767705"/>
            <a:ext cx="3037840" cy="409575"/>
          </a:xfrm>
          <a:prstGeom prst="rect">
            <a:avLst/>
          </a:prstGeom>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NODE MAINTENANCE.</a:t>
            </a:r>
            <a:endParaRPr lang="en-US"/>
          </a:p>
        </p:txBody>
      </p:sp>
      <p:sp>
        <p:nvSpPr>
          <p:cNvPr id="3" name="Content Placeholder 2"/>
          <p:cNvSpPr>
            <a:spLocks noGrp="1"/>
          </p:cNvSpPr>
          <p:nvPr>
            <p:ph idx="1"/>
          </p:nvPr>
        </p:nvSpPr>
        <p:spPr/>
        <p:txBody>
          <a:bodyPr/>
          <a:lstStyle/>
          <a:p>
            <a:r>
              <a:rPr lang="en-US" altLang="en-US"/>
              <a:t>We are going to run this example using the minikube.</a:t>
            </a:r>
          </a:p>
          <a:p>
            <a:r>
              <a:rPr lang="en-US" altLang="en-US"/>
              <a:t>kubectl get nodes</a:t>
            </a:r>
          </a:p>
          <a:p>
            <a:r>
              <a:rPr lang="en-US" altLang="en-US"/>
              <a:t>kubectl create -f deployment helloworld.yml</a:t>
            </a:r>
          </a:p>
          <a:p>
            <a:r>
              <a:rPr lang="en-US" altLang="en-US"/>
              <a:t>kubectl get pods</a:t>
            </a:r>
          </a:p>
          <a:p>
            <a:r>
              <a:rPr lang="en-US" altLang="en-US"/>
              <a:t>kubectl drain minikube</a:t>
            </a:r>
          </a:p>
          <a:p>
            <a:r>
              <a:rPr lang="en-US" altLang="en-US"/>
              <a:t>kubectl drain minikube --force</a:t>
            </a:r>
          </a:p>
          <a:p>
            <a:r>
              <a:rPr lang="en-US" altLang="en-US"/>
              <a:t>kubectl get nodes</a:t>
            </a:r>
          </a:p>
          <a:p>
            <a:r>
              <a:rPr lang="en-US" altLang="en-US"/>
              <a:t>kubectl get pods</a:t>
            </a:r>
          </a:p>
          <a:p>
            <a:endParaRPr lang="en-US" altLang="en-US"/>
          </a:p>
          <a:p>
            <a:endParaRPr lang="en-US" alt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HIGH AVAILABILITY.</a:t>
            </a:r>
          </a:p>
        </p:txBody>
      </p:sp>
      <p:sp>
        <p:nvSpPr>
          <p:cNvPr id="3" name="Content Placeholder 2"/>
          <p:cNvSpPr>
            <a:spLocks noGrp="1"/>
          </p:cNvSpPr>
          <p:nvPr>
            <p:ph idx="1"/>
          </p:nvPr>
        </p:nvSpPr>
        <p:spPr/>
        <p:txBody>
          <a:bodyPr>
            <a:noAutofit/>
          </a:bodyPr>
          <a:lstStyle/>
          <a:p>
            <a:r>
              <a:rPr lang="en-US" altLang="en-US" sz="3200"/>
              <a:t>If you are going to run your cluster in production, you are going to want to have all your master services in a “high availability (HA)” setup.</a:t>
            </a:r>
          </a:p>
          <a:p>
            <a:r>
              <a:rPr lang="en-US" altLang="en-US" sz="3200"/>
              <a:t>The setup looks like this:</a:t>
            </a:r>
          </a:p>
          <a:p>
            <a:pPr lvl="1"/>
            <a:r>
              <a:rPr lang="en-US" altLang="en-US" sz="2800"/>
              <a:t>Clustering etcd : At least run 3 etcd nodes.</a:t>
            </a:r>
          </a:p>
          <a:p>
            <a:pPr lvl="1"/>
            <a:r>
              <a:rPr lang="en-US" altLang="en-US" sz="2800"/>
              <a:t>Replicated API servers  with a loadbalancer.</a:t>
            </a:r>
          </a:p>
          <a:p>
            <a:pPr lvl="1"/>
            <a:r>
              <a:rPr lang="en-US" altLang="en-US" sz="2800"/>
              <a:t>Running multiple instances of the scheduler and the controllers.</a:t>
            </a:r>
          </a:p>
          <a:p>
            <a:pPr lvl="2"/>
            <a:r>
              <a:rPr lang="en-US" altLang="en-US" sz="2400"/>
              <a:t>Only one of them will be the leader, the other ones are on stand-by.</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ARCHITECTURE OVERVIEW - HA.</a:t>
            </a:r>
          </a:p>
        </p:txBody>
      </p:sp>
      <p:pic>
        <p:nvPicPr>
          <p:cNvPr id="4" name="Content Placeholder 3"/>
          <p:cNvPicPr>
            <a:picLocks noGrp="1" noChangeAspect="1"/>
          </p:cNvPicPr>
          <p:nvPr>
            <p:ph idx="1"/>
          </p:nvPr>
        </p:nvPicPr>
        <p:blipFill>
          <a:blip r:embed="rId2"/>
          <a:stretch>
            <a:fillRect/>
          </a:stretch>
        </p:blipFill>
        <p:spPr>
          <a:xfrm>
            <a:off x="1066165" y="1691005"/>
            <a:ext cx="10059670" cy="49980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BUILDING CONTAINERS.</a:t>
            </a:r>
          </a:p>
        </p:txBody>
      </p:sp>
      <p:sp>
        <p:nvSpPr>
          <p:cNvPr id="3" name="Content Placeholder 2"/>
          <p:cNvSpPr>
            <a:spLocks noGrp="1"/>
          </p:cNvSpPr>
          <p:nvPr>
            <p:ph idx="1"/>
          </p:nvPr>
        </p:nvSpPr>
        <p:spPr/>
        <p:txBody>
          <a:bodyPr>
            <a:noAutofit/>
          </a:bodyPr>
          <a:lstStyle/>
          <a:p>
            <a:r>
              <a:rPr lang="en-US" altLang="en-US"/>
              <a:t>To build containers, you can use docker engine.</a:t>
            </a:r>
          </a:p>
          <a:p>
            <a:r>
              <a:rPr lang="en-US" altLang="en-US"/>
              <a:t>You can download docker engine for Windows, Linux and MacOS. Below are the urls.</a:t>
            </a:r>
          </a:p>
          <a:p>
            <a:pPr lvl="1"/>
            <a:r>
              <a:rPr lang="en-US" altLang="en-US"/>
              <a:t>Linux : https://docs.docker.com/install/linux/docker-ce</a:t>
            </a:r>
          </a:p>
          <a:p>
            <a:pPr lvl="2"/>
            <a:r>
              <a:rPr lang="en-US" altLang="en-US"/>
              <a:t>You can choose the installation dependin on your flavour for linux.</a:t>
            </a:r>
          </a:p>
          <a:p>
            <a:pPr lvl="1"/>
            <a:r>
              <a:rPr lang="en-US" altLang="en-US"/>
              <a:t>Windows : https://docs.docker.com/docker-for-windows/install/</a:t>
            </a:r>
          </a:p>
          <a:p>
            <a:pPr lvl="1"/>
            <a:r>
              <a:rPr lang="en-US" altLang="en-US"/>
              <a:t>MacOS : https://docs.docker.com/docker-for-mac/install/</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ARCHITECTURE OVERVIEW - HA.</a:t>
            </a:r>
            <a:endParaRPr lang="en-US"/>
          </a:p>
        </p:txBody>
      </p:sp>
      <p:pic>
        <p:nvPicPr>
          <p:cNvPr id="6" name="Content Placeholder 5"/>
          <p:cNvPicPr>
            <a:picLocks noGrp="1" noChangeAspect="1"/>
          </p:cNvPicPr>
          <p:nvPr>
            <p:ph idx="1"/>
          </p:nvPr>
        </p:nvPicPr>
        <p:blipFill>
          <a:blip r:embed="rId2"/>
          <a:stretch>
            <a:fillRect/>
          </a:stretch>
        </p:blipFill>
        <p:spPr>
          <a:xfrm>
            <a:off x="944880" y="1691005"/>
            <a:ext cx="10302875" cy="4744720"/>
          </a:xfrm>
          <a:prstGeom prst="rect">
            <a:avLst/>
          </a:prstGeom>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HIGH AVAILABILITY.</a:t>
            </a:r>
            <a:endParaRPr lang="en-US"/>
          </a:p>
        </p:txBody>
      </p:sp>
      <p:sp>
        <p:nvSpPr>
          <p:cNvPr id="3" name="Content Placeholder 2"/>
          <p:cNvSpPr>
            <a:spLocks noGrp="1"/>
          </p:cNvSpPr>
          <p:nvPr>
            <p:ph idx="1"/>
          </p:nvPr>
        </p:nvSpPr>
        <p:spPr/>
        <p:txBody>
          <a:bodyPr>
            <a:noAutofit/>
          </a:bodyPr>
          <a:lstStyle/>
          <a:p>
            <a:r>
              <a:rPr lang="en-US" altLang="en-US" sz="2400"/>
              <a:t>A cluster like minikube does not need HA - it is only one node cluster.</a:t>
            </a:r>
          </a:p>
          <a:p>
            <a:r>
              <a:rPr lang="en-US" altLang="en-US" sz="2400"/>
              <a:t>If you are going to use a production cluster like AWS, kops can do the heavy lifting for you.</a:t>
            </a:r>
          </a:p>
          <a:p>
            <a:r>
              <a:rPr lang="en-US" altLang="en-US" sz="2400"/>
              <a:t>If you are running on other cloud platform, have a look at the kube deployment tools for that platform.</a:t>
            </a:r>
          </a:p>
          <a:p>
            <a:pPr lvl="1"/>
            <a:r>
              <a:rPr lang="en-US" altLang="en-US" sz="2000"/>
              <a:t>kubeadm is a tool that is in alpha that can set up a cluster for you.</a:t>
            </a:r>
          </a:p>
          <a:p>
            <a:r>
              <a:rPr lang="en-US" altLang="en-US" sz="2400"/>
              <a:t>If you are on a platform without any tooling, have a look at http://kubernetes.io/docs/admin/high-availability/ to implement it yourself.</a:t>
            </a:r>
          </a:p>
          <a:p>
            <a:r>
              <a:rPr lang="en-US" altLang="en-US" sz="2400"/>
              <a:t>We will look at using the kops setup to run multiple master nodes.</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HIGH AVAILABILITY.</a:t>
            </a:r>
            <a:endParaRPr lang="en-US"/>
          </a:p>
        </p:txBody>
      </p:sp>
      <p:sp>
        <p:nvSpPr>
          <p:cNvPr id="3" name="Content Placeholder 2"/>
          <p:cNvSpPr>
            <a:spLocks noGrp="1"/>
          </p:cNvSpPr>
          <p:nvPr>
            <p:ph idx="1"/>
          </p:nvPr>
        </p:nvSpPr>
        <p:spPr/>
        <p:txBody>
          <a:bodyPr/>
          <a:lstStyle/>
          <a:p>
            <a:r>
              <a:rPr lang="en-US" altLang="en-US"/>
              <a:t>kops create cluster --name=example.cloudtechiez.tech --state=s3://dgruploads-test --zones=us-east-1a,us-east-1b,us-east-1c</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a:t>TLS ON ELB USING ANNOTATIONS.</a:t>
            </a:r>
          </a:p>
        </p:txBody>
      </p:sp>
      <p:sp>
        <p:nvSpPr>
          <p:cNvPr id="3" name="Content Placeholder 2"/>
          <p:cNvSpPr>
            <a:spLocks noGrp="1"/>
          </p:cNvSpPr>
          <p:nvPr>
            <p:ph idx="1"/>
          </p:nvPr>
        </p:nvSpPr>
        <p:spPr/>
        <p:txBody>
          <a:bodyPr/>
          <a:lstStyle/>
          <a:p>
            <a:r>
              <a:rPr lang="en-US" altLang="en-US"/>
              <a:t>You can setup cloud specific features like TLS on AWS load balancers that you create in kubernetes using services of type load balancer.</a:t>
            </a:r>
          </a:p>
          <a:p>
            <a:r>
              <a:rPr lang="en-US" altLang="en-US"/>
              <a:t>You can do this using annotations.</a:t>
            </a:r>
          </a:p>
          <a:p>
            <a:endParaRPr lang="en-US" altLang="en-US"/>
          </a:p>
        </p:txBody>
      </p:sp>
      <p:pic>
        <p:nvPicPr>
          <p:cNvPr id="4" name="Picture 3"/>
          <p:cNvPicPr>
            <a:picLocks noChangeAspect="1"/>
          </p:cNvPicPr>
          <p:nvPr/>
        </p:nvPicPr>
        <p:blipFill>
          <a:blip r:embed="rId2"/>
          <a:stretch>
            <a:fillRect/>
          </a:stretch>
        </p:blipFill>
        <p:spPr>
          <a:xfrm>
            <a:off x="1772285" y="3712210"/>
            <a:ext cx="8647430" cy="1771650"/>
          </a:xfrm>
          <a:prstGeom prst="rect">
            <a:avLst/>
          </a:prstGeom>
        </p:spPr>
      </p:pic>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a:sym typeface="+mn-ea"/>
              </a:rPr>
              <a:t>TLS ON ELB USING ANNOTATIONS.</a:t>
            </a:r>
            <a:endParaRPr lang="en-US"/>
          </a:p>
        </p:txBody>
      </p:sp>
      <p:sp>
        <p:nvSpPr>
          <p:cNvPr id="3" name="Content Placeholder 2"/>
          <p:cNvSpPr>
            <a:spLocks noGrp="1"/>
          </p:cNvSpPr>
          <p:nvPr>
            <p:ph idx="1"/>
          </p:nvPr>
        </p:nvSpPr>
        <p:spPr/>
        <p:txBody>
          <a:bodyPr/>
          <a:lstStyle/>
          <a:p>
            <a:r>
              <a:rPr lang="en-US" altLang="en-US"/>
              <a:t>We will look at the possible annotations for the AWS ELBs.</a:t>
            </a:r>
          </a:p>
          <a:p>
            <a:endParaRPr lang="en-US" altLang="en-US"/>
          </a:p>
        </p:txBody>
      </p:sp>
      <p:graphicFrame>
        <p:nvGraphicFramePr>
          <p:cNvPr id="4" name="Table 3"/>
          <p:cNvGraphicFramePr/>
          <p:nvPr/>
        </p:nvGraphicFramePr>
        <p:xfrm>
          <a:off x="838200" y="2667000"/>
          <a:ext cx="10872470" cy="3299460"/>
        </p:xfrm>
        <a:graphic>
          <a:graphicData uri="http://schemas.openxmlformats.org/drawingml/2006/table">
            <a:tbl>
              <a:tblPr firstRow="1" bandRow="1">
                <a:tableStyleId>{5C22544A-7EE6-4342-B048-85BDC9FD1C3A}</a:tableStyleId>
              </a:tblPr>
              <a:tblGrid>
                <a:gridCol w="5436235"/>
                <a:gridCol w="5436235"/>
              </a:tblGrid>
              <a:tr h="605790">
                <a:tc>
                  <a:txBody>
                    <a:bodyPr/>
                    <a:lstStyle/>
                    <a:p>
                      <a:pPr algn="ctr">
                        <a:buNone/>
                      </a:pPr>
                      <a:r>
                        <a:rPr lang="en-US" altLang="en-US" b="1"/>
                        <a:t>ANNOTATION</a:t>
                      </a:r>
                    </a:p>
                  </a:txBody>
                  <a:tcPr anchor="ctr"/>
                </a:tc>
                <a:tc>
                  <a:txBody>
                    <a:bodyPr/>
                    <a:lstStyle/>
                    <a:p>
                      <a:pPr algn="ctr">
                        <a:buNone/>
                      </a:pPr>
                      <a:r>
                        <a:rPr lang="en-US" altLang="en-US"/>
                        <a:t>DESCRIPTION</a:t>
                      </a:r>
                    </a:p>
                  </a:txBody>
                  <a:tcPr anchor="ctr"/>
                </a:tc>
              </a:tr>
              <a:tr h="719455">
                <a:tc>
                  <a:txBody>
                    <a:bodyPr/>
                    <a:lstStyle/>
                    <a:p>
                      <a:pPr algn="ctr">
                        <a:buNone/>
                      </a:pPr>
                      <a:r>
                        <a:rPr lang="en-US" altLang="en-US"/>
                        <a:t>service.beta.kubernetes.io/aws-load-balancer-log-emit-interval</a:t>
                      </a:r>
                    </a:p>
                  </a:txBody>
                  <a:tcPr anchor="ctr"/>
                </a:tc>
                <a:tc>
                  <a:txBody>
                    <a:bodyPr/>
                    <a:lstStyle/>
                    <a:p>
                      <a:pPr algn="ctr">
                        <a:buNone/>
                      </a:pPr>
                      <a:r>
                        <a:rPr lang="en-US" altLang="en-US"/>
                        <a:t>Used to enable access logs to the load balancer.</a:t>
                      </a:r>
                    </a:p>
                  </a:txBody>
                  <a:tcPr anchor="ctr"/>
                </a:tc>
              </a:tr>
              <a:tr h="648335">
                <a:tc>
                  <a:txBody>
                    <a:bodyPr/>
                    <a:lstStyle/>
                    <a:p>
                      <a:pPr algn="ctr">
                        <a:buNone/>
                      </a:pPr>
                      <a:r>
                        <a:rPr lang="en-US" altLang="en-US" sz="1800">
                          <a:sym typeface="+mn-ea"/>
                        </a:rPr>
                        <a:t>service.beta.kubernetes.io/aws-load-balancer-access-log-enabled</a:t>
                      </a:r>
                    </a:p>
                  </a:txBody>
                  <a:tcPr anchor="ctr"/>
                </a:tc>
                <a:tc>
                  <a:txBody>
                    <a:bodyPr/>
                    <a:lstStyle/>
                    <a:p>
                      <a:pPr algn="ctr">
                        <a:buNone/>
                      </a:pPr>
                      <a:r>
                        <a:rPr lang="en-US" altLang="en-US" sz="1800">
                          <a:sym typeface="+mn-ea"/>
                        </a:rPr>
                        <a:t>Used to enable access logs to the load balancer.</a:t>
                      </a:r>
                      <a:endParaRPr lang="en-US"/>
                    </a:p>
                  </a:txBody>
                  <a:tcPr anchor="ctr"/>
                </a:tc>
              </a:tr>
              <a:tr h="662940">
                <a:tc>
                  <a:txBody>
                    <a:bodyPr/>
                    <a:lstStyle/>
                    <a:p>
                      <a:pPr algn="ctr">
                        <a:buNone/>
                      </a:pPr>
                      <a:r>
                        <a:rPr lang="en-US" altLang="en-US" sz="1800">
                          <a:sym typeface="+mn-ea"/>
                        </a:rPr>
                        <a:t>service.beta.kubernetes.io/aws-load-balancer-access-log-s3-bucket-name</a:t>
                      </a:r>
                    </a:p>
                  </a:txBody>
                  <a:tcPr anchor="ctr"/>
                </a:tc>
                <a:tc>
                  <a:txBody>
                    <a:bodyPr/>
                    <a:lstStyle/>
                    <a:p>
                      <a:pPr algn="ctr">
                        <a:buNone/>
                      </a:pPr>
                      <a:r>
                        <a:rPr lang="en-US" altLang="en-US" sz="1800">
                          <a:sym typeface="+mn-ea"/>
                        </a:rPr>
                        <a:t>Used to enable access logs to the load balancer.</a:t>
                      </a:r>
                      <a:endParaRPr lang="en-US"/>
                    </a:p>
                  </a:txBody>
                  <a:tcPr anchor="ctr"/>
                </a:tc>
              </a:tr>
              <a:tr h="662940">
                <a:tc>
                  <a:txBody>
                    <a:bodyPr/>
                    <a:lstStyle/>
                    <a:p>
                      <a:pPr algn="ctr">
                        <a:buNone/>
                      </a:pPr>
                      <a:r>
                        <a:rPr lang="en-US" altLang="en-US" sz="1800">
                          <a:sym typeface="+mn-ea"/>
                        </a:rPr>
                        <a:t>service.beta.kubernetes.io/aws-load-balancer-access-log-s3-bucket-name-prefix</a:t>
                      </a:r>
                    </a:p>
                  </a:txBody>
                  <a:tcPr anchor="ctr"/>
                </a:tc>
                <a:tc>
                  <a:txBody>
                    <a:bodyPr/>
                    <a:lstStyle/>
                    <a:p>
                      <a:pPr algn="ctr">
                        <a:buNone/>
                      </a:pPr>
                      <a:r>
                        <a:rPr lang="en-US" altLang="en-US" sz="1800">
                          <a:sym typeface="+mn-ea"/>
                        </a:rPr>
                        <a:t>Used to enable access logs to the load balancer.</a:t>
                      </a:r>
                      <a:endParaRPr lang="en-US"/>
                    </a:p>
                  </a:txBody>
                  <a:tcPr anchor="ctr"/>
                </a:tc>
              </a:tr>
            </a:tbl>
          </a:graphicData>
        </a:graphic>
      </p:graphicFrame>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3105"/>
          </a:xfrm>
        </p:spPr>
        <p:txBody>
          <a:bodyPr>
            <a:normAutofit fontScale="90000"/>
          </a:bodyPr>
          <a:lstStyle/>
          <a:p>
            <a:r>
              <a:rPr lang="en-US" altLang="en-US" b="1">
                <a:sym typeface="+mn-ea"/>
              </a:rPr>
              <a:t>TLS ON ELB USING ANNOTATIONS.</a:t>
            </a:r>
            <a:endParaRPr lang="en-US"/>
          </a:p>
        </p:txBody>
      </p:sp>
      <p:graphicFrame>
        <p:nvGraphicFramePr>
          <p:cNvPr id="5" name="Content Placeholder 4"/>
          <p:cNvGraphicFramePr>
            <a:graphicFrameLocks noGrp="1"/>
          </p:cNvGraphicFramePr>
          <p:nvPr>
            <p:ph idx="1"/>
          </p:nvPr>
        </p:nvGraphicFramePr>
        <p:xfrm>
          <a:off x="838200" y="1209675"/>
          <a:ext cx="10515600" cy="5311140"/>
        </p:xfrm>
        <a:graphic>
          <a:graphicData uri="http://schemas.openxmlformats.org/drawingml/2006/table">
            <a:tbl>
              <a:tblPr firstRow="1" bandRow="1">
                <a:tableStyleId>{5C22544A-7EE6-4342-B048-85BDC9FD1C3A}</a:tableStyleId>
              </a:tblPr>
              <a:tblGrid>
                <a:gridCol w="5257800"/>
                <a:gridCol w="5257800"/>
              </a:tblGrid>
              <a:tr h="442595">
                <a:tc>
                  <a:txBody>
                    <a:bodyPr/>
                    <a:lstStyle/>
                    <a:p>
                      <a:pPr algn="ctr">
                        <a:buNone/>
                      </a:pPr>
                      <a:r>
                        <a:rPr lang="en-US" altLang="en-US"/>
                        <a:t>ANNOTATION</a:t>
                      </a:r>
                    </a:p>
                  </a:txBody>
                  <a:tcPr/>
                </a:tc>
                <a:tc>
                  <a:txBody>
                    <a:bodyPr/>
                    <a:lstStyle/>
                    <a:p>
                      <a:pPr algn="ctr">
                        <a:buNone/>
                      </a:pPr>
                      <a:r>
                        <a:rPr lang="en-US" altLang="en-US"/>
                        <a:t>DESCRIPTION</a:t>
                      </a:r>
                    </a:p>
                  </a:txBody>
                  <a:tcPr/>
                </a:tc>
              </a:tr>
              <a:tr h="442595">
                <a:tc>
                  <a:txBody>
                    <a:bodyPr/>
                    <a:lstStyle/>
                    <a:p>
                      <a:pPr algn="ctr">
                        <a:buNone/>
                      </a:pPr>
                      <a:r>
                        <a:rPr lang="en-US" altLang="en-US" sz="1800">
                          <a:sym typeface="+mn-ea"/>
                        </a:rPr>
                        <a:t>service.beta.kubernetes.io/aws-load-balancer-additional-resource-tags</a:t>
                      </a:r>
                    </a:p>
                  </a:txBody>
                  <a:tcPr/>
                </a:tc>
                <a:tc>
                  <a:txBody>
                    <a:bodyPr/>
                    <a:lstStyle/>
                    <a:p>
                      <a:pPr algn="ctr">
                        <a:buNone/>
                      </a:pPr>
                      <a:r>
                        <a:rPr lang="en-US" altLang="en-US"/>
                        <a:t>Add tags</a:t>
                      </a:r>
                    </a:p>
                  </a:txBody>
                  <a:tcPr/>
                </a:tc>
              </a:tr>
              <a:tr h="442595">
                <a:tc>
                  <a:txBody>
                    <a:bodyPr/>
                    <a:lstStyle/>
                    <a:p>
                      <a:pPr algn="ctr">
                        <a:buNone/>
                      </a:pPr>
                      <a:r>
                        <a:rPr lang="en-US" altLang="en-US" sz="1800">
                          <a:sym typeface="+mn-ea"/>
                        </a:rPr>
                        <a:t>service.beta.kubernetes.io/aws-load-balancer-backend-protocol</a:t>
                      </a:r>
                    </a:p>
                  </a:txBody>
                  <a:tcPr/>
                </a:tc>
                <a:tc>
                  <a:txBody>
                    <a:bodyPr/>
                    <a:lstStyle/>
                    <a:p>
                      <a:pPr algn="ctr">
                        <a:buNone/>
                      </a:pPr>
                      <a:r>
                        <a:rPr lang="en-US" altLang="en-US"/>
                        <a:t>Backend protocol to use.</a:t>
                      </a:r>
                    </a:p>
                  </a:txBody>
                  <a:tcPr/>
                </a:tc>
              </a:tr>
              <a:tr h="442595">
                <a:tc>
                  <a:txBody>
                    <a:bodyPr/>
                    <a:lstStyle/>
                    <a:p>
                      <a:pPr algn="ctr">
                        <a:buNone/>
                      </a:pPr>
                      <a:r>
                        <a:rPr lang="en-US" altLang="en-US" sz="1800">
                          <a:sym typeface="+mn-ea"/>
                        </a:rPr>
                        <a:t>service.beta.kubernetes.io/aws-load-balancer-ssl-cert</a:t>
                      </a:r>
                    </a:p>
                  </a:txBody>
                  <a:tcPr/>
                </a:tc>
                <a:tc>
                  <a:txBody>
                    <a:bodyPr/>
                    <a:lstStyle/>
                    <a:p>
                      <a:pPr algn="ctr">
                        <a:buNone/>
                      </a:pPr>
                      <a:r>
                        <a:rPr lang="en-US" altLang="en-US"/>
                        <a:t>Certificate ARN</a:t>
                      </a:r>
                    </a:p>
                  </a:txBody>
                  <a:tcPr/>
                </a:tc>
              </a:tr>
              <a:tr h="442595">
                <a:tc>
                  <a:txBody>
                    <a:bodyPr/>
                    <a:lstStyle/>
                    <a:p>
                      <a:pPr algn="ctr">
                        <a:buNone/>
                      </a:pPr>
                      <a:r>
                        <a:rPr lang="en-US" altLang="en-US" sz="1800">
                          <a:sym typeface="+mn-ea"/>
                        </a:rPr>
                        <a:t>service.beta.kubernetes.io/aws-load-balancer-connection-draining-enabled</a:t>
                      </a:r>
                    </a:p>
                  </a:txBody>
                  <a:tcPr/>
                </a:tc>
                <a:tc>
                  <a:txBody>
                    <a:bodyPr/>
                    <a:lstStyle/>
                    <a:p>
                      <a:pPr algn="ctr">
                        <a:buNone/>
                      </a:pPr>
                      <a:r>
                        <a:rPr lang="en-US" altLang="en-US"/>
                        <a:t>Connection draining</a:t>
                      </a:r>
                    </a:p>
                  </a:txBody>
                  <a:tcPr/>
                </a:tc>
              </a:tr>
              <a:tr h="442595">
                <a:tc>
                  <a:txBody>
                    <a:bodyPr/>
                    <a:lstStyle/>
                    <a:p>
                      <a:pPr algn="ctr">
                        <a:buNone/>
                      </a:pPr>
                      <a:r>
                        <a:rPr lang="en-US" altLang="en-US" sz="1800">
                          <a:sym typeface="+mn-ea"/>
                        </a:rPr>
                        <a:t>service.beta.kubernetes.io/aws-load-balancer-connection-draining-timeout</a:t>
                      </a:r>
                    </a:p>
                  </a:txBody>
                  <a:tcPr/>
                </a:tc>
                <a:tc>
                  <a:txBody>
                    <a:bodyPr/>
                    <a:lstStyle/>
                    <a:p>
                      <a:pPr algn="ctr">
                        <a:buNone/>
                      </a:pPr>
                      <a:r>
                        <a:rPr lang="en-US" altLang="en-US"/>
                        <a:t>Timeout when backend node stops during scaling</a:t>
                      </a:r>
                    </a:p>
                  </a:txBody>
                  <a:tcPr/>
                </a:tc>
              </a:tr>
              <a:tr h="442595">
                <a:tc>
                  <a:txBody>
                    <a:bodyPr/>
                    <a:lstStyle/>
                    <a:p>
                      <a:pPr algn="ctr">
                        <a:buNone/>
                      </a:pPr>
                      <a:r>
                        <a:rPr lang="en-US" altLang="en-US" sz="1800">
                          <a:sym typeface="+mn-ea"/>
                        </a:rPr>
                        <a:t>service.beta.kubernetes.io/aws-load-balancer-connection-idle-timeout</a:t>
                      </a:r>
                    </a:p>
                  </a:txBody>
                  <a:tcPr/>
                </a:tc>
                <a:tc>
                  <a:txBody>
                    <a:bodyPr/>
                    <a:lstStyle/>
                    <a:p>
                      <a:pPr algn="ctr">
                        <a:buNone/>
                      </a:pPr>
                      <a:r>
                        <a:rPr lang="en-US" altLang="en-US"/>
                        <a:t>Connection idle timeout</a:t>
                      </a:r>
                    </a:p>
                  </a:txBody>
                  <a:tcPr/>
                </a:tc>
              </a:tr>
              <a:tr h="442595">
                <a:tc>
                  <a:txBody>
                    <a:bodyPr/>
                    <a:lstStyle/>
                    <a:p>
                      <a:pPr algn="ctr">
                        <a:buNone/>
                      </a:pPr>
                      <a:r>
                        <a:rPr lang="en-US" altLang="en-US" sz="1800">
                          <a:sym typeface="+mn-ea"/>
                        </a:rPr>
                        <a:t>service.beta.kubernetes.io/aws-load-balancer-cross-zone-load-balancing-enabled</a:t>
                      </a:r>
                    </a:p>
                  </a:txBody>
                  <a:tcPr/>
                </a:tc>
                <a:tc>
                  <a:txBody>
                    <a:bodyPr/>
                    <a:lstStyle/>
                    <a:p>
                      <a:pPr algn="ctr">
                        <a:buNone/>
                      </a:pPr>
                      <a:r>
                        <a:rPr lang="en-US" altLang="en-US"/>
                        <a:t>Cross availability zone load balancing</a:t>
                      </a:r>
                    </a:p>
                  </a:txBody>
                  <a:tcPr/>
                </a:tc>
              </a:tr>
              <a:tr h="442595">
                <a:tc>
                  <a:txBody>
                    <a:bodyPr/>
                    <a:lstStyle/>
                    <a:p>
                      <a:pPr algn="ctr">
                        <a:buNone/>
                      </a:pPr>
                      <a:r>
                        <a:rPr lang="en-US" altLang="en-US" sz="1800">
                          <a:sym typeface="+mn-ea"/>
                        </a:rPr>
                        <a:t>service.beta.kubernetes.io/aws-load-balancer-extra-security-groups</a:t>
                      </a:r>
                    </a:p>
                  </a:txBody>
                  <a:tcPr/>
                </a:tc>
                <a:tc>
                  <a:txBody>
                    <a:bodyPr/>
                    <a:lstStyle/>
                    <a:p>
                      <a:pPr algn="ctr">
                        <a:buNone/>
                      </a:pPr>
                      <a:r>
                        <a:rPr lang="en-US" altLang="en-US"/>
                        <a:t>Extra security groups</a:t>
                      </a:r>
                    </a:p>
                  </a:txBody>
                  <a:tcPr/>
                </a:tc>
              </a:tr>
            </a:tbl>
          </a:graphicData>
        </a:graphic>
      </p:graphicFrame>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a:sym typeface="+mn-ea"/>
              </a:rPr>
              <a:t>TLS ON ELB USING ANNOTATIONS.</a:t>
            </a:r>
            <a:endParaRPr lang="en-US"/>
          </a:p>
        </p:txBody>
      </p:sp>
      <p:graphicFrame>
        <p:nvGraphicFramePr>
          <p:cNvPr id="4" name="Content Placeholder 3"/>
          <p:cNvGraphicFramePr>
            <a:graphicFrameLocks noGrp="1"/>
          </p:cNvGraphicFramePr>
          <p:nvPr>
            <p:ph idx="1"/>
          </p:nvPr>
        </p:nvGraphicFramePr>
        <p:xfrm>
          <a:off x="838200" y="1825625"/>
          <a:ext cx="10515600" cy="1524000"/>
        </p:xfrm>
        <a:graphic>
          <a:graphicData uri="http://schemas.openxmlformats.org/drawingml/2006/table">
            <a:tbl>
              <a:tblPr firstRow="1" bandRow="1">
                <a:tableStyleId>{5C22544A-7EE6-4342-B048-85BDC9FD1C3A}</a:tableStyleId>
              </a:tblPr>
              <a:tblGrid>
                <a:gridCol w="5257800"/>
                <a:gridCol w="5257800"/>
              </a:tblGrid>
              <a:tr h="381000">
                <a:tc>
                  <a:txBody>
                    <a:bodyPr/>
                    <a:lstStyle/>
                    <a:p>
                      <a:pPr algn="ctr">
                        <a:buNone/>
                      </a:pPr>
                      <a:r>
                        <a:rPr lang="en-US" altLang="en-US"/>
                        <a:t>ANNOTATION</a:t>
                      </a:r>
                    </a:p>
                  </a:txBody>
                  <a:tcPr anchor="ctr"/>
                </a:tc>
                <a:tc>
                  <a:txBody>
                    <a:bodyPr/>
                    <a:lstStyle/>
                    <a:p>
                      <a:pPr algn="ctr">
                        <a:buNone/>
                      </a:pPr>
                      <a:r>
                        <a:rPr lang="en-US" altLang="en-US"/>
                        <a:t>DESCRIPTION</a:t>
                      </a:r>
                    </a:p>
                  </a:txBody>
                  <a:tcPr anchor="ctr"/>
                </a:tc>
              </a:tr>
              <a:tr h="381000">
                <a:tc>
                  <a:txBody>
                    <a:bodyPr/>
                    <a:lstStyle/>
                    <a:p>
                      <a:pPr algn="ctr">
                        <a:buNone/>
                      </a:pPr>
                      <a:r>
                        <a:rPr lang="en-US" altLang="en-US" sz="1800">
                          <a:sym typeface="+mn-ea"/>
                        </a:rPr>
                        <a:t>service.beta.kubernetes.io/aws-load-balancer-internal</a:t>
                      </a:r>
                    </a:p>
                  </a:txBody>
                  <a:tcPr anchor="ctr"/>
                </a:tc>
                <a:tc>
                  <a:txBody>
                    <a:bodyPr/>
                    <a:lstStyle/>
                    <a:p>
                      <a:pPr algn="ctr">
                        <a:buNone/>
                      </a:pPr>
                      <a:r>
                        <a:rPr lang="en-US" altLang="en-US"/>
                        <a:t>Set internal load balancer</a:t>
                      </a:r>
                    </a:p>
                  </a:txBody>
                  <a:tcPr anchor="ctr"/>
                </a:tc>
              </a:tr>
              <a:tr h="381000">
                <a:tc>
                  <a:txBody>
                    <a:bodyPr/>
                    <a:lstStyle/>
                    <a:p>
                      <a:pPr algn="ctr">
                        <a:buNone/>
                      </a:pPr>
                      <a:r>
                        <a:rPr lang="en-US" altLang="en-US" sz="1800">
                          <a:sym typeface="+mn-ea"/>
                        </a:rPr>
                        <a:t>service.beta.kubernetes.io/aws-load-balancer-proxy-protocol</a:t>
                      </a:r>
                    </a:p>
                  </a:txBody>
                  <a:tcPr anchor="ctr"/>
                </a:tc>
                <a:tc>
                  <a:txBody>
                    <a:bodyPr/>
                    <a:lstStyle/>
                    <a:p>
                      <a:pPr algn="ctr">
                        <a:buNone/>
                      </a:pPr>
                      <a:r>
                        <a:rPr lang="en-US" altLang="en-US"/>
                        <a:t>Enable proxy protocol</a:t>
                      </a:r>
                    </a:p>
                  </a:txBody>
                  <a:tcPr anchor="ctr"/>
                </a:tc>
              </a:tr>
              <a:tr h="381000">
                <a:tc>
                  <a:txBody>
                    <a:bodyPr/>
                    <a:lstStyle/>
                    <a:p>
                      <a:pPr algn="ctr">
                        <a:buNone/>
                      </a:pPr>
                      <a:r>
                        <a:rPr lang="en-US" altLang="en-US" sz="1800">
                          <a:sym typeface="+mn-ea"/>
                        </a:rPr>
                        <a:t>service.beta.kubernetes.io/aws-load-balancer-ssl-ports</a:t>
                      </a:r>
                    </a:p>
                  </a:txBody>
                  <a:tcPr anchor="ctr"/>
                </a:tc>
                <a:tc>
                  <a:txBody>
                    <a:bodyPr/>
                    <a:lstStyle/>
                    <a:p>
                      <a:pPr algn="ctr">
                        <a:buNone/>
                      </a:pPr>
                      <a:r>
                        <a:rPr lang="en-US" altLang="en-US"/>
                        <a:t>What listener to enable HTTPS on (Default to all)</a:t>
                      </a:r>
                    </a:p>
                  </a:txBody>
                  <a:tcPr anchor="ctr"/>
                </a:tc>
              </a:tr>
            </a:tbl>
          </a:graphicData>
        </a:graphic>
      </p:graphicFrame>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a:sym typeface="+mn-ea"/>
              </a:rPr>
              <a:t>TLS ON ELB USING ANNOTATIONS.</a:t>
            </a:r>
            <a:endParaRPr lang="en-US"/>
          </a:p>
        </p:txBody>
      </p:sp>
      <p:sp>
        <p:nvSpPr>
          <p:cNvPr id="3" name="Content Placeholder 2"/>
          <p:cNvSpPr>
            <a:spLocks noGrp="1"/>
          </p:cNvSpPr>
          <p:nvPr>
            <p:ph idx="1"/>
          </p:nvPr>
        </p:nvSpPr>
        <p:spPr/>
        <p:txBody>
          <a:bodyPr/>
          <a:lstStyle/>
          <a:p>
            <a:r>
              <a:rPr lang="en-US" altLang="en-US"/>
              <a:t>To work with TLS, you will need to create a certificate in AWS.</a:t>
            </a:r>
          </a:p>
          <a:p>
            <a:r>
              <a:rPr lang="en-US" altLang="en-US"/>
              <a:t>Go to certificate manager in AWS.</a:t>
            </a:r>
          </a:p>
          <a:p>
            <a:endParaRPr lang="en-US" alt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ADMISSION CONTROLLER.</a:t>
            </a:r>
          </a:p>
        </p:txBody>
      </p:sp>
      <p:sp>
        <p:nvSpPr>
          <p:cNvPr id="3" name="Content Placeholder 2"/>
          <p:cNvSpPr>
            <a:spLocks noGrp="1"/>
          </p:cNvSpPr>
          <p:nvPr>
            <p:ph idx="1"/>
          </p:nvPr>
        </p:nvSpPr>
        <p:spPr/>
        <p:txBody>
          <a:bodyPr/>
          <a:lstStyle/>
          <a:p>
            <a:r>
              <a:rPr lang="en-US" altLang="en-US" sz="2400"/>
              <a:t>An admission controller can intercept requests sent to the kubernetes API server.</a:t>
            </a:r>
          </a:p>
          <a:p>
            <a:pPr lvl="1"/>
            <a:r>
              <a:rPr lang="en-US" altLang="en-US" sz="2000"/>
              <a:t>For eg: when you create a pod, a request will be sent to the kubernetes API server and this can be intercepted by an admission controller.</a:t>
            </a:r>
          </a:p>
          <a:p>
            <a:r>
              <a:rPr lang="en-US" altLang="en-US" sz="2400"/>
              <a:t>This interception happens after the user is authenticated (eg: Using token or certificate) and authorized (using RBAC) and before the object is persisted (saved) in the backend in the etcd.</a:t>
            </a:r>
          </a:p>
          <a:p>
            <a:r>
              <a:rPr lang="en-US" altLang="en-US" sz="2400"/>
              <a:t>Admission controllers can be enabled by the administrator.</a:t>
            </a:r>
          </a:p>
          <a:p>
            <a:r>
              <a:rPr lang="en-US" altLang="en-US" sz="2400"/>
              <a:t>They are typically added at cluster creation by passing an argument to the kube-apiserver.</a:t>
            </a:r>
          </a:p>
          <a:p>
            <a:endParaRPr lang="en-US" altLang="en-US" sz="2400"/>
          </a:p>
        </p:txBody>
      </p:sp>
      <p:pic>
        <p:nvPicPr>
          <p:cNvPr id="4" name="Picture 3"/>
          <p:cNvPicPr>
            <a:picLocks noChangeAspect="1"/>
          </p:cNvPicPr>
          <p:nvPr/>
        </p:nvPicPr>
        <p:blipFill>
          <a:blip r:embed="rId2"/>
          <a:stretch>
            <a:fillRect/>
          </a:stretch>
        </p:blipFill>
        <p:spPr>
          <a:xfrm>
            <a:off x="2938780" y="5729605"/>
            <a:ext cx="6314440" cy="447675"/>
          </a:xfrm>
          <a:prstGeom prst="rect">
            <a:avLst/>
          </a:prstGeom>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740"/>
          </a:xfrm>
        </p:spPr>
        <p:txBody>
          <a:bodyPr>
            <a:normAutofit/>
          </a:bodyPr>
          <a:lstStyle/>
          <a:p>
            <a:r>
              <a:rPr lang="en-US" altLang="en-US" b="1">
                <a:sym typeface="+mn-ea"/>
              </a:rPr>
              <a:t>ADMISSION CONTROLLER.</a:t>
            </a:r>
            <a:endParaRPr lang="en-US"/>
          </a:p>
        </p:txBody>
      </p:sp>
      <p:sp>
        <p:nvSpPr>
          <p:cNvPr id="3" name="Content Placeholder 2"/>
          <p:cNvSpPr>
            <a:spLocks noGrp="1"/>
          </p:cNvSpPr>
          <p:nvPr>
            <p:ph idx="1"/>
          </p:nvPr>
        </p:nvSpPr>
        <p:spPr>
          <a:xfrm>
            <a:off x="838200" y="1253490"/>
            <a:ext cx="10515600" cy="4351338"/>
          </a:xfrm>
        </p:spPr>
        <p:txBody>
          <a:bodyPr/>
          <a:lstStyle/>
          <a:p>
            <a:r>
              <a:rPr lang="en-US" altLang="en-US"/>
              <a:t>When using kops, it can be configures using yaml or with minikube by passing an argument after minikube starts.</a:t>
            </a:r>
          </a:p>
        </p:txBody>
      </p:sp>
      <p:graphicFrame>
        <p:nvGraphicFramePr>
          <p:cNvPr id="4" name="Table 3"/>
          <p:cNvGraphicFramePr/>
          <p:nvPr/>
        </p:nvGraphicFramePr>
        <p:xfrm>
          <a:off x="838200" y="2505075"/>
          <a:ext cx="10515600" cy="3416300"/>
        </p:xfrm>
        <a:graphic>
          <a:graphicData uri="http://schemas.openxmlformats.org/drawingml/2006/table">
            <a:tbl>
              <a:tblPr firstRow="1" bandRow="1">
                <a:tableStyleId>{5C22544A-7EE6-4342-B048-85BDC9FD1C3A}</a:tableStyleId>
              </a:tblPr>
              <a:tblGrid>
                <a:gridCol w="5257800"/>
                <a:gridCol w="5257800"/>
              </a:tblGrid>
              <a:tr h="683260">
                <a:tc>
                  <a:txBody>
                    <a:bodyPr/>
                    <a:lstStyle/>
                    <a:p>
                      <a:pPr algn="ctr">
                        <a:buNone/>
                      </a:pPr>
                      <a:r>
                        <a:rPr lang="en-US" altLang="en-US"/>
                        <a:t>ADMISSION CONTROLLER</a:t>
                      </a:r>
                    </a:p>
                  </a:txBody>
                  <a:tcPr anchor="ctr"/>
                </a:tc>
                <a:tc>
                  <a:txBody>
                    <a:bodyPr/>
                    <a:lstStyle/>
                    <a:p>
                      <a:pPr algn="ctr">
                        <a:buNone/>
                      </a:pPr>
                      <a:r>
                        <a:rPr lang="en-US" altLang="en-US"/>
                        <a:t>DESCRIPTION</a:t>
                      </a:r>
                    </a:p>
                  </a:txBody>
                  <a:tcPr anchor="ctr"/>
                </a:tc>
              </a:tr>
              <a:tr h="683260">
                <a:tc>
                  <a:txBody>
                    <a:bodyPr/>
                    <a:lstStyle/>
                    <a:p>
                      <a:pPr algn="ctr">
                        <a:buNone/>
                      </a:pPr>
                      <a:r>
                        <a:rPr lang="en-US" altLang="en-US"/>
                        <a:t>NamespaceLifecycle</a:t>
                      </a:r>
                    </a:p>
                  </a:txBody>
                  <a:tcPr anchor="ctr"/>
                </a:tc>
                <a:tc>
                  <a:txBody>
                    <a:bodyPr/>
                    <a:lstStyle/>
                    <a:p>
                      <a:pPr algn="ctr">
                        <a:buNone/>
                      </a:pPr>
                      <a:r>
                        <a:rPr lang="en-US" altLang="en-US"/>
                        <a:t>Enforces that no new objects can be created when a namespace is in the terminating state.</a:t>
                      </a:r>
                    </a:p>
                  </a:txBody>
                  <a:tcPr anchor="ctr"/>
                </a:tc>
              </a:tr>
              <a:tr h="683260">
                <a:tc>
                  <a:txBody>
                    <a:bodyPr/>
                    <a:lstStyle/>
                    <a:p>
                      <a:pPr algn="ctr">
                        <a:buNone/>
                      </a:pPr>
                      <a:r>
                        <a:rPr lang="en-US" altLang="en-US"/>
                        <a:t>LimitRanger</a:t>
                      </a:r>
                    </a:p>
                  </a:txBody>
                  <a:tcPr anchor="ctr"/>
                </a:tc>
                <a:tc>
                  <a:txBody>
                    <a:bodyPr/>
                    <a:lstStyle/>
                    <a:p>
                      <a:pPr algn="ctr">
                        <a:buNone/>
                      </a:pPr>
                      <a:r>
                        <a:rPr lang="en-US" altLang="en-US"/>
                        <a:t>Using the “LimitRange” object type, you set the default and limit cpu memory resources in a namespace. The LimitRanger admission controller will ensure these defaults and limits are applied.</a:t>
                      </a:r>
                    </a:p>
                  </a:txBody>
                  <a:tcPr anchor="ctr"/>
                </a:tc>
              </a:tr>
              <a:tr h="683260">
                <a:tc>
                  <a:txBody>
                    <a:bodyPr/>
                    <a:lstStyle/>
                    <a:p>
                      <a:pPr algn="ctr">
                        <a:buNone/>
                      </a:pPr>
                      <a:r>
                        <a:rPr lang="en-US" altLang="en-US"/>
                        <a:t>ServiceAccount</a:t>
                      </a:r>
                    </a:p>
                  </a:txBody>
                  <a:tcPr anchor="ctr"/>
                </a:tc>
                <a:tc>
                  <a:txBody>
                    <a:bodyPr/>
                    <a:lstStyle/>
                    <a:p>
                      <a:pPr algn="ctr">
                        <a:buNone/>
                      </a:pPr>
                      <a:r>
                        <a:rPr lang="en-US" altLang="en-US"/>
                        <a:t>Implements the ServiceAccount feature.</a:t>
                      </a:r>
                    </a:p>
                  </a:txBody>
                  <a:tcPr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DOCKERFILE.</a:t>
            </a:r>
          </a:p>
        </p:txBody>
      </p:sp>
      <p:sp>
        <p:nvSpPr>
          <p:cNvPr id="3" name="Content Placeholder 2"/>
          <p:cNvSpPr>
            <a:spLocks noGrp="1"/>
          </p:cNvSpPr>
          <p:nvPr>
            <p:ph idx="1"/>
          </p:nvPr>
        </p:nvSpPr>
        <p:spPr/>
        <p:txBody>
          <a:bodyPr/>
          <a:lstStyle/>
          <a:p>
            <a:pPr>
              <a:buFont typeface="Arial" panose="02080604020202020204" pitchFamily="34" charset="0"/>
              <a:buChar char="•"/>
            </a:pPr>
            <a:r>
              <a:rPr lang="en-US" sz="3600" spc="-1" baseline="-25000">
                <a:solidFill>
                  <a:srgbClr val="000000"/>
                </a:solidFill>
                <a:latin typeface="Calibri"/>
                <a:sym typeface="+mn-ea"/>
              </a:rPr>
              <a:t>A Dockerfile is a text document that contains all the commands a user could call on the command line to assemble an image. Using docker build users can create an automated build that executes several command-line instructions in succession.</a:t>
            </a:r>
            <a:endParaRPr lang="en-US" sz="3600" b="0" strike="noStrike" spc="-1" baseline="-25000">
              <a:solidFill>
                <a:srgbClr val="000000"/>
              </a:solidFill>
              <a:latin typeface="Calibri"/>
            </a:endParaRPr>
          </a:p>
          <a:p>
            <a:pPr>
              <a:buFont typeface="Arial" panose="02080604020202020204" pitchFamily="34" charset="0"/>
              <a:buChar char="•"/>
            </a:pPr>
            <a:endParaRPr lang="en-US" sz="3600" b="0" strike="noStrike" spc="-1" baseline="-25000">
              <a:solidFill>
                <a:srgbClr val="000000"/>
              </a:solidFill>
              <a:latin typeface="Calibri"/>
            </a:endParaRPr>
          </a:p>
        </p:txBody>
      </p:sp>
      <p:pic>
        <p:nvPicPr>
          <p:cNvPr id="4" name="Picture 3"/>
          <p:cNvPicPr>
            <a:picLocks noChangeAspect="1"/>
          </p:cNvPicPr>
          <p:nvPr/>
        </p:nvPicPr>
        <p:blipFill>
          <a:blip r:embed="rId2"/>
          <a:stretch>
            <a:fillRect/>
          </a:stretch>
        </p:blipFill>
        <p:spPr>
          <a:xfrm>
            <a:off x="3708400" y="3302635"/>
            <a:ext cx="2778760" cy="2473960"/>
          </a:xfrm>
          <a:prstGeom prst="rect">
            <a:avLst/>
          </a:prstGeom>
        </p:spPr>
      </p:pic>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7100"/>
          </a:xfrm>
        </p:spPr>
        <p:txBody>
          <a:bodyPr>
            <a:normAutofit/>
          </a:bodyPr>
          <a:lstStyle/>
          <a:p>
            <a:r>
              <a:rPr lang="en-US" altLang="en-US" b="1">
                <a:sym typeface="+mn-ea"/>
              </a:rPr>
              <a:t>ADMISSION CONTROLLER.</a:t>
            </a:r>
            <a:endParaRPr lang="en-US"/>
          </a:p>
        </p:txBody>
      </p:sp>
      <p:graphicFrame>
        <p:nvGraphicFramePr>
          <p:cNvPr id="4" name="Content Placeholder 3"/>
          <p:cNvGraphicFramePr>
            <a:graphicFrameLocks noGrp="1"/>
          </p:cNvGraphicFramePr>
          <p:nvPr>
            <p:ph idx="1"/>
          </p:nvPr>
        </p:nvGraphicFramePr>
        <p:xfrm>
          <a:off x="311150" y="1156335"/>
          <a:ext cx="11670030" cy="4968240"/>
        </p:xfrm>
        <a:graphic>
          <a:graphicData uri="http://schemas.openxmlformats.org/drawingml/2006/table">
            <a:tbl>
              <a:tblPr firstRow="1" bandRow="1">
                <a:tableStyleId>{5C22544A-7EE6-4342-B048-85BDC9FD1C3A}</a:tableStyleId>
              </a:tblPr>
              <a:tblGrid>
                <a:gridCol w="5835015"/>
                <a:gridCol w="5835015"/>
              </a:tblGrid>
              <a:tr h="381000">
                <a:tc>
                  <a:txBody>
                    <a:bodyPr/>
                    <a:lstStyle/>
                    <a:p>
                      <a:pPr algn="ctr">
                        <a:buNone/>
                      </a:pPr>
                      <a:r>
                        <a:rPr lang="en-US" altLang="en-US"/>
                        <a:t>ADMISSION CONTROLLER </a:t>
                      </a:r>
                    </a:p>
                  </a:txBody>
                  <a:tcPr anchor="ctr"/>
                </a:tc>
                <a:tc>
                  <a:txBody>
                    <a:bodyPr/>
                    <a:lstStyle/>
                    <a:p>
                      <a:pPr algn="ctr">
                        <a:buNone/>
                      </a:pPr>
                      <a:r>
                        <a:rPr lang="en-US" altLang="en-US"/>
                        <a:t>DESCRIPTION</a:t>
                      </a:r>
                    </a:p>
                  </a:txBody>
                  <a:tcPr anchor="ctr"/>
                </a:tc>
              </a:tr>
              <a:tr h="381000">
                <a:tc>
                  <a:txBody>
                    <a:bodyPr/>
                    <a:lstStyle/>
                    <a:p>
                      <a:pPr algn="ctr">
                        <a:buNone/>
                      </a:pPr>
                      <a:r>
                        <a:rPr lang="en-US" altLang="en-US"/>
                        <a:t>DefaultStorageClass</a:t>
                      </a:r>
                    </a:p>
                  </a:txBody>
                  <a:tcPr anchor="ctr"/>
                </a:tc>
                <a:tc>
                  <a:txBody>
                    <a:bodyPr/>
                    <a:lstStyle/>
                    <a:p>
                      <a:pPr algn="ctr">
                        <a:buNone/>
                      </a:pPr>
                      <a:r>
                        <a:rPr lang="en-US" altLang="en-US"/>
                        <a:t>If a PersistentVolumeClaim is created and it does not specify any specific storage, then this admission controller will add the default storage class to the PersistentVolumeClaim.</a:t>
                      </a:r>
                    </a:p>
                  </a:txBody>
                  <a:tcPr anchor="ctr"/>
                </a:tc>
              </a:tr>
              <a:tr h="381000">
                <a:tc>
                  <a:txBody>
                    <a:bodyPr/>
                    <a:lstStyle/>
                    <a:p>
                      <a:pPr algn="ctr">
                        <a:buNone/>
                      </a:pPr>
                      <a:r>
                        <a:rPr lang="en-US" altLang="en-US"/>
                        <a:t>DefaultTolerationSeconds</a:t>
                      </a:r>
                    </a:p>
                  </a:txBody>
                  <a:tcPr anchor="ctr"/>
                </a:tc>
                <a:tc>
                  <a:txBody>
                    <a:bodyPr/>
                    <a:lstStyle/>
                    <a:p>
                      <a:pPr algn="ctr">
                        <a:buNone/>
                      </a:pPr>
                      <a:r>
                        <a:rPr lang="en-US" altLang="en-US"/>
                        <a:t>Sets a default toleration in seconds if not explicitly defined in the pod specification.</a:t>
                      </a:r>
                    </a:p>
                  </a:txBody>
                  <a:tcPr anchor="ctr"/>
                </a:tc>
              </a:tr>
              <a:tr h="381000">
                <a:tc>
                  <a:txBody>
                    <a:bodyPr/>
                    <a:lstStyle/>
                    <a:p>
                      <a:pPr algn="ctr">
                        <a:buNone/>
                      </a:pPr>
                      <a:r>
                        <a:rPr lang="en-US" altLang="en-US"/>
                        <a:t>NodeRestriction</a:t>
                      </a:r>
                    </a:p>
                  </a:txBody>
                  <a:tcPr anchor="ctr"/>
                </a:tc>
                <a:tc>
                  <a:txBody>
                    <a:bodyPr/>
                    <a:lstStyle/>
                    <a:p>
                      <a:pPr algn="ctr">
                        <a:buNone/>
                      </a:pPr>
                      <a:r>
                        <a:rPr lang="en-US" altLang="en-US"/>
                        <a:t>Makes sure that kubelets that run on every node can only modify their own node/pod objects that run on that specific node.</a:t>
                      </a:r>
                    </a:p>
                  </a:txBody>
                  <a:tcPr anchor="ctr"/>
                </a:tc>
              </a:tr>
              <a:tr h="381000">
                <a:tc>
                  <a:txBody>
                    <a:bodyPr/>
                    <a:lstStyle/>
                    <a:p>
                      <a:pPr algn="ctr">
                        <a:buNone/>
                      </a:pPr>
                      <a:r>
                        <a:rPr lang="en-US" altLang="en-US"/>
                        <a:t>MutatingAdmissionWebhook</a:t>
                      </a:r>
                    </a:p>
                  </a:txBody>
                  <a:tcPr anchor="ctr"/>
                </a:tc>
                <a:tc>
                  <a:txBody>
                    <a:bodyPr/>
                    <a:lstStyle/>
                    <a:p>
                      <a:pPr algn="ctr">
                        <a:buNone/>
                      </a:pPr>
                      <a:r>
                        <a:rPr lang="en-US" altLang="en-US"/>
                        <a:t>You can setup a webhoook that can modify the object being sent to the kube-apiserver. The MutatingAdmissionWebhook ensures that matching objects will be sent to this webhook for modification.</a:t>
                      </a:r>
                    </a:p>
                  </a:txBody>
                  <a:tcPr anchor="ctr"/>
                </a:tc>
              </a:tr>
              <a:tr h="381000">
                <a:tc>
                  <a:txBody>
                    <a:bodyPr/>
                    <a:lstStyle/>
                    <a:p>
                      <a:pPr algn="ctr">
                        <a:buNone/>
                      </a:pPr>
                      <a:r>
                        <a:rPr lang="en-US" altLang="en-US"/>
                        <a:t>ResourceQuota</a:t>
                      </a:r>
                    </a:p>
                  </a:txBody>
                  <a:tcPr anchor="ctr"/>
                </a:tc>
                <a:tc>
                  <a:txBody>
                    <a:bodyPr/>
                    <a:lstStyle/>
                    <a:p>
                      <a:pPr algn="ctr">
                        <a:buNone/>
                      </a:pPr>
                      <a:r>
                        <a:rPr lang="en-US" altLang="en-US"/>
                        <a:t>Will check incoming requests to see if it does not voilate constraints defined in the ResourceQuota object in a namespace.</a:t>
                      </a:r>
                    </a:p>
                  </a:txBody>
                  <a:tcPr anchor="ctr"/>
                </a:tc>
              </a:tr>
            </a:tbl>
          </a:graphicData>
        </a:graphic>
      </p:graphicFrame>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ADMISSION CONTROLLER.</a:t>
            </a:r>
            <a:endParaRPr lang="en-US"/>
          </a:p>
        </p:txBody>
      </p:sp>
      <p:graphicFrame>
        <p:nvGraphicFramePr>
          <p:cNvPr id="4" name="Content Placeholder 3"/>
          <p:cNvGraphicFramePr>
            <a:graphicFrameLocks noGrp="1"/>
          </p:cNvGraphicFramePr>
          <p:nvPr>
            <p:ph idx="1"/>
          </p:nvPr>
        </p:nvGraphicFramePr>
        <p:xfrm>
          <a:off x="838200" y="1825625"/>
          <a:ext cx="10515600" cy="1143000"/>
        </p:xfrm>
        <a:graphic>
          <a:graphicData uri="http://schemas.openxmlformats.org/drawingml/2006/table">
            <a:tbl>
              <a:tblPr firstRow="1" bandRow="1">
                <a:tableStyleId>{5C22544A-7EE6-4342-B048-85BDC9FD1C3A}</a:tableStyleId>
              </a:tblPr>
              <a:tblGrid>
                <a:gridCol w="5257800"/>
                <a:gridCol w="5257800"/>
              </a:tblGrid>
              <a:tr h="381000">
                <a:tc>
                  <a:txBody>
                    <a:bodyPr/>
                    <a:lstStyle/>
                    <a:p>
                      <a:pPr algn="ctr">
                        <a:buNone/>
                      </a:pPr>
                      <a:r>
                        <a:rPr lang="en-US" altLang="en-US"/>
                        <a:t>ADMISSION CONTROLLER</a:t>
                      </a:r>
                    </a:p>
                  </a:txBody>
                  <a:tcPr anchor="ctr"/>
                </a:tc>
                <a:tc>
                  <a:txBody>
                    <a:bodyPr/>
                    <a:lstStyle/>
                    <a:p>
                      <a:pPr algn="ctr">
                        <a:buNone/>
                      </a:pPr>
                      <a:r>
                        <a:rPr lang="en-US" altLang="en-US"/>
                        <a:t>DESCRIPTION</a:t>
                      </a:r>
                    </a:p>
                  </a:txBody>
                  <a:tcPr anchor="ctr"/>
                </a:tc>
              </a:tr>
              <a:tr h="381000">
                <a:tc>
                  <a:txBody>
                    <a:bodyPr/>
                    <a:lstStyle/>
                    <a:p>
                      <a:pPr algn="ctr">
                        <a:buNone/>
                      </a:pPr>
                      <a:r>
                        <a:rPr lang="en-US" altLang="en-US"/>
                        <a:t>ValidatingAdmissionWebhook</a:t>
                      </a:r>
                    </a:p>
                  </a:txBody>
                  <a:tcPr anchor="ctr"/>
                </a:tc>
                <a:tc>
                  <a:txBody>
                    <a:bodyPr/>
                    <a:lstStyle/>
                    <a:p>
                      <a:pPr algn="ctr">
                        <a:buNone/>
                      </a:pPr>
                      <a:r>
                        <a:rPr lang="en-US" altLang="en-US"/>
                        <a:t>You can setup a webhook that can validate the objects</a:t>
                      </a:r>
                    </a:p>
                  </a:txBody>
                  <a:tcPr anchor="ctr"/>
                </a:tc>
              </a:tr>
              <a:tr h="381000">
                <a:tc>
                  <a:txBody>
                    <a:bodyPr/>
                    <a:lstStyle/>
                    <a:p>
                      <a:pPr algn="ctr">
                        <a:buNone/>
                      </a:pPr>
                      <a:r>
                        <a:rPr lang="en-US" altLang="en-US"/>
                        <a:t>PodSecurityPolicy</a:t>
                      </a:r>
                    </a:p>
                  </a:txBody>
                  <a:tcPr anchor="ctr"/>
                </a:tc>
                <a:tc>
                  <a:txBody>
                    <a:bodyPr/>
                    <a:lstStyle/>
                    <a:p>
                      <a:pPr algn="ctr">
                        <a:buNone/>
                      </a:pPr>
                      <a:r>
                        <a:rPr lang="en-US" altLang="en-US"/>
                        <a:t>Enables you to control the security aspects of the pods creation and updates.</a:t>
                      </a:r>
                    </a:p>
                  </a:txBody>
                  <a:tcPr anchor="ctr"/>
                </a:tc>
              </a:tr>
            </a:tbl>
          </a:graphicData>
        </a:graphic>
      </p:graphicFrame>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ADMISSION CONTROLLER.</a:t>
            </a:r>
            <a:endParaRPr lang="en-US"/>
          </a:p>
        </p:txBody>
      </p:sp>
      <p:pic>
        <p:nvPicPr>
          <p:cNvPr id="4" name="Content Placeholder 3"/>
          <p:cNvPicPr>
            <a:picLocks noGrp="1" noChangeAspect="1"/>
          </p:cNvPicPr>
          <p:nvPr>
            <p:ph idx="1"/>
          </p:nvPr>
        </p:nvPicPr>
        <p:blipFill>
          <a:blip r:embed="rId2"/>
          <a:stretch>
            <a:fillRect/>
          </a:stretch>
        </p:blipFill>
        <p:spPr>
          <a:xfrm>
            <a:off x="838200" y="1691005"/>
            <a:ext cx="10879455" cy="3921125"/>
          </a:xfrm>
          <a:prstGeom prst="rect">
            <a:avLst/>
          </a:prstGeom>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POD SECURITY POLICIES.</a:t>
            </a:r>
          </a:p>
        </p:txBody>
      </p:sp>
      <p:sp>
        <p:nvSpPr>
          <p:cNvPr id="3" name="Content Placeholder 2"/>
          <p:cNvSpPr>
            <a:spLocks noGrp="1"/>
          </p:cNvSpPr>
          <p:nvPr>
            <p:ph idx="1"/>
          </p:nvPr>
        </p:nvSpPr>
        <p:spPr/>
        <p:txBody>
          <a:bodyPr>
            <a:noAutofit/>
          </a:bodyPr>
          <a:lstStyle/>
          <a:p>
            <a:r>
              <a:rPr lang="en-US" altLang="en-US"/>
              <a:t>Pod security policy enables you to control the security aspects of the pod creation and updates.</a:t>
            </a:r>
          </a:p>
          <a:p>
            <a:r>
              <a:rPr lang="en-US" altLang="en-US"/>
              <a:t>For eg: </a:t>
            </a:r>
          </a:p>
          <a:p>
            <a:pPr lvl="1"/>
            <a:r>
              <a:rPr lang="en-US" altLang="en-US"/>
              <a:t>Deny using privileged node in pods.</a:t>
            </a:r>
          </a:p>
          <a:p>
            <a:pPr lvl="1"/>
            <a:r>
              <a:rPr lang="en-US" altLang="en-US"/>
              <a:t>Control what volumes can be mounted.</a:t>
            </a:r>
          </a:p>
          <a:p>
            <a:pPr lvl="1"/>
            <a:r>
              <a:rPr lang="en-US" altLang="en-US"/>
              <a:t>Make sure containers only run within a UID/GID range or make sure that containers cannot run as root.</a:t>
            </a:r>
          </a:p>
          <a:p>
            <a:r>
              <a:rPr lang="en-US" altLang="en-US"/>
              <a:t>The pod security policy is an admission controller that can be enabled at cluster startup.</a:t>
            </a:r>
          </a:p>
          <a:p>
            <a:r>
              <a:rPr lang="en-US" altLang="en-US"/>
              <a:t>The pod security admission controller will be invoked at pod creation or modification.</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POD SECURITY POLICIES.</a:t>
            </a:r>
            <a:endParaRPr lang="en-US"/>
          </a:p>
        </p:txBody>
      </p:sp>
      <p:sp>
        <p:nvSpPr>
          <p:cNvPr id="3" name="Content Placeholder 2"/>
          <p:cNvSpPr>
            <a:spLocks noGrp="1"/>
          </p:cNvSpPr>
          <p:nvPr>
            <p:ph idx="1"/>
          </p:nvPr>
        </p:nvSpPr>
        <p:spPr/>
        <p:txBody>
          <a:bodyPr/>
          <a:lstStyle/>
          <a:p>
            <a:r>
              <a:rPr lang="en-US" altLang="en-US"/>
              <a:t>It will determine whether the pods meet the pod security policy based on the security context defined within the pod specification.</a:t>
            </a:r>
          </a:p>
          <a:p>
            <a:r>
              <a:rPr lang="en-US" altLang="en-US"/>
              <a:t>The pod security admission controller is currently not enabled by default since kubernetes 1.16. It probably will be in the future.</a:t>
            </a:r>
          </a:p>
          <a:p>
            <a:r>
              <a:rPr lang="en-US" altLang="en-US"/>
              <a:t>We will look at how to enable it and create a PodSecurityPolicy to implement some extra security controls for new pods that are created.</a:t>
            </a:r>
          </a:p>
          <a:p>
            <a:r>
              <a:rPr lang="en-US" altLang="en-US"/>
              <a:t>You will typically need at least 2 PodSecurityPolicy.</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POD SECURITY POLICIES.</a:t>
            </a:r>
            <a:endParaRPr lang="en-US"/>
          </a:p>
        </p:txBody>
      </p:sp>
      <p:sp>
        <p:nvSpPr>
          <p:cNvPr id="3" name="Content Placeholder 2"/>
          <p:cNvSpPr>
            <a:spLocks noGrp="1"/>
          </p:cNvSpPr>
          <p:nvPr>
            <p:ph idx="1"/>
          </p:nvPr>
        </p:nvSpPr>
        <p:spPr/>
        <p:txBody>
          <a:bodyPr/>
          <a:lstStyle/>
          <a:p>
            <a:r>
              <a:rPr lang="en-US" altLang="en-US"/>
              <a:t>One for the system processes because some of them need to run with privileged/as root.</a:t>
            </a:r>
          </a:p>
          <a:p>
            <a:r>
              <a:rPr lang="en-US" altLang="en-US"/>
              <a:t>One of the pod users want to schedule which should be tighter than the system policy for eg: deny privileged pods.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DOCKERFILE.</a:t>
            </a:r>
          </a:p>
        </p:txBody>
      </p:sp>
      <p:sp>
        <p:nvSpPr>
          <p:cNvPr id="3" name="Content Placeholder 2"/>
          <p:cNvSpPr>
            <a:spLocks noGrp="1"/>
          </p:cNvSpPr>
          <p:nvPr>
            <p:ph idx="1"/>
          </p:nvPr>
        </p:nvSpPr>
        <p:spPr>
          <a:xfrm>
            <a:off x="845820" y="1825625"/>
            <a:ext cx="10515600" cy="4351338"/>
          </a:xfrm>
        </p:spPr>
        <p:txBody>
          <a:bodyPr/>
          <a:lstStyle/>
          <a:p>
            <a:r>
              <a:rPr lang="en-US" altLang="en-US"/>
              <a:t>To build the dockerfile, docker build command can be used.</a:t>
            </a:r>
          </a:p>
          <a:p>
            <a:r>
              <a:rPr lang="en-US" altLang="en-US"/>
              <a:t>Docker build can be executed manually or by CICD software like jenkins.</a:t>
            </a:r>
          </a:p>
          <a:p>
            <a:r>
              <a:rPr lang="en-US" altLang="en-US"/>
              <a:t>You can use “docker build .” to build the dockerfile into an image.</a:t>
            </a:r>
          </a:p>
          <a:p>
            <a:r>
              <a:rPr lang="en-US" altLang="en-US"/>
              <a:t>After the docker build process you have built an image that can run the nodejs app.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BUILDING DOCKER IMAGES.</a:t>
            </a:r>
          </a:p>
        </p:txBody>
      </p:sp>
      <p:sp>
        <p:nvSpPr>
          <p:cNvPr id="3" name="Content Placeholder 2"/>
          <p:cNvSpPr>
            <a:spLocks noGrp="1"/>
          </p:cNvSpPr>
          <p:nvPr>
            <p:ph idx="1"/>
          </p:nvPr>
        </p:nvSpPr>
        <p:spPr/>
        <p:txBody>
          <a:bodyPr/>
          <a:lstStyle/>
          <a:p>
            <a:r>
              <a:rPr lang="en-US"/>
              <a:t>https://github.com/wardviaene/docker-demo.git</a:t>
            </a:r>
          </a:p>
          <a:p>
            <a:r>
              <a:rPr lang="en-US" altLang="en-US"/>
              <a:t>You can use the command “docker build .” to build a docker image.</a:t>
            </a:r>
          </a:p>
          <a:p>
            <a:r>
              <a:rPr lang="en-US" altLang="en-US"/>
              <a:t>Once the image is built, you can run it as a container by running “docker run -it -p 3000:3000 &lt;image name&gt;</a:t>
            </a:r>
          </a:p>
          <a:p>
            <a:r>
              <a:rPr lang="en-US" altLang="en-US"/>
              <a:t>Then open up another terminal session and run “curl localhost:3000”</a:t>
            </a:r>
          </a:p>
          <a:p>
            <a:r>
              <a:rPr lang="en-US" altLang="en-US"/>
              <a:t>You should see the output of your app running as a container.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DOCKER REGISTRY.</a:t>
            </a:r>
          </a:p>
        </p:txBody>
      </p:sp>
      <p:sp>
        <p:nvSpPr>
          <p:cNvPr id="3" name="Content Placeholder 2"/>
          <p:cNvSpPr>
            <a:spLocks noGrp="1"/>
          </p:cNvSpPr>
          <p:nvPr>
            <p:ph idx="1"/>
          </p:nvPr>
        </p:nvSpPr>
        <p:spPr/>
        <p:txBody>
          <a:bodyPr>
            <a:noAutofit/>
          </a:bodyPr>
          <a:lstStyle/>
          <a:p>
            <a:r>
              <a:rPr lang="en-US" sz="2400" spc="-1">
                <a:solidFill>
                  <a:srgbClr val="000000"/>
                </a:solidFill>
                <a:latin typeface="Calibri"/>
                <a:sym typeface="+mn-ea"/>
              </a:rPr>
              <a:t>A Docker registry stores Docker images. Docker Hub and Docker Cloud are public registries that anyone can use, and Docker is configured to look for images on Docker Hub by default. You can even run your own private registry.</a:t>
            </a:r>
          </a:p>
          <a:p>
            <a:r>
              <a:rPr lang="en-US" altLang="en-US" sz="2400"/>
              <a:t>To make an image available for kubernetes, you need to push the image to a docker registry, like a docker hub.</a:t>
            </a:r>
          </a:p>
          <a:p>
            <a:r>
              <a:rPr lang="en-US" altLang="en-US" sz="2400"/>
              <a:t>The first step will be to create a docker hub account byu going to “http://hub.docker.com”.</a:t>
            </a:r>
          </a:p>
          <a:p>
            <a:r>
              <a:rPr lang="en-US" altLang="en-US" sz="2400"/>
              <a:t>Then you can push any image that is built locally to the docker registry which is going to be docker hub in our case.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DOCKER REGISTRY.</a:t>
            </a:r>
          </a:p>
        </p:txBody>
      </p:sp>
      <p:sp>
        <p:nvSpPr>
          <p:cNvPr id="3" name="Content Placeholder 2"/>
          <p:cNvSpPr>
            <a:spLocks noGrp="1"/>
          </p:cNvSpPr>
          <p:nvPr>
            <p:ph idx="1"/>
          </p:nvPr>
        </p:nvSpPr>
        <p:spPr/>
        <p:txBody>
          <a:bodyPr/>
          <a:lstStyle/>
          <a:p>
            <a:r>
              <a:rPr lang="en-US" altLang="en-US"/>
              <a:t>To push an image to docker hub, you can run the below commands one after the other.</a:t>
            </a:r>
          </a:p>
          <a:p>
            <a:r>
              <a:rPr lang="en-US" altLang="en-US"/>
              <a:t>docker login.</a:t>
            </a:r>
          </a:p>
          <a:p>
            <a:pPr lvl="1"/>
            <a:r>
              <a:rPr lang="en-US" altLang="en-US"/>
              <a:t>Here you will be prompted for your docker hub login credentials.</a:t>
            </a:r>
          </a:p>
          <a:p>
            <a:r>
              <a:rPr lang="en-US" altLang="en-US"/>
              <a:t>docker tag &lt;image name&gt; &lt;user-id&gt;/&lt;image-name&gt;</a:t>
            </a:r>
          </a:p>
          <a:p>
            <a:r>
              <a:rPr lang="en-US" altLang="en-US"/>
              <a:t>docker push </a:t>
            </a:r>
            <a:r>
              <a:rPr lang="en-US" altLang="en-US">
                <a:sym typeface="+mn-ea"/>
              </a:rPr>
              <a:t>&lt;user-id&gt;/&lt;image-name&gt;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DOCKER.</a:t>
            </a:r>
          </a:p>
        </p:txBody>
      </p:sp>
      <p:sp>
        <p:nvSpPr>
          <p:cNvPr id="3" name="Content Placeholder 2"/>
          <p:cNvSpPr>
            <a:spLocks noGrp="1"/>
          </p:cNvSpPr>
          <p:nvPr>
            <p:ph idx="1"/>
          </p:nvPr>
        </p:nvSpPr>
        <p:spPr>
          <a:xfrm>
            <a:off x="838200" y="1802765"/>
            <a:ext cx="10515600" cy="4351338"/>
          </a:xfrm>
        </p:spPr>
        <p:txBody>
          <a:bodyPr>
            <a:noAutofit/>
          </a:bodyPr>
          <a:lstStyle/>
          <a:p>
            <a:r>
              <a:rPr lang="en-US" altLang="en-US"/>
              <a:t>You can build and deploy any application you want using docker and kubernetes. However, there are certain limitations that you should keep in mind.</a:t>
            </a:r>
          </a:p>
          <a:p>
            <a:r>
              <a:rPr lang="en-US" altLang="en-US"/>
              <a:t>You should only run one process in one container.</a:t>
            </a:r>
          </a:p>
          <a:p>
            <a:pPr lvl="1"/>
            <a:r>
              <a:rPr lang="en-US" altLang="en-US"/>
              <a:t>Do not try to create one huge docker image for your app but split them if required.</a:t>
            </a:r>
          </a:p>
          <a:p>
            <a:r>
              <a:rPr lang="en-US" altLang="en-US"/>
              <a:t>All the data in the container is not preserved. When you stop a container, all the changes within the container is lost.</a:t>
            </a:r>
          </a:p>
          <a:p>
            <a:pPr lvl="1"/>
            <a:r>
              <a:rPr lang="en-US" altLang="en-US"/>
              <a:t>You can still preserve this data using volumes which we will discussing later in the course.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t>RUNNING FIRST APP ON KUBERNETES.</a:t>
            </a:r>
          </a:p>
        </p:txBody>
      </p:sp>
      <p:sp>
        <p:nvSpPr>
          <p:cNvPr id="3" name="Content Placeholder 2"/>
          <p:cNvSpPr>
            <a:spLocks noGrp="1"/>
          </p:cNvSpPr>
          <p:nvPr>
            <p:ph idx="1"/>
          </p:nvPr>
        </p:nvSpPr>
        <p:spPr/>
        <p:txBody>
          <a:bodyPr>
            <a:noAutofit/>
          </a:bodyPr>
          <a:lstStyle/>
          <a:p>
            <a:r>
              <a:rPr lang="en-US" altLang="en-US" sz="2400"/>
              <a:t>Let us now run our newly built application on the kubernetes cluster.</a:t>
            </a:r>
          </a:p>
          <a:p>
            <a:r>
              <a:rPr lang="en-US" altLang="en-US" sz="2400"/>
              <a:t>Before we can launch a container based on a image, you will need to create a pod definition.</a:t>
            </a:r>
          </a:p>
          <a:p>
            <a:r>
              <a:rPr lang="en-US" altLang="en-US" sz="2400"/>
              <a:t>A pod describes an application running on kubernetes.</a:t>
            </a:r>
          </a:p>
          <a:p>
            <a:r>
              <a:rPr lang="en-US" altLang="en-US" sz="2400"/>
              <a:t>A pod can contain one or more tightly coupled containers that make up your app.</a:t>
            </a:r>
          </a:p>
          <a:p>
            <a:r>
              <a:rPr lang="en-US" altLang="en-US" sz="2400"/>
              <a:t>Those apps can easily communicate with each other using the local port numbers.</a:t>
            </a:r>
          </a:p>
          <a:p>
            <a:r>
              <a:rPr lang="en-US" altLang="en-US" sz="2400"/>
              <a:t>Our app right now has only one container.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t>VIRTUAL MACHINES VS CONTAINERS.</a:t>
            </a:r>
          </a:p>
        </p:txBody>
      </p:sp>
      <p:pic>
        <p:nvPicPr>
          <p:cNvPr id="4" name="Content Placeholder 3"/>
          <p:cNvPicPr>
            <a:picLocks noGrp="1" noChangeAspect="1"/>
          </p:cNvPicPr>
          <p:nvPr>
            <p:ph idx="1"/>
          </p:nvPr>
        </p:nvPicPr>
        <p:blipFill>
          <a:blip r:embed="rId2"/>
          <a:stretch>
            <a:fillRect/>
          </a:stretch>
        </p:blipFill>
        <p:spPr>
          <a:xfrm>
            <a:off x="1193800" y="1825625"/>
            <a:ext cx="9803765" cy="43516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CREATING A POD.</a:t>
            </a:r>
          </a:p>
        </p:txBody>
      </p:sp>
      <p:sp>
        <p:nvSpPr>
          <p:cNvPr id="3" name="Content Placeholder 2"/>
          <p:cNvSpPr>
            <a:spLocks noGrp="1"/>
          </p:cNvSpPr>
          <p:nvPr>
            <p:ph idx="1"/>
          </p:nvPr>
        </p:nvSpPr>
        <p:spPr/>
        <p:txBody>
          <a:bodyPr/>
          <a:lstStyle/>
          <a:p>
            <a:r>
              <a:rPr lang="en-US" altLang="en-US"/>
              <a:t>Create a file name pod-hello.yml with the pod definition.</a:t>
            </a:r>
          </a:p>
          <a:p>
            <a:r>
              <a:rPr lang="en-US" altLang="en-US"/>
              <a:t>You can use kubectl to create a pod on kubernetes cluster.</a:t>
            </a:r>
          </a:p>
          <a:p>
            <a:r>
              <a:rPr lang="en-US" altLang="en-US"/>
              <a:t>kubectl create -f </a:t>
            </a:r>
          </a:p>
          <a:p>
            <a:pPr marL="0" indent="0">
              <a:buNone/>
            </a:pPr>
            <a:r>
              <a:rPr lang="en-US" altLang="en-US"/>
              <a:t>  k8s-demo/pod-hello.yml</a:t>
            </a:r>
          </a:p>
        </p:txBody>
      </p:sp>
      <p:pic>
        <p:nvPicPr>
          <p:cNvPr id="4" name="Picture 3"/>
          <p:cNvPicPr>
            <a:picLocks noChangeAspect="1"/>
          </p:cNvPicPr>
          <p:nvPr/>
        </p:nvPicPr>
        <p:blipFill>
          <a:blip r:embed="rId2"/>
          <a:stretch>
            <a:fillRect/>
          </a:stretch>
        </p:blipFill>
        <p:spPr>
          <a:xfrm>
            <a:off x="7328535" y="3395980"/>
            <a:ext cx="3674745" cy="31800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t>SOME USEFUL COMMANDS IN KUBECTL.</a:t>
            </a:r>
          </a:p>
        </p:txBody>
      </p:sp>
      <p:graphicFrame>
        <p:nvGraphicFramePr>
          <p:cNvPr id="4" name="Content Placeholder 3"/>
          <p:cNvGraphicFramePr>
            <a:graphicFrameLocks noGrp="1"/>
          </p:cNvGraphicFramePr>
          <p:nvPr>
            <p:ph idx="1"/>
          </p:nvPr>
        </p:nvGraphicFramePr>
        <p:xfrm>
          <a:off x="107950" y="1825625"/>
          <a:ext cx="12025630" cy="4577080"/>
        </p:xfrm>
        <a:graphic>
          <a:graphicData uri="http://schemas.openxmlformats.org/drawingml/2006/table">
            <a:tbl>
              <a:tblPr firstRow="1" bandRow="1">
                <a:tableStyleId>{5C22544A-7EE6-4342-B048-85BDC9FD1C3A}</a:tableStyleId>
              </a:tblPr>
              <a:tblGrid>
                <a:gridCol w="5528310"/>
                <a:gridCol w="6497320"/>
              </a:tblGrid>
              <a:tr h="488950">
                <a:tc>
                  <a:txBody>
                    <a:bodyPr/>
                    <a:lstStyle/>
                    <a:p>
                      <a:pPr>
                        <a:buNone/>
                      </a:pPr>
                      <a:r>
                        <a:rPr lang="en-US" altLang="en-US" b="0"/>
                        <a:t>kubectl get pod</a:t>
                      </a:r>
                    </a:p>
                  </a:txBody>
                  <a:tcPr/>
                </a:tc>
                <a:tc>
                  <a:txBody>
                    <a:bodyPr/>
                    <a:lstStyle/>
                    <a:p>
                      <a:pPr>
                        <a:buNone/>
                      </a:pPr>
                      <a:r>
                        <a:rPr lang="en-US" altLang="en-US" b="0"/>
                        <a:t>Get information about all the running pods.</a:t>
                      </a:r>
                    </a:p>
                  </a:txBody>
                  <a:tcPr/>
                </a:tc>
              </a:tr>
              <a:tr h="488950">
                <a:tc>
                  <a:txBody>
                    <a:bodyPr/>
                    <a:lstStyle/>
                    <a:p>
                      <a:pPr>
                        <a:buNone/>
                      </a:pPr>
                      <a:r>
                        <a:rPr lang="en-US" altLang="en-US" b="0"/>
                        <a:t>kubectl describe pod &lt;pod&gt;</a:t>
                      </a:r>
                    </a:p>
                  </a:txBody>
                  <a:tcPr/>
                </a:tc>
                <a:tc>
                  <a:txBody>
                    <a:bodyPr/>
                    <a:lstStyle/>
                    <a:p>
                      <a:pPr>
                        <a:buNone/>
                      </a:pPr>
                      <a:r>
                        <a:rPr lang="en-US" altLang="en-US" b="0"/>
                        <a:t>Describe one pod.</a:t>
                      </a:r>
                    </a:p>
                  </a:txBody>
                  <a:tcPr/>
                </a:tc>
              </a:tr>
              <a:tr h="821690">
                <a:tc>
                  <a:txBody>
                    <a:bodyPr/>
                    <a:lstStyle/>
                    <a:p>
                      <a:pPr>
                        <a:buNone/>
                      </a:pPr>
                      <a:r>
                        <a:rPr lang="en-US" altLang="en-US" b="0"/>
                        <a:t>kubectl expose pod &lt;pod&gt; --port=444 --name=frontend</a:t>
                      </a:r>
                    </a:p>
                  </a:txBody>
                  <a:tcPr/>
                </a:tc>
                <a:tc>
                  <a:txBody>
                    <a:bodyPr/>
                    <a:lstStyle/>
                    <a:p>
                      <a:pPr>
                        <a:buNone/>
                      </a:pPr>
                      <a:r>
                        <a:rPr lang="en-US" altLang="en-US" b="0"/>
                        <a:t>Expose the port of a pod. This will create a new service.</a:t>
                      </a:r>
                    </a:p>
                  </a:txBody>
                  <a:tcPr/>
                </a:tc>
              </a:tr>
              <a:tr h="821690">
                <a:tc>
                  <a:txBody>
                    <a:bodyPr/>
                    <a:lstStyle/>
                    <a:p>
                      <a:pPr>
                        <a:buNone/>
                      </a:pPr>
                      <a:r>
                        <a:rPr lang="en-US" altLang="en-US" b="0"/>
                        <a:t>kubectl port-forward &lt;pod&gt; 8080</a:t>
                      </a:r>
                    </a:p>
                  </a:txBody>
                  <a:tcPr/>
                </a:tc>
                <a:tc>
                  <a:txBody>
                    <a:bodyPr/>
                    <a:lstStyle/>
                    <a:p>
                      <a:pPr>
                        <a:buNone/>
                      </a:pPr>
                      <a:r>
                        <a:rPr lang="en-US" altLang="en-US" b="0"/>
                        <a:t>Port forward the exposed pod port to your local machine.</a:t>
                      </a:r>
                    </a:p>
                  </a:txBody>
                  <a:tcPr/>
                </a:tc>
              </a:tr>
              <a:tr h="488950">
                <a:tc>
                  <a:txBody>
                    <a:bodyPr/>
                    <a:lstStyle/>
                    <a:p>
                      <a:pPr>
                        <a:buNone/>
                      </a:pPr>
                      <a:r>
                        <a:rPr lang="en-US" altLang="en-US" b="0"/>
                        <a:t>kubectl attach &lt;podname&gt; -i</a:t>
                      </a:r>
                    </a:p>
                  </a:txBody>
                  <a:tcPr/>
                </a:tc>
                <a:tc>
                  <a:txBody>
                    <a:bodyPr/>
                    <a:lstStyle/>
                    <a:p>
                      <a:pPr>
                        <a:buNone/>
                      </a:pPr>
                      <a:r>
                        <a:rPr lang="en-US" altLang="en-US" b="0"/>
                        <a:t>Attach to a pod.</a:t>
                      </a:r>
                    </a:p>
                  </a:txBody>
                  <a:tcPr/>
                </a:tc>
              </a:tr>
              <a:tr h="488950">
                <a:tc>
                  <a:txBody>
                    <a:bodyPr/>
                    <a:lstStyle/>
                    <a:p>
                      <a:pPr>
                        <a:buNone/>
                      </a:pPr>
                      <a:r>
                        <a:rPr lang="en-US" altLang="en-US" b="0"/>
                        <a:t>kubectl exec &lt;pod&gt; --command</a:t>
                      </a:r>
                    </a:p>
                  </a:txBody>
                  <a:tcPr/>
                </a:tc>
                <a:tc>
                  <a:txBody>
                    <a:bodyPr/>
                    <a:lstStyle/>
                    <a:p>
                      <a:pPr>
                        <a:buNone/>
                      </a:pPr>
                      <a:r>
                        <a:rPr lang="en-US" altLang="en-US" b="0"/>
                        <a:t>Execute a command on a pod.</a:t>
                      </a:r>
                    </a:p>
                  </a:txBody>
                  <a:tcPr/>
                </a:tc>
              </a:tr>
              <a:tr h="488950">
                <a:tc>
                  <a:txBody>
                    <a:bodyPr/>
                    <a:lstStyle/>
                    <a:p>
                      <a:pPr>
                        <a:buNone/>
                      </a:pPr>
                      <a:r>
                        <a:rPr lang="en-US" altLang="en-US" b="0"/>
                        <a:t>kubectl label pods &lt;pod&gt; mylabel=awsome</a:t>
                      </a:r>
                    </a:p>
                  </a:txBody>
                  <a:tcPr/>
                </a:tc>
                <a:tc>
                  <a:txBody>
                    <a:bodyPr/>
                    <a:lstStyle/>
                    <a:p>
                      <a:pPr>
                        <a:buNone/>
                      </a:pPr>
                      <a:r>
                        <a:rPr lang="en-US" altLang="en-US" b="0"/>
                        <a:t>Add a new label to a pod.</a:t>
                      </a:r>
                    </a:p>
                  </a:txBody>
                  <a:tcPr/>
                </a:tc>
              </a:tr>
              <a:tr h="488950">
                <a:tc>
                  <a:txBody>
                    <a:bodyPr/>
                    <a:lstStyle/>
                    <a:p>
                      <a:pPr>
                        <a:buNone/>
                      </a:pPr>
                      <a:r>
                        <a:rPr lang="en-US" altLang="en-US" b="0"/>
                        <a:t>kubectl -i --tty busybox --image=busybox --restart=Never -- sh</a:t>
                      </a:r>
                    </a:p>
                  </a:txBody>
                  <a:tcPr/>
                </a:tc>
                <a:tc>
                  <a:txBody>
                    <a:bodyPr/>
                    <a:lstStyle/>
                    <a:p>
                      <a:pPr>
                        <a:buNone/>
                      </a:pPr>
                      <a:r>
                        <a:rPr lang="en-US" altLang="en-US" b="0"/>
                        <a:t>Run a shell in a pod. This is very useful for debugging.</a:t>
                      </a:r>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BY USING MINIKUBE.</a:t>
            </a:r>
          </a:p>
        </p:txBody>
      </p:sp>
      <p:sp>
        <p:nvSpPr>
          <p:cNvPr id="3" name="Content Placeholder 2"/>
          <p:cNvSpPr>
            <a:spLocks noGrp="1"/>
          </p:cNvSpPr>
          <p:nvPr>
            <p:ph idx="1"/>
          </p:nvPr>
        </p:nvSpPr>
        <p:spPr/>
        <p:txBody>
          <a:bodyPr/>
          <a:lstStyle/>
          <a:p>
            <a:r>
              <a:rPr lang="en-US"/>
              <a:t>https://github.com/Dgruploads/kubernetes-course.git</a:t>
            </a:r>
          </a:p>
          <a:p>
            <a:r>
              <a:rPr lang="en-US"/>
              <a:t>kubectl create -f first-app/helloworld.yml</a:t>
            </a:r>
          </a:p>
          <a:p>
            <a:r>
              <a:rPr lang="en-US"/>
              <a:t>kubectl get pods</a:t>
            </a:r>
          </a:p>
          <a:p>
            <a:r>
              <a:rPr lang="en-US"/>
              <a:t>kubectl describe pod nodehelloworld.example.com</a:t>
            </a:r>
          </a:p>
          <a:p>
            <a:r>
              <a:rPr lang="en-US"/>
              <a:t>kubectl port-forward nodehelloworld.example.com 8081:3000</a:t>
            </a:r>
          </a:p>
          <a:p>
            <a:r>
              <a:rPr lang="en-US"/>
              <a:t>Then you can test it out by running localhost:8081 in a new shell.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BY USING KOPS ON AWS.</a:t>
            </a:r>
          </a:p>
        </p:txBody>
      </p:sp>
      <p:sp>
        <p:nvSpPr>
          <p:cNvPr id="3" name="Content Placeholder 2"/>
          <p:cNvSpPr>
            <a:spLocks noGrp="1"/>
          </p:cNvSpPr>
          <p:nvPr>
            <p:ph idx="1"/>
          </p:nvPr>
        </p:nvSpPr>
        <p:spPr/>
        <p:txBody>
          <a:bodyPr/>
          <a:lstStyle/>
          <a:p>
            <a:r>
              <a:rPr lang="en-US"/>
              <a:t>This is one way. You can do this in another way by creating this as a service.</a:t>
            </a:r>
          </a:p>
          <a:p>
            <a:r>
              <a:rPr lang="en-US"/>
              <a:t>kubectl expose pod nodehelloworld.example.com --type=NodePort --name=nodehelloworld-service</a:t>
            </a:r>
          </a:p>
          <a:p>
            <a:r>
              <a:rPr lang="en-US"/>
              <a:t>kubectl get svc</a:t>
            </a:r>
          </a:p>
          <a:p>
            <a:r>
              <a:rPr lang="en-US"/>
              <a:t>Remember to open the port in SG.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USEFUL KUBECTL COMMANDS.</a:t>
            </a:r>
          </a:p>
        </p:txBody>
      </p:sp>
      <p:sp>
        <p:nvSpPr>
          <p:cNvPr id="3" name="Content Placeholder 2"/>
          <p:cNvSpPr>
            <a:spLocks noGrp="1"/>
          </p:cNvSpPr>
          <p:nvPr>
            <p:ph idx="1"/>
          </p:nvPr>
        </p:nvSpPr>
        <p:spPr/>
        <p:txBody>
          <a:bodyPr/>
          <a:lstStyle/>
          <a:p>
            <a:r>
              <a:rPr lang="en-US"/>
              <a:t>kubectl exec nodehelloworld.example.com -- ls /app</a:t>
            </a:r>
          </a:p>
          <a:p>
            <a:r>
              <a:rPr lang="en-US"/>
              <a:t>kubectl exec nodehelloworld.example.com -- touch /app/touch.txt</a:t>
            </a:r>
          </a:p>
          <a:p>
            <a:r>
              <a:rPr lang="en-US"/>
              <a:t>kubectl get service / svc</a:t>
            </a:r>
          </a:p>
          <a:p>
            <a:r>
              <a:rPr lang="en-US"/>
              <a:t>kubectl describe service &lt;Servie name&gt;</a:t>
            </a:r>
          </a:p>
          <a:p>
            <a:r>
              <a:rPr lang="en-US"/>
              <a:t>kubectl run -i --tty busybox --image=busybox --restart=Never -- sh</a:t>
            </a:r>
          </a:p>
          <a:p>
            <a:r>
              <a:rPr lang="en-US"/>
              <a:t>telnet ip port</a:t>
            </a:r>
          </a:p>
          <a:p>
            <a:r>
              <a:rPr lang="en-US"/>
              <a:t>GET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t>EXPOSING THE SERVICE WITH A LOAD BALANCER.</a:t>
            </a:r>
          </a:p>
        </p:txBody>
      </p:sp>
      <p:sp>
        <p:nvSpPr>
          <p:cNvPr id="3" name="Content Placeholder 2"/>
          <p:cNvSpPr>
            <a:spLocks noGrp="1"/>
          </p:cNvSpPr>
          <p:nvPr>
            <p:ph idx="1"/>
          </p:nvPr>
        </p:nvSpPr>
        <p:spPr/>
        <p:txBody>
          <a:bodyPr>
            <a:noAutofit/>
          </a:bodyPr>
          <a:lstStyle/>
          <a:p>
            <a:r>
              <a:rPr lang="en-US" sz="2400"/>
              <a:t>In real world, you will always have to access the application from outside the cluster.</a:t>
            </a:r>
          </a:p>
          <a:p>
            <a:r>
              <a:rPr lang="en-US" sz="2400"/>
              <a:t>On AWS, you can do this by using load balancers.</a:t>
            </a:r>
          </a:p>
          <a:p>
            <a:r>
              <a:rPr lang="en-US" sz="2400"/>
              <a:t>This load balancer will then route the traffic to the correct pod in kubernetes.</a:t>
            </a:r>
          </a:p>
          <a:p>
            <a:r>
              <a:rPr lang="en-US" sz="2400"/>
              <a:t>There are other solutions available for other cloud providers that do not have a load balancer.</a:t>
            </a:r>
          </a:p>
          <a:p>
            <a:pPr lvl="1"/>
            <a:r>
              <a:rPr lang="en-US" sz="1800"/>
              <a:t>You can use your own haproxy or nginx load balancer in front of your cluster.</a:t>
            </a:r>
          </a:p>
          <a:p>
            <a:pPr lvl="1"/>
            <a:r>
              <a:rPr lang="en-US" sz="1800"/>
              <a:t>Expose the ports directly.</a:t>
            </a:r>
          </a:p>
          <a:p>
            <a:r>
              <a:rPr lang="en-US" sz="2400"/>
              <a:t>We are going to look at how we can do this in AWS.</a:t>
            </a:r>
          </a:p>
          <a:p>
            <a:r>
              <a:rPr lang="en-US" sz="2400"/>
              <a:t>For this we will need to  create a pod and a service.</a:t>
            </a:r>
          </a:p>
          <a:p>
            <a:r>
              <a:rPr lang="en-US" sz="2400"/>
              <a:t>Pod will be your container application and service will be the load balancer.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ym typeface="+mn-ea"/>
              </a:rPr>
              <a:t>EXPOSING THE SERVICE WITH A LOAD BALANCER.</a:t>
            </a:r>
          </a:p>
        </p:txBody>
      </p:sp>
      <p:pic>
        <p:nvPicPr>
          <p:cNvPr id="6" name="Content Placeholder 5"/>
          <p:cNvPicPr>
            <a:picLocks noGrp="1" noChangeAspect="1"/>
          </p:cNvPicPr>
          <p:nvPr>
            <p:ph idx="1"/>
          </p:nvPr>
        </p:nvPicPr>
        <p:blipFill>
          <a:blip r:embed="rId2"/>
          <a:stretch>
            <a:fillRect/>
          </a:stretch>
        </p:blipFill>
        <p:spPr>
          <a:xfrm>
            <a:off x="1066800" y="1691005"/>
            <a:ext cx="4358005" cy="4351655"/>
          </a:xfrm>
          <a:prstGeom prst="rect">
            <a:avLst/>
          </a:prstGeom>
        </p:spPr>
      </p:pic>
      <p:pic>
        <p:nvPicPr>
          <p:cNvPr id="7" name="Picture 6"/>
          <p:cNvPicPr>
            <a:picLocks noChangeAspect="1"/>
          </p:cNvPicPr>
          <p:nvPr/>
        </p:nvPicPr>
        <p:blipFill>
          <a:blip r:embed="rId3"/>
          <a:stretch>
            <a:fillRect/>
          </a:stretch>
        </p:blipFill>
        <p:spPr>
          <a:xfrm>
            <a:off x="5759450" y="1755140"/>
            <a:ext cx="4430395" cy="42875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ym typeface="+mn-ea"/>
              </a:rPr>
              <a:t>EXPOSING THE SERVICE WITH A LOAD BALANCER.</a:t>
            </a:r>
          </a:p>
        </p:txBody>
      </p:sp>
      <p:sp>
        <p:nvSpPr>
          <p:cNvPr id="3" name="Content Placeholder 2"/>
          <p:cNvSpPr>
            <a:spLocks noGrp="1"/>
          </p:cNvSpPr>
          <p:nvPr>
            <p:ph idx="1"/>
          </p:nvPr>
        </p:nvSpPr>
        <p:spPr/>
        <p:txBody>
          <a:bodyPr/>
          <a:lstStyle/>
          <a:p>
            <a:r>
              <a:rPr lang="en-US" altLang="en-US"/>
              <a:t>Once you are done writing you pod definition file, you can run the below commands to start the pods.</a:t>
            </a:r>
          </a:p>
          <a:p>
            <a:r>
              <a:rPr lang="en-US" altLang="en-US"/>
              <a:t>kubectl create -f first-app/helloworld</a:t>
            </a:r>
          </a:p>
          <a:p>
            <a:pPr lvl="1"/>
            <a:r>
              <a:rPr lang="en-US" altLang="en-US" sz="2400"/>
              <a:t>This will create the app pod.</a:t>
            </a:r>
            <a:endParaRPr lang="en-US" altLang="en-US"/>
          </a:p>
          <a:p>
            <a:r>
              <a:rPr lang="en-US" altLang="en-US"/>
              <a:t>kubectl create -f first-app/helloworld-service.yml</a:t>
            </a:r>
          </a:p>
          <a:p>
            <a:pPr lvl="1"/>
            <a:r>
              <a:rPr lang="en-US" altLang="en-US"/>
              <a:t>This will create the load balancer pod.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580" y="365125"/>
            <a:ext cx="10515600" cy="1325563"/>
          </a:xfrm>
        </p:spPr>
        <p:txBody>
          <a:bodyPr/>
          <a:lstStyle/>
          <a:p>
            <a:r>
              <a:rPr lang="en-US" altLang="en-US" b="1"/>
              <a:t>KUBERNETES ARCHITECTURE.</a:t>
            </a:r>
          </a:p>
        </p:txBody>
      </p:sp>
      <p:pic>
        <p:nvPicPr>
          <p:cNvPr id="4" name="Content Placeholder 3"/>
          <p:cNvPicPr>
            <a:picLocks noGrp="1" noChangeAspect="1"/>
          </p:cNvPicPr>
          <p:nvPr>
            <p:ph idx="1"/>
          </p:nvPr>
        </p:nvPicPr>
        <p:blipFill>
          <a:blip r:embed="rId2"/>
          <a:stretch>
            <a:fillRect/>
          </a:stretch>
        </p:blipFill>
        <p:spPr>
          <a:xfrm>
            <a:off x="1697990" y="1255395"/>
            <a:ext cx="8977630" cy="5033645"/>
          </a:xfrm>
          <a:prstGeom prst="rect">
            <a:avLst/>
          </a:prstGeom>
        </p:spPr>
      </p:pic>
      <p:pic>
        <p:nvPicPr>
          <p:cNvPr id="3" name="Picture 2"/>
          <p:cNvPicPr>
            <a:picLocks noChangeAspect="1"/>
          </p:cNvPicPr>
          <p:nvPr/>
        </p:nvPicPr>
        <p:blipFill>
          <a:blip r:embed="rId3"/>
          <a:stretch>
            <a:fillRect/>
          </a:stretch>
        </p:blipFill>
        <p:spPr>
          <a:xfrm>
            <a:off x="2464435" y="1255395"/>
            <a:ext cx="7077075" cy="55270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t>REPLICATION CONTROLLER / SCALING PODS.</a:t>
            </a:r>
          </a:p>
        </p:txBody>
      </p:sp>
      <p:sp>
        <p:nvSpPr>
          <p:cNvPr id="3" name="Content Placeholder 2"/>
          <p:cNvSpPr>
            <a:spLocks noGrp="1"/>
          </p:cNvSpPr>
          <p:nvPr>
            <p:ph idx="1"/>
          </p:nvPr>
        </p:nvSpPr>
        <p:spPr/>
        <p:txBody>
          <a:bodyPr>
            <a:noAutofit/>
          </a:bodyPr>
          <a:lstStyle/>
          <a:p>
            <a:r>
              <a:rPr lang="en-US" sz="2000"/>
              <a:t>If your application is stateless, you can horizontally scale it.</a:t>
            </a:r>
          </a:p>
          <a:p>
            <a:pPr lvl="1"/>
            <a:r>
              <a:rPr lang="en-US" sz="1800"/>
              <a:t>Stateless : Your application does not have a state, it does not write any local file or keeps any local sessions.</a:t>
            </a:r>
          </a:p>
          <a:p>
            <a:pPr lvl="1"/>
            <a:r>
              <a:rPr lang="en-US" sz="1800"/>
              <a:t>All traditional databases (Mysql, postgres) are stateful, they have databases files that cannot be split over multiple instances.</a:t>
            </a:r>
          </a:p>
          <a:p>
            <a:r>
              <a:rPr lang="en-US" sz="2000"/>
              <a:t>Most web applications can be made stateless.</a:t>
            </a:r>
          </a:p>
          <a:p>
            <a:pPr lvl="1"/>
            <a:r>
              <a:rPr lang="en-US" sz="1800"/>
              <a:t>Session management needs to be done outside the container.</a:t>
            </a:r>
          </a:p>
          <a:p>
            <a:pPr lvl="1"/>
            <a:r>
              <a:rPr lang="en-US" sz="1800"/>
              <a:t>Any files that needs to be saved, cannot be saved locally on the container</a:t>
            </a:r>
          </a:p>
          <a:p>
            <a:r>
              <a:rPr lang="en-US" sz="2000"/>
              <a:t>Our example app is stateless, if the same app would run multiple times, it does not change the state.</a:t>
            </a:r>
          </a:p>
          <a:p>
            <a:r>
              <a:rPr lang="en-US" sz="2000"/>
              <a:t>Later in the course, we will see how to use volumes to still run stateful apps.</a:t>
            </a:r>
          </a:p>
          <a:p>
            <a:pPr lvl="1"/>
            <a:r>
              <a:rPr lang="en-US" sz="1710"/>
              <a:t>Those stateful apps cannot scale  horizontally but you can run them in a single container and vertically scale (Allocate more CPU / memory / Disk)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KUBERNETES INTRODUCTION.</a:t>
            </a:r>
          </a:p>
        </p:txBody>
      </p:sp>
      <p:sp>
        <p:nvSpPr>
          <p:cNvPr id="3" name="Content Placeholder 2"/>
          <p:cNvSpPr>
            <a:spLocks noGrp="1"/>
          </p:cNvSpPr>
          <p:nvPr>
            <p:ph idx="1"/>
          </p:nvPr>
        </p:nvSpPr>
        <p:spPr/>
        <p:txBody>
          <a:bodyPr/>
          <a:lstStyle/>
          <a:p>
            <a:r>
              <a:rPr lang="en-US"/>
              <a:t>Kubernetes is an open source orchestration system for docker containers</a:t>
            </a:r>
            <a:r>
              <a:rPr lang="en-US" altLang="en-US"/>
              <a:t>.</a:t>
            </a:r>
          </a:p>
          <a:p>
            <a:r>
              <a:rPr lang="en-US" altLang="en-US"/>
              <a:t>So what does orchestration mean?</a:t>
            </a:r>
          </a:p>
          <a:p>
            <a:pPr lvl="1"/>
            <a:r>
              <a:rPr lang="en-US" altLang="en-US"/>
              <a:t>orchestration means automated arrangement, coordination and management of computer systems, middleware and services.</a:t>
            </a:r>
          </a:p>
          <a:p>
            <a:pPr lvl="1"/>
            <a:r>
              <a:rPr lang="en-US" altLang="en-US"/>
              <a:t>orchestration takes advantage of multiple tasks that are automated in order to automatically execute a larger workflow or process.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a:sym typeface="+mn-ea"/>
              </a:rPr>
              <a:t>REPLICATION CONTROLLER / SCALING PODS.</a:t>
            </a:r>
            <a:endParaRPr lang="en-US" sz="3200" b="1"/>
          </a:p>
        </p:txBody>
      </p:sp>
      <p:sp>
        <p:nvSpPr>
          <p:cNvPr id="3" name="Content Placeholder 2"/>
          <p:cNvSpPr>
            <a:spLocks noGrp="1"/>
          </p:cNvSpPr>
          <p:nvPr>
            <p:ph idx="1"/>
          </p:nvPr>
        </p:nvSpPr>
        <p:spPr/>
        <p:txBody>
          <a:bodyPr>
            <a:normAutofit fontScale="90000"/>
          </a:bodyPr>
          <a:lstStyle/>
          <a:p>
            <a:r>
              <a:rPr lang="en-US"/>
              <a:t>Scaling in kubernetes can be done using the replication controller feature.</a:t>
            </a:r>
          </a:p>
          <a:p>
            <a:r>
              <a:rPr lang="en-US"/>
              <a:t>The replication controller will ensure a specified number of pod replicas will run at a time.</a:t>
            </a:r>
          </a:p>
          <a:p>
            <a:r>
              <a:rPr lang="en-US"/>
              <a:t>A pods created with the replica controller will automatically be replaced if they fail, get deleted or are terminated.</a:t>
            </a:r>
          </a:p>
          <a:p>
            <a:r>
              <a:rPr lang="en-US"/>
              <a:t>Using the replication controller is also recommended if you just want to make sure 1 pod is always running even if there is a reboot.</a:t>
            </a:r>
          </a:p>
          <a:p>
            <a:pPr lvl="1"/>
            <a:r>
              <a:rPr lang="en-US"/>
              <a:t>You can then run a replication controller with just one replica.</a:t>
            </a:r>
          </a:p>
          <a:p>
            <a:pPr lvl="1"/>
            <a:r>
              <a:rPr lang="en-US"/>
              <a:t>This makes sure that the pod is always running.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ym typeface="+mn-ea"/>
              </a:rPr>
              <a:t>REPLICATION CONTROLLER / SCALING PODS.</a:t>
            </a:r>
          </a:p>
        </p:txBody>
      </p:sp>
      <p:sp>
        <p:nvSpPr>
          <p:cNvPr id="3" name="Content Placeholder 2"/>
          <p:cNvSpPr>
            <a:spLocks noGrp="1"/>
          </p:cNvSpPr>
          <p:nvPr>
            <p:ph idx="1"/>
          </p:nvPr>
        </p:nvSpPr>
        <p:spPr/>
        <p:txBody>
          <a:bodyPr/>
          <a:lstStyle/>
          <a:p>
            <a:r>
              <a:rPr lang="en-US"/>
              <a:t>To replicate our example app 2 times, you can use the below yaml file.</a:t>
            </a:r>
          </a:p>
        </p:txBody>
      </p:sp>
      <p:pic>
        <p:nvPicPr>
          <p:cNvPr id="4" name="Picture 3"/>
          <p:cNvPicPr>
            <a:picLocks noChangeAspect="1"/>
          </p:cNvPicPr>
          <p:nvPr/>
        </p:nvPicPr>
        <p:blipFill>
          <a:blip r:embed="rId2"/>
          <a:stretch>
            <a:fillRect/>
          </a:stretch>
        </p:blipFill>
        <p:spPr>
          <a:xfrm>
            <a:off x="2705735" y="2707640"/>
            <a:ext cx="6780530" cy="402463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sym typeface="+mn-ea"/>
              </a:rPr>
              <a:t>REPLICATION CONTROLLER / SCALING PODS.</a:t>
            </a:r>
          </a:p>
        </p:txBody>
      </p:sp>
      <p:sp>
        <p:nvSpPr>
          <p:cNvPr id="3" name="Content Placeholder 2"/>
          <p:cNvSpPr>
            <a:spLocks noGrp="1"/>
          </p:cNvSpPr>
          <p:nvPr>
            <p:ph idx="1"/>
          </p:nvPr>
        </p:nvSpPr>
        <p:spPr/>
        <p:txBody>
          <a:bodyPr>
            <a:noAutofit/>
          </a:bodyPr>
          <a:lstStyle/>
          <a:p>
            <a:r>
              <a:rPr lang="en-US" sz="2400"/>
              <a:t>kubectl create -f kubernetes-course/replication</a:t>
            </a:r>
            <a:r>
              <a:rPr lang="en-US" altLang="en-US" sz="2400"/>
              <a:t>-</a:t>
            </a:r>
            <a:r>
              <a:rPr lang="en-US" sz="2400"/>
              <a:t>controller/helloworld-replication/yml</a:t>
            </a:r>
          </a:p>
          <a:p>
            <a:r>
              <a:rPr lang="en-US" sz="2400"/>
              <a:t>kubectl get pods</a:t>
            </a:r>
          </a:p>
          <a:p>
            <a:r>
              <a:rPr lang="en-US" sz="2400"/>
              <a:t>kubectl describe pod &lt;pod name&gt;</a:t>
            </a:r>
          </a:p>
          <a:p>
            <a:r>
              <a:rPr lang="en-US" sz="2400"/>
              <a:t>kubectl delete pod &lt;pod name&gt;</a:t>
            </a:r>
          </a:p>
          <a:p>
            <a:r>
              <a:rPr lang="en-US" sz="2400"/>
              <a:t>kubectl scale --replicas=4 -f kubernetes-course/replication-controller/helloworld-replication/yml</a:t>
            </a:r>
          </a:p>
          <a:p>
            <a:r>
              <a:rPr lang="en-US" sz="2400"/>
              <a:t>kubectl get pods</a:t>
            </a:r>
          </a:p>
          <a:p>
            <a:r>
              <a:rPr lang="en-US" sz="2400"/>
              <a:t>kubectl get rc</a:t>
            </a:r>
          </a:p>
          <a:p>
            <a:r>
              <a:rPr lang="en-US" sz="2400"/>
              <a:t>kubectl scale --replicas=1 -f rc/&lt;rc name&gt;</a:t>
            </a:r>
          </a:p>
          <a:p>
            <a:r>
              <a:rPr lang="en-US" sz="2400"/>
              <a:t>kubectl delete rc/&lt;rc name&gt;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DEPLOYMENTS</a:t>
            </a:r>
            <a:r>
              <a:rPr lang="en-US" altLang="en-US" b="1"/>
              <a:t>.</a:t>
            </a:r>
          </a:p>
        </p:txBody>
      </p:sp>
      <p:sp>
        <p:nvSpPr>
          <p:cNvPr id="3" name="Content Placeholder 2"/>
          <p:cNvSpPr>
            <a:spLocks noGrp="1"/>
          </p:cNvSpPr>
          <p:nvPr>
            <p:ph idx="1"/>
          </p:nvPr>
        </p:nvSpPr>
        <p:spPr/>
        <p:txBody>
          <a:bodyPr>
            <a:normAutofit/>
          </a:bodyPr>
          <a:lstStyle/>
          <a:p>
            <a:r>
              <a:rPr lang="en-US"/>
              <a:t>Replication set :</a:t>
            </a:r>
          </a:p>
          <a:p>
            <a:pPr lvl="1"/>
            <a:r>
              <a:rPr lang="en-US"/>
              <a:t>Replica set is the next generation replication controller.</a:t>
            </a:r>
          </a:p>
          <a:p>
            <a:pPr lvl="1"/>
            <a:r>
              <a:rPr lang="en-US"/>
              <a:t>It supports a new selector that can do selection based on filtering  according to a set of values.</a:t>
            </a:r>
          </a:p>
          <a:p>
            <a:pPr lvl="1"/>
            <a:r>
              <a:rPr lang="en-US"/>
              <a:t>Eg : "environment" either "Dev" or "Qa"</a:t>
            </a:r>
          </a:p>
          <a:p>
            <a:pPr lvl="1"/>
            <a:r>
              <a:rPr lang="en-US"/>
              <a:t>Not only based on equality, like the replication controller.</a:t>
            </a:r>
          </a:p>
          <a:p>
            <a:pPr lvl="1"/>
            <a:r>
              <a:rPr lang="en-US"/>
              <a:t>Eg : "environment" == "Dev"</a:t>
            </a:r>
          </a:p>
          <a:p>
            <a:pPr lvl="1"/>
            <a:r>
              <a:rPr lang="en-US"/>
              <a:t>This replica set, rather than the replication controller, is used by the deployment object.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DEPLOYMENTS.</a:t>
            </a:r>
          </a:p>
        </p:txBody>
      </p:sp>
      <p:sp>
        <p:nvSpPr>
          <p:cNvPr id="3" name="Content Placeholder 2"/>
          <p:cNvSpPr>
            <a:spLocks noGrp="1"/>
          </p:cNvSpPr>
          <p:nvPr>
            <p:ph idx="1"/>
          </p:nvPr>
        </p:nvSpPr>
        <p:spPr/>
        <p:txBody>
          <a:bodyPr>
            <a:noAutofit/>
          </a:bodyPr>
          <a:lstStyle/>
          <a:p>
            <a:r>
              <a:rPr lang="en-US" sz="2000" b="1"/>
              <a:t>Deployment:</a:t>
            </a:r>
          </a:p>
          <a:p>
            <a:pPr lvl="1"/>
            <a:r>
              <a:rPr lang="en-US" sz="1800"/>
              <a:t>A deployment declaration in kubernetes allows you to do app deployment and updates.</a:t>
            </a:r>
          </a:p>
          <a:p>
            <a:pPr lvl="1"/>
            <a:r>
              <a:rPr lang="en-US" sz="1800"/>
              <a:t>When using the deployment object, you can define the state of the application.</a:t>
            </a:r>
          </a:p>
          <a:p>
            <a:pPr lvl="2"/>
            <a:r>
              <a:rPr lang="en-US" sz="1600"/>
              <a:t>Kubernetes will then make sure the clusters matches your desired state.</a:t>
            </a:r>
          </a:p>
          <a:p>
            <a:pPr lvl="1"/>
            <a:r>
              <a:rPr lang="en-US" sz="1800"/>
              <a:t>Just using the replication controller or replication set might be cumbersome to deploy apps.</a:t>
            </a:r>
          </a:p>
          <a:p>
            <a:pPr lvl="2"/>
            <a:r>
              <a:rPr lang="en-US" sz="1600"/>
              <a:t>The deployment object is easier to use and gives you more possibilities.</a:t>
            </a:r>
          </a:p>
          <a:p>
            <a:pPr lvl="1"/>
            <a:r>
              <a:rPr lang="en-US" sz="1800"/>
              <a:t>With a deployment object you can:</a:t>
            </a:r>
          </a:p>
          <a:p>
            <a:pPr lvl="2"/>
            <a:r>
              <a:rPr lang="en-US" sz="1600"/>
              <a:t>Create a deployment (Deploying an app)</a:t>
            </a:r>
          </a:p>
          <a:p>
            <a:pPr lvl="2"/>
            <a:r>
              <a:rPr lang="en-US" sz="1600"/>
              <a:t>Update a deployment (Deploying a newer version)</a:t>
            </a:r>
          </a:p>
          <a:p>
            <a:pPr lvl="2"/>
            <a:r>
              <a:rPr lang="en-US" sz="1600"/>
              <a:t>Do rolling updates (Zero downtime deployment)</a:t>
            </a:r>
          </a:p>
          <a:p>
            <a:pPr lvl="2"/>
            <a:r>
              <a:rPr lang="en-US" sz="1600"/>
              <a:t>Roll back to a previous version.</a:t>
            </a:r>
          </a:p>
          <a:p>
            <a:pPr lvl="2"/>
            <a:r>
              <a:rPr lang="en-US" sz="1600"/>
              <a:t>Pause/resume a deployment (To roll-out only a certain percentage of the deployment)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DEPLOYMENTS.</a:t>
            </a:r>
          </a:p>
        </p:txBody>
      </p:sp>
      <p:sp>
        <p:nvSpPr>
          <p:cNvPr id="3" name="Content Placeholder 2"/>
          <p:cNvSpPr>
            <a:spLocks noGrp="1"/>
          </p:cNvSpPr>
          <p:nvPr>
            <p:ph idx="1"/>
          </p:nvPr>
        </p:nvSpPr>
        <p:spPr/>
        <p:txBody>
          <a:bodyPr/>
          <a:lstStyle/>
          <a:p>
            <a:r>
              <a:rPr lang="en-US"/>
              <a:t>Below is an example for a deployment:</a:t>
            </a:r>
          </a:p>
        </p:txBody>
      </p:sp>
      <p:pic>
        <p:nvPicPr>
          <p:cNvPr id="4" name="Picture 3"/>
          <p:cNvPicPr>
            <a:picLocks noChangeAspect="1"/>
          </p:cNvPicPr>
          <p:nvPr/>
        </p:nvPicPr>
        <p:blipFill>
          <a:blip r:embed="rId2"/>
          <a:stretch>
            <a:fillRect/>
          </a:stretch>
        </p:blipFill>
        <p:spPr>
          <a:xfrm>
            <a:off x="2338070" y="2333625"/>
            <a:ext cx="6934200" cy="441452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690" y="45085"/>
            <a:ext cx="10515600" cy="1325563"/>
          </a:xfrm>
        </p:spPr>
        <p:txBody>
          <a:bodyPr/>
          <a:lstStyle/>
          <a:p>
            <a:r>
              <a:rPr lang="en-US" altLang="en-US" sz="3600" b="1"/>
              <a:t>USEFUL COMMANDS IN DEPLOYMENTS.</a:t>
            </a:r>
          </a:p>
        </p:txBody>
      </p:sp>
      <p:graphicFrame>
        <p:nvGraphicFramePr>
          <p:cNvPr id="4" name="Content Placeholder 3"/>
          <p:cNvGraphicFramePr>
            <a:graphicFrameLocks noGrp="1"/>
          </p:cNvGraphicFramePr>
          <p:nvPr>
            <p:ph idx="1"/>
          </p:nvPr>
        </p:nvGraphicFramePr>
        <p:xfrm>
          <a:off x="41910" y="1013460"/>
          <a:ext cx="12108180" cy="5577840"/>
        </p:xfrm>
        <a:graphic>
          <a:graphicData uri="http://schemas.openxmlformats.org/drawingml/2006/table">
            <a:tbl>
              <a:tblPr firstRow="1" bandRow="1">
                <a:tableStyleId>{5C22544A-7EE6-4342-B048-85BDC9FD1C3A}</a:tableStyleId>
              </a:tblPr>
              <a:tblGrid>
                <a:gridCol w="6374130"/>
                <a:gridCol w="5734050"/>
              </a:tblGrid>
              <a:tr h="365760">
                <a:tc>
                  <a:txBody>
                    <a:bodyPr/>
                    <a:lstStyle/>
                    <a:p>
                      <a:pPr>
                        <a:buNone/>
                      </a:pPr>
                      <a:r>
                        <a:rPr lang="en-US"/>
                        <a:t>kubectl get deployments</a:t>
                      </a:r>
                    </a:p>
                  </a:txBody>
                  <a:tcPr/>
                </a:tc>
                <a:tc>
                  <a:txBody>
                    <a:bodyPr/>
                    <a:lstStyle/>
                    <a:p>
                      <a:pPr>
                        <a:buNone/>
                      </a:pPr>
                      <a:r>
                        <a:rPr lang="en-US"/>
                        <a:t>Get information on current deployments.</a:t>
                      </a:r>
                    </a:p>
                  </a:txBody>
                  <a:tcPr/>
                </a:tc>
              </a:tr>
              <a:tr h="365760">
                <a:tc>
                  <a:txBody>
                    <a:bodyPr/>
                    <a:lstStyle/>
                    <a:p>
                      <a:pPr>
                        <a:buNone/>
                      </a:pPr>
                      <a:r>
                        <a:rPr lang="en-US"/>
                        <a:t>kubectl get rs</a:t>
                      </a:r>
                    </a:p>
                  </a:txBody>
                  <a:tcPr/>
                </a:tc>
                <a:tc>
                  <a:txBody>
                    <a:bodyPr/>
                    <a:lstStyle/>
                    <a:p>
                      <a:pPr>
                        <a:buNone/>
                      </a:pPr>
                      <a:r>
                        <a:rPr lang="en-US"/>
                        <a:t>Get information about the replica sets.</a:t>
                      </a:r>
                    </a:p>
                  </a:txBody>
                  <a:tcPr/>
                </a:tc>
              </a:tr>
              <a:tr h="640080">
                <a:tc>
                  <a:txBody>
                    <a:bodyPr/>
                    <a:lstStyle/>
                    <a:p>
                      <a:pPr>
                        <a:buNone/>
                      </a:pPr>
                      <a:r>
                        <a:rPr lang="en-US"/>
                        <a:t>kubectl get pods </a:t>
                      </a:r>
                      <a:r>
                        <a:rPr lang="en-US" altLang="en-US"/>
                        <a:t>--show-labels</a:t>
                      </a:r>
                    </a:p>
                  </a:txBody>
                  <a:tcPr/>
                </a:tc>
                <a:tc>
                  <a:txBody>
                    <a:bodyPr/>
                    <a:lstStyle/>
                    <a:p>
                      <a:pPr>
                        <a:buNone/>
                      </a:pPr>
                      <a:r>
                        <a:rPr lang="en-US"/>
                        <a:t>Get pods, and also how the labels attached to those pods.</a:t>
                      </a:r>
                    </a:p>
                  </a:txBody>
                  <a:tcPr/>
                </a:tc>
              </a:tr>
              <a:tr h="640080">
                <a:tc>
                  <a:txBody>
                    <a:bodyPr/>
                    <a:lstStyle/>
                    <a:p>
                      <a:pPr>
                        <a:buNone/>
                      </a:pPr>
                      <a:r>
                        <a:rPr lang="en-US"/>
                        <a:t>kubectl rollout status deployment/&lt;deplyment name&gt;</a:t>
                      </a:r>
                    </a:p>
                  </a:txBody>
                  <a:tcPr/>
                </a:tc>
                <a:tc>
                  <a:txBody>
                    <a:bodyPr/>
                    <a:lstStyle/>
                    <a:p>
                      <a:pPr>
                        <a:buNone/>
                      </a:pPr>
                      <a:r>
                        <a:rPr lang="en-US"/>
                        <a:t>Get deployment status.</a:t>
                      </a:r>
                    </a:p>
                  </a:txBody>
                  <a:tcPr/>
                </a:tc>
              </a:tr>
              <a:tr h="640080">
                <a:tc>
                  <a:txBody>
                    <a:bodyPr/>
                    <a:lstStyle/>
                    <a:p>
                      <a:pPr>
                        <a:buNone/>
                      </a:pPr>
                      <a:r>
                        <a:rPr lang="en-US"/>
                        <a:t>kubectl set image deployment/&lt;deployment name&gt; kube-demo=kube-demo:2</a:t>
                      </a:r>
                    </a:p>
                  </a:txBody>
                  <a:tcPr/>
                </a:tc>
                <a:tc>
                  <a:txBody>
                    <a:bodyPr/>
                    <a:lstStyle/>
                    <a:p>
                      <a:pPr>
                        <a:buNone/>
                      </a:pPr>
                      <a:r>
                        <a:rPr lang="en-US"/>
                        <a:t>Run kube-demo with the image label version 2.</a:t>
                      </a:r>
                    </a:p>
                  </a:txBody>
                  <a:tcPr/>
                </a:tc>
              </a:tr>
              <a:tr h="365760">
                <a:tc>
                  <a:txBody>
                    <a:bodyPr/>
                    <a:lstStyle/>
                    <a:p>
                      <a:pPr>
                        <a:buNone/>
                      </a:pPr>
                      <a:r>
                        <a:rPr lang="en-US"/>
                        <a:t>kubectl edit deployment/&lt;deployment name&gt;</a:t>
                      </a:r>
                    </a:p>
                  </a:txBody>
                  <a:tcPr/>
                </a:tc>
                <a:tc>
                  <a:txBody>
                    <a:bodyPr/>
                    <a:lstStyle/>
                    <a:p>
                      <a:pPr>
                        <a:buNone/>
                      </a:pPr>
                      <a:r>
                        <a:rPr lang="en-US"/>
                        <a:t>Edit the deployment object.</a:t>
                      </a:r>
                    </a:p>
                  </a:txBody>
                  <a:tcPr/>
                </a:tc>
              </a:tr>
              <a:tr h="640080">
                <a:tc>
                  <a:txBody>
                    <a:bodyPr/>
                    <a:lstStyle/>
                    <a:p>
                      <a:pPr>
                        <a:buNone/>
                      </a:pPr>
                      <a:r>
                        <a:rPr lang="en-US"/>
                        <a:t>kubectl rollout status deployment/&lt;deployment name&gt;</a:t>
                      </a:r>
                    </a:p>
                  </a:txBody>
                  <a:tcPr/>
                </a:tc>
                <a:tc>
                  <a:txBody>
                    <a:bodyPr/>
                    <a:lstStyle/>
                    <a:p>
                      <a:pPr>
                        <a:buNone/>
                      </a:pPr>
                      <a:r>
                        <a:rPr lang="en-US"/>
                        <a:t>Get the status of the object.</a:t>
                      </a:r>
                    </a:p>
                  </a:txBody>
                  <a:tcPr/>
                </a:tc>
              </a:tr>
              <a:tr h="640080">
                <a:tc>
                  <a:txBody>
                    <a:bodyPr/>
                    <a:lstStyle/>
                    <a:p>
                      <a:pPr>
                        <a:buNone/>
                      </a:pPr>
                      <a:r>
                        <a:rPr lang="en-US"/>
                        <a:t>kubectl rollout history deployment/&lt;deployment name&gt;</a:t>
                      </a:r>
                    </a:p>
                  </a:txBody>
                  <a:tcPr/>
                </a:tc>
                <a:tc>
                  <a:txBody>
                    <a:bodyPr/>
                    <a:lstStyle/>
                    <a:p>
                      <a:pPr>
                        <a:buNone/>
                      </a:pPr>
                      <a:r>
                        <a:rPr lang="en-US"/>
                        <a:t>Get the rollout history.</a:t>
                      </a:r>
                    </a:p>
                  </a:txBody>
                  <a:tcPr/>
                </a:tc>
              </a:tr>
              <a:tr h="640080">
                <a:tc>
                  <a:txBody>
                    <a:bodyPr/>
                    <a:lstStyle/>
                    <a:p>
                      <a:pPr>
                        <a:buNone/>
                      </a:pPr>
                      <a:r>
                        <a:rPr lang="en-US"/>
                        <a:t>kubectl rollout undo deployment/&lt;deployment name&gt;</a:t>
                      </a:r>
                    </a:p>
                  </a:txBody>
                  <a:tcPr/>
                </a:tc>
                <a:tc>
                  <a:txBody>
                    <a:bodyPr/>
                    <a:lstStyle/>
                    <a:p>
                      <a:pPr>
                        <a:buNone/>
                      </a:pPr>
                      <a:r>
                        <a:rPr lang="en-US"/>
                        <a:t>Rollback to the previous version.</a:t>
                      </a:r>
                    </a:p>
                  </a:txBody>
                  <a:tcPr/>
                </a:tc>
              </a:tr>
              <a:tr h="640080">
                <a:tc>
                  <a:txBody>
                    <a:bodyPr/>
                    <a:lstStyle/>
                    <a:p>
                      <a:pPr>
                        <a:buNone/>
                      </a:pPr>
                      <a:r>
                        <a:rPr lang="en-US"/>
                        <a:t>kubectl rollout undo deployment/&lt;deployment name&gt; --to-revision=n</a:t>
                      </a:r>
                    </a:p>
                  </a:txBody>
                  <a:tcPr/>
                </a:tc>
                <a:tc>
                  <a:txBody>
                    <a:bodyPr/>
                    <a:lstStyle/>
                    <a:p>
                      <a:pPr>
                        <a:buNone/>
                      </a:pPr>
                      <a:r>
                        <a:rPr lang="en-US"/>
                        <a:t>Rollback to any previous version.</a:t>
                      </a:r>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DEPLOYMENTS.</a:t>
            </a:r>
            <a:endParaRPr lang="en-US"/>
          </a:p>
        </p:txBody>
      </p:sp>
      <p:sp>
        <p:nvSpPr>
          <p:cNvPr id="3" name="Content Placeholder 2"/>
          <p:cNvSpPr>
            <a:spLocks noGrp="1"/>
          </p:cNvSpPr>
          <p:nvPr>
            <p:ph idx="1"/>
          </p:nvPr>
        </p:nvSpPr>
        <p:spPr/>
        <p:txBody>
          <a:bodyPr>
            <a:noAutofit/>
          </a:bodyPr>
          <a:lstStyle/>
          <a:p>
            <a:r>
              <a:rPr lang="en-US" sz="2400"/>
              <a:t>kubectl create -f kubernetes-course/deployment/helloworld.yml</a:t>
            </a:r>
          </a:p>
          <a:p>
            <a:r>
              <a:rPr lang="en-US" sz="2400"/>
              <a:t>kubectl get deployments</a:t>
            </a:r>
          </a:p>
          <a:p>
            <a:r>
              <a:rPr lang="en-US" sz="2400"/>
              <a:t>kubectl get rs</a:t>
            </a:r>
          </a:p>
          <a:p>
            <a:r>
              <a:rPr lang="en-US" sz="2400"/>
              <a:t>kubectl get pods</a:t>
            </a:r>
          </a:p>
          <a:p>
            <a:r>
              <a:rPr lang="en-US" sz="2400"/>
              <a:t>kubectl get pods --show-labels</a:t>
            </a:r>
          </a:p>
          <a:p>
            <a:r>
              <a:rPr lang="en-US" sz="2400"/>
              <a:t>kubectl rollout status deployment/helloworld-deployment</a:t>
            </a:r>
          </a:p>
          <a:p>
            <a:r>
              <a:rPr lang="en-US" sz="2400"/>
              <a:t>kubectl expose deployment helloworld-deployment --type=NodePort</a:t>
            </a:r>
          </a:p>
          <a:p>
            <a:r>
              <a:rPr lang="en-US" sz="2400"/>
              <a:t>kubectl get svc</a:t>
            </a:r>
          </a:p>
          <a:p>
            <a:r>
              <a:rPr lang="en-US" sz="2400"/>
              <a:t>kubectl describe service &lt;servie name&gt;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DEPLOYMENTS.</a:t>
            </a:r>
            <a:endParaRPr lang="en-US"/>
          </a:p>
        </p:txBody>
      </p:sp>
      <p:sp>
        <p:nvSpPr>
          <p:cNvPr id="3" name="Content Placeholder 2"/>
          <p:cNvSpPr>
            <a:spLocks noGrp="1"/>
          </p:cNvSpPr>
          <p:nvPr>
            <p:ph idx="1"/>
          </p:nvPr>
        </p:nvSpPr>
        <p:spPr/>
        <p:txBody>
          <a:bodyPr>
            <a:noAutofit/>
          </a:bodyPr>
          <a:lstStyle/>
          <a:p>
            <a:r>
              <a:rPr lang="en-US" sz="2400"/>
              <a:t>kubectl set image deployment/&lt;deployment name&gt; kube-demo=kube-demo:2</a:t>
            </a:r>
          </a:p>
          <a:p>
            <a:r>
              <a:rPr lang="en-US" sz="2400"/>
              <a:t>kubectl rollout status deployment/helloworld-deployment</a:t>
            </a:r>
          </a:p>
          <a:p>
            <a:r>
              <a:rPr lang="en-US" sz="2400"/>
              <a:t>kubectl rollout history deployment/&lt;deployment name</a:t>
            </a:r>
          </a:p>
          <a:p>
            <a:r>
              <a:rPr lang="en-US" sz="2400"/>
              <a:t>kubectl rollout undo deployment/&lt;deployment name&gt;</a:t>
            </a:r>
          </a:p>
          <a:p>
            <a:r>
              <a:rPr lang="en-US" sz="2400"/>
              <a:t>kubectl rollout status deployment/helloworld-deployment</a:t>
            </a:r>
          </a:p>
          <a:p>
            <a:r>
              <a:rPr lang="en-US" sz="2400"/>
              <a:t>kubectl get pods</a:t>
            </a:r>
          </a:p>
          <a:p>
            <a:r>
              <a:rPr lang="en-US" sz="2400"/>
              <a:t>kubectl rollout history deployment/&lt;deployment name</a:t>
            </a:r>
          </a:p>
          <a:p>
            <a:r>
              <a:rPr lang="en-US" sz="2400"/>
              <a:t>kubectl edit deployment/&lt;deployment name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DEPLOYMENTS.</a:t>
            </a:r>
          </a:p>
        </p:txBody>
      </p:sp>
      <p:sp>
        <p:nvSpPr>
          <p:cNvPr id="3" name="Content Placeholder 2"/>
          <p:cNvSpPr>
            <a:spLocks noGrp="1"/>
          </p:cNvSpPr>
          <p:nvPr>
            <p:ph idx="1"/>
          </p:nvPr>
        </p:nvSpPr>
        <p:spPr/>
        <p:txBody>
          <a:bodyPr>
            <a:noAutofit/>
          </a:bodyPr>
          <a:lstStyle/>
          <a:p>
            <a:r>
              <a:rPr lang="en-US"/>
              <a:t>Under spec add revisionHistoryLimit: 10 and then save the file.</a:t>
            </a:r>
          </a:p>
          <a:p>
            <a:r>
              <a:rPr lang="en-US"/>
              <a:t>kubectl set image deployment/&lt;deployment name&gt; kube-demo=kube-demo:2</a:t>
            </a:r>
          </a:p>
          <a:p>
            <a:r>
              <a:rPr lang="en-US"/>
              <a:t>kubectl rollout history deployment/&lt;deployment name</a:t>
            </a:r>
          </a:p>
          <a:p>
            <a:r>
              <a:rPr lang="en-US"/>
              <a:t>kubectl rollout undo deployment/&lt;deployment name&gt; --to-revision=n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KUBERNETES INTRODUCTION.</a:t>
            </a:r>
            <a:endParaRPr lang="en-US"/>
          </a:p>
        </p:txBody>
      </p:sp>
      <p:sp>
        <p:nvSpPr>
          <p:cNvPr id="3" name="Content Placeholder 2"/>
          <p:cNvSpPr>
            <a:spLocks noGrp="1"/>
          </p:cNvSpPr>
          <p:nvPr>
            <p:ph idx="1"/>
          </p:nvPr>
        </p:nvSpPr>
        <p:spPr/>
        <p:txBody>
          <a:bodyPr>
            <a:noAutofit/>
          </a:bodyPr>
          <a:lstStyle/>
          <a:p>
            <a:r>
              <a:rPr lang="en-US" sz="2400"/>
              <a:t>It lets you schedule containers on a cluster of machines.</a:t>
            </a:r>
          </a:p>
          <a:p>
            <a:r>
              <a:rPr lang="en-US" sz="2400"/>
              <a:t>You can run multiple containers on one machine.</a:t>
            </a:r>
          </a:p>
          <a:p>
            <a:r>
              <a:rPr lang="en-US" sz="2400"/>
              <a:t>You can run long running services like web applications.</a:t>
            </a:r>
          </a:p>
          <a:p>
            <a:r>
              <a:rPr lang="en-US" sz="2400"/>
              <a:t>Kubernetes will help you to manage the state of these containers.</a:t>
            </a:r>
          </a:p>
          <a:p>
            <a:r>
              <a:rPr lang="en-US" sz="2400"/>
              <a:t>Kubernetes can help you start the containers on specific nodes.</a:t>
            </a:r>
          </a:p>
          <a:p>
            <a:r>
              <a:rPr lang="en-US" sz="2400"/>
              <a:t>Kubernetes will also help you restart a container when it gets killed.</a:t>
            </a:r>
          </a:p>
          <a:p>
            <a:r>
              <a:rPr lang="en-US" sz="2400"/>
              <a:t>Can move containers from one node to another node.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SERVICES</a:t>
            </a:r>
            <a:r>
              <a:rPr lang="en-US" altLang="en-US" b="1"/>
              <a:t>.</a:t>
            </a:r>
          </a:p>
        </p:txBody>
      </p:sp>
      <p:sp>
        <p:nvSpPr>
          <p:cNvPr id="3" name="Content Placeholder 2"/>
          <p:cNvSpPr>
            <a:spLocks noGrp="1"/>
          </p:cNvSpPr>
          <p:nvPr>
            <p:ph idx="1"/>
          </p:nvPr>
        </p:nvSpPr>
        <p:spPr/>
        <p:txBody>
          <a:bodyPr>
            <a:noAutofit/>
          </a:bodyPr>
          <a:lstStyle/>
          <a:p>
            <a:r>
              <a:rPr lang="en-US"/>
              <a:t>Pods are very dynamic as they come and go on to the kubernetes cluster.</a:t>
            </a:r>
          </a:p>
          <a:p>
            <a:r>
              <a:rPr lang="en-US"/>
              <a:t>  When using Replicatio</a:t>
            </a:r>
            <a:r>
              <a:rPr lang="en-US" altLang="en-US"/>
              <a:t>n</a:t>
            </a:r>
            <a:r>
              <a:rPr lang="en-US"/>
              <a:t> Controller, pods are terminated and created during scaling operations.</a:t>
            </a:r>
          </a:p>
          <a:p>
            <a:r>
              <a:rPr lang="en-US"/>
              <a:t>  When using deployments, when updating the image version, pods are terminated and new pods take the place of the older pods.</a:t>
            </a:r>
          </a:p>
          <a:p>
            <a:r>
              <a:rPr lang="en-US"/>
              <a:t>That's why pods should never be accessed directly but always through a service.</a:t>
            </a:r>
          </a:p>
          <a:p>
            <a:r>
              <a:rPr lang="en-US"/>
              <a:t>A service is a logical bridge between the "mortal" pods and other srevices or end-users.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SERVICES.</a:t>
            </a:r>
          </a:p>
        </p:txBody>
      </p:sp>
      <p:sp>
        <p:nvSpPr>
          <p:cNvPr id="3" name="Content Placeholder 2"/>
          <p:cNvSpPr>
            <a:spLocks noGrp="1"/>
          </p:cNvSpPr>
          <p:nvPr>
            <p:ph idx="1"/>
          </p:nvPr>
        </p:nvSpPr>
        <p:spPr/>
        <p:txBody>
          <a:bodyPr>
            <a:noAutofit/>
          </a:bodyPr>
          <a:lstStyle/>
          <a:p>
            <a:r>
              <a:rPr lang="en-US"/>
              <a:t>When using the "kubectl expose" command earlier, you created a new service for the pod so that it could be accessed externally.</a:t>
            </a:r>
          </a:p>
          <a:p>
            <a:r>
              <a:rPr lang="en-US"/>
              <a:t>Creating a service will create a endpoint for your pods:</a:t>
            </a:r>
          </a:p>
          <a:p>
            <a:pPr lvl="1"/>
            <a:r>
              <a:rPr lang="en-US"/>
              <a:t>ClusterIp : A virtual IP address only reachable from within the cluster (This is the default).</a:t>
            </a:r>
          </a:p>
          <a:p>
            <a:pPr lvl="1"/>
            <a:r>
              <a:rPr lang="en-US"/>
              <a:t>NodePort : A port that is the same on each node that is also reachable externally.</a:t>
            </a:r>
          </a:p>
          <a:p>
            <a:pPr lvl="1"/>
            <a:r>
              <a:rPr lang="en-US"/>
              <a:t>LoadBalancer : A LoadBalancer created by the cloud provider that will route the external traffic to every node on the NodePort.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SERVICES.</a:t>
            </a:r>
            <a:endParaRPr lang="en-US"/>
          </a:p>
        </p:txBody>
      </p:sp>
      <p:sp>
        <p:nvSpPr>
          <p:cNvPr id="3" name="Content Placeholder 2"/>
          <p:cNvSpPr>
            <a:spLocks noGrp="1"/>
          </p:cNvSpPr>
          <p:nvPr>
            <p:ph idx="1"/>
          </p:nvPr>
        </p:nvSpPr>
        <p:spPr/>
        <p:txBody>
          <a:bodyPr>
            <a:noAutofit/>
          </a:bodyPr>
          <a:lstStyle/>
          <a:p>
            <a:r>
              <a:rPr lang="en-US" sz="2400"/>
              <a:t>This is an example of a service definition (This can also be create using the "kubectl expose" command)</a:t>
            </a:r>
          </a:p>
          <a:p>
            <a:endParaRPr lang="en-US" sz="2400"/>
          </a:p>
          <a:p>
            <a:endParaRPr lang="en-US" sz="2400"/>
          </a:p>
          <a:p>
            <a:endParaRPr lang="en-US" sz="2400"/>
          </a:p>
          <a:p>
            <a:endParaRPr lang="en-US" sz="2400"/>
          </a:p>
          <a:p>
            <a:endParaRPr lang="en-US" sz="2400"/>
          </a:p>
          <a:p>
            <a:endParaRPr lang="en-US" sz="2400"/>
          </a:p>
          <a:p>
            <a:r>
              <a:rPr lang="en-US" sz="2400"/>
              <a:t>Note : By default, service can only run between ports 30000-32767 but you can change this behaviour by adding the "--service-node-port-range=" argument to the kube-apiserver (in the init scripts).</a:t>
            </a:r>
          </a:p>
        </p:txBody>
      </p:sp>
      <p:pic>
        <p:nvPicPr>
          <p:cNvPr id="4" name="Picture 3"/>
          <p:cNvPicPr>
            <a:picLocks noChangeAspect="1"/>
          </p:cNvPicPr>
          <p:nvPr/>
        </p:nvPicPr>
        <p:blipFill>
          <a:blip r:embed="rId2"/>
          <a:stretch>
            <a:fillRect/>
          </a:stretch>
        </p:blipFill>
        <p:spPr>
          <a:xfrm>
            <a:off x="3712845" y="2535555"/>
            <a:ext cx="4766945" cy="279654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SERVICES.</a:t>
            </a:r>
            <a:endParaRPr lang="en-US"/>
          </a:p>
        </p:txBody>
      </p:sp>
      <p:sp>
        <p:nvSpPr>
          <p:cNvPr id="3" name="Content Placeholder 2"/>
          <p:cNvSpPr>
            <a:spLocks noGrp="1"/>
          </p:cNvSpPr>
          <p:nvPr>
            <p:ph idx="1"/>
          </p:nvPr>
        </p:nvSpPr>
        <p:spPr/>
        <p:txBody>
          <a:bodyPr>
            <a:noAutofit/>
          </a:bodyPr>
          <a:lstStyle/>
          <a:p>
            <a:r>
              <a:rPr lang="en-US" sz="1600"/>
              <a:t>kubectl cr</a:t>
            </a:r>
            <a:r>
              <a:rPr lang="en-US" altLang="en-US" sz="1600"/>
              <a:t>e</a:t>
            </a:r>
            <a:r>
              <a:rPr lang="en-US" sz="1600"/>
              <a:t>ate -f first-app/helloworld.yml</a:t>
            </a:r>
          </a:p>
          <a:p>
            <a:r>
              <a:rPr lang="en-US" sz="1600"/>
              <a:t>kubectl create -f first-app/helloworld.yml</a:t>
            </a:r>
          </a:p>
          <a:p>
            <a:r>
              <a:rPr lang="en-US" sz="1600"/>
              <a:t>kubectl get pods</a:t>
            </a:r>
          </a:p>
          <a:p>
            <a:r>
              <a:rPr lang="en-US" sz="1600"/>
              <a:t>kubectl describe pod nodehelloworld.example.com</a:t>
            </a:r>
          </a:p>
          <a:p>
            <a:r>
              <a:rPr lang="en-US" sz="1600"/>
              <a:t>kubectl describe pod nodehelloworld.example.com</a:t>
            </a:r>
          </a:p>
          <a:p>
            <a:r>
              <a:rPr lang="en-US" sz="1600"/>
              <a:t>cat first-app/helloworld-nodeport-service.yml</a:t>
            </a:r>
          </a:p>
          <a:p>
            <a:r>
              <a:rPr lang="en-US" sz="1600"/>
              <a:t>kubectl create -f first-app/helloworld-nodeport-service.yml</a:t>
            </a:r>
          </a:p>
          <a:p>
            <a:r>
              <a:rPr lang="en-US" sz="1600"/>
              <a:t>kubectl get pods</a:t>
            </a:r>
          </a:p>
          <a:p>
            <a:r>
              <a:rPr lang="en-US" sz="1600"/>
              <a:t>kubectl get svc</a:t>
            </a:r>
          </a:p>
          <a:p>
            <a:r>
              <a:rPr lang="en-US" sz="1600"/>
              <a:t>kubectl describe svc helloworld-service</a:t>
            </a:r>
          </a:p>
          <a:p>
            <a:r>
              <a:rPr lang="en-US" sz="1600"/>
              <a:t>kubectl delete svc helloworld-service</a:t>
            </a:r>
          </a:p>
          <a:p>
            <a:r>
              <a:rPr lang="en-US" sz="1600"/>
              <a:t>kubectl create -f first-app/helloworld-nodeport-service.yml</a:t>
            </a:r>
          </a:p>
          <a:p>
            <a:r>
              <a:rPr lang="en-US" sz="1600"/>
              <a:t>kubectl describe svc helloworld-service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LABELS.</a:t>
            </a:r>
          </a:p>
        </p:txBody>
      </p:sp>
      <p:sp>
        <p:nvSpPr>
          <p:cNvPr id="3" name="Content Placeholder 2"/>
          <p:cNvSpPr>
            <a:spLocks noGrp="1"/>
          </p:cNvSpPr>
          <p:nvPr>
            <p:ph idx="1"/>
          </p:nvPr>
        </p:nvSpPr>
        <p:spPr/>
        <p:txBody>
          <a:bodyPr>
            <a:normAutofit fontScale="90000"/>
          </a:bodyPr>
          <a:lstStyle/>
          <a:p>
            <a:r>
              <a:rPr lang="en-US"/>
              <a:t>Labels are key/value pairs that can be attached to objects.</a:t>
            </a:r>
          </a:p>
          <a:p>
            <a:pPr lvl="1"/>
            <a:r>
              <a:rPr lang="en-US"/>
              <a:t>Labels are like tags in AWS or other cloud providers used to tag resources.</a:t>
            </a:r>
          </a:p>
          <a:p>
            <a:r>
              <a:rPr lang="en-US"/>
              <a:t>You can label your objects, for instance your pods, following an organizational structure.</a:t>
            </a:r>
          </a:p>
          <a:p>
            <a:pPr lvl="1"/>
            <a:r>
              <a:rPr lang="en-US"/>
              <a:t>Key: environment</a:t>
            </a:r>
          </a:p>
          <a:p>
            <a:pPr lvl="1"/>
            <a:r>
              <a:rPr lang="en-US"/>
              <a:t>value : dev/staging/qa/prod</a:t>
            </a:r>
          </a:p>
          <a:p>
            <a:pPr lvl="1"/>
            <a:r>
              <a:rPr lang="en-US"/>
              <a:t>key: department</a:t>
            </a:r>
          </a:p>
          <a:p>
            <a:pPr lvl="1"/>
            <a:r>
              <a:rPr lang="en-US"/>
              <a:t>value: engineering/finance/marketing</a:t>
            </a:r>
          </a:p>
          <a:p>
            <a:r>
              <a:rPr lang="en-US"/>
              <a:t>We have already seen the use of labels in our previous examples to tag pods.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LABELS.</a:t>
            </a:r>
          </a:p>
        </p:txBody>
      </p:sp>
      <p:pic>
        <p:nvPicPr>
          <p:cNvPr id="4" name="Content Placeholder 3"/>
          <p:cNvPicPr>
            <a:picLocks noGrp="1" noChangeAspect="1"/>
          </p:cNvPicPr>
          <p:nvPr>
            <p:ph idx="1"/>
          </p:nvPr>
        </p:nvPicPr>
        <p:blipFill>
          <a:blip r:embed="rId2"/>
          <a:stretch>
            <a:fillRect/>
          </a:stretch>
        </p:blipFill>
        <p:spPr>
          <a:xfrm>
            <a:off x="3302000" y="1691005"/>
            <a:ext cx="5588635" cy="507301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LABELS.</a:t>
            </a:r>
          </a:p>
        </p:txBody>
      </p:sp>
      <p:sp>
        <p:nvSpPr>
          <p:cNvPr id="3" name="Content Placeholder 2"/>
          <p:cNvSpPr>
            <a:spLocks noGrp="1"/>
          </p:cNvSpPr>
          <p:nvPr>
            <p:ph idx="1"/>
          </p:nvPr>
        </p:nvSpPr>
        <p:spPr/>
        <p:txBody>
          <a:bodyPr>
            <a:noAutofit/>
          </a:bodyPr>
          <a:lstStyle/>
          <a:p>
            <a:r>
              <a:rPr lang="en-US" sz="2000"/>
              <a:t>Labels are not unique and multiple labels can be added to one object.</a:t>
            </a:r>
          </a:p>
          <a:p>
            <a:r>
              <a:rPr lang="en-US" sz="2000"/>
              <a:t>Once labels are attached to an object, you can filter to </a:t>
            </a:r>
            <a:r>
              <a:rPr lang="en-US" altLang="en-US" sz="2000"/>
              <a:t>n</a:t>
            </a:r>
            <a:r>
              <a:rPr lang="en-US" sz="2000"/>
              <a:t>arrow down the results.</a:t>
            </a:r>
          </a:p>
          <a:p>
            <a:pPr lvl="1"/>
            <a:r>
              <a:rPr lang="en-US" sz="1800"/>
              <a:t>This is called as Label Selectors</a:t>
            </a:r>
          </a:p>
          <a:p>
            <a:r>
              <a:rPr lang="en-US" sz="2000"/>
              <a:t>Using Label Selectors, you can use matching expressions to match labels.</a:t>
            </a:r>
          </a:p>
          <a:p>
            <a:pPr lvl="1"/>
            <a:r>
              <a:rPr lang="en-US" sz="1800"/>
              <a:t>For instance, a particular pod can only run on a node labelled with key "environment" and has a value "development".</a:t>
            </a:r>
          </a:p>
          <a:p>
            <a:pPr lvl="1"/>
            <a:r>
              <a:rPr lang="en-US" sz="1800"/>
              <a:t>More complex matching is also possible, for intance "environment" in "development" or "qa".</a:t>
            </a:r>
          </a:p>
          <a:p>
            <a:r>
              <a:rPr lang="en-US" sz="2000"/>
              <a:t>You can also use labels to tag nodes.</a:t>
            </a:r>
          </a:p>
          <a:p>
            <a:r>
              <a:rPr lang="en-US" sz="2000"/>
              <a:t>Once nodes are tagged, you can use Label Selectors to let pods run only on specific nodes.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LABELS.</a:t>
            </a:r>
          </a:p>
        </p:txBody>
      </p:sp>
      <p:sp>
        <p:nvSpPr>
          <p:cNvPr id="3" name="Content Placeholder 2"/>
          <p:cNvSpPr>
            <a:spLocks noGrp="1"/>
          </p:cNvSpPr>
          <p:nvPr>
            <p:ph idx="1"/>
          </p:nvPr>
        </p:nvSpPr>
        <p:spPr/>
        <p:txBody>
          <a:bodyPr>
            <a:normAutofit/>
          </a:bodyPr>
          <a:lstStyle/>
          <a:p>
            <a:r>
              <a:rPr lang="en-US"/>
              <a:t>There are 2 steps required to run a pod on a specific set of nodes.</a:t>
            </a:r>
          </a:p>
          <a:p>
            <a:pPr lvl="1"/>
            <a:r>
              <a:rPr lang="en-US"/>
              <a:t>First you will have to tag the node.</a:t>
            </a:r>
          </a:p>
          <a:p>
            <a:pPr lvl="1"/>
            <a:r>
              <a:rPr lang="en-US"/>
              <a:t>Then you will have to add a NodeSelector to your pod configuration.</a:t>
            </a:r>
          </a:p>
          <a:p>
            <a:r>
              <a:rPr lang="en-US"/>
              <a:t>First step will be to add a label or multiple labels to your nodes.</a:t>
            </a:r>
          </a:p>
          <a:p>
            <a:pPr lvl="1"/>
            <a:r>
              <a:rPr lang="en-US"/>
              <a:t>kubectl label nodes node1 environmnet=dev</a:t>
            </a:r>
          </a:p>
          <a:p>
            <a:pPr lvl="1"/>
            <a:r>
              <a:rPr lang="en-US"/>
              <a:t>kubectl label nodes node2 environmnet=prod</a:t>
            </a:r>
          </a:p>
          <a:p>
            <a:r>
              <a:rPr lang="en-US"/>
              <a:t>Se</a:t>
            </a:r>
            <a:r>
              <a:rPr lang="en-US" altLang="en-US"/>
              <a:t>c</a:t>
            </a:r>
            <a:r>
              <a:rPr lang="en-US"/>
              <a:t>ond step will be to add a pod that will use this label.</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LABELS.</a:t>
            </a:r>
          </a:p>
        </p:txBody>
      </p:sp>
      <p:pic>
        <p:nvPicPr>
          <p:cNvPr id="4" name="Content Placeholder 3"/>
          <p:cNvPicPr>
            <a:picLocks noGrp="1" noChangeAspect="1"/>
          </p:cNvPicPr>
          <p:nvPr>
            <p:ph idx="1"/>
          </p:nvPr>
        </p:nvPicPr>
        <p:blipFill>
          <a:blip r:embed="rId2"/>
          <a:stretch>
            <a:fillRect/>
          </a:stretch>
        </p:blipFill>
        <p:spPr>
          <a:xfrm>
            <a:off x="4050665" y="1825625"/>
            <a:ext cx="4089400" cy="435165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LABELS.</a:t>
            </a:r>
          </a:p>
        </p:txBody>
      </p:sp>
      <p:sp>
        <p:nvSpPr>
          <p:cNvPr id="3" name="Content Placeholder 2"/>
          <p:cNvSpPr>
            <a:spLocks noGrp="1"/>
          </p:cNvSpPr>
          <p:nvPr>
            <p:ph idx="1"/>
          </p:nvPr>
        </p:nvSpPr>
        <p:spPr/>
        <p:txBody>
          <a:bodyPr>
            <a:noAutofit/>
          </a:bodyPr>
          <a:lstStyle/>
          <a:p>
            <a:r>
              <a:rPr lang="en-US" sz="1400"/>
              <a:t>cat deployment/helloworld-nodeselector.yml</a:t>
            </a:r>
          </a:p>
          <a:p>
            <a:r>
              <a:rPr lang="en-US" sz="1600"/>
              <a:t>kubectl get node --show-labels</a:t>
            </a:r>
          </a:p>
          <a:p>
            <a:r>
              <a:rPr lang="en-US" sz="1600"/>
              <a:t>kubectl create -f deployment/helloworld-nodeselector.yml</a:t>
            </a:r>
          </a:p>
          <a:p>
            <a:r>
              <a:rPr lang="en-US" sz="1600"/>
              <a:t>kubectl get deployments</a:t>
            </a:r>
          </a:p>
          <a:p>
            <a:r>
              <a:rPr lang="en-US" sz="1600"/>
              <a:t>kubectl get pods</a:t>
            </a:r>
          </a:p>
          <a:p>
            <a:r>
              <a:rPr lang="en-US" sz="1600"/>
              <a:t>kubectl describe pods helloworld-deployment-5d67794cf5-nwqrp</a:t>
            </a:r>
          </a:p>
          <a:p>
            <a:r>
              <a:rPr lang="en-US" sz="1600"/>
              <a:t>kubectl get nodes</a:t>
            </a:r>
          </a:p>
          <a:p>
            <a:r>
              <a:rPr lang="en-US" sz="1600"/>
              <a:t>kubectl label nodes ip-172-20-35-34.ec2.internal hardware=high-spec</a:t>
            </a:r>
          </a:p>
          <a:p>
            <a:r>
              <a:rPr lang="en-US" sz="1600"/>
              <a:t>kubectl get nodes --show-labels</a:t>
            </a:r>
          </a:p>
          <a:p>
            <a:r>
              <a:rPr lang="en-US" sz="1600"/>
              <a:t>kubectl get pods</a:t>
            </a:r>
          </a:p>
          <a:p>
            <a:r>
              <a:rPr lang="en-US" sz="1600"/>
              <a:t>kubectl describe pod helloworld-deployment-5d67794cf5-nwqrp</a:t>
            </a:r>
          </a:p>
          <a:p>
            <a:r>
              <a:rPr lang="en-US" sz="1600"/>
              <a:t>kubectl describe pod helloworld-deployment-5d67794cf5-t2zsk</a:t>
            </a:r>
          </a:p>
          <a:p>
            <a:r>
              <a:rPr lang="en-US" sz="1600"/>
              <a:t>kubectl describe pod   helloworld-deployment-5d67794cf5-zgpwg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KUBERNETES INTRODUCTION.</a:t>
            </a:r>
            <a:endParaRPr lang="en-US"/>
          </a:p>
        </p:txBody>
      </p:sp>
      <p:sp>
        <p:nvSpPr>
          <p:cNvPr id="3" name="Content Placeholder 2"/>
          <p:cNvSpPr>
            <a:spLocks noGrp="1"/>
          </p:cNvSpPr>
          <p:nvPr>
            <p:ph idx="1"/>
          </p:nvPr>
        </p:nvSpPr>
        <p:spPr/>
        <p:txBody>
          <a:bodyPr/>
          <a:lstStyle/>
          <a:p>
            <a:r>
              <a:rPr lang="en-US"/>
              <a:t>Instead of just running a few docker containers on one host manually, Kubernetes is a platform that will manage the containers for you.</a:t>
            </a:r>
          </a:p>
          <a:p>
            <a:r>
              <a:rPr lang="en-US"/>
              <a:t>Kubernetes clusters can start from one node and can go upto thousands of nodes.</a:t>
            </a:r>
          </a:p>
          <a:p>
            <a:r>
              <a:rPr lang="en-US"/>
              <a:t>Some other popular docker orchestartions are :</a:t>
            </a:r>
          </a:p>
          <a:p>
            <a:pPr lvl="1"/>
            <a:r>
              <a:rPr lang="en-US"/>
              <a:t>Docker Swarm</a:t>
            </a:r>
          </a:p>
          <a:p>
            <a:pPr lvl="1"/>
            <a:r>
              <a:rPr lang="en-US"/>
              <a:t>Mesos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HEALTHCHECKS.</a:t>
            </a:r>
          </a:p>
        </p:txBody>
      </p:sp>
      <p:sp>
        <p:nvSpPr>
          <p:cNvPr id="3" name="Content Placeholder 2"/>
          <p:cNvSpPr>
            <a:spLocks noGrp="1"/>
          </p:cNvSpPr>
          <p:nvPr>
            <p:ph idx="1"/>
          </p:nvPr>
        </p:nvSpPr>
        <p:spPr/>
        <p:txBody>
          <a:bodyPr>
            <a:noAutofit/>
          </a:bodyPr>
          <a:lstStyle/>
          <a:p>
            <a:r>
              <a:rPr lang="en-US" sz="2400"/>
              <a:t>When you put your app in p</a:t>
            </a:r>
            <a:r>
              <a:rPr lang="en-US" altLang="en-US" sz="2400"/>
              <a:t>ro</a:t>
            </a:r>
            <a:r>
              <a:rPr lang="en-US" sz="2400"/>
              <a:t>duction, you will definitely want to set up healthchecks for the app.</a:t>
            </a:r>
          </a:p>
          <a:p>
            <a:r>
              <a:rPr lang="en-US" sz="2400"/>
              <a:t>If you application malfunctions, the pod and the container will still be running but the application might not work anymore.</a:t>
            </a:r>
          </a:p>
          <a:p>
            <a:r>
              <a:rPr lang="en-US" sz="2400"/>
              <a:t>To detect and resolve problems with your application, you can run health checks.</a:t>
            </a:r>
          </a:p>
          <a:p>
            <a:r>
              <a:rPr lang="en-US" sz="2400"/>
              <a:t>You can run the health checks in 2 different way.</a:t>
            </a:r>
          </a:p>
          <a:p>
            <a:pPr lvl="1"/>
            <a:r>
              <a:rPr lang="en-US" sz="2000"/>
              <a:t>Running a command in the container periodically.</a:t>
            </a:r>
          </a:p>
          <a:p>
            <a:pPr lvl="1"/>
            <a:r>
              <a:rPr lang="en-US" sz="2000"/>
              <a:t>Periodic checks on a url (HTTP)</a:t>
            </a:r>
          </a:p>
          <a:p>
            <a:r>
              <a:rPr lang="en-US" sz="2400"/>
              <a:t>The typical production application behind a load balancer should always have health checks implemented in some way to ensure availability and resiliency of the app.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HEALTHCHECKS.</a:t>
            </a:r>
          </a:p>
        </p:txBody>
      </p:sp>
      <p:sp>
        <p:nvSpPr>
          <p:cNvPr id="3" name="Content Placeholder 2"/>
          <p:cNvSpPr>
            <a:spLocks noGrp="1"/>
          </p:cNvSpPr>
          <p:nvPr>
            <p:ph idx="1"/>
          </p:nvPr>
        </p:nvSpPr>
        <p:spPr/>
        <p:txBody>
          <a:bodyPr/>
          <a:lstStyle/>
          <a:p>
            <a:r>
              <a:rPr lang="en-US"/>
              <a:t>This is how the health check looks in our example container.</a:t>
            </a:r>
          </a:p>
        </p:txBody>
      </p:sp>
      <p:pic>
        <p:nvPicPr>
          <p:cNvPr id="4" name="Picture 3"/>
          <p:cNvPicPr>
            <a:picLocks noChangeAspect="1"/>
          </p:cNvPicPr>
          <p:nvPr/>
        </p:nvPicPr>
        <p:blipFill>
          <a:blip r:embed="rId2"/>
          <a:stretch>
            <a:fillRect/>
          </a:stretch>
        </p:blipFill>
        <p:spPr>
          <a:xfrm>
            <a:off x="4454525" y="2409825"/>
            <a:ext cx="3282950" cy="422846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HEALTHCHECKS.</a:t>
            </a:r>
          </a:p>
        </p:txBody>
      </p:sp>
      <p:sp>
        <p:nvSpPr>
          <p:cNvPr id="3" name="Content Placeholder 2"/>
          <p:cNvSpPr>
            <a:spLocks noGrp="1"/>
          </p:cNvSpPr>
          <p:nvPr>
            <p:ph idx="1"/>
          </p:nvPr>
        </p:nvSpPr>
        <p:spPr/>
        <p:txBody>
          <a:bodyPr/>
          <a:lstStyle/>
          <a:p>
            <a:r>
              <a:rPr lang="en-US"/>
              <a:t>cat deployment/helloworld-healthcheck/yml</a:t>
            </a:r>
          </a:p>
          <a:p>
            <a:r>
              <a:rPr lang="en-US"/>
              <a:t>kubectl create -f deployment/helloworld-healthcheck.yml</a:t>
            </a:r>
          </a:p>
          <a:p>
            <a:r>
              <a:rPr lang="en-US"/>
              <a:t>kubectl get pods</a:t>
            </a:r>
          </a:p>
          <a:p>
            <a:r>
              <a:rPr lang="en-US"/>
              <a:t>kubectl describe pod helloworld-deployment-dc96556db-4sssq</a:t>
            </a:r>
          </a:p>
          <a:p>
            <a:r>
              <a:rPr lang="en-US"/>
              <a:t>kubectl get pods</a:t>
            </a:r>
          </a:p>
          <a:p>
            <a:r>
              <a:rPr lang="en-US"/>
              <a:t>kubectl edit deployment/helloworld-deployment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READINDESS.</a:t>
            </a:r>
          </a:p>
        </p:txBody>
      </p:sp>
      <p:sp>
        <p:nvSpPr>
          <p:cNvPr id="3" name="Content Placeholder 2"/>
          <p:cNvSpPr>
            <a:spLocks noGrp="1"/>
          </p:cNvSpPr>
          <p:nvPr>
            <p:ph idx="1"/>
          </p:nvPr>
        </p:nvSpPr>
        <p:spPr/>
        <p:txBody>
          <a:bodyPr>
            <a:normAutofit fontScale="80000"/>
          </a:bodyPr>
          <a:lstStyle/>
          <a:p>
            <a:r>
              <a:rPr lang="en-US"/>
              <a:t>Besides livenessProbes, you can also use readinessProbes on a container within a pod.</a:t>
            </a:r>
          </a:p>
          <a:p>
            <a:r>
              <a:rPr lang="en-US"/>
              <a:t>livenessProbes indicates whether a container is running or not.</a:t>
            </a:r>
          </a:p>
          <a:p>
            <a:pPr lvl="1"/>
            <a:r>
              <a:rPr lang="en-US"/>
              <a:t>If the check fails, the container will be restarted.</a:t>
            </a:r>
          </a:p>
          <a:p>
            <a:r>
              <a:rPr lang="en-US"/>
              <a:t>readinessProbes indicates whether the container is ready to serve requests.</a:t>
            </a:r>
          </a:p>
          <a:p>
            <a:pPr lvl="1"/>
            <a:r>
              <a:rPr lang="en-US"/>
              <a:t>If the check fails, the container will not be restarted, but the pods IP address will be removed from the service so that it will not serve any requests anymore.</a:t>
            </a:r>
          </a:p>
          <a:p>
            <a:r>
              <a:rPr lang="en-US"/>
              <a:t>The readiness test will make sure that at startup, the pod will only receive traffic when the test succeeds.</a:t>
            </a:r>
          </a:p>
          <a:p>
            <a:r>
              <a:rPr lang="en-US"/>
              <a:t>You can use these probes ib conjunction and you can configure different tests for them.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ym typeface="+mn-ea"/>
              </a:rPr>
              <a:t>READINDESS.</a:t>
            </a:r>
            <a:endParaRPr lang="en-US"/>
          </a:p>
        </p:txBody>
      </p:sp>
      <p:sp>
        <p:nvSpPr>
          <p:cNvPr id="3" name="Content Placeholder 2"/>
          <p:cNvSpPr>
            <a:spLocks noGrp="1"/>
          </p:cNvSpPr>
          <p:nvPr>
            <p:ph idx="1"/>
          </p:nvPr>
        </p:nvSpPr>
        <p:spPr/>
        <p:txBody>
          <a:bodyPr>
            <a:normAutofit fontScale="90000"/>
          </a:bodyPr>
          <a:lstStyle/>
          <a:p>
            <a:r>
              <a:rPr lang="en-US"/>
              <a:t>If the container always exit when something goes wrong, you do not need a liveness probe.</a:t>
            </a:r>
          </a:p>
          <a:p>
            <a:r>
              <a:rPr lang="en-US"/>
              <a:t>In general, you configure both the livenessProbes and readinessProbes when you are working with containers in a pod.</a:t>
            </a:r>
          </a:p>
          <a:p>
            <a:pPr lvl="1"/>
            <a:r>
              <a:rPr lang="en-US"/>
              <a:t>cat deployment/helloworld-healthcheck.yml</a:t>
            </a:r>
          </a:p>
          <a:p>
            <a:pPr lvl="1"/>
            <a:r>
              <a:rPr lang="en-US"/>
              <a:t>kubectl get pods</a:t>
            </a:r>
          </a:p>
          <a:p>
            <a:pPr lvl="1"/>
            <a:r>
              <a:rPr lang="en-US"/>
              <a:t>kubectl get deployments</a:t>
            </a:r>
          </a:p>
          <a:p>
            <a:pPr lvl="1"/>
            <a:r>
              <a:rPr lang="en-US"/>
              <a:t>kubectl delete deployments helloworld-deployment</a:t>
            </a:r>
          </a:p>
          <a:p>
            <a:pPr lvl="1"/>
            <a:r>
              <a:rPr lang="en-US"/>
              <a:t>kubectl get deployments</a:t>
            </a:r>
          </a:p>
          <a:p>
            <a:pPr lvl="1"/>
            <a:r>
              <a:rPr lang="en-US"/>
              <a:t>kubectl get pods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ym typeface="+mn-ea"/>
              </a:rPr>
              <a:t>READINDESS.</a:t>
            </a:r>
            <a:endParaRPr lang="en-US"/>
          </a:p>
        </p:txBody>
      </p:sp>
      <p:sp>
        <p:nvSpPr>
          <p:cNvPr id="3" name="Content Placeholder 2"/>
          <p:cNvSpPr>
            <a:spLocks noGrp="1"/>
          </p:cNvSpPr>
          <p:nvPr>
            <p:ph idx="1"/>
          </p:nvPr>
        </p:nvSpPr>
        <p:spPr/>
        <p:txBody>
          <a:bodyPr/>
          <a:lstStyle/>
          <a:p>
            <a:r>
              <a:rPr lang="en-US"/>
              <a:t>kubectl create -f deployment/helloworld-healthcheck.yml &amp;&amp; watch -n1 kubectl get pods</a:t>
            </a:r>
          </a:p>
          <a:p>
            <a:r>
              <a:rPr lang="en-US"/>
              <a:t>cat deployment/helloworld-liveness-readiness.yml</a:t>
            </a:r>
          </a:p>
          <a:p>
            <a:r>
              <a:rPr lang="en-US"/>
              <a:t>kubectl create -f deployment/helloworld-liveness-readiness.yml &amp;&amp; watch -n1 kubectl get pods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POD STATE.</a:t>
            </a:r>
          </a:p>
        </p:txBody>
      </p:sp>
      <p:sp>
        <p:nvSpPr>
          <p:cNvPr id="3" name="Content Placeholder 2"/>
          <p:cNvSpPr>
            <a:spLocks noGrp="1"/>
          </p:cNvSpPr>
          <p:nvPr>
            <p:ph idx="1"/>
          </p:nvPr>
        </p:nvSpPr>
        <p:spPr/>
        <p:txBody>
          <a:bodyPr>
            <a:noAutofit/>
          </a:bodyPr>
          <a:lstStyle/>
          <a:p>
            <a:r>
              <a:rPr lang="en-US" sz="2000"/>
              <a:t>Lets look at the different statuses and states of pods and containers.</a:t>
            </a:r>
          </a:p>
          <a:p>
            <a:pPr lvl="1"/>
            <a:r>
              <a:rPr lang="en-US" sz="1800"/>
              <a:t>Pod status field : High level status.</a:t>
            </a:r>
          </a:p>
          <a:p>
            <a:pPr lvl="1"/>
            <a:r>
              <a:rPr lang="en-US" altLang="en-US" sz="1800"/>
              <a:t>P</a:t>
            </a:r>
            <a:r>
              <a:rPr lang="en-US" sz="1800"/>
              <a:t>od condition : The condition of the pod.</a:t>
            </a:r>
          </a:p>
          <a:p>
            <a:pPr lvl="1"/>
            <a:r>
              <a:rPr lang="en-US" sz="1800"/>
              <a:t>Container state : State of the container itself.</a:t>
            </a:r>
          </a:p>
          <a:p>
            <a:r>
              <a:rPr lang="en-US" sz="2000"/>
              <a:t>Pods have a status field which you see when you run the "kubectl get pods" command.</a:t>
            </a:r>
          </a:p>
          <a:p>
            <a:r>
              <a:rPr lang="en-US" sz="2000"/>
              <a:t>kubectl get pods -n kube-system.</a:t>
            </a:r>
          </a:p>
          <a:p>
            <a:r>
              <a:rPr lang="en-US" sz="2000"/>
              <a:t>This output indicates,</a:t>
            </a:r>
          </a:p>
          <a:p>
            <a:r>
              <a:rPr lang="en-US" sz="2000"/>
              <a:t>  All the pods are in the running status.</a:t>
            </a:r>
          </a:p>
          <a:p>
            <a:pPr lvl="1"/>
            <a:r>
              <a:rPr lang="en-US" sz="1800"/>
              <a:t>The pod has been bound to a node.</a:t>
            </a:r>
          </a:p>
          <a:p>
            <a:pPr lvl="1"/>
            <a:r>
              <a:rPr lang="en-US" sz="1800"/>
              <a:t>All containers have been created.</a:t>
            </a:r>
          </a:p>
          <a:p>
            <a:pPr lvl="1"/>
            <a:r>
              <a:rPr lang="en-US" sz="1800"/>
              <a:t>At least one container is running or is starting/restarting.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ym typeface="+mn-ea"/>
              </a:rPr>
              <a:t>POD STATE.</a:t>
            </a:r>
            <a:endParaRPr lang="en-US" altLang="en-US"/>
          </a:p>
        </p:txBody>
      </p:sp>
      <p:sp>
        <p:nvSpPr>
          <p:cNvPr id="3" name="Content Placeholder 2"/>
          <p:cNvSpPr>
            <a:spLocks noGrp="1"/>
          </p:cNvSpPr>
          <p:nvPr>
            <p:ph idx="1"/>
          </p:nvPr>
        </p:nvSpPr>
        <p:spPr>
          <a:xfrm>
            <a:off x="838200" y="1324610"/>
            <a:ext cx="10515600" cy="4351338"/>
          </a:xfrm>
        </p:spPr>
        <p:txBody>
          <a:bodyPr>
            <a:noAutofit/>
          </a:bodyPr>
          <a:lstStyle/>
          <a:p>
            <a:r>
              <a:rPr lang="en-US" sz="3200"/>
              <a:t>Other valid statuses are :</a:t>
            </a:r>
          </a:p>
          <a:p>
            <a:pPr lvl="1"/>
            <a:r>
              <a:rPr lang="en-US" sz="2800" b="1"/>
              <a:t>Pending :</a:t>
            </a:r>
            <a:r>
              <a:rPr lang="en-US" sz="2800"/>
              <a:t> Pod has been accepted but is not running.</a:t>
            </a:r>
          </a:p>
          <a:p>
            <a:pPr lvl="2"/>
            <a:r>
              <a:rPr lang="en-US" sz="2400"/>
              <a:t>Heppens when the container image is still downloading.</a:t>
            </a:r>
          </a:p>
          <a:p>
            <a:pPr lvl="2"/>
            <a:r>
              <a:rPr lang="en-US" sz="2400"/>
              <a:t>It the pod cannot be scheduled because of resource constraints, it will also be in this status.</a:t>
            </a:r>
          </a:p>
          <a:p>
            <a:pPr lvl="1"/>
            <a:r>
              <a:rPr lang="en-US" sz="2800" b="1"/>
              <a:t>Succeeded :</a:t>
            </a:r>
            <a:r>
              <a:rPr lang="en-US" sz="2800"/>
              <a:t> All containers within this pod have been terminated successfully  and will not be restarted.</a:t>
            </a:r>
          </a:p>
          <a:p>
            <a:pPr lvl="1"/>
            <a:r>
              <a:rPr lang="en-US" sz="2800" b="1"/>
              <a:t>Failed :</a:t>
            </a:r>
            <a:r>
              <a:rPr lang="en-US" sz="2800"/>
              <a:t> All containers within this pod have been terminated, and at least one container returned a failure code.</a:t>
            </a:r>
          </a:p>
          <a:p>
            <a:pPr lvl="2"/>
            <a:r>
              <a:rPr lang="en-US" sz="2400"/>
              <a:t>The failure code is the exit code of the process when a container terminates.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sym typeface="+mn-ea"/>
              </a:rPr>
              <a:t>POD STATE.</a:t>
            </a:r>
            <a:endParaRPr lang="en-US"/>
          </a:p>
        </p:txBody>
      </p:sp>
      <p:sp>
        <p:nvSpPr>
          <p:cNvPr id="3" name="Content Placeholder 2"/>
          <p:cNvSpPr>
            <a:spLocks noGrp="1"/>
          </p:cNvSpPr>
          <p:nvPr>
            <p:ph idx="1"/>
          </p:nvPr>
        </p:nvSpPr>
        <p:spPr>
          <a:xfrm>
            <a:off x="838199" y="1825625"/>
            <a:ext cx="10623997" cy="4351338"/>
          </a:xfrm>
        </p:spPr>
        <p:txBody>
          <a:bodyPr>
            <a:noAutofit/>
          </a:bodyPr>
          <a:lstStyle/>
          <a:p>
            <a:r>
              <a:rPr lang="en-US" sz="2400" b="1" dirty="0"/>
              <a:t>Unknown : </a:t>
            </a:r>
            <a:r>
              <a:rPr lang="en-US" sz="2400" dirty="0"/>
              <a:t>The state of the pod cannot be determined.</a:t>
            </a:r>
          </a:p>
          <a:p>
            <a:pPr lvl="1"/>
            <a:r>
              <a:rPr lang="en-US" sz="2000" dirty="0"/>
              <a:t>A network error might have been occurred. For example the node where the pod is running is down.</a:t>
            </a:r>
          </a:p>
          <a:p>
            <a:r>
              <a:rPr lang="en-US" sz="2400" dirty="0"/>
              <a:t>You can get the pod conditions by using the "</a:t>
            </a:r>
            <a:r>
              <a:rPr lang="en-US" sz="2400" dirty="0" err="1"/>
              <a:t>kubectl</a:t>
            </a:r>
            <a:r>
              <a:rPr lang="en-US" sz="2400" dirty="0"/>
              <a:t> describe pod &lt;pod name&gt; -n </a:t>
            </a:r>
            <a:r>
              <a:rPr lang="en-US" sz="2400" dirty="0" err="1"/>
              <a:t>kube</a:t>
            </a:r>
            <a:r>
              <a:rPr lang="en-US" sz="2400" dirty="0"/>
              <a:t>-system" command.</a:t>
            </a:r>
          </a:p>
          <a:p>
            <a:r>
              <a:rPr lang="en-US" sz="2400" dirty="0"/>
              <a:t>There are 5 different types of </a:t>
            </a:r>
            <a:r>
              <a:rPr lang="en-US" sz="2400" dirty="0" err="1"/>
              <a:t>PodConditions</a:t>
            </a:r>
            <a:r>
              <a:rPr lang="en-US" sz="2400" dirty="0"/>
              <a:t>:</a:t>
            </a:r>
          </a:p>
          <a:p>
            <a:pPr lvl="1"/>
            <a:r>
              <a:rPr lang="en-US" sz="2000" b="1" dirty="0" err="1"/>
              <a:t>PodScheduled</a:t>
            </a:r>
            <a:r>
              <a:rPr lang="en-US" sz="2000" b="1" dirty="0"/>
              <a:t> :</a:t>
            </a:r>
            <a:r>
              <a:rPr lang="en-US" sz="2000" dirty="0"/>
              <a:t> The pod has been scheduled to a node.</a:t>
            </a:r>
          </a:p>
          <a:p>
            <a:pPr lvl="1"/>
            <a:r>
              <a:rPr lang="en-US" sz="2000" b="1" dirty="0"/>
              <a:t>Ready :</a:t>
            </a:r>
            <a:r>
              <a:rPr lang="en-US" sz="2000" dirty="0"/>
              <a:t> Pod can serve requests and is going to be added to matching services.</a:t>
            </a:r>
          </a:p>
          <a:p>
            <a:pPr lvl="1"/>
            <a:r>
              <a:rPr lang="en-US" sz="2000" b="1" dirty="0"/>
              <a:t>Initialized :</a:t>
            </a:r>
            <a:r>
              <a:rPr lang="en-US" sz="2000" dirty="0"/>
              <a:t> The initialization containers have been started successfully.</a:t>
            </a:r>
          </a:p>
          <a:p>
            <a:pPr lvl="1"/>
            <a:r>
              <a:rPr lang="en-US" sz="2000" b="1" dirty="0" err="1"/>
              <a:t>Unschedulable</a:t>
            </a:r>
            <a:r>
              <a:rPr lang="en-US" sz="2000" b="1" dirty="0"/>
              <a:t> :</a:t>
            </a:r>
            <a:r>
              <a:rPr lang="en-US" sz="2000" dirty="0"/>
              <a:t> The pod cannot be scheduled. Could be due to resource constraints.</a:t>
            </a:r>
          </a:p>
          <a:p>
            <a:pPr lvl="1"/>
            <a:r>
              <a:rPr lang="en-US" sz="2000" b="1" dirty="0" err="1"/>
              <a:t>ContainersReady</a:t>
            </a:r>
            <a:r>
              <a:rPr lang="en-US" sz="2000" b="1" dirty="0"/>
              <a:t> :</a:t>
            </a:r>
            <a:r>
              <a:rPr lang="en-US" sz="2000" dirty="0"/>
              <a:t> All the containers in the pod are ready.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POD STATE.</a:t>
            </a:r>
          </a:p>
        </p:txBody>
      </p:sp>
      <p:sp>
        <p:nvSpPr>
          <p:cNvPr id="3" name="Content Placeholder 2"/>
          <p:cNvSpPr>
            <a:spLocks noGrp="1"/>
          </p:cNvSpPr>
          <p:nvPr>
            <p:ph idx="1"/>
          </p:nvPr>
        </p:nvSpPr>
        <p:spPr/>
        <p:txBody>
          <a:bodyPr/>
          <a:lstStyle/>
          <a:p>
            <a:r>
              <a:rPr lang="en-US"/>
              <a:t>There is also a container state and you see the state by running the below command.</a:t>
            </a:r>
          </a:p>
          <a:p>
            <a:r>
              <a:rPr lang="en-US"/>
              <a:t>kubectl get pod &lt;podname&gt; -n kube-system -o yaml</a:t>
            </a:r>
          </a:p>
          <a:p>
            <a:r>
              <a:rPr lang="en-US"/>
              <a:t>Container state can be,</a:t>
            </a:r>
          </a:p>
          <a:p>
            <a:pPr lvl="1"/>
            <a:r>
              <a:rPr lang="en-US"/>
              <a:t>Running.</a:t>
            </a:r>
          </a:p>
          <a:p>
            <a:pPr lvl="1"/>
            <a:r>
              <a:rPr lang="en-US"/>
              <a:t>Terminated.</a:t>
            </a:r>
          </a:p>
          <a:p>
            <a:pPr lvl="1"/>
            <a:r>
              <a:rPr lang="en-US"/>
              <a:t>Waiting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KUBERNETES ADVANTAGE.</a:t>
            </a:r>
          </a:p>
        </p:txBody>
      </p:sp>
      <p:sp>
        <p:nvSpPr>
          <p:cNvPr id="3" name="Content Placeholder 2"/>
          <p:cNvSpPr>
            <a:spLocks noGrp="1"/>
          </p:cNvSpPr>
          <p:nvPr>
            <p:ph idx="1"/>
          </p:nvPr>
        </p:nvSpPr>
        <p:spPr/>
        <p:txBody>
          <a:bodyPr>
            <a:normAutofit/>
          </a:bodyPr>
          <a:lstStyle/>
          <a:p>
            <a:r>
              <a:rPr lang="en-US"/>
              <a:t>You can run kubernetes anywhere.  </a:t>
            </a:r>
          </a:p>
          <a:p>
            <a:pPr lvl="1"/>
            <a:r>
              <a:rPr lang="en-US"/>
              <a:t>On-premise in your own datacenter.</a:t>
            </a:r>
          </a:p>
          <a:p>
            <a:pPr lvl="1"/>
            <a:r>
              <a:rPr lang="en-US"/>
              <a:t>Public in any cloud like AWS.</a:t>
            </a:r>
          </a:p>
          <a:p>
            <a:pPr lvl="1"/>
            <a:r>
              <a:rPr lang="en-US"/>
              <a:t>Hybrid with a combination of public and private</a:t>
            </a:r>
          </a:p>
          <a:p>
            <a:r>
              <a:rPr lang="en-US"/>
              <a:t>Highly modular, meaning you can make changes at any time when necessary.</a:t>
            </a:r>
          </a:p>
          <a:p>
            <a:r>
              <a:rPr lang="en-US"/>
              <a:t>Open source</a:t>
            </a:r>
          </a:p>
          <a:p>
            <a:r>
              <a:rPr lang="en-US"/>
              <a:t>Great community</a:t>
            </a:r>
          </a:p>
          <a:p>
            <a:r>
              <a:rPr lang="en-US"/>
              <a:t>Backed by google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POD LIFECYCLE.</a:t>
            </a:r>
          </a:p>
        </p:txBody>
      </p:sp>
      <p:pic>
        <p:nvPicPr>
          <p:cNvPr id="4" name="Content Placeholder 3"/>
          <p:cNvPicPr>
            <a:picLocks noGrp="1" noChangeAspect="1"/>
          </p:cNvPicPr>
          <p:nvPr>
            <p:ph idx="1"/>
          </p:nvPr>
        </p:nvPicPr>
        <p:blipFill>
          <a:blip r:embed="rId2"/>
          <a:stretch>
            <a:fillRect/>
          </a:stretch>
        </p:blipFill>
        <p:spPr>
          <a:xfrm>
            <a:off x="2013585" y="1825625"/>
            <a:ext cx="8163560" cy="4351655"/>
          </a:xfrm>
          <a:prstGeom prst="rect">
            <a:avLst/>
          </a:prstGeom>
        </p:spPr>
      </p:pic>
      <p:pic>
        <p:nvPicPr>
          <p:cNvPr id="3" name="Picture 2"/>
          <p:cNvPicPr>
            <a:picLocks noChangeAspect="1"/>
          </p:cNvPicPr>
          <p:nvPr/>
        </p:nvPicPr>
        <p:blipFill>
          <a:blip r:embed="rId3"/>
          <a:stretch>
            <a:fillRect/>
          </a:stretch>
        </p:blipFill>
        <p:spPr>
          <a:xfrm>
            <a:off x="2336800" y="1971675"/>
            <a:ext cx="7932420" cy="386143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POD LIFECYCLE.</a:t>
            </a:r>
          </a:p>
        </p:txBody>
      </p:sp>
      <p:sp>
        <p:nvSpPr>
          <p:cNvPr id="3" name="Content Placeholder 2"/>
          <p:cNvSpPr>
            <a:spLocks noGrp="1"/>
          </p:cNvSpPr>
          <p:nvPr>
            <p:ph idx="1"/>
          </p:nvPr>
        </p:nvSpPr>
        <p:spPr/>
        <p:txBody>
          <a:bodyPr/>
          <a:lstStyle/>
          <a:p>
            <a:r>
              <a:rPr lang="en-US" altLang="en-US"/>
              <a:t>cat pod-lifecycle/lifecycle.yaml</a:t>
            </a:r>
          </a:p>
          <a:p>
            <a:r>
              <a:rPr lang="en-US" altLang="en-US"/>
              <a:t>watch -n1 kubectl get pods</a:t>
            </a:r>
          </a:p>
          <a:p>
            <a:r>
              <a:rPr lang="en-US" altLang="en-US"/>
              <a:t>kubectl create -f lifecycle.yaml</a:t>
            </a:r>
          </a:p>
          <a:p>
            <a:r>
              <a:rPr lang="en-US" altLang="en-US"/>
              <a:t>kubectl exec -it lifecycle-86977b4c47-bmlw2</a:t>
            </a:r>
          </a:p>
          <a:p>
            <a:r>
              <a:rPr lang="en-US" altLang="en-US"/>
              <a:t>kubectl exec -it lifecycle-86977b4c47-bmlw2 -- cat /timing</a:t>
            </a:r>
          </a:p>
          <a:p>
            <a:r>
              <a:rPr lang="en-US" altLang="en-US"/>
              <a:t>kubectl exec -it lifecycle-86977b4c47-bmlw2 -- tail /timing -f</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SECRETS.</a:t>
            </a:r>
          </a:p>
        </p:txBody>
      </p:sp>
      <p:sp>
        <p:nvSpPr>
          <p:cNvPr id="3" name="Content Placeholder 2"/>
          <p:cNvSpPr>
            <a:spLocks noGrp="1"/>
          </p:cNvSpPr>
          <p:nvPr>
            <p:ph idx="1"/>
          </p:nvPr>
        </p:nvSpPr>
        <p:spPr/>
        <p:txBody>
          <a:bodyPr>
            <a:noAutofit/>
          </a:bodyPr>
          <a:lstStyle/>
          <a:p>
            <a:r>
              <a:rPr lang="en-US" altLang="en-US" sz="2400"/>
              <a:t>Secretes provides a way in kubernetes to distribute credentials keys, passwords or “secret data” to the pods.</a:t>
            </a:r>
          </a:p>
          <a:p>
            <a:r>
              <a:rPr lang="en-US" altLang="en-US" sz="2400"/>
              <a:t>Kubernetes itself uses this secrets mechanism to provide the credentials to access the internal API.</a:t>
            </a:r>
          </a:p>
          <a:p>
            <a:r>
              <a:rPr lang="en-US" altLang="en-US" sz="2400"/>
              <a:t>You can also use the same mechanism to provide secrets to your application.</a:t>
            </a:r>
          </a:p>
          <a:p>
            <a:r>
              <a:rPr lang="en-US" altLang="en-US" sz="2400"/>
              <a:t>Secrets is one way to provide secrets, native to kubernetes.</a:t>
            </a:r>
          </a:p>
          <a:p>
            <a:r>
              <a:rPr lang="en-US" altLang="en-US" sz="2400"/>
              <a:t>There are still other ways your container can get its secrets if you do not want to use secrets like using an external vault services to your application.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SECRETS.</a:t>
            </a:r>
            <a:endParaRPr lang="en-US"/>
          </a:p>
        </p:txBody>
      </p:sp>
      <p:sp>
        <p:nvSpPr>
          <p:cNvPr id="3" name="Content Placeholder 2"/>
          <p:cNvSpPr>
            <a:spLocks noGrp="1"/>
          </p:cNvSpPr>
          <p:nvPr>
            <p:ph idx="1"/>
          </p:nvPr>
        </p:nvSpPr>
        <p:spPr/>
        <p:txBody>
          <a:bodyPr>
            <a:noAutofit/>
          </a:bodyPr>
          <a:lstStyle/>
          <a:p>
            <a:r>
              <a:rPr lang="en-US" altLang="en-US" sz="3200" dirty="0"/>
              <a:t>Secrets can be used in the following ways,</a:t>
            </a:r>
          </a:p>
          <a:p>
            <a:pPr lvl="1"/>
            <a:r>
              <a:rPr lang="en-US" altLang="en-US" sz="2800" dirty="0"/>
              <a:t>Use secrets as environment variable.</a:t>
            </a:r>
          </a:p>
          <a:p>
            <a:pPr lvl="1"/>
            <a:r>
              <a:rPr lang="en-US" altLang="en-US" sz="2800" dirty="0"/>
              <a:t>Use secrets as a file in a pod.</a:t>
            </a:r>
          </a:p>
          <a:p>
            <a:pPr lvl="2"/>
            <a:r>
              <a:rPr lang="en-US" altLang="en-US" sz="2400" dirty="0"/>
              <a:t>This setup uses volumes to be mounted in a container.</a:t>
            </a:r>
          </a:p>
          <a:p>
            <a:pPr lvl="2"/>
            <a:r>
              <a:rPr lang="en-US" altLang="en-US" sz="2400" dirty="0"/>
              <a:t>In this volume you have files.</a:t>
            </a:r>
          </a:p>
          <a:p>
            <a:pPr lvl="2"/>
            <a:r>
              <a:rPr lang="en-US" altLang="en-US" sz="2400" dirty="0"/>
              <a:t>Can be used for instance for </a:t>
            </a:r>
            <a:r>
              <a:rPr lang="en-US" altLang="en-US" sz="2400" dirty="0" err="1"/>
              <a:t>dotenv</a:t>
            </a:r>
            <a:r>
              <a:rPr lang="en-US" altLang="en-US" sz="2400" dirty="0"/>
              <a:t> files or your application can just read this file.</a:t>
            </a:r>
          </a:p>
          <a:p>
            <a:pPr lvl="1"/>
            <a:r>
              <a:rPr lang="en-US" altLang="en-US" sz="2800" dirty="0"/>
              <a:t>Use an external image to pull secrets like from a private image registry.</a:t>
            </a:r>
          </a:p>
          <a:p>
            <a:endParaRPr lang="en-US" altLang="en-US" sz="28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SECRETS.</a:t>
            </a:r>
          </a:p>
        </p:txBody>
      </p:sp>
      <p:sp>
        <p:nvSpPr>
          <p:cNvPr id="3" name="Content Placeholder 2"/>
          <p:cNvSpPr>
            <a:spLocks noGrp="1"/>
          </p:cNvSpPr>
          <p:nvPr>
            <p:ph idx="1"/>
          </p:nvPr>
        </p:nvSpPr>
        <p:spPr/>
        <p:txBody>
          <a:bodyPr>
            <a:normAutofit/>
          </a:bodyPr>
          <a:lstStyle/>
          <a:p>
            <a:r>
              <a:rPr lang="en-US" altLang="en-US" sz="2400"/>
              <a:t>To generate secrets using files :</a:t>
            </a:r>
          </a:p>
          <a:p>
            <a:pPr lvl="1"/>
            <a:r>
              <a:rPr lang="en-US" altLang="en-US" sz="2055"/>
              <a:t>echo -n "root" &gt; ./username.txt</a:t>
            </a:r>
          </a:p>
          <a:p>
            <a:pPr lvl="1"/>
            <a:r>
              <a:rPr lang="en-US" altLang="en-US" sz="2055"/>
              <a:t>echo -n "password" &gt; ./password.txt</a:t>
            </a:r>
          </a:p>
          <a:p>
            <a:r>
              <a:rPr lang="en-US" altLang="en-US" sz="2400"/>
              <a:t>kubectl create secret generic db-user-pass --from-file=./username.txt --from-file=./password.txt</a:t>
            </a:r>
          </a:p>
          <a:p>
            <a:r>
              <a:rPr lang="en-US" altLang="en-US" sz="2400"/>
              <a:t>kubectl get secrets</a:t>
            </a:r>
          </a:p>
          <a:p>
            <a:r>
              <a:rPr lang="en-US" altLang="en-US" sz="2400">
                <a:sym typeface="+mn-ea"/>
              </a:rPr>
              <a:t>A secret can also be an SSH key or an SSL certificates.</a:t>
            </a:r>
            <a:endParaRPr lang="en-US" altLang="en-US" sz="2400"/>
          </a:p>
          <a:p>
            <a:r>
              <a:rPr lang="en-US" altLang="en-US" sz="2400">
                <a:sym typeface="+mn-ea"/>
              </a:rPr>
              <a:t>kubectl create secret generic my-secret --from-file=ssh-privatekey=path/to/id_rsa --from-file=ssh-publickey=path/to/id_rsa.pub</a:t>
            </a:r>
            <a:endParaRPr lang="en-US" altLang="en-US" sz="2400"/>
          </a:p>
          <a:p>
            <a:endParaRPr lang="en-US" altLang="en-US" sz="2400"/>
          </a:p>
          <a:p>
            <a:endParaRPr lang="en-US" altLang="en-US" sz="2400"/>
          </a:p>
          <a:p>
            <a:endParaRPr lang="en-US" alt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SECRETS.</a:t>
            </a:r>
            <a:endParaRPr lang="en-US"/>
          </a:p>
        </p:txBody>
      </p:sp>
      <p:sp>
        <p:nvSpPr>
          <p:cNvPr id="3" name="Content Placeholder 2"/>
          <p:cNvSpPr>
            <a:spLocks noGrp="1"/>
          </p:cNvSpPr>
          <p:nvPr>
            <p:ph idx="1"/>
          </p:nvPr>
        </p:nvSpPr>
        <p:spPr/>
        <p:txBody>
          <a:bodyPr>
            <a:normAutofit lnSpcReduction="10000"/>
          </a:bodyPr>
          <a:lstStyle/>
          <a:p>
            <a:r>
              <a:rPr lang="en-US" altLang="en-US"/>
              <a:t>To generate secrets using yaml definitions.</a:t>
            </a:r>
          </a:p>
          <a:p>
            <a:endParaRPr lang="en-US" altLang="en-US"/>
          </a:p>
          <a:p>
            <a:endParaRPr lang="en-US" altLang="en-US"/>
          </a:p>
          <a:p>
            <a:endParaRPr lang="en-US" altLang="en-US"/>
          </a:p>
          <a:p>
            <a:endParaRPr lang="en-US" altLang="en-US"/>
          </a:p>
          <a:p>
            <a:endParaRPr lang="en-US" altLang="en-US"/>
          </a:p>
          <a:p>
            <a:endParaRPr lang="en-US" altLang="en-US"/>
          </a:p>
          <a:p>
            <a:r>
              <a:rPr lang="en-US" altLang="en-US"/>
              <a:t>echo -n “root” | base64</a:t>
            </a:r>
          </a:p>
          <a:p>
            <a:r>
              <a:rPr lang="en-US" altLang="en-US"/>
              <a:t>echo -n “password” | base64</a:t>
            </a:r>
          </a:p>
          <a:p>
            <a:endParaRPr lang="en-US" altLang="en-US"/>
          </a:p>
        </p:txBody>
      </p:sp>
      <p:pic>
        <p:nvPicPr>
          <p:cNvPr id="4" name="Picture 3"/>
          <p:cNvPicPr>
            <a:picLocks noChangeAspect="1"/>
          </p:cNvPicPr>
          <p:nvPr/>
        </p:nvPicPr>
        <p:blipFill>
          <a:blip r:embed="rId2"/>
          <a:stretch>
            <a:fillRect/>
          </a:stretch>
        </p:blipFill>
        <p:spPr>
          <a:xfrm>
            <a:off x="3883660" y="2248535"/>
            <a:ext cx="3954145" cy="276733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SECRETS.</a:t>
            </a:r>
            <a:endParaRPr lang="en-US"/>
          </a:p>
        </p:txBody>
      </p:sp>
      <p:sp>
        <p:nvSpPr>
          <p:cNvPr id="3" name="Content Placeholder 2"/>
          <p:cNvSpPr>
            <a:spLocks noGrp="1"/>
          </p:cNvSpPr>
          <p:nvPr>
            <p:ph idx="1"/>
          </p:nvPr>
        </p:nvSpPr>
        <p:spPr/>
        <p:txBody>
          <a:bodyPr/>
          <a:lstStyle/>
          <a:p>
            <a:r>
              <a:rPr lang="en-US" altLang="en-US" dirty="0"/>
              <a:t>After creating the </a:t>
            </a:r>
            <a:r>
              <a:rPr lang="en-US" altLang="en-US" dirty="0" err="1"/>
              <a:t>yaml</a:t>
            </a:r>
            <a:r>
              <a:rPr lang="en-US" altLang="en-US" dirty="0"/>
              <a:t> file, you can use </a:t>
            </a:r>
            <a:r>
              <a:rPr lang="en-US" altLang="en-US" dirty="0" err="1"/>
              <a:t>kubectl</a:t>
            </a:r>
            <a:r>
              <a:rPr lang="en-US" altLang="en-US" dirty="0"/>
              <a:t> create :</a:t>
            </a:r>
          </a:p>
          <a:p>
            <a:r>
              <a:rPr lang="en-US" altLang="en-US" dirty="0" err="1"/>
              <a:t>kubectl</a:t>
            </a:r>
            <a:r>
              <a:rPr lang="en-US" altLang="en-US" dirty="0"/>
              <a:t> create -f </a:t>
            </a:r>
            <a:r>
              <a:rPr lang="en-US" altLang="en-US" dirty="0" err="1" smtClean="0"/>
              <a:t>helloworld-secrets.yml</a:t>
            </a:r>
            <a:endParaRPr lang="en-US" altLang="en-US" dirty="0" smtClean="0"/>
          </a:p>
          <a:p>
            <a:endParaRPr lang="en-US" altLang="en-US" dirty="0"/>
          </a:p>
          <a:p>
            <a:r>
              <a:rPr lang="en-US" altLang="en-US" dirty="0"/>
              <a:t>You can create a pod that exposes the secrets as environment variables.</a:t>
            </a:r>
          </a:p>
          <a:p>
            <a:endParaRPr lang="en-US" altLang="en-US" dirty="0"/>
          </a:p>
        </p:txBody>
      </p:sp>
      <p:pic>
        <p:nvPicPr>
          <p:cNvPr id="4" name="Picture 3"/>
          <p:cNvPicPr>
            <a:picLocks noChangeAspect="1"/>
          </p:cNvPicPr>
          <p:nvPr/>
        </p:nvPicPr>
        <p:blipFill>
          <a:blip r:embed="rId2"/>
          <a:stretch>
            <a:fillRect/>
          </a:stretch>
        </p:blipFill>
        <p:spPr>
          <a:xfrm>
            <a:off x="5500370" y="3326130"/>
            <a:ext cx="2872740" cy="348043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SECRETS.</a:t>
            </a:r>
          </a:p>
        </p:txBody>
      </p:sp>
      <p:sp>
        <p:nvSpPr>
          <p:cNvPr id="3" name="Content Placeholder 2"/>
          <p:cNvSpPr>
            <a:spLocks noGrp="1"/>
          </p:cNvSpPr>
          <p:nvPr>
            <p:ph idx="1"/>
          </p:nvPr>
        </p:nvSpPr>
        <p:spPr/>
        <p:txBody>
          <a:bodyPr/>
          <a:lstStyle/>
          <a:p>
            <a:r>
              <a:rPr lang="en-US" altLang="en-US"/>
              <a:t>Alternatively, you can provide the secrets in a file.</a:t>
            </a:r>
          </a:p>
          <a:p>
            <a:endParaRPr lang="en-US" altLang="en-US"/>
          </a:p>
        </p:txBody>
      </p:sp>
      <p:pic>
        <p:nvPicPr>
          <p:cNvPr id="4" name="Picture 3"/>
          <p:cNvPicPr>
            <a:picLocks noChangeAspect="1"/>
          </p:cNvPicPr>
          <p:nvPr/>
        </p:nvPicPr>
        <p:blipFill>
          <a:blip r:embed="rId2"/>
          <a:stretch>
            <a:fillRect/>
          </a:stretch>
        </p:blipFill>
        <p:spPr>
          <a:xfrm>
            <a:off x="3459480" y="2318385"/>
            <a:ext cx="5273675" cy="371602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SECRETS.</a:t>
            </a:r>
            <a:endParaRPr lang="en-US"/>
          </a:p>
        </p:txBody>
      </p:sp>
      <p:sp>
        <p:nvSpPr>
          <p:cNvPr id="3" name="Content Placeholder 2"/>
          <p:cNvSpPr>
            <a:spLocks noGrp="1"/>
          </p:cNvSpPr>
          <p:nvPr>
            <p:ph idx="1"/>
          </p:nvPr>
        </p:nvSpPr>
        <p:spPr/>
        <p:txBody>
          <a:bodyPr/>
          <a:lstStyle/>
          <a:p>
            <a:r>
              <a:rPr lang="en-US"/>
              <a:t>kubectl create -f helloworld-secrets.yml</a:t>
            </a:r>
          </a:p>
          <a:p>
            <a:r>
              <a:rPr lang="en-US" altLang="en-US"/>
              <a:t>cat deployment deployment/helloworld-secrets-volumes.yml</a:t>
            </a:r>
          </a:p>
        </p:txBody>
      </p:sp>
      <p:pic>
        <p:nvPicPr>
          <p:cNvPr id="4" name="Picture 3"/>
          <p:cNvPicPr>
            <a:picLocks noChangeAspect="1"/>
          </p:cNvPicPr>
          <p:nvPr/>
        </p:nvPicPr>
        <p:blipFill>
          <a:blip r:embed="rId2"/>
          <a:stretch>
            <a:fillRect/>
          </a:stretch>
        </p:blipFill>
        <p:spPr>
          <a:xfrm>
            <a:off x="4100830" y="2879090"/>
            <a:ext cx="3676015" cy="378079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SECRETS.</a:t>
            </a:r>
            <a:endParaRPr lang="en-US"/>
          </a:p>
        </p:txBody>
      </p:sp>
      <p:sp>
        <p:nvSpPr>
          <p:cNvPr id="3" name="Content Placeholder 2"/>
          <p:cNvSpPr>
            <a:spLocks noGrp="1"/>
          </p:cNvSpPr>
          <p:nvPr>
            <p:ph idx="1"/>
          </p:nvPr>
        </p:nvSpPr>
        <p:spPr/>
        <p:txBody>
          <a:bodyPr>
            <a:noAutofit/>
          </a:bodyPr>
          <a:lstStyle/>
          <a:p>
            <a:r>
              <a:rPr lang="en-US" sz="2400"/>
              <a:t>kubectl create -f helloworld-secrets-volumes.yml</a:t>
            </a:r>
          </a:p>
          <a:p>
            <a:r>
              <a:rPr lang="en-US" altLang="en-US" sz="2400"/>
              <a:t>kubectl get pods</a:t>
            </a:r>
          </a:p>
          <a:p>
            <a:r>
              <a:rPr lang="en-US" altLang="en-US" sz="2400"/>
              <a:t>kubectl describe pod helloworld-deployment-6b6585d49c-2pfkx</a:t>
            </a:r>
          </a:p>
          <a:p>
            <a:r>
              <a:rPr lang="en-US" altLang="en-US" sz="2400"/>
              <a:t>kubectl exec helloworld-deployment-6b6585d49c-2pfkx -i -t -- /bin/bash</a:t>
            </a:r>
          </a:p>
          <a:p>
            <a:r>
              <a:rPr lang="en-US" altLang="en-US" sz="2400"/>
              <a:t>cat /etc/creds/username</a:t>
            </a:r>
          </a:p>
          <a:p>
            <a:r>
              <a:rPr lang="en-US" altLang="en-US" sz="2400"/>
              <a:t>cat /etc/creds/password</a:t>
            </a:r>
          </a:p>
          <a:p>
            <a:r>
              <a:rPr lang="en-US" altLang="en-US" sz="2400"/>
              <a:t>Exit from the container</a:t>
            </a:r>
          </a:p>
          <a:p>
            <a:r>
              <a:rPr lang="en-US" altLang="en-US" sz="2400"/>
              <a:t>mount</a:t>
            </a:r>
          </a:p>
          <a:p>
            <a:r>
              <a:rPr lang="en-US" altLang="en-US" sz="2400"/>
              <a:t>ls /run/secrets/kubernetes.io/serviceaccount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DOCKER.</a:t>
            </a:r>
          </a:p>
        </p:txBody>
      </p:sp>
      <p:sp>
        <p:nvSpPr>
          <p:cNvPr id="3" name="Content Placeholder 2"/>
          <p:cNvSpPr>
            <a:spLocks noGrp="1"/>
          </p:cNvSpPr>
          <p:nvPr>
            <p:ph idx="1"/>
          </p:nvPr>
        </p:nvSpPr>
        <p:spPr/>
        <p:txBody>
          <a:bodyPr>
            <a:noAutofit/>
          </a:bodyPr>
          <a:lstStyle/>
          <a:p>
            <a:r>
              <a:rPr lang="en-US" sz="2400"/>
              <a:t>Docker is the most popular container software.</a:t>
            </a:r>
          </a:p>
          <a:p>
            <a:r>
              <a:rPr lang="en-US" sz="2400"/>
              <a:t>An alternative to docker is rkt(rocket) - which also works with kubernetes.</a:t>
            </a:r>
          </a:p>
          <a:p>
            <a:r>
              <a:rPr lang="en-US" sz="2400"/>
              <a:t>Docker engine</a:t>
            </a:r>
          </a:p>
          <a:p>
            <a:pPr lvl="1"/>
            <a:r>
              <a:rPr lang="en-US" sz="2055"/>
              <a:t>The docker runtime.</a:t>
            </a:r>
          </a:p>
          <a:p>
            <a:pPr lvl="1"/>
            <a:r>
              <a:rPr lang="en-US" sz="2400"/>
              <a:t>Software to run docker images.</a:t>
            </a:r>
          </a:p>
          <a:p>
            <a:r>
              <a:rPr lang="en-US" sz="2400"/>
              <a:t>Docker hub</a:t>
            </a:r>
          </a:p>
          <a:p>
            <a:pPr lvl="1"/>
            <a:r>
              <a:rPr lang="en-US" sz="2055"/>
              <a:t>Online repository to store and fetch docker images.</a:t>
            </a:r>
          </a:p>
          <a:p>
            <a:pPr lvl="1"/>
            <a:r>
              <a:rPr lang="en-US" sz="2400"/>
              <a:t>Consists of both public and private repository. So you can choose what fits your need.</a:t>
            </a:r>
          </a:p>
          <a:p>
            <a:pPr lvl="1"/>
            <a:r>
              <a:rPr lang="en-US" sz="2400"/>
              <a:t>Also allows you to build docker images online.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a:t>RUNNING WORDPRESS USING SECRETS.</a:t>
            </a:r>
          </a:p>
        </p:txBody>
      </p:sp>
      <p:sp>
        <p:nvSpPr>
          <p:cNvPr id="3" name="Content Placeholder 2"/>
          <p:cNvSpPr>
            <a:spLocks noGrp="1"/>
          </p:cNvSpPr>
          <p:nvPr>
            <p:ph idx="1"/>
          </p:nvPr>
        </p:nvSpPr>
        <p:spPr/>
        <p:txBody>
          <a:bodyPr>
            <a:noAutofit/>
          </a:bodyPr>
          <a:lstStyle/>
          <a:p>
            <a:r>
              <a:rPr lang="en-US" altLang="en-US" sz="2400"/>
              <a:t>cat wordpress/wordpress-secrets.yml</a:t>
            </a:r>
          </a:p>
          <a:p>
            <a:r>
              <a:rPr lang="en-US" altLang="en-US" sz="2400"/>
              <a:t>cat wordpress/wordpress-single-deployment-no-volumes.yml</a:t>
            </a:r>
          </a:p>
          <a:p>
            <a:r>
              <a:rPr lang="en-US" altLang="en-US" sz="2400"/>
              <a:t>kubectl create -f wordpress-secrets.yml</a:t>
            </a:r>
          </a:p>
          <a:p>
            <a:r>
              <a:rPr lang="en-US" altLang="en-US" sz="2400"/>
              <a:t>kubectl create -f wordpress-single-deployment-no-volumes.yml</a:t>
            </a:r>
          </a:p>
          <a:p>
            <a:r>
              <a:rPr lang="en-US" altLang="en-US" sz="2400"/>
              <a:t>kubectl describe pod &lt;pod name&gt;</a:t>
            </a:r>
          </a:p>
          <a:p>
            <a:r>
              <a:rPr lang="en-US" altLang="en-US" sz="2400"/>
              <a:t>cat wordpress/wordpress-service.yml</a:t>
            </a:r>
          </a:p>
          <a:p>
            <a:r>
              <a:rPr lang="en-US" altLang="en-US" sz="2400"/>
              <a:t>kubectl create -f </a:t>
            </a:r>
            <a:r>
              <a:rPr lang="en-US" altLang="en-US" sz="2400">
                <a:sym typeface="+mn-ea"/>
              </a:rPr>
              <a:t>wordpress/wordpress-service.yml</a:t>
            </a:r>
          </a:p>
          <a:p>
            <a:r>
              <a:rPr lang="en-US" altLang="en-US" sz="2400">
                <a:sym typeface="+mn-ea"/>
              </a:rPr>
              <a:t>kubectl get svc</a:t>
            </a:r>
          </a:p>
          <a:p>
            <a:r>
              <a:rPr lang="en-US" altLang="en-US" sz="2400"/>
              <a:t>kubectl get pods</a:t>
            </a:r>
          </a:p>
          <a:p>
            <a:r>
              <a:rPr lang="en-US" altLang="en-US" sz="2400"/>
              <a:t>kubectl delete pod &lt;pod name&gt;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WEB UI.</a:t>
            </a:r>
          </a:p>
        </p:txBody>
      </p:sp>
      <p:sp>
        <p:nvSpPr>
          <p:cNvPr id="3" name="Content Placeholder 2"/>
          <p:cNvSpPr>
            <a:spLocks noGrp="1"/>
          </p:cNvSpPr>
          <p:nvPr>
            <p:ph idx="1"/>
          </p:nvPr>
        </p:nvSpPr>
        <p:spPr/>
        <p:txBody>
          <a:bodyPr>
            <a:noAutofit/>
          </a:bodyPr>
          <a:lstStyle/>
          <a:p>
            <a:r>
              <a:rPr lang="en-US" altLang="en-US" sz="2000"/>
              <a:t>Kubernetes comes with a web UI that you can use instead of the kubectl commands.</a:t>
            </a:r>
          </a:p>
          <a:p>
            <a:r>
              <a:rPr lang="en-US" altLang="en-US" sz="2000"/>
              <a:t>You can use it to,</a:t>
            </a:r>
          </a:p>
          <a:p>
            <a:pPr lvl="1"/>
            <a:r>
              <a:rPr lang="en-US" altLang="en-US" sz="1800"/>
              <a:t>Get an overview of runnign applications on the cluster.</a:t>
            </a:r>
          </a:p>
          <a:p>
            <a:pPr lvl="1"/>
            <a:r>
              <a:rPr lang="en-US" altLang="en-US" sz="1800"/>
              <a:t>Creating and modifying individual kubernetes resources and workloads like kubectl create and delete.</a:t>
            </a:r>
          </a:p>
          <a:p>
            <a:pPr lvl="1"/>
            <a:r>
              <a:rPr lang="en-US" altLang="en-US" sz="1800"/>
              <a:t>Retrieve information on the state of resources like kubectl describe pod.</a:t>
            </a:r>
          </a:p>
          <a:p>
            <a:r>
              <a:rPr lang="en-US" altLang="en-US" sz="2000"/>
              <a:t>In general, you can access the kubernetes web UI at https://kubernetes-master&lt;/ui</a:t>
            </a:r>
          </a:p>
          <a:p>
            <a:r>
              <a:rPr lang="en-US" altLang="en-US" sz="2000"/>
              <a:t>If you cannot access it, for instance if it is not enables on your deploy type, you can install it manually using,</a:t>
            </a:r>
          </a:p>
          <a:p>
            <a:r>
              <a:rPr lang="en-US" altLang="en-US" sz="2000"/>
              <a:t>kubectl create -f https://raw.githubusercontent.com/kubernetes/dashboard/v1.10.1/src/deploy/recommended/kubernetes-dashboard.yaml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WEB UI.</a:t>
            </a:r>
            <a:endParaRPr lang="en-US"/>
          </a:p>
        </p:txBody>
      </p:sp>
      <p:sp>
        <p:nvSpPr>
          <p:cNvPr id="3" name="Content Placeholder 2"/>
          <p:cNvSpPr>
            <a:spLocks noGrp="1"/>
          </p:cNvSpPr>
          <p:nvPr>
            <p:ph idx="1"/>
          </p:nvPr>
        </p:nvSpPr>
        <p:spPr/>
        <p:txBody>
          <a:bodyPr>
            <a:normAutofit lnSpcReduction="10000"/>
          </a:bodyPr>
          <a:lstStyle/>
          <a:p>
            <a:r>
              <a:rPr lang="en-US" altLang="en-US" sz="2400"/>
              <a:t>If a password is asked, you can retrieve the password by entering the below command.</a:t>
            </a:r>
          </a:p>
          <a:p>
            <a:pPr lvl="1"/>
            <a:r>
              <a:rPr lang="en-US" altLang="en-US" sz="2000"/>
              <a:t>kubectl config view</a:t>
            </a:r>
          </a:p>
          <a:p>
            <a:r>
              <a:rPr lang="en-US" altLang="en-US" sz="2400"/>
              <a:t>If you are using minikube, you can use the following command to the launch the dashboard.</a:t>
            </a:r>
          </a:p>
          <a:p>
            <a:pPr lvl="1"/>
            <a:r>
              <a:rPr lang="en-US" altLang="en-US" sz="2000"/>
              <a:t>minikube dashboard</a:t>
            </a:r>
          </a:p>
          <a:p>
            <a:r>
              <a:rPr lang="en-US" altLang="en-US" sz="2400"/>
              <a:t>If you just want to get the url</a:t>
            </a:r>
          </a:p>
          <a:p>
            <a:pPr lvl="1"/>
            <a:r>
              <a:rPr lang="en-US" altLang="en-US" sz="2000"/>
              <a:t>minikube dashboard --url</a:t>
            </a:r>
          </a:p>
          <a:p>
            <a:r>
              <a:rPr lang="en-US" altLang="en-US" sz="2000"/>
              <a:t>cat dashboard/README.md</a:t>
            </a:r>
          </a:p>
          <a:p>
            <a:r>
              <a:rPr lang="en-US" altLang="en-US" sz="2000"/>
              <a:t>kubectl apply -f https://raw.githubusercontent.com/kubernetes/dashboard/v1.10.1/src/deploy/recommended/kubernetes-dashboard.yaml</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095"/>
            <a:ext cx="10515600" cy="1325563"/>
          </a:xfrm>
        </p:spPr>
        <p:txBody>
          <a:bodyPr>
            <a:normAutofit/>
          </a:bodyPr>
          <a:lstStyle/>
          <a:p>
            <a:r>
              <a:rPr lang="en-US" altLang="en-US" b="1">
                <a:sym typeface="+mn-ea"/>
              </a:rPr>
              <a:t>WEB UI.</a:t>
            </a:r>
            <a:endParaRPr lang="en-US"/>
          </a:p>
        </p:txBody>
      </p:sp>
      <p:sp>
        <p:nvSpPr>
          <p:cNvPr id="3" name="Content Placeholder 2"/>
          <p:cNvSpPr>
            <a:spLocks noGrp="1"/>
          </p:cNvSpPr>
          <p:nvPr>
            <p:ph idx="1"/>
          </p:nvPr>
        </p:nvSpPr>
        <p:spPr/>
        <p:txBody>
          <a:bodyPr>
            <a:normAutofit lnSpcReduction="10000"/>
          </a:bodyPr>
          <a:lstStyle/>
          <a:p>
            <a:r>
              <a:rPr lang="en-US" altLang="en-US"/>
              <a:t>cat sample-user.yaml</a:t>
            </a:r>
          </a:p>
          <a:p>
            <a:r>
              <a:rPr lang="en-US" altLang="en-US"/>
              <a:t>kubectl create -f sample-user.yaml</a:t>
            </a:r>
          </a:p>
          <a:p>
            <a:r>
              <a:rPr lang="en-US" altLang="en-US"/>
              <a:t>kubectl -n kube-system get secret | grep admin-user</a:t>
            </a:r>
          </a:p>
          <a:p>
            <a:r>
              <a:rPr lang="en-US" altLang="en-US"/>
              <a:t>kubectl -n kube-system describe secret admin-user-token-&lt;id displayed by previous command&gt;</a:t>
            </a:r>
          </a:p>
          <a:p>
            <a:r>
              <a:rPr lang="en-US" altLang="en-US"/>
              <a:t>cat ~/.kube/config</a:t>
            </a:r>
          </a:p>
          <a:p>
            <a:r>
              <a:rPr lang="en-US" altLang="en-US"/>
              <a:t>kubectl config view</a:t>
            </a:r>
          </a:p>
          <a:p>
            <a:r>
              <a:rPr lang="en-US" altLang="en-US"/>
              <a:t>https://api.example.cloudtechiez.tech/api/v1/namespaces/kubernetes-dashboard/services/https:kubernetes-dashboard:/proxy/#/overview?namespace=default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a:t>ADVANCED TOPICS - SERVICE DISCOVERY.</a:t>
            </a:r>
          </a:p>
        </p:txBody>
      </p:sp>
      <p:sp>
        <p:nvSpPr>
          <p:cNvPr id="3" name="Content Placeholder 2"/>
          <p:cNvSpPr>
            <a:spLocks noGrp="1"/>
          </p:cNvSpPr>
          <p:nvPr>
            <p:ph idx="1"/>
          </p:nvPr>
        </p:nvSpPr>
        <p:spPr/>
        <p:txBody>
          <a:bodyPr>
            <a:noAutofit/>
          </a:bodyPr>
          <a:lstStyle/>
          <a:p>
            <a:r>
              <a:rPr lang="en-US" altLang="en-US" sz="2400"/>
              <a:t>As of kubernetes 1.3, DNS is a built-in service launched automatically using the addon manager.</a:t>
            </a:r>
          </a:p>
          <a:p>
            <a:pPr lvl="1"/>
            <a:r>
              <a:rPr lang="en-US" altLang="en-US" sz="2000"/>
              <a:t>The addons are in the /etc/kubernetes/addons directory on the master node.</a:t>
            </a:r>
          </a:p>
          <a:p>
            <a:r>
              <a:rPr lang="en-US" altLang="en-US" sz="2400"/>
              <a:t>The DNS service can be used within the pods to find other services running on the same cluster.</a:t>
            </a:r>
          </a:p>
          <a:p>
            <a:r>
              <a:rPr lang="en-US" altLang="en-US" sz="2400"/>
              <a:t>Multiple containers within one pod do not need this service as they can contact each other directly.</a:t>
            </a:r>
          </a:p>
          <a:p>
            <a:pPr lvl="1"/>
            <a:r>
              <a:rPr lang="en-US" altLang="en-US" sz="2000"/>
              <a:t>A container in the same pod can connect to the port of the other container directly using localhost:port.</a:t>
            </a:r>
          </a:p>
          <a:p>
            <a:r>
              <a:rPr lang="en-US" altLang="en-US" sz="2400">
                <a:sym typeface="+mn-ea"/>
              </a:rPr>
              <a:t>To make your DNS work, you will need to create a service definition in your pod.</a:t>
            </a:r>
            <a:endParaRPr lang="en-US" altLang="en-US" sz="2400"/>
          </a:p>
          <a:p>
            <a:endParaRPr lang="en-US" altLang="en-US" sz="2400"/>
          </a:p>
          <a:p>
            <a:endParaRPr lang="en-US" altLang="en-US"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DNS - SERVICE DISCOVERY.</a:t>
            </a:r>
          </a:p>
        </p:txBody>
      </p:sp>
      <p:pic>
        <p:nvPicPr>
          <p:cNvPr id="6" name="Content Placeholder 5"/>
          <p:cNvPicPr>
            <a:picLocks noGrp="1" noChangeAspect="1"/>
          </p:cNvPicPr>
          <p:nvPr>
            <p:ph idx="1"/>
          </p:nvPr>
        </p:nvPicPr>
        <p:blipFill>
          <a:blip r:embed="rId2"/>
          <a:stretch>
            <a:fillRect/>
          </a:stretch>
        </p:blipFill>
        <p:spPr>
          <a:xfrm>
            <a:off x="838200" y="1649095"/>
            <a:ext cx="10516235" cy="453707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DNS - HOW DOES IT WORK ? </a:t>
            </a:r>
          </a:p>
        </p:txBody>
      </p:sp>
      <p:pic>
        <p:nvPicPr>
          <p:cNvPr id="4" name="Content Placeholder 3"/>
          <p:cNvPicPr>
            <a:picLocks noGrp="1" noChangeAspect="1"/>
          </p:cNvPicPr>
          <p:nvPr>
            <p:ph idx="1"/>
          </p:nvPr>
        </p:nvPicPr>
        <p:blipFill>
          <a:blip r:embed="rId2"/>
          <a:stretch>
            <a:fillRect/>
          </a:stretch>
        </p:blipFill>
        <p:spPr>
          <a:xfrm>
            <a:off x="838200" y="1691005"/>
            <a:ext cx="10514965" cy="485457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DNS - HOW DOES IT WORK ? </a:t>
            </a:r>
            <a:endParaRPr lang="en-US"/>
          </a:p>
        </p:txBody>
      </p:sp>
      <p:sp>
        <p:nvSpPr>
          <p:cNvPr id="3" name="Content Placeholder 2"/>
          <p:cNvSpPr>
            <a:spLocks noGrp="1"/>
          </p:cNvSpPr>
          <p:nvPr>
            <p:ph idx="1"/>
          </p:nvPr>
        </p:nvSpPr>
        <p:spPr/>
        <p:txBody>
          <a:bodyPr>
            <a:normAutofit lnSpcReduction="10000"/>
          </a:bodyPr>
          <a:lstStyle/>
          <a:p>
            <a:r>
              <a:rPr lang="en-US" sz="2400"/>
              <a:t>cat service-discovery/secrets.yml</a:t>
            </a:r>
          </a:p>
          <a:p>
            <a:r>
              <a:rPr lang="en-US" sz="2400"/>
              <a:t>kubectl create -f service-discovery/secrets.yml</a:t>
            </a:r>
          </a:p>
          <a:p>
            <a:r>
              <a:rPr lang="en-US" sz="2400"/>
              <a:t>cat service-discovery/database.yml </a:t>
            </a:r>
          </a:p>
          <a:p>
            <a:r>
              <a:rPr lang="en-US" sz="2400"/>
              <a:t>cat service-discovery/database-service.yml </a:t>
            </a:r>
          </a:p>
          <a:p>
            <a:r>
              <a:rPr lang="en-US" sz="2400"/>
              <a:t>kubectl create -f service-discovery/database.yml </a:t>
            </a:r>
          </a:p>
          <a:p>
            <a:r>
              <a:rPr lang="en-US" sz="2400"/>
              <a:t>kubectl create -f service-discovery/database-service.yml</a:t>
            </a:r>
          </a:p>
          <a:p>
            <a:r>
              <a:rPr lang="en-US" sz="2400"/>
              <a:t>cat service-discovery/helloworld-db.yml</a:t>
            </a:r>
          </a:p>
          <a:p>
            <a:r>
              <a:rPr lang="en-US" sz="2400"/>
              <a:t>kubectl create -f service-discovery/helloworld-db.yml </a:t>
            </a:r>
          </a:p>
          <a:p>
            <a:r>
              <a:rPr lang="en-US" sz="2400"/>
              <a:t>cat service-discovery/helloworld-db-service.yml</a:t>
            </a:r>
          </a:p>
          <a:p>
            <a:r>
              <a:rPr lang="en-US" sz="2400"/>
              <a:t>kubectl create -f service-discovery/helloworld-db-service.yml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DNS - HOW DOES IT WORK ? </a:t>
            </a:r>
            <a:endParaRPr lang="en-US"/>
          </a:p>
        </p:txBody>
      </p:sp>
      <p:sp>
        <p:nvSpPr>
          <p:cNvPr id="3" name="Content Placeholder 2"/>
          <p:cNvSpPr>
            <a:spLocks noGrp="1"/>
          </p:cNvSpPr>
          <p:nvPr>
            <p:ph idx="1"/>
          </p:nvPr>
        </p:nvSpPr>
        <p:spPr/>
        <p:txBody>
          <a:bodyPr>
            <a:normAutofit/>
          </a:bodyPr>
          <a:lstStyle/>
          <a:p>
            <a:r>
              <a:rPr lang="en-US" sz="2400"/>
              <a:t>kubectl get pods</a:t>
            </a:r>
          </a:p>
          <a:p>
            <a:r>
              <a:rPr lang="en-US" sz="2400"/>
              <a:t>kubectl logs helloworld-deployment-5464ff8c48-b9vmg</a:t>
            </a:r>
          </a:p>
          <a:p>
            <a:r>
              <a:rPr lang="en-US" altLang="en-US" sz="2400"/>
              <a:t>Hit the app in the browser</a:t>
            </a:r>
          </a:p>
          <a:p>
            <a:r>
              <a:rPr lang="en-US" altLang="en-US" sz="2400"/>
              <a:t>kubectl get svc</a:t>
            </a:r>
          </a:p>
          <a:p>
            <a:r>
              <a:rPr lang="en-US" altLang="en-US" sz="2400"/>
              <a:t>kubectl exec database -it -- mysql -u root -p</a:t>
            </a:r>
          </a:p>
          <a:p>
            <a:r>
              <a:rPr lang="en-US" altLang="en-US" sz="2400"/>
              <a:t>show databases;</a:t>
            </a:r>
          </a:p>
          <a:p>
            <a:r>
              <a:rPr lang="en-US" altLang="en-US" sz="2400"/>
              <a:t>use helloworld;</a:t>
            </a:r>
          </a:p>
          <a:p>
            <a:r>
              <a:rPr lang="en-US" altLang="en-US" sz="2400"/>
              <a:t>show tables;</a:t>
            </a:r>
          </a:p>
          <a:p>
            <a:r>
              <a:rPr lang="en-US" altLang="en-US" sz="2400"/>
              <a:t>select * from visits;</a:t>
            </a:r>
          </a:p>
          <a:p>
            <a:endParaRPr lang="en-US" altLang="en-US"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DNS - HOW DOES IT WORK ? </a:t>
            </a:r>
            <a:endParaRPr lang="en-US"/>
          </a:p>
        </p:txBody>
      </p:sp>
      <p:sp>
        <p:nvSpPr>
          <p:cNvPr id="3" name="Content Placeholder 2"/>
          <p:cNvSpPr>
            <a:spLocks noGrp="1"/>
          </p:cNvSpPr>
          <p:nvPr>
            <p:ph idx="1"/>
          </p:nvPr>
        </p:nvSpPr>
        <p:spPr/>
        <p:txBody>
          <a:bodyPr>
            <a:noAutofit/>
          </a:bodyPr>
          <a:lstStyle/>
          <a:p>
            <a:r>
              <a:rPr lang="en-US" sz="2400"/>
              <a:t>kubectl run -i --tty busybox --image=busybox --restart=Never -- sh</a:t>
            </a:r>
          </a:p>
          <a:p>
            <a:r>
              <a:rPr lang="en-US" sz="2400"/>
              <a:t>nslookup helloworld-db-service</a:t>
            </a:r>
          </a:p>
          <a:p>
            <a:r>
              <a:rPr lang="en-US" sz="2400"/>
              <a:t>kubectl get svc</a:t>
            </a:r>
          </a:p>
          <a:p>
            <a:r>
              <a:rPr lang="en-US" sz="2400"/>
              <a:t>kubectl delete pod busybox</a:t>
            </a:r>
          </a:p>
          <a:p>
            <a:r>
              <a:rPr lang="en-US" sz="2400"/>
              <a:t>kubectl run -i --tty busybox --image=busybox --restart=Never -- sh</a:t>
            </a:r>
          </a:p>
          <a:p>
            <a:r>
              <a:rPr lang="en-US" sz="2400"/>
              <a:t>nslookup database-service</a:t>
            </a:r>
          </a:p>
          <a:p>
            <a:r>
              <a:rPr lang="en-US" altLang="en-US" sz="2400"/>
              <a:t>nslookup helloworld-db-service</a:t>
            </a:r>
          </a:p>
          <a:p>
            <a:r>
              <a:rPr lang="en-US" altLang="en-US" sz="2400"/>
              <a:t>telnet helloworld-db-service 3000</a:t>
            </a:r>
          </a:p>
          <a:p>
            <a:r>
              <a:rPr lang="en-US" altLang="en-US" sz="2400"/>
              <a:t>GET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DOCKER BENEFITS.</a:t>
            </a:r>
          </a:p>
        </p:txBody>
      </p:sp>
      <p:sp>
        <p:nvSpPr>
          <p:cNvPr id="3" name="Content Placeholder 2"/>
          <p:cNvSpPr>
            <a:spLocks noGrp="1"/>
          </p:cNvSpPr>
          <p:nvPr>
            <p:ph idx="1"/>
          </p:nvPr>
        </p:nvSpPr>
        <p:spPr/>
        <p:txBody>
          <a:bodyPr>
            <a:normAutofit/>
          </a:bodyPr>
          <a:lstStyle/>
          <a:p>
            <a:r>
              <a:rPr lang="en-US"/>
              <a:t>Isolation : You ship a binary with all the dependencies.</a:t>
            </a:r>
          </a:p>
          <a:p>
            <a:pPr lvl="1"/>
            <a:r>
              <a:rPr lang="en-US"/>
              <a:t>No more saying it works on my machine but not in production.</a:t>
            </a:r>
          </a:p>
          <a:p>
            <a:r>
              <a:rPr lang="en-US"/>
              <a:t>Closer parity between dev, QA and production environments.</a:t>
            </a:r>
          </a:p>
          <a:p>
            <a:r>
              <a:rPr lang="en-US"/>
              <a:t>Docker makes development teams able to ship faster.</a:t>
            </a:r>
          </a:p>
          <a:p>
            <a:r>
              <a:rPr lang="en-US"/>
              <a:t>You can run the same docker image, unchanged, on laptops, VMs, data center and cloud providers.</a:t>
            </a:r>
          </a:p>
          <a:p>
            <a:r>
              <a:rPr lang="en-US"/>
              <a:t>Docker uses Linux containers which is a kernel feature for operating system level isolation.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CONFIGMAP.</a:t>
            </a:r>
          </a:p>
        </p:txBody>
      </p:sp>
      <p:sp>
        <p:nvSpPr>
          <p:cNvPr id="3" name="Content Placeholder 2"/>
          <p:cNvSpPr>
            <a:spLocks noGrp="1"/>
          </p:cNvSpPr>
          <p:nvPr>
            <p:ph idx="1"/>
          </p:nvPr>
        </p:nvSpPr>
        <p:spPr/>
        <p:txBody>
          <a:bodyPr>
            <a:noAutofit/>
          </a:bodyPr>
          <a:lstStyle/>
          <a:p>
            <a:r>
              <a:rPr lang="en-US" altLang="en-US" sz="2400" dirty="0" err="1"/>
              <a:t>Configmap</a:t>
            </a:r>
            <a:r>
              <a:rPr lang="en-US" altLang="en-US" sz="2400" dirty="0"/>
              <a:t> can be used to put in the configuration parameters that are not secrets.</a:t>
            </a:r>
          </a:p>
          <a:p>
            <a:r>
              <a:rPr lang="en-US" altLang="en-US" sz="2400" dirty="0"/>
              <a:t>The input is again key-value pairs.</a:t>
            </a:r>
          </a:p>
          <a:p>
            <a:r>
              <a:rPr lang="en-US" altLang="en-US" sz="2400" dirty="0"/>
              <a:t>The </a:t>
            </a:r>
            <a:r>
              <a:rPr lang="en-US" altLang="en-US" sz="2400" dirty="0" err="1"/>
              <a:t>ConfigMap</a:t>
            </a:r>
            <a:r>
              <a:rPr lang="en-US" altLang="en-US" sz="2400" dirty="0"/>
              <a:t> key-value pairs can then be read by the application using,</a:t>
            </a:r>
          </a:p>
          <a:p>
            <a:pPr lvl="1"/>
            <a:r>
              <a:rPr lang="en-US" altLang="en-US" sz="2000" dirty="0"/>
              <a:t>Environment variables</a:t>
            </a:r>
          </a:p>
          <a:p>
            <a:pPr lvl="1"/>
            <a:r>
              <a:rPr lang="en-US" altLang="en-US" sz="2000" dirty="0"/>
              <a:t>Container </a:t>
            </a:r>
            <a:r>
              <a:rPr lang="en-US" altLang="en-US" sz="2000" dirty="0" err="1"/>
              <a:t>commandline</a:t>
            </a:r>
            <a:r>
              <a:rPr lang="en-US" altLang="en-US" sz="2000" dirty="0"/>
              <a:t> arguments in the pod configuration.</a:t>
            </a:r>
          </a:p>
          <a:p>
            <a:pPr lvl="1"/>
            <a:r>
              <a:rPr lang="en-US" altLang="en-US" sz="2000" dirty="0"/>
              <a:t>Using volumes.</a:t>
            </a:r>
          </a:p>
          <a:p>
            <a:r>
              <a:rPr lang="en-US" altLang="en-US" sz="2400" dirty="0"/>
              <a:t>A </a:t>
            </a:r>
            <a:r>
              <a:rPr lang="en-US" altLang="en-US" sz="2400" dirty="0" err="1"/>
              <a:t>configmap</a:t>
            </a:r>
            <a:r>
              <a:rPr lang="en-US" altLang="en-US" sz="2400" dirty="0"/>
              <a:t> can also contain full configuration files</a:t>
            </a:r>
          </a:p>
          <a:p>
            <a:pPr lvl="1"/>
            <a:r>
              <a:rPr lang="en-US" altLang="en-US" sz="1800" dirty="0" err="1"/>
              <a:t>Eg</a:t>
            </a:r>
            <a:r>
              <a:rPr lang="en-US" altLang="en-US" sz="1800" dirty="0"/>
              <a:t> : a webserver </a:t>
            </a:r>
            <a:r>
              <a:rPr lang="en-US" altLang="en-US" sz="1800" dirty="0" err="1"/>
              <a:t>config</a:t>
            </a:r>
            <a:r>
              <a:rPr lang="en-US" altLang="en-US" sz="1800" dirty="0"/>
              <a:t> file	</a:t>
            </a:r>
          </a:p>
          <a:p>
            <a:r>
              <a:rPr lang="en-US" altLang="en-US" sz="2400" dirty="0"/>
              <a:t>This file can then be mounted using volumes where the application expects its configuration file.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CONFIGMAP.</a:t>
            </a:r>
          </a:p>
        </p:txBody>
      </p:sp>
      <p:sp>
        <p:nvSpPr>
          <p:cNvPr id="3" name="Content Placeholder 2"/>
          <p:cNvSpPr>
            <a:spLocks noGrp="1"/>
          </p:cNvSpPr>
          <p:nvPr>
            <p:ph idx="1"/>
          </p:nvPr>
        </p:nvSpPr>
        <p:spPr/>
        <p:txBody>
          <a:bodyPr/>
          <a:lstStyle/>
          <a:p>
            <a:r>
              <a:rPr lang="en-US" altLang="en-US"/>
              <a:t>This way you can “inject” configuration settings into containers without changing the container itself.</a:t>
            </a:r>
          </a:p>
          <a:p>
            <a:r>
              <a:rPr lang="en-US" altLang="en-US"/>
              <a:t>To generate config file using files,</a:t>
            </a:r>
          </a:p>
          <a:p>
            <a:endParaRPr lang="en-US" altLang="en-US"/>
          </a:p>
          <a:p>
            <a:endParaRPr lang="en-US" altLang="en-US"/>
          </a:p>
          <a:p>
            <a:endParaRPr lang="en-US" altLang="en-US"/>
          </a:p>
          <a:p>
            <a:endParaRPr lang="en-US" altLang="en-US"/>
          </a:p>
          <a:p>
            <a:r>
              <a:rPr lang="en-US" altLang="en-US"/>
              <a:t>kubectl create configmap app-config --from-file=app.properties</a:t>
            </a:r>
          </a:p>
          <a:p>
            <a:endParaRPr lang="en-US" altLang="en-US"/>
          </a:p>
        </p:txBody>
      </p:sp>
      <p:pic>
        <p:nvPicPr>
          <p:cNvPr id="4" name="Picture 3"/>
          <p:cNvPicPr>
            <a:picLocks noChangeAspect="1"/>
          </p:cNvPicPr>
          <p:nvPr/>
        </p:nvPicPr>
        <p:blipFill>
          <a:blip r:embed="rId2"/>
          <a:stretch>
            <a:fillRect/>
          </a:stretch>
        </p:blipFill>
        <p:spPr>
          <a:xfrm>
            <a:off x="4581525" y="3150870"/>
            <a:ext cx="3028315" cy="189547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USING CONFIGMAP.</a:t>
            </a:r>
          </a:p>
        </p:txBody>
      </p:sp>
      <p:sp>
        <p:nvSpPr>
          <p:cNvPr id="3" name="Content Placeholder 2"/>
          <p:cNvSpPr>
            <a:spLocks noGrp="1"/>
          </p:cNvSpPr>
          <p:nvPr>
            <p:ph idx="1"/>
          </p:nvPr>
        </p:nvSpPr>
        <p:spPr/>
        <p:txBody>
          <a:bodyPr/>
          <a:lstStyle/>
          <a:p>
            <a:r>
              <a:rPr lang="en-US" altLang="en-US"/>
              <a:t>You can create a pod that exposes the configmap using a volume.</a:t>
            </a:r>
          </a:p>
          <a:p>
            <a:endParaRPr lang="en-US" altLang="en-US"/>
          </a:p>
        </p:txBody>
      </p:sp>
      <p:pic>
        <p:nvPicPr>
          <p:cNvPr id="4" name="Picture 3"/>
          <p:cNvPicPr>
            <a:picLocks noChangeAspect="1"/>
          </p:cNvPicPr>
          <p:nvPr/>
        </p:nvPicPr>
        <p:blipFill>
          <a:blip r:embed="rId2"/>
          <a:stretch>
            <a:fillRect/>
          </a:stretch>
        </p:blipFill>
        <p:spPr>
          <a:xfrm>
            <a:off x="2069465" y="2727960"/>
            <a:ext cx="8053705" cy="386397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USING CONFIGMAP.</a:t>
            </a:r>
          </a:p>
        </p:txBody>
      </p:sp>
      <p:sp>
        <p:nvSpPr>
          <p:cNvPr id="3" name="Content Placeholder 2"/>
          <p:cNvSpPr>
            <a:spLocks noGrp="1"/>
          </p:cNvSpPr>
          <p:nvPr>
            <p:ph idx="1"/>
          </p:nvPr>
        </p:nvSpPr>
        <p:spPr/>
        <p:txBody>
          <a:bodyPr/>
          <a:lstStyle/>
          <a:p>
            <a:r>
              <a:rPr lang="en-US" altLang="en-US"/>
              <a:t>You can create a pod that exposes the configmap as environment variables.</a:t>
            </a:r>
          </a:p>
        </p:txBody>
      </p:sp>
      <p:pic>
        <p:nvPicPr>
          <p:cNvPr id="4" name="Picture 3"/>
          <p:cNvPicPr>
            <a:picLocks noChangeAspect="1"/>
          </p:cNvPicPr>
          <p:nvPr/>
        </p:nvPicPr>
        <p:blipFill>
          <a:blip r:embed="rId2"/>
          <a:stretch>
            <a:fillRect/>
          </a:stretch>
        </p:blipFill>
        <p:spPr>
          <a:xfrm>
            <a:off x="3448685" y="2603500"/>
            <a:ext cx="5294630" cy="413575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CONFIGMAP COMMANDS.</a:t>
            </a:r>
          </a:p>
        </p:txBody>
      </p:sp>
      <p:sp>
        <p:nvSpPr>
          <p:cNvPr id="3" name="Content Placeholder 2"/>
          <p:cNvSpPr>
            <a:spLocks noGrp="1"/>
          </p:cNvSpPr>
          <p:nvPr>
            <p:ph idx="1"/>
          </p:nvPr>
        </p:nvSpPr>
        <p:spPr/>
        <p:txBody>
          <a:bodyPr>
            <a:noAutofit/>
          </a:bodyPr>
          <a:lstStyle/>
          <a:p>
            <a:r>
              <a:rPr lang="en-US" altLang="en-US"/>
              <a:t>cat configmap/reverseproxy.conf</a:t>
            </a:r>
          </a:p>
          <a:p>
            <a:r>
              <a:rPr lang="en-US" altLang="en-US"/>
              <a:t>kubectl create configmap nginx-config --from-file configmap/reverseproxy.conf</a:t>
            </a:r>
          </a:p>
          <a:p>
            <a:r>
              <a:rPr lang="en-US" altLang="en-US"/>
              <a:t>kubectl get config</a:t>
            </a:r>
          </a:p>
          <a:p>
            <a:r>
              <a:rPr lang="en-US" altLang="en-US"/>
              <a:t>kubectl get configmap nginx-config -o yaml</a:t>
            </a:r>
          </a:p>
          <a:p>
            <a:r>
              <a:rPr lang="en-US" altLang="en-US"/>
              <a:t>cat configmap/nginx.yml</a:t>
            </a:r>
          </a:p>
          <a:p>
            <a:r>
              <a:rPr lang="en-US" altLang="en-US"/>
              <a:t>kubectl create -f configmap/nginx.yml</a:t>
            </a:r>
          </a:p>
          <a:p>
            <a:r>
              <a:rPr lang="en-US" altLang="en-US"/>
              <a:t>kubectl create -f configmap/nginx-service.yml</a:t>
            </a:r>
          </a:p>
          <a:p>
            <a:r>
              <a:rPr lang="en-US" altLang="en-US"/>
              <a:t>kubectl get svc</a:t>
            </a:r>
          </a:p>
          <a:p>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a:sym typeface="+mn-ea"/>
              </a:rPr>
              <a:t>CONFIGMAP COMMANDS.</a:t>
            </a:r>
            <a:endParaRPr lang="en-US"/>
          </a:p>
        </p:txBody>
      </p:sp>
      <p:sp>
        <p:nvSpPr>
          <p:cNvPr id="3" name="Content Placeholder 2"/>
          <p:cNvSpPr>
            <a:spLocks noGrp="1"/>
          </p:cNvSpPr>
          <p:nvPr>
            <p:ph idx="1"/>
          </p:nvPr>
        </p:nvSpPr>
        <p:spPr/>
        <p:txBody>
          <a:bodyPr/>
          <a:lstStyle/>
          <a:p>
            <a:r>
              <a:rPr lang="en-US" altLang="en-US">
                <a:sym typeface="+mn-ea"/>
              </a:rPr>
              <a:t>kubectl get pods</a:t>
            </a:r>
          </a:p>
          <a:p>
            <a:r>
              <a:rPr lang="en-US" altLang="en-US">
                <a:sym typeface="+mn-ea"/>
              </a:rPr>
              <a:t>curl http://ipaddress:portnumber -vvvv</a:t>
            </a:r>
          </a:p>
          <a:p>
            <a:r>
              <a:rPr lang="en-US" altLang="en-US">
                <a:sym typeface="+mn-ea"/>
              </a:rPr>
              <a:t>kubectl exec -it helloworld-nginx -c nginx -- bash</a:t>
            </a:r>
            <a:endParaRPr lang="en-US" altLang="en-US"/>
          </a:p>
          <a:p>
            <a:r>
              <a:rPr lang="en-US" altLang="en-US">
                <a:sym typeface="+mn-ea"/>
              </a:rPr>
              <a:t>ps x</a:t>
            </a:r>
            <a:endParaRPr lang="en-US" altLang="en-US"/>
          </a:p>
          <a:p>
            <a:r>
              <a:rPr lang="en-US" altLang="en-US">
                <a:sym typeface="+mn-ea"/>
              </a:rPr>
              <a:t>cat /etc/nginx/config/reverseproxy.conf</a:t>
            </a:r>
            <a:endParaRPr lang="en-US" altLang="en-US"/>
          </a:p>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INGRESS CONTROLLER.</a:t>
            </a:r>
          </a:p>
        </p:txBody>
      </p:sp>
      <p:sp>
        <p:nvSpPr>
          <p:cNvPr id="3" name="Content Placeholder 2"/>
          <p:cNvSpPr>
            <a:spLocks noGrp="1"/>
          </p:cNvSpPr>
          <p:nvPr>
            <p:ph idx="1"/>
          </p:nvPr>
        </p:nvSpPr>
        <p:spPr/>
        <p:txBody>
          <a:bodyPr>
            <a:noAutofit/>
          </a:bodyPr>
          <a:lstStyle/>
          <a:p>
            <a:r>
              <a:rPr lang="en-US" altLang="en-US"/>
              <a:t>Ingress is a solution available since kubernetes 1.1 that allows inbound connections to the cluster.</a:t>
            </a:r>
          </a:p>
          <a:p>
            <a:r>
              <a:rPr lang="en-US" altLang="en-US"/>
              <a:t>It is an alternative to the external load balancer and nodeports.</a:t>
            </a:r>
          </a:p>
          <a:p>
            <a:pPr lvl="1"/>
            <a:r>
              <a:rPr lang="en-US" altLang="en-US"/>
              <a:t>Ingress allows you to easily expose services that needs to be accessible from outside the cluster.</a:t>
            </a:r>
          </a:p>
          <a:p>
            <a:r>
              <a:rPr lang="en-US" altLang="en-US"/>
              <a:t>With ingress, you can run your own ingress controller which is basically a load balancer within the kubernetes cluster.</a:t>
            </a:r>
          </a:p>
          <a:p>
            <a:r>
              <a:rPr lang="en-US" altLang="en-US"/>
              <a:t>There are default ingress controller available or you can write your own ingress controller.</a:t>
            </a:r>
          </a:p>
          <a:p>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INGRESS CONTROLLER.</a:t>
            </a:r>
          </a:p>
        </p:txBody>
      </p:sp>
      <p:pic>
        <p:nvPicPr>
          <p:cNvPr id="4" name="Content Placeholder 3"/>
          <p:cNvPicPr>
            <a:picLocks noGrp="1" noChangeAspect="1"/>
          </p:cNvPicPr>
          <p:nvPr>
            <p:ph idx="1"/>
          </p:nvPr>
        </p:nvPicPr>
        <p:blipFill>
          <a:blip r:embed="rId2"/>
          <a:stretch>
            <a:fillRect/>
          </a:stretch>
        </p:blipFill>
        <p:spPr>
          <a:xfrm>
            <a:off x="1515745" y="1691005"/>
            <a:ext cx="9159875" cy="438340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INGRESS CONTROLLER.</a:t>
            </a:r>
          </a:p>
        </p:txBody>
      </p:sp>
      <p:sp>
        <p:nvSpPr>
          <p:cNvPr id="3" name="Content Placeholder 2"/>
          <p:cNvSpPr>
            <a:spLocks noGrp="1"/>
          </p:cNvSpPr>
          <p:nvPr>
            <p:ph idx="1"/>
          </p:nvPr>
        </p:nvSpPr>
        <p:spPr/>
        <p:txBody>
          <a:bodyPr/>
          <a:lstStyle/>
          <a:p>
            <a:r>
              <a:rPr lang="en-US" altLang="en-US"/>
              <a:t>You can create ingress rules using the ingress object.</a:t>
            </a:r>
          </a:p>
        </p:txBody>
      </p:sp>
      <p:pic>
        <p:nvPicPr>
          <p:cNvPr id="5" name="Picture 4"/>
          <p:cNvPicPr>
            <a:picLocks noChangeAspect="1"/>
          </p:cNvPicPr>
          <p:nvPr/>
        </p:nvPicPr>
        <p:blipFill>
          <a:blip r:embed="rId2"/>
          <a:stretch>
            <a:fillRect/>
          </a:stretch>
        </p:blipFill>
        <p:spPr>
          <a:xfrm>
            <a:off x="2635885" y="2552700"/>
            <a:ext cx="6919595" cy="379793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a:t>INGRESS CONTROLLER COMMANDS.</a:t>
            </a:r>
          </a:p>
        </p:txBody>
      </p:sp>
      <p:sp>
        <p:nvSpPr>
          <p:cNvPr id="3" name="Content Placeholder 2"/>
          <p:cNvSpPr>
            <a:spLocks noGrp="1"/>
          </p:cNvSpPr>
          <p:nvPr>
            <p:ph idx="1"/>
          </p:nvPr>
        </p:nvSpPr>
        <p:spPr/>
        <p:txBody>
          <a:bodyPr>
            <a:normAutofit/>
          </a:bodyPr>
          <a:lstStyle/>
          <a:p>
            <a:r>
              <a:rPr lang="en-US" sz="2400"/>
              <a:t>cat ingress/nginx-ingress-controller.yml </a:t>
            </a:r>
          </a:p>
          <a:p>
            <a:r>
              <a:rPr lang="en-US" sz="2400"/>
              <a:t>cat ingress/ingress.yml</a:t>
            </a:r>
          </a:p>
          <a:p>
            <a:r>
              <a:rPr lang="en-US" altLang="en-US" sz="2400"/>
              <a:t>kubectl create -f </a:t>
            </a:r>
            <a:r>
              <a:rPr lang="en-US" sz="2400">
                <a:sym typeface="+mn-ea"/>
              </a:rPr>
              <a:t>ingress/ingress.yml</a:t>
            </a:r>
            <a:endParaRPr lang="en-US" sz="2400"/>
          </a:p>
          <a:p>
            <a:r>
              <a:rPr lang="en-US" altLang="en-US" sz="2400"/>
              <a:t>kubectl create -f </a:t>
            </a:r>
            <a:r>
              <a:rPr lang="en-US" sz="2400">
                <a:sym typeface="+mn-ea"/>
              </a:rPr>
              <a:t>ingress/nginx-ingress-controller.yml</a:t>
            </a:r>
          </a:p>
          <a:p>
            <a:r>
              <a:rPr lang="en-US" altLang="en-US" sz="2400"/>
              <a:t>kubectl create -f ingress/echoservice.yml</a:t>
            </a:r>
          </a:p>
          <a:p>
            <a:r>
              <a:rPr lang="en-US" altLang="en-US" sz="2400"/>
              <a:t>kubectl create -f ingress/helloworld-v1.yml</a:t>
            </a:r>
          </a:p>
          <a:p>
            <a:r>
              <a:rPr lang="en-US" altLang="en-US" sz="2400"/>
              <a:t>kubectl create -f ingress/helloworld-v2.yml</a:t>
            </a:r>
          </a:p>
          <a:p>
            <a:r>
              <a:rPr lang="en-US" altLang="en-US" sz="2400"/>
              <a:t>kubectl get pods</a:t>
            </a:r>
          </a:p>
          <a:p>
            <a:r>
              <a:rPr lang="en-US" altLang="en-US" sz="2400"/>
              <a:t>curl &lt;ec2-ip-address&gt;</a:t>
            </a:r>
          </a:p>
          <a:p>
            <a:endParaRPr lang="en-US" altLang="en-US" sz="2400"/>
          </a:p>
          <a:p>
            <a:endParaRPr lang="en-US"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13018</Words>
  <Application>Microsoft Office PowerPoint</Application>
  <PresentationFormat>Custom</PresentationFormat>
  <Paragraphs>1553</Paragraphs>
  <Slides>235</Slides>
  <Notes>1</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KUBERNETES.</vt:lpstr>
      <vt:lpstr>CONTAINERS INTRODUCTION.</vt:lpstr>
      <vt:lpstr>VIRTUAL MACHINES VS CONTAINERS.</vt:lpstr>
      <vt:lpstr>KUBERNETES INTRODUCTION.</vt:lpstr>
      <vt:lpstr>KUBERNETES INTRODUCTION.</vt:lpstr>
      <vt:lpstr>KUBERNETES INTRODUCTION.</vt:lpstr>
      <vt:lpstr>KUBERNETES ADVANTAGE.</vt:lpstr>
      <vt:lpstr>DOCKER.</vt:lpstr>
      <vt:lpstr>DOCKER BENEFITS.</vt:lpstr>
      <vt:lpstr>KUBERNETES SETUP.</vt:lpstr>
      <vt:lpstr>MINIKUBE SETUP.</vt:lpstr>
      <vt:lpstr>MINIKUBE SETUP.</vt:lpstr>
      <vt:lpstr>MINIKUBE SETUP.</vt:lpstr>
      <vt:lpstr>RUNNING KUBERNETES LOCALLY VIA MINIKUBE.</vt:lpstr>
      <vt:lpstr>KUBERNETES SETUP USING DOCKER CLIENT.</vt:lpstr>
      <vt:lpstr>INTRODUCTION TO KOPS.</vt:lpstr>
      <vt:lpstr>KUBERNETES SETUP ON AWS USING KOPS.</vt:lpstr>
      <vt:lpstr>KUBERNETES SETUP ON AWS USING KOPS.</vt:lpstr>
      <vt:lpstr>DELETING THE KUBERNETES CLUSTER ON AWS.</vt:lpstr>
      <vt:lpstr>KUBERNETES SETUP ON AWS - KOPS.</vt:lpstr>
      <vt:lpstr>DELETING THE KUBERNETES CLUSTER ON AWS.</vt:lpstr>
      <vt:lpstr>BUILDING CONTAINERS.</vt:lpstr>
      <vt:lpstr>DOCKERFILE.</vt:lpstr>
      <vt:lpstr>DOCKERFILE.</vt:lpstr>
      <vt:lpstr>BUILDING DOCKER IMAGES.</vt:lpstr>
      <vt:lpstr>DOCKER REGISTRY.</vt:lpstr>
      <vt:lpstr>DOCKER REGISTRY.</vt:lpstr>
      <vt:lpstr>DOCKER.</vt:lpstr>
      <vt:lpstr>RUNNING FIRST APP ON KUBERNETES.</vt:lpstr>
      <vt:lpstr>CREATING A POD.</vt:lpstr>
      <vt:lpstr>SOME USEFUL COMMANDS IN KUBECTL.</vt:lpstr>
      <vt:lpstr>BY USING MINIKUBE.</vt:lpstr>
      <vt:lpstr>BY USING KOPS ON AWS.</vt:lpstr>
      <vt:lpstr>USEFUL KUBECTL COMMANDS.</vt:lpstr>
      <vt:lpstr>EXPOSING THE SERVICE WITH A LOAD BALANCER.</vt:lpstr>
      <vt:lpstr>EXPOSING THE SERVICE WITH A LOAD BALANCER.</vt:lpstr>
      <vt:lpstr>EXPOSING THE SERVICE WITH A LOAD BALANCER.</vt:lpstr>
      <vt:lpstr>KUBERNETES ARCHITECTURE.</vt:lpstr>
      <vt:lpstr>REPLICATION CONTROLLER / SCALING PODS.</vt:lpstr>
      <vt:lpstr>REPLICATION CONTROLLER / SCALING PODS.</vt:lpstr>
      <vt:lpstr>REPLICATION CONTROLLER / SCALING PODS.</vt:lpstr>
      <vt:lpstr>REPLICATION CONTROLLER / SCALING PODS.</vt:lpstr>
      <vt:lpstr>DEPLOYMENTS.</vt:lpstr>
      <vt:lpstr>DEPLOYMENTS.</vt:lpstr>
      <vt:lpstr>DEPLOYMENTS.</vt:lpstr>
      <vt:lpstr>USEFUL COMMANDS IN DEPLOYMENTS.</vt:lpstr>
      <vt:lpstr>DEPLOYMENTS.</vt:lpstr>
      <vt:lpstr>DEPLOYMENTS.</vt:lpstr>
      <vt:lpstr>DEPLOYMENTS.</vt:lpstr>
      <vt:lpstr>SERVICES.</vt:lpstr>
      <vt:lpstr>SERVICES.</vt:lpstr>
      <vt:lpstr>SERVICES.</vt:lpstr>
      <vt:lpstr>SERVICES.</vt:lpstr>
      <vt:lpstr>LABELS.</vt:lpstr>
      <vt:lpstr>LABELS.</vt:lpstr>
      <vt:lpstr>LABELS.</vt:lpstr>
      <vt:lpstr>LABELS.</vt:lpstr>
      <vt:lpstr>LABELS.</vt:lpstr>
      <vt:lpstr>LABELS.</vt:lpstr>
      <vt:lpstr>HEALTHCHECKS.</vt:lpstr>
      <vt:lpstr>HEALTHCHECKS.</vt:lpstr>
      <vt:lpstr>HEALTHCHECKS.</vt:lpstr>
      <vt:lpstr>READINDESS.</vt:lpstr>
      <vt:lpstr>READINDESS.</vt:lpstr>
      <vt:lpstr>READINDESS.</vt:lpstr>
      <vt:lpstr>POD STATE.</vt:lpstr>
      <vt:lpstr>POD STATE.</vt:lpstr>
      <vt:lpstr>POD STATE.</vt:lpstr>
      <vt:lpstr>POD STATE.</vt:lpstr>
      <vt:lpstr>POD LIFECYCLE.</vt:lpstr>
      <vt:lpstr>POD LIFECYCLE.</vt:lpstr>
      <vt:lpstr>SECRETS.</vt:lpstr>
      <vt:lpstr>SECRETS.</vt:lpstr>
      <vt:lpstr>SECRETS.</vt:lpstr>
      <vt:lpstr>SECRETS.</vt:lpstr>
      <vt:lpstr>SECRETS.</vt:lpstr>
      <vt:lpstr>SECRETS.</vt:lpstr>
      <vt:lpstr>SECRETS.</vt:lpstr>
      <vt:lpstr>SECRETS.</vt:lpstr>
      <vt:lpstr>RUNNING WORDPRESS USING SECRETS.</vt:lpstr>
      <vt:lpstr>WEB UI.</vt:lpstr>
      <vt:lpstr>WEB UI.</vt:lpstr>
      <vt:lpstr>WEB UI.</vt:lpstr>
      <vt:lpstr>ADVANCED TOPICS - SERVICE DISCOVERY.</vt:lpstr>
      <vt:lpstr>DNS - SERVICE DISCOVERY.</vt:lpstr>
      <vt:lpstr>DNS - HOW DOES IT WORK ? </vt:lpstr>
      <vt:lpstr>DNS - HOW DOES IT WORK ? </vt:lpstr>
      <vt:lpstr>DNS - HOW DOES IT WORK ? </vt:lpstr>
      <vt:lpstr>DNS - HOW DOES IT WORK ? </vt:lpstr>
      <vt:lpstr>CONFIGMAP.</vt:lpstr>
      <vt:lpstr>CONFIGMAP.</vt:lpstr>
      <vt:lpstr>USING CONFIGMAP.</vt:lpstr>
      <vt:lpstr>USING CONFIGMAP.</vt:lpstr>
      <vt:lpstr>CONFIGMAP COMMANDS.</vt:lpstr>
      <vt:lpstr>CONFIGMAP COMMANDS.</vt:lpstr>
      <vt:lpstr>INGRESS CONTROLLER.</vt:lpstr>
      <vt:lpstr>INGRESS CONTROLLER.</vt:lpstr>
      <vt:lpstr>INGRESS CONTROLLER.</vt:lpstr>
      <vt:lpstr>INGRESS CONTROLLER COMMANDS.</vt:lpstr>
      <vt:lpstr>INGRESS CONTROLLER COMMANDS.</vt:lpstr>
      <vt:lpstr>EXTERNAL DNS.</vt:lpstr>
      <vt:lpstr>EXTERNAL DNS.</vt:lpstr>
      <vt:lpstr>EXTERNAL DNS.</vt:lpstr>
      <vt:lpstr>EXTERNAL DNS - COMMANDS.</vt:lpstr>
      <vt:lpstr>EXTERNAL DNS - COMMANDS.</vt:lpstr>
      <vt:lpstr>VOLUMES.</vt:lpstr>
      <vt:lpstr>VOLUMES.</vt:lpstr>
      <vt:lpstr>VOLUMES.</vt:lpstr>
      <vt:lpstr>VOLUMES.</vt:lpstr>
      <vt:lpstr>VOLUMES.</vt:lpstr>
      <vt:lpstr>VOLUMES.</vt:lpstr>
      <vt:lpstr>VOLUME - COMMANDS.</vt:lpstr>
      <vt:lpstr>VOLUME - COMMANDS.</vt:lpstr>
      <vt:lpstr>VOLUMES AUTO PROVISIONING.</vt:lpstr>
      <vt:lpstr>VOLUMES AUTO PROVISIONING.</vt:lpstr>
      <vt:lpstr>VOLUMES AUTO PROVISIONING.</vt:lpstr>
      <vt:lpstr>VOLUMES AUTO PROVISIONING.</vt:lpstr>
      <vt:lpstr>WORDPRESS WITH VOLUMES.</vt:lpstr>
      <vt:lpstr>WORDPRESS WITH VOLUMES.</vt:lpstr>
      <vt:lpstr>WORDPRESS WITH VOLUMES.</vt:lpstr>
      <vt:lpstr>POD PRESETS.</vt:lpstr>
      <vt:lpstr>POD PRESETS.</vt:lpstr>
      <vt:lpstr>POD PRESETS.</vt:lpstr>
      <vt:lpstr>POD PRESETS.</vt:lpstr>
      <vt:lpstr>POD PRESETS.</vt:lpstr>
      <vt:lpstr>STATEFULSETS.</vt:lpstr>
      <vt:lpstr>STATEFULSETS.</vt:lpstr>
      <vt:lpstr>STATEFULSETS.</vt:lpstr>
      <vt:lpstr>STATEFULSETS.</vt:lpstr>
      <vt:lpstr>STATEFULSETS.</vt:lpstr>
      <vt:lpstr>DAEMON SETS.</vt:lpstr>
      <vt:lpstr>DAEMON SETS.</vt:lpstr>
      <vt:lpstr>RESOURCE USAGE MONITORING.</vt:lpstr>
      <vt:lpstr>RESOURCE USAGE MONITORING.</vt:lpstr>
      <vt:lpstr>RESOURCE USAGE MONITORING.</vt:lpstr>
      <vt:lpstr>RESOURCE USAGE MONITORING USING METRIC SERVER.</vt:lpstr>
      <vt:lpstr>AUTO SCALING.</vt:lpstr>
      <vt:lpstr>AUTO SCALING.</vt:lpstr>
      <vt:lpstr>AUTO SCALING.</vt:lpstr>
      <vt:lpstr>AUTO SCALING.</vt:lpstr>
      <vt:lpstr>AUTO SCALING.</vt:lpstr>
      <vt:lpstr>AUTO SCALING.</vt:lpstr>
      <vt:lpstr>AUTO SCALING.</vt:lpstr>
      <vt:lpstr>AFFINITY AND ANTI-AFFINITY.</vt:lpstr>
      <vt:lpstr>AFFINITY AND ANTI-AFFINITY.</vt:lpstr>
      <vt:lpstr>AFFINITY AND ANTI-AFFINITY.</vt:lpstr>
      <vt:lpstr>AFFINITY AND ANTI-AFFINITY.</vt:lpstr>
      <vt:lpstr>AFFINITY AND ANTI-AFFINITY.</vt:lpstr>
      <vt:lpstr>AFFINITY AND ANTI-AFFINITY.</vt:lpstr>
      <vt:lpstr>AFFINITY AND ANTI-AFFINITY.</vt:lpstr>
      <vt:lpstr>AFFINITY AND ANTI-AFFINITY.</vt:lpstr>
      <vt:lpstr>AFFINITY AND ANTI-AFFINITY.</vt:lpstr>
      <vt:lpstr>INTERPOD AFFINITY AND ANTI-AFFINITY.</vt:lpstr>
      <vt:lpstr>INTERPOD AFFINITY AND ANTI-AFFINITY.</vt:lpstr>
      <vt:lpstr>INTERPOD AFFINITY AND ANTI-AFFINITY.</vt:lpstr>
      <vt:lpstr>INTERPOD AFFINITY AND ANTI-AFFINITY.</vt:lpstr>
      <vt:lpstr>INTERPOD AFFINITY AND ANTI-AFFINITY.</vt:lpstr>
      <vt:lpstr>INTERPOD AFFINITY AND ANTI-AFFINITY.</vt:lpstr>
      <vt:lpstr>INTERPOD AFFINITY AND ANTI-AFFINITY.</vt:lpstr>
      <vt:lpstr>INTERPOD AFFINITY AND ANTI-AFFINITY.</vt:lpstr>
      <vt:lpstr>INTERPOD AFFINITY AND ANTI-AFFINITY.</vt:lpstr>
      <vt:lpstr>INTERPOD AFFINITY AND ANTI-AFFINITY.</vt:lpstr>
      <vt:lpstr>TAINTS AND TOLERATIONS.</vt:lpstr>
      <vt:lpstr>TAINTS AND TOLERATIONS.</vt:lpstr>
      <vt:lpstr>TAINTS AND TOLERATIONS.</vt:lpstr>
      <vt:lpstr>TAINTS AND TOLERATIONS.</vt:lpstr>
      <vt:lpstr>TAINTS AND TOLERATIONS.</vt:lpstr>
      <vt:lpstr>TAINTS AND TOLERATIONS.</vt:lpstr>
      <vt:lpstr>TAINTS AND TOLERATIONS.</vt:lpstr>
      <vt:lpstr>TAINTS AND TOLERATIONS.</vt:lpstr>
      <vt:lpstr>TAINTS AND TOLERATIONS.</vt:lpstr>
      <vt:lpstr>CUSTOM RESOURCE DEFINITIONS (CRDs).</vt:lpstr>
      <vt:lpstr>CUSTOM RESOURCE DEFINITIONS (CRDs)</vt:lpstr>
      <vt:lpstr>OPERATORS.</vt:lpstr>
      <vt:lpstr>OPERATORS.</vt:lpstr>
      <vt:lpstr>OPERATORS.</vt:lpstr>
      <vt:lpstr>OPERATORS.</vt:lpstr>
      <vt:lpstr>OPERATORS.</vt:lpstr>
      <vt:lpstr>KUBERNETES ADMINISTRATION.</vt:lpstr>
      <vt:lpstr>THE KUBERNETES MASTER SERVICES.</vt:lpstr>
      <vt:lpstr>RESOURCE QUOTAS.</vt:lpstr>
      <vt:lpstr>RESOURCE QUOTAS.</vt:lpstr>
      <vt:lpstr>RESOURCE QUOTAS.</vt:lpstr>
      <vt:lpstr>RESOURCE QUOTAS.</vt:lpstr>
      <vt:lpstr>RESOURCE QUOTAS.</vt:lpstr>
      <vt:lpstr>RESOURCE QUOTAS.</vt:lpstr>
      <vt:lpstr>NAMESPACES.</vt:lpstr>
      <vt:lpstr>NAMESPACES.</vt:lpstr>
      <vt:lpstr>NAMESPACES.</vt:lpstr>
      <vt:lpstr>NAMESPACES.</vt:lpstr>
      <vt:lpstr>NAMESPACES.</vt:lpstr>
      <vt:lpstr>NAMESPACES.</vt:lpstr>
      <vt:lpstr>NAMESPACES.</vt:lpstr>
      <vt:lpstr>USER MANAGEMENT.</vt:lpstr>
      <vt:lpstr>USER MANAGEMENT.</vt:lpstr>
      <vt:lpstr>USER MANAGEMENT.</vt:lpstr>
      <vt:lpstr>USER MANAGEMENT.</vt:lpstr>
      <vt:lpstr>USER MANAGEMENT.</vt:lpstr>
      <vt:lpstr>USER MANAGEMENT.</vt:lpstr>
      <vt:lpstr>RBAC.</vt:lpstr>
      <vt:lpstr>RBAC.</vt:lpstr>
      <vt:lpstr>RBAC.</vt:lpstr>
      <vt:lpstr>RBAC.</vt:lpstr>
      <vt:lpstr>RBAC.</vt:lpstr>
      <vt:lpstr>RBAC.</vt:lpstr>
      <vt:lpstr>RBAC.</vt:lpstr>
      <vt:lpstr>RBAC.</vt:lpstr>
      <vt:lpstr>RBAC.</vt:lpstr>
      <vt:lpstr>NETWORKING.</vt:lpstr>
      <vt:lpstr>NETWORKING.</vt:lpstr>
      <vt:lpstr>NETWORKING. </vt:lpstr>
      <vt:lpstr>NETWORKING.</vt:lpstr>
      <vt:lpstr>NETWORKING.</vt:lpstr>
      <vt:lpstr>NODE MAINTENANCE.</vt:lpstr>
      <vt:lpstr>NODE MAINTENANCE.</vt:lpstr>
      <vt:lpstr>NODE MAINTENANCE.</vt:lpstr>
      <vt:lpstr>NODE MAINTENANCE.</vt:lpstr>
      <vt:lpstr>HIGH AVAILABILITY.</vt:lpstr>
      <vt:lpstr>ARCHITECTURE OVERVIEW - HA.</vt:lpstr>
      <vt:lpstr>ARCHITECTURE OVERVIEW - HA.</vt:lpstr>
      <vt:lpstr>HIGH AVAILABILITY.</vt:lpstr>
      <vt:lpstr>HIGH AVAILABILITY.</vt:lpstr>
      <vt:lpstr>TLS ON ELB USING ANNOTATIONS.</vt:lpstr>
      <vt:lpstr>TLS ON ELB USING ANNOTATIONS.</vt:lpstr>
      <vt:lpstr>TLS ON ELB USING ANNOTATIONS.</vt:lpstr>
      <vt:lpstr>TLS ON ELB USING ANNOTATIONS.</vt:lpstr>
      <vt:lpstr>TLS ON ELB USING ANNOTATIONS.</vt:lpstr>
      <vt:lpstr>ADMISSION CONTROLLER.</vt:lpstr>
      <vt:lpstr>ADMISSION CONTROLLER.</vt:lpstr>
      <vt:lpstr>ADMISSION CONTROLLER.</vt:lpstr>
      <vt:lpstr>ADMISSION CONTROLLER.</vt:lpstr>
      <vt:lpstr>ADMISSION CONTROLLER.</vt:lpstr>
      <vt:lpstr>POD SECURITY POLICIES.</vt:lpstr>
      <vt:lpstr>POD SECURITY POLICIES.</vt:lpstr>
      <vt:lpstr>POD SECURITY POLICIES.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dgruploads</dc:creator>
  <cp:lastModifiedBy>SAURABH</cp:lastModifiedBy>
  <cp:revision>344</cp:revision>
  <dcterms:created xsi:type="dcterms:W3CDTF">2020-05-09T03:24:09Z</dcterms:created>
  <dcterms:modified xsi:type="dcterms:W3CDTF">2021-08-30T14:02:12Z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