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Source Sans Pro SemiBold"/>
      <p:regular r:id="rId46"/>
      <p:bold r:id="rId47"/>
      <p:italic r:id="rId48"/>
      <p:boldItalic r:id="rId49"/>
    </p:embeddedFont>
    <p:embeddedFont>
      <p:font typeface="Source Sans Pro Black"/>
      <p:bold r:id="rId50"/>
      <p:boldItalic r:id="rId51"/>
    </p:embeddedFont>
    <p:embeddedFont>
      <p:font typeface="Source Sans Pr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6" roundtripDataSignature="AMtx7mhk9bXq83nCc2S+uVB66j2TgIVh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SourceSansProSemiBold-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SansProSemiBold-italic.fntdata"/><Relationship Id="rId47" Type="http://schemas.openxmlformats.org/officeDocument/2006/relationships/font" Target="fonts/SourceSansProSemiBold-bold.fntdata"/><Relationship Id="rId49" Type="http://schemas.openxmlformats.org/officeDocument/2006/relationships/font" Target="fonts/SourceSansPro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SansProBlack-boldItalic.fntdata"/><Relationship Id="rId50" Type="http://schemas.openxmlformats.org/officeDocument/2006/relationships/font" Target="fonts/SourceSansProBlack-bold.fntdata"/><Relationship Id="rId53" Type="http://schemas.openxmlformats.org/officeDocument/2006/relationships/font" Target="fonts/SourceSansPro-bold.fntdata"/><Relationship Id="rId52" Type="http://schemas.openxmlformats.org/officeDocument/2006/relationships/font" Target="fonts/SourceSansPro-regular.fntdata"/><Relationship Id="rId11" Type="http://schemas.openxmlformats.org/officeDocument/2006/relationships/slide" Target="slides/slide6.xml"/><Relationship Id="rId55" Type="http://schemas.openxmlformats.org/officeDocument/2006/relationships/font" Target="fonts/SourceSansPro-boldItalic.fntdata"/><Relationship Id="rId10" Type="http://schemas.openxmlformats.org/officeDocument/2006/relationships/slide" Target="slides/slide5.xml"/><Relationship Id="rId54" Type="http://schemas.openxmlformats.org/officeDocument/2006/relationships/font" Target="fonts/SourceSansPro-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5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5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5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8.jpg"/><Relationship Id="rId5"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32.jpg"/><Relationship Id="rId5"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3.png"/><Relationship Id="rId5" Type="http://schemas.openxmlformats.org/officeDocument/2006/relationships/image" Target="../media/image2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9.jpg"/><Relationship Id="rId5"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1.jpg"/><Relationship Id="rId4" Type="http://schemas.openxmlformats.org/officeDocument/2006/relationships/image" Target="../media/image9.jp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3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3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30.jpg"/><Relationship Id="rId5" Type="http://schemas.openxmlformats.org/officeDocument/2006/relationships/image" Target="../media/image2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jp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86050" y="654649"/>
            <a:ext cx="8520600" cy="1069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solidFill>
                  <a:srgbClr val="980000"/>
                </a:solidFill>
                <a:latin typeface="Source Sans Pro Black"/>
                <a:ea typeface="Source Sans Pro Black"/>
                <a:cs typeface="Source Sans Pro Black"/>
                <a:sym typeface="Source Sans Pro Black"/>
              </a:rPr>
              <a:t>EDA CAPSTONE PROJECT</a:t>
            </a:r>
            <a:endParaRPr>
              <a:solidFill>
                <a:srgbClr val="980000"/>
              </a:solidFill>
              <a:latin typeface="Source Sans Pro Black"/>
              <a:ea typeface="Source Sans Pro Black"/>
              <a:cs typeface="Source Sans Pro Black"/>
              <a:sym typeface="Source Sans Pro Black"/>
            </a:endParaRPr>
          </a:p>
        </p:txBody>
      </p:sp>
      <p:sp>
        <p:nvSpPr>
          <p:cNvPr id="55" name="Google Shape;55;p1"/>
          <p:cNvSpPr txBox="1"/>
          <p:nvPr>
            <p:ph idx="1" type="subTitle"/>
          </p:nvPr>
        </p:nvSpPr>
        <p:spPr>
          <a:xfrm>
            <a:off x="311700" y="2032950"/>
            <a:ext cx="8520600" cy="29472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b="1" lang="en-GB">
                <a:solidFill>
                  <a:srgbClr val="073763"/>
                </a:solidFill>
              </a:rPr>
              <a:t>HOTEL BOOKING ANALYSIS</a:t>
            </a:r>
            <a:endParaRPr b="1">
              <a:solidFill>
                <a:srgbClr val="073763"/>
              </a:solidFill>
            </a:endParaRPr>
          </a:p>
          <a:p>
            <a:pPr indent="0" lvl="0" marL="0" rtl="0" algn="ctr">
              <a:lnSpc>
                <a:spcPct val="100000"/>
              </a:lnSpc>
              <a:spcBef>
                <a:spcPts val="0"/>
              </a:spcBef>
              <a:spcAft>
                <a:spcPts val="0"/>
              </a:spcAft>
              <a:buSzPts val="2800"/>
              <a:buNone/>
            </a:pPr>
            <a:r>
              <a:rPr b="1" lang="en-GB" sz="2400">
                <a:solidFill>
                  <a:srgbClr val="073763"/>
                </a:solidFill>
              </a:rPr>
              <a:t>By</a:t>
            </a:r>
            <a:endParaRPr b="1" sz="2400">
              <a:solidFill>
                <a:srgbClr val="073763"/>
              </a:solidFill>
            </a:endParaRPr>
          </a:p>
          <a:p>
            <a:pPr indent="0" lvl="0" marL="0" rtl="0" algn="ctr">
              <a:lnSpc>
                <a:spcPct val="100000"/>
              </a:lnSpc>
              <a:spcBef>
                <a:spcPts val="0"/>
              </a:spcBef>
              <a:spcAft>
                <a:spcPts val="0"/>
              </a:spcAft>
              <a:buSzPts val="2800"/>
              <a:buNone/>
            </a:pPr>
            <a:r>
              <a:rPr lang="en-GB" sz="2400"/>
              <a:t>Dheeraj Budhlakoti</a:t>
            </a:r>
            <a:endParaRPr sz="2400"/>
          </a:p>
          <a:p>
            <a:pPr indent="0" lvl="0" marL="0" rtl="0" algn="ctr">
              <a:lnSpc>
                <a:spcPct val="100000"/>
              </a:lnSpc>
              <a:spcBef>
                <a:spcPts val="0"/>
              </a:spcBef>
              <a:spcAft>
                <a:spcPts val="0"/>
              </a:spcAft>
              <a:buSzPts val="2800"/>
              <a:buNone/>
            </a:pPr>
            <a:r>
              <a:rPr lang="en-GB" sz="2400"/>
              <a:t>Saurabh Gaikwad</a:t>
            </a:r>
            <a:endParaRPr sz="2400"/>
          </a:p>
          <a:p>
            <a:pPr indent="0" lvl="0" marL="0" rtl="0" algn="ctr">
              <a:lnSpc>
                <a:spcPct val="100000"/>
              </a:lnSpc>
              <a:spcBef>
                <a:spcPts val="0"/>
              </a:spcBef>
              <a:spcAft>
                <a:spcPts val="0"/>
              </a:spcAft>
              <a:buSzPts val="2800"/>
              <a:buNone/>
            </a:pPr>
            <a:r>
              <a:rPr lang="en-GB" sz="2400"/>
              <a:t>Bharat Gupta</a:t>
            </a:r>
            <a:endParaRPr sz="2400"/>
          </a:p>
          <a:p>
            <a:pPr indent="0" lvl="0" marL="0" rtl="0" algn="ctr">
              <a:lnSpc>
                <a:spcPct val="100000"/>
              </a:lnSpc>
              <a:spcBef>
                <a:spcPts val="0"/>
              </a:spcBef>
              <a:spcAft>
                <a:spcPts val="0"/>
              </a:spcAft>
              <a:buSzPts val="2800"/>
              <a:buNone/>
            </a:pPr>
            <a:r>
              <a:rPr lang="en-GB" sz="2400"/>
              <a:t>Utsav Pataihe</a:t>
            </a:r>
            <a:endParaRPr sz="2400"/>
          </a:p>
        </p:txBody>
      </p:sp>
      <p:pic>
        <p:nvPicPr>
          <p:cNvPr id="56" name="Google Shape;56;p1"/>
          <p:cNvPicPr preferRelativeResize="0"/>
          <p:nvPr/>
        </p:nvPicPr>
        <p:blipFill rotWithShape="1">
          <a:blip r:embed="rId3">
            <a:alphaModFix/>
          </a:blip>
          <a:srcRect b="0" l="0" r="0" t="0"/>
          <a:stretch/>
        </p:blipFill>
        <p:spPr>
          <a:xfrm>
            <a:off x="7778250" y="0"/>
            <a:ext cx="1365750" cy="345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rgbClr val="980000"/>
                </a:solidFill>
                <a:latin typeface="Source Sans Pro"/>
                <a:ea typeface="Source Sans Pro"/>
                <a:cs typeface="Source Sans Pro"/>
                <a:sym typeface="Source Sans Pro"/>
              </a:rPr>
              <a:t>DATA WRANGLING</a:t>
            </a:r>
            <a:endParaRPr b="1">
              <a:solidFill>
                <a:srgbClr val="980000"/>
              </a:solidFill>
              <a:latin typeface="Source Sans Pro"/>
              <a:ea typeface="Source Sans Pro"/>
              <a:cs typeface="Source Sans Pro"/>
              <a:sym typeface="Source Sans Pro"/>
            </a:endParaRPr>
          </a:p>
        </p:txBody>
      </p:sp>
      <p:sp>
        <p:nvSpPr>
          <p:cNvPr id="117" name="Google Shape;11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GB">
                <a:solidFill>
                  <a:srgbClr val="434343"/>
                </a:solidFill>
              </a:rPr>
              <a:t>First thing we did was, make a copy of original dataset to work on.</a:t>
            </a:r>
            <a:endParaRPr>
              <a:solidFill>
                <a:srgbClr val="434343"/>
              </a:solidFill>
            </a:endParaRPr>
          </a:p>
          <a:p>
            <a:pPr indent="-342900" lvl="0" marL="457200" rtl="0" algn="l">
              <a:lnSpc>
                <a:spcPct val="115000"/>
              </a:lnSpc>
              <a:spcBef>
                <a:spcPts val="0"/>
              </a:spcBef>
              <a:spcAft>
                <a:spcPts val="0"/>
              </a:spcAft>
              <a:buClr>
                <a:schemeClr val="dk1"/>
              </a:buClr>
              <a:buSzPts val="1800"/>
              <a:buChar char="●"/>
            </a:pPr>
            <a:r>
              <a:rPr lang="en-GB">
                <a:solidFill>
                  <a:srgbClr val="434343"/>
                </a:solidFill>
              </a:rPr>
              <a:t>Now we had to clean this copied dataset and for that,</a:t>
            </a:r>
            <a:endParaRPr>
              <a:solidFill>
                <a:srgbClr val="434343"/>
              </a:solidFill>
            </a:endParaRPr>
          </a:p>
          <a:p>
            <a:pPr indent="-317500" lvl="1" marL="914400" rtl="0" algn="l">
              <a:lnSpc>
                <a:spcPct val="115000"/>
              </a:lnSpc>
              <a:spcBef>
                <a:spcPts val="0"/>
              </a:spcBef>
              <a:spcAft>
                <a:spcPts val="0"/>
              </a:spcAft>
              <a:buClr>
                <a:srgbClr val="434343"/>
              </a:buClr>
              <a:buSzPts val="1400"/>
              <a:buChar char="○"/>
            </a:pPr>
            <a:r>
              <a:rPr lang="en-GB">
                <a:solidFill>
                  <a:srgbClr val="434343"/>
                </a:solidFill>
              </a:rPr>
              <a:t>Firstly, we deleted all duplicated rows in copied Dataset.</a:t>
            </a:r>
            <a:endParaRPr>
              <a:solidFill>
                <a:srgbClr val="434343"/>
              </a:solidFill>
            </a:endParaRPr>
          </a:p>
          <a:p>
            <a:pPr indent="-317500" lvl="1" marL="914400" rtl="0" algn="l">
              <a:lnSpc>
                <a:spcPct val="115000"/>
              </a:lnSpc>
              <a:spcBef>
                <a:spcPts val="0"/>
              </a:spcBef>
              <a:spcAft>
                <a:spcPts val="0"/>
              </a:spcAft>
              <a:buClr>
                <a:srgbClr val="434343"/>
              </a:buClr>
              <a:buSzPts val="1400"/>
              <a:buChar char="○"/>
            </a:pPr>
            <a:r>
              <a:rPr lang="en-GB">
                <a:solidFill>
                  <a:srgbClr val="434343"/>
                </a:solidFill>
              </a:rPr>
              <a:t>Secondly, handled all null/missing values.</a:t>
            </a:r>
            <a:endParaRPr>
              <a:solidFill>
                <a:srgbClr val="434343"/>
              </a:solidFill>
            </a:endParaRPr>
          </a:p>
          <a:p>
            <a:pPr indent="-342900" lvl="0" marL="457200" rtl="0" algn="l">
              <a:lnSpc>
                <a:spcPct val="115000"/>
              </a:lnSpc>
              <a:spcBef>
                <a:spcPts val="0"/>
              </a:spcBef>
              <a:spcAft>
                <a:spcPts val="0"/>
              </a:spcAft>
              <a:buClr>
                <a:schemeClr val="dk1"/>
              </a:buClr>
              <a:buSzPts val="1800"/>
              <a:buChar char="●"/>
            </a:pPr>
            <a:r>
              <a:rPr lang="en-GB">
                <a:solidFill>
                  <a:srgbClr val="434343"/>
                </a:solidFill>
              </a:rPr>
              <a:t>Then we changed the data types of columns to suitable data types.</a:t>
            </a:r>
            <a:endParaRPr>
              <a:solidFill>
                <a:srgbClr val="434343"/>
              </a:solidFill>
            </a:endParaRPr>
          </a:p>
          <a:p>
            <a:pPr indent="-342900" lvl="0" marL="457200" rtl="0" algn="l">
              <a:lnSpc>
                <a:spcPct val="115000"/>
              </a:lnSpc>
              <a:spcBef>
                <a:spcPts val="0"/>
              </a:spcBef>
              <a:spcAft>
                <a:spcPts val="0"/>
              </a:spcAft>
              <a:buClr>
                <a:schemeClr val="dk1"/>
              </a:buClr>
              <a:buSzPts val="1800"/>
              <a:buChar char="●"/>
            </a:pPr>
            <a:r>
              <a:rPr lang="en-GB">
                <a:solidFill>
                  <a:srgbClr val="434343"/>
                </a:solidFill>
              </a:rPr>
              <a:t>Fixed more erroneous data.</a:t>
            </a:r>
            <a:endParaRPr>
              <a:solidFill>
                <a:srgbClr val="434343"/>
              </a:solidFill>
            </a:endParaRPr>
          </a:p>
          <a:p>
            <a:pPr indent="-342900" lvl="0" marL="457200" rtl="0" algn="l">
              <a:lnSpc>
                <a:spcPct val="115000"/>
              </a:lnSpc>
              <a:spcBef>
                <a:spcPts val="0"/>
              </a:spcBef>
              <a:spcAft>
                <a:spcPts val="0"/>
              </a:spcAft>
              <a:buClr>
                <a:schemeClr val="dk1"/>
              </a:buClr>
              <a:buSzPts val="1800"/>
              <a:buChar char="●"/>
            </a:pPr>
            <a:r>
              <a:rPr lang="en-GB">
                <a:solidFill>
                  <a:srgbClr val="434343"/>
                </a:solidFill>
              </a:rPr>
              <a:t>Added new columns for better analysis.</a:t>
            </a:r>
            <a:endParaRPr>
              <a:solidFill>
                <a:srgbClr val="434343"/>
              </a:solidFill>
            </a:endParaRPr>
          </a:p>
          <a:p>
            <a:pPr indent="-342900" lvl="0" marL="457200" rtl="0" algn="l">
              <a:lnSpc>
                <a:spcPct val="115000"/>
              </a:lnSpc>
              <a:spcBef>
                <a:spcPts val="0"/>
              </a:spcBef>
              <a:spcAft>
                <a:spcPts val="0"/>
              </a:spcAft>
              <a:buClr>
                <a:schemeClr val="dk1"/>
              </a:buClr>
              <a:buSzPts val="1800"/>
              <a:buChar char="●"/>
            </a:pPr>
            <a:r>
              <a:rPr lang="en-GB">
                <a:solidFill>
                  <a:srgbClr val="434343"/>
                </a:solidFill>
              </a:rPr>
              <a:t>Created to separate data frames for both our hotel types for easier comparison.</a:t>
            </a:r>
            <a:endParaRPr>
              <a:solidFill>
                <a:srgbClr val="434343"/>
              </a:solidFill>
            </a:endParaRPr>
          </a:p>
          <a:p>
            <a:pPr indent="0" lvl="0" marL="0" rtl="0" algn="l">
              <a:lnSpc>
                <a:spcPct val="115000"/>
              </a:lnSpc>
              <a:spcBef>
                <a:spcPts val="1200"/>
              </a:spcBef>
              <a:spcAft>
                <a:spcPts val="1200"/>
              </a:spcAft>
              <a:buSzPts val="1800"/>
              <a:buNone/>
            </a:pPr>
            <a:r>
              <a:t/>
            </a:r>
            <a:endParaRPr/>
          </a:p>
        </p:txBody>
      </p:sp>
      <p:pic>
        <p:nvPicPr>
          <p:cNvPr id="118" name="Google Shape;118;p10"/>
          <p:cNvPicPr preferRelativeResize="0"/>
          <p:nvPr/>
        </p:nvPicPr>
        <p:blipFill rotWithShape="1">
          <a:blip r:embed="rId3">
            <a:alphaModFix/>
          </a:blip>
          <a:srcRect b="0" l="0" r="0" t="0"/>
          <a:stretch/>
        </p:blipFill>
        <p:spPr>
          <a:xfrm>
            <a:off x="7778250" y="0"/>
            <a:ext cx="1365750" cy="34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rgbClr val="980000"/>
                </a:solidFill>
                <a:latin typeface="Source Sans Pro"/>
                <a:ea typeface="Source Sans Pro"/>
                <a:cs typeface="Source Sans Pro"/>
                <a:sym typeface="Source Sans Pro"/>
              </a:rPr>
              <a:t>EDA AND DATA VISUALIZATION</a:t>
            </a:r>
            <a:endParaRPr b="1">
              <a:solidFill>
                <a:srgbClr val="980000"/>
              </a:solidFill>
              <a:latin typeface="Source Sans Pro"/>
              <a:ea typeface="Source Sans Pro"/>
              <a:cs typeface="Source Sans Pro"/>
              <a:sym typeface="Source Sans Pro"/>
            </a:endParaRPr>
          </a:p>
        </p:txBody>
      </p:sp>
      <p:sp>
        <p:nvSpPr>
          <p:cNvPr id="124" name="Google Shape;124;p11"/>
          <p:cNvSpPr txBox="1"/>
          <p:nvPr>
            <p:ph idx="1" type="body"/>
          </p:nvPr>
        </p:nvSpPr>
        <p:spPr>
          <a:xfrm>
            <a:off x="311700" y="1017725"/>
            <a:ext cx="8520600" cy="3599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lang="en-GB">
                <a:solidFill>
                  <a:srgbClr val="0000FF"/>
                </a:solidFill>
                <a:latin typeface="Source Sans Pro"/>
                <a:ea typeface="Source Sans Pro"/>
                <a:cs typeface="Source Sans Pro"/>
                <a:sym typeface="Source Sans Pro"/>
              </a:rPr>
              <a:t>Objective 01 - </a:t>
            </a:r>
            <a:r>
              <a:rPr lang="en-GB" sz="1600">
                <a:solidFill>
                  <a:srgbClr val="0000FF"/>
                </a:solidFill>
                <a:latin typeface="Source Sans Pro SemiBold"/>
                <a:ea typeface="Source Sans Pro SemiBold"/>
                <a:cs typeface="Source Sans Pro SemiBold"/>
                <a:sym typeface="Source Sans Pro SemiBold"/>
              </a:rPr>
              <a:t>Where do the guests come from? From which country most guests come?</a:t>
            </a:r>
            <a:endParaRPr sz="1600">
              <a:solidFill>
                <a:srgbClr val="0000FF"/>
              </a:solidFill>
              <a:latin typeface="Source Sans Pro SemiBold"/>
              <a:ea typeface="Source Sans Pro SemiBold"/>
              <a:cs typeface="Source Sans Pro SemiBold"/>
              <a:sym typeface="Source Sans Pro SemiBold"/>
            </a:endParaRPr>
          </a:p>
        </p:txBody>
      </p:sp>
      <p:pic>
        <p:nvPicPr>
          <p:cNvPr id="125" name="Google Shape;125;p11"/>
          <p:cNvPicPr preferRelativeResize="0"/>
          <p:nvPr/>
        </p:nvPicPr>
        <p:blipFill rotWithShape="1">
          <a:blip r:embed="rId3">
            <a:alphaModFix/>
          </a:blip>
          <a:srcRect b="0" l="0" r="0" t="0"/>
          <a:stretch/>
        </p:blipFill>
        <p:spPr>
          <a:xfrm>
            <a:off x="7778250" y="0"/>
            <a:ext cx="1365750" cy="345550"/>
          </a:xfrm>
          <a:prstGeom prst="rect">
            <a:avLst/>
          </a:prstGeom>
          <a:noFill/>
          <a:ln>
            <a:noFill/>
          </a:ln>
        </p:spPr>
      </p:pic>
      <p:pic>
        <p:nvPicPr>
          <p:cNvPr id="126" name="Google Shape;126;p11"/>
          <p:cNvPicPr preferRelativeResize="0"/>
          <p:nvPr/>
        </p:nvPicPr>
        <p:blipFill rotWithShape="1">
          <a:blip r:embed="rId4">
            <a:alphaModFix/>
          </a:blip>
          <a:srcRect b="0" l="0" r="0" t="0"/>
          <a:stretch/>
        </p:blipFill>
        <p:spPr>
          <a:xfrm>
            <a:off x="947550" y="1660325"/>
            <a:ext cx="6097249" cy="3063500"/>
          </a:xfrm>
          <a:prstGeom prst="rect">
            <a:avLst/>
          </a:prstGeom>
          <a:noFill/>
          <a:ln>
            <a:noFill/>
          </a:ln>
        </p:spPr>
      </p:pic>
      <p:pic>
        <p:nvPicPr>
          <p:cNvPr id="127" name="Google Shape;127;p11"/>
          <p:cNvPicPr preferRelativeResize="0"/>
          <p:nvPr/>
        </p:nvPicPr>
        <p:blipFill rotWithShape="1">
          <a:blip r:embed="rId5">
            <a:alphaModFix/>
          </a:blip>
          <a:srcRect b="0" l="0" r="0" t="0"/>
          <a:stretch/>
        </p:blipFill>
        <p:spPr>
          <a:xfrm>
            <a:off x="7118850" y="1660325"/>
            <a:ext cx="788870" cy="306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idx="1" type="body"/>
          </p:nvPr>
        </p:nvSpPr>
        <p:spPr>
          <a:xfrm>
            <a:off x="5262225" y="566375"/>
            <a:ext cx="3570000" cy="40026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rPr b="1" lang="en-GB" sz="1400">
                <a:solidFill>
                  <a:srgbClr val="073763"/>
                </a:solidFill>
              </a:rPr>
              <a:t>Remarks:</a:t>
            </a:r>
            <a:endParaRPr b="1" sz="1400">
              <a:solidFill>
                <a:srgbClr val="073763"/>
              </a:solidFill>
            </a:endParaRPr>
          </a:p>
          <a:p>
            <a:pPr indent="-317500" lvl="0" marL="457200" rtl="0" algn="l">
              <a:lnSpc>
                <a:spcPct val="115000"/>
              </a:lnSpc>
              <a:spcBef>
                <a:spcPts val="1200"/>
              </a:spcBef>
              <a:spcAft>
                <a:spcPts val="0"/>
              </a:spcAft>
              <a:buClr>
                <a:srgbClr val="000000"/>
              </a:buClr>
              <a:buSzPts val="1400"/>
              <a:buChar char="●"/>
            </a:pPr>
            <a:r>
              <a:rPr lang="en-GB" sz="1400">
                <a:solidFill>
                  <a:srgbClr val="434343"/>
                </a:solidFill>
              </a:rPr>
              <a:t>In First Plot we have used folium map and countplot from seaborn library in second one to depict the origination of visitors by their reservation Count. </a:t>
            </a:r>
            <a:endParaRPr sz="1400">
              <a:solidFill>
                <a:srgbClr val="434343"/>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434343"/>
                </a:solidFill>
              </a:rPr>
              <a:t>Although people from about 166 countries visited the hotels,most of the guests are local i.e. from Portugal. </a:t>
            </a:r>
            <a:endParaRPr sz="1400">
              <a:solidFill>
                <a:srgbClr val="434343"/>
              </a:solidFill>
            </a:endParaRPr>
          </a:p>
          <a:p>
            <a:pPr indent="-317500" lvl="0" marL="457200" rtl="0" algn="l">
              <a:lnSpc>
                <a:spcPct val="115000"/>
              </a:lnSpc>
              <a:spcBef>
                <a:spcPts val="0"/>
              </a:spcBef>
              <a:spcAft>
                <a:spcPts val="0"/>
              </a:spcAft>
              <a:buClr>
                <a:srgbClr val="000000"/>
              </a:buClr>
              <a:buSzPts val="1400"/>
              <a:buChar char="●"/>
            </a:pPr>
            <a:r>
              <a:rPr lang="en-GB" sz="1400">
                <a:solidFill>
                  <a:srgbClr val="434343"/>
                </a:solidFill>
              </a:rPr>
              <a:t>Among overseas visitors, European neighbours like United Kingdom, France, Spain, Germany, Italy had a lion's share.</a:t>
            </a:r>
            <a:endParaRPr sz="1400">
              <a:solidFill>
                <a:srgbClr val="434343"/>
              </a:solidFill>
            </a:endParaRPr>
          </a:p>
        </p:txBody>
      </p:sp>
      <p:pic>
        <p:nvPicPr>
          <p:cNvPr id="133" name="Google Shape;133;p12"/>
          <p:cNvPicPr preferRelativeResize="0"/>
          <p:nvPr/>
        </p:nvPicPr>
        <p:blipFill rotWithShape="1">
          <a:blip r:embed="rId3">
            <a:alphaModFix/>
          </a:blip>
          <a:srcRect b="0" l="0" r="0" t="0"/>
          <a:stretch/>
        </p:blipFill>
        <p:spPr>
          <a:xfrm>
            <a:off x="311700" y="718925"/>
            <a:ext cx="4781550" cy="3295650"/>
          </a:xfrm>
          <a:prstGeom prst="rect">
            <a:avLst/>
          </a:prstGeom>
          <a:noFill/>
          <a:ln>
            <a:noFill/>
          </a:ln>
        </p:spPr>
      </p:pic>
      <p:pic>
        <p:nvPicPr>
          <p:cNvPr id="134" name="Google Shape;134;p12"/>
          <p:cNvPicPr preferRelativeResize="0"/>
          <p:nvPr/>
        </p:nvPicPr>
        <p:blipFill rotWithShape="1">
          <a:blip r:embed="rId4">
            <a:alphaModFix/>
          </a:blip>
          <a:srcRect b="0" l="0" r="0" t="0"/>
          <a:stretch/>
        </p:blipFill>
        <p:spPr>
          <a:xfrm>
            <a:off x="7778250" y="0"/>
            <a:ext cx="1365750" cy="34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311700" y="3455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53863"/>
              <a:buNone/>
            </a:pPr>
            <a:r>
              <a:rPr b="1" lang="en-GB" sz="2021">
                <a:solidFill>
                  <a:srgbClr val="0000FF"/>
                </a:solidFill>
                <a:latin typeface="Source Sans Pro"/>
                <a:ea typeface="Source Sans Pro"/>
                <a:cs typeface="Source Sans Pro"/>
                <a:sym typeface="Source Sans Pro"/>
              </a:rPr>
              <a:t>Objective 02 -</a:t>
            </a:r>
            <a:r>
              <a:rPr lang="en-GB">
                <a:solidFill>
                  <a:srgbClr val="0000FF"/>
                </a:solidFill>
              </a:rPr>
              <a:t> </a:t>
            </a:r>
            <a:r>
              <a:rPr lang="en-GB" sz="1800">
                <a:solidFill>
                  <a:srgbClr val="0000FF"/>
                </a:solidFill>
                <a:latin typeface="Source Sans Pro SemiBold"/>
                <a:ea typeface="Source Sans Pro SemiBold"/>
                <a:cs typeface="Source Sans Pro SemiBold"/>
                <a:sym typeface="Source Sans Pro SemiBold"/>
              </a:rPr>
              <a:t>What is the percentage of bookings for each hotel type for each year?</a:t>
            </a:r>
            <a:endParaRPr sz="800">
              <a:solidFill>
                <a:srgbClr val="0000FF"/>
              </a:solidFill>
              <a:latin typeface="Source Sans Pro SemiBold"/>
              <a:ea typeface="Source Sans Pro SemiBold"/>
              <a:cs typeface="Source Sans Pro SemiBold"/>
              <a:sym typeface="Source Sans Pro SemiBold"/>
            </a:endParaRPr>
          </a:p>
        </p:txBody>
      </p:sp>
      <p:sp>
        <p:nvSpPr>
          <p:cNvPr id="140" name="Google Shape;140;p13"/>
          <p:cNvSpPr txBox="1"/>
          <p:nvPr>
            <p:ph idx="1" type="body"/>
          </p:nvPr>
        </p:nvSpPr>
        <p:spPr>
          <a:xfrm>
            <a:off x="5428050" y="980950"/>
            <a:ext cx="3588900" cy="3979800"/>
          </a:xfrm>
          <a:prstGeom prst="rect">
            <a:avLst/>
          </a:prstGeom>
          <a:noFill/>
          <a:ln>
            <a:noFill/>
          </a:ln>
        </p:spPr>
        <p:txBody>
          <a:bodyPr anchorCtr="0" anchor="t" bIns="91425" lIns="91425" spcFirstLastPara="1" rIns="91425" wrap="square" tIns="91425">
            <a:normAutofit fontScale="40000" lnSpcReduction="20000"/>
          </a:bodyPr>
          <a:lstStyle/>
          <a:p>
            <a:pPr indent="0" lvl="0" marL="0" rtl="0" algn="l">
              <a:lnSpc>
                <a:spcPct val="115000"/>
              </a:lnSpc>
              <a:spcBef>
                <a:spcPts val="0"/>
              </a:spcBef>
              <a:spcAft>
                <a:spcPts val="0"/>
              </a:spcAft>
              <a:buSzPct val="129645"/>
              <a:buNone/>
            </a:pPr>
            <a:r>
              <a:rPr b="1" lang="en-GB" sz="3471">
                <a:solidFill>
                  <a:srgbClr val="073763"/>
                </a:solidFill>
              </a:rPr>
              <a:t>Remarks:</a:t>
            </a:r>
            <a:endParaRPr b="1" sz="3471">
              <a:solidFill>
                <a:srgbClr val="073763"/>
              </a:solidFill>
            </a:endParaRPr>
          </a:p>
          <a:p>
            <a:pPr indent="0" lvl="0" marL="0" rtl="0" algn="l">
              <a:lnSpc>
                <a:spcPct val="115000"/>
              </a:lnSpc>
              <a:spcBef>
                <a:spcPts val="1200"/>
              </a:spcBef>
              <a:spcAft>
                <a:spcPts val="0"/>
              </a:spcAft>
              <a:buClr>
                <a:schemeClr val="dk1"/>
              </a:buClr>
              <a:buSzPct val="33846"/>
              <a:buFont typeface="Arial"/>
              <a:buNone/>
            </a:pPr>
            <a:r>
              <a:rPr lang="en-GB" sz="3250">
                <a:solidFill>
                  <a:srgbClr val="434343"/>
                </a:solidFill>
              </a:rPr>
              <a:t>The graph we have used here is countplot form seaborn library which is a type of histogram used to visualize the counts of observations in each categorical bin using bars. Using count plot we can easily visualize and compare distribution of bookings for 2015, 2016 and 2017. And on top of that we have also compared the percentage of bookings for resort and city hotels.</a:t>
            </a:r>
            <a:endParaRPr sz="3250">
              <a:solidFill>
                <a:srgbClr val="434343"/>
              </a:solidFill>
            </a:endParaRPr>
          </a:p>
          <a:p>
            <a:pPr indent="0" lvl="0" marL="0" rtl="0" algn="l">
              <a:lnSpc>
                <a:spcPct val="115000"/>
              </a:lnSpc>
              <a:spcBef>
                <a:spcPts val="1200"/>
              </a:spcBef>
              <a:spcAft>
                <a:spcPts val="0"/>
              </a:spcAft>
              <a:buClr>
                <a:schemeClr val="dk1"/>
              </a:buClr>
              <a:buSzPct val="33846"/>
              <a:buFont typeface="Arial"/>
              <a:buNone/>
            </a:pPr>
            <a:r>
              <a:rPr lang="en-GB" sz="3250">
                <a:solidFill>
                  <a:srgbClr val="434343"/>
                </a:solidFill>
              </a:rPr>
              <a:t>From the graph we can conclude that in 2016 and 2017 city hotels received about 1.5 times more bookings than resort hotels while in 2015 bookings were quite low compared to 2016 and 2017 and also both city and resort hotels received equal no of bookings.</a:t>
            </a:r>
            <a:endParaRPr sz="3250">
              <a:solidFill>
                <a:srgbClr val="434343"/>
              </a:solidFill>
            </a:endParaRPr>
          </a:p>
          <a:p>
            <a:pPr indent="0" lvl="0" marL="0" rtl="0" algn="l">
              <a:lnSpc>
                <a:spcPct val="115000"/>
              </a:lnSpc>
              <a:spcBef>
                <a:spcPts val="1200"/>
              </a:spcBef>
              <a:spcAft>
                <a:spcPts val="1200"/>
              </a:spcAft>
              <a:buSzPct val="321428"/>
              <a:buNone/>
            </a:pPr>
            <a:r>
              <a:t/>
            </a:r>
            <a:endParaRPr sz="1400">
              <a:solidFill>
                <a:srgbClr val="073763"/>
              </a:solidFill>
            </a:endParaRPr>
          </a:p>
        </p:txBody>
      </p:sp>
      <p:pic>
        <p:nvPicPr>
          <p:cNvPr id="141" name="Google Shape;141;p13"/>
          <p:cNvPicPr preferRelativeResize="0"/>
          <p:nvPr/>
        </p:nvPicPr>
        <p:blipFill rotWithShape="1">
          <a:blip r:embed="rId3">
            <a:alphaModFix/>
          </a:blip>
          <a:srcRect b="0" l="0" r="0" t="0"/>
          <a:stretch/>
        </p:blipFill>
        <p:spPr>
          <a:xfrm>
            <a:off x="7778250" y="0"/>
            <a:ext cx="1365750" cy="345550"/>
          </a:xfrm>
          <a:prstGeom prst="rect">
            <a:avLst/>
          </a:prstGeom>
          <a:noFill/>
          <a:ln>
            <a:noFill/>
          </a:ln>
        </p:spPr>
      </p:pic>
      <p:pic>
        <p:nvPicPr>
          <p:cNvPr id="142" name="Google Shape;142;p13"/>
          <p:cNvPicPr preferRelativeResize="0"/>
          <p:nvPr/>
        </p:nvPicPr>
        <p:blipFill rotWithShape="1">
          <a:blip r:embed="rId4">
            <a:alphaModFix/>
          </a:blip>
          <a:srcRect b="0" l="0" r="0" t="2123"/>
          <a:stretch/>
        </p:blipFill>
        <p:spPr>
          <a:xfrm>
            <a:off x="145875" y="1298687"/>
            <a:ext cx="5154850" cy="3082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311700" y="350275"/>
            <a:ext cx="8520600" cy="618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53863"/>
              <a:buNone/>
            </a:pPr>
            <a:r>
              <a:rPr b="1" lang="en-GB" sz="2021">
                <a:solidFill>
                  <a:srgbClr val="0000FF"/>
                </a:solidFill>
                <a:latin typeface="Source Sans Pro"/>
                <a:ea typeface="Source Sans Pro"/>
                <a:cs typeface="Source Sans Pro"/>
                <a:sym typeface="Source Sans Pro"/>
              </a:rPr>
              <a:t>Objective 03 -</a:t>
            </a:r>
            <a:r>
              <a:rPr lang="en-GB" sz="1800">
                <a:solidFill>
                  <a:srgbClr val="0000FF"/>
                </a:solidFill>
                <a:latin typeface="Source Sans Pro SemiBold"/>
                <a:ea typeface="Source Sans Pro SemiBold"/>
                <a:cs typeface="Source Sans Pro SemiBold"/>
                <a:sym typeface="Source Sans Pro SemiBold"/>
              </a:rPr>
              <a:t> Study Monthly arrival pattern of Guests to know Which are the busiest, moderate and least occupancy months?</a:t>
            </a:r>
            <a:endParaRPr sz="1800">
              <a:solidFill>
                <a:srgbClr val="0000FF"/>
              </a:solidFill>
              <a:latin typeface="Source Sans Pro SemiBold"/>
              <a:ea typeface="Source Sans Pro SemiBold"/>
              <a:cs typeface="Source Sans Pro SemiBold"/>
              <a:sym typeface="Source Sans Pro SemiBold"/>
            </a:endParaRPr>
          </a:p>
        </p:txBody>
      </p:sp>
      <p:pic>
        <p:nvPicPr>
          <p:cNvPr id="148" name="Google Shape;148;p14"/>
          <p:cNvPicPr preferRelativeResize="0"/>
          <p:nvPr/>
        </p:nvPicPr>
        <p:blipFill rotWithShape="1">
          <a:blip r:embed="rId3">
            <a:alphaModFix/>
          </a:blip>
          <a:srcRect b="0" l="0" r="0" t="0"/>
          <a:stretch/>
        </p:blipFill>
        <p:spPr>
          <a:xfrm>
            <a:off x="7778250" y="0"/>
            <a:ext cx="1365750" cy="345550"/>
          </a:xfrm>
          <a:prstGeom prst="rect">
            <a:avLst/>
          </a:prstGeom>
          <a:noFill/>
          <a:ln>
            <a:noFill/>
          </a:ln>
        </p:spPr>
      </p:pic>
      <p:pic>
        <p:nvPicPr>
          <p:cNvPr id="149" name="Google Shape;149;p14"/>
          <p:cNvPicPr preferRelativeResize="0"/>
          <p:nvPr/>
        </p:nvPicPr>
        <p:blipFill rotWithShape="1">
          <a:blip r:embed="rId4">
            <a:alphaModFix/>
          </a:blip>
          <a:srcRect b="0" l="0" r="0" t="0"/>
          <a:stretch/>
        </p:blipFill>
        <p:spPr>
          <a:xfrm>
            <a:off x="164250" y="1251875"/>
            <a:ext cx="3520925" cy="3460125"/>
          </a:xfrm>
          <a:prstGeom prst="rect">
            <a:avLst/>
          </a:prstGeom>
          <a:noFill/>
          <a:ln>
            <a:noFill/>
          </a:ln>
        </p:spPr>
      </p:pic>
      <p:pic>
        <p:nvPicPr>
          <p:cNvPr id="150" name="Google Shape;150;p14"/>
          <p:cNvPicPr preferRelativeResize="0"/>
          <p:nvPr/>
        </p:nvPicPr>
        <p:blipFill rotWithShape="1">
          <a:blip r:embed="rId5">
            <a:alphaModFix/>
          </a:blip>
          <a:srcRect b="0" l="0" r="0" t="0"/>
          <a:stretch/>
        </p:blipFill>
        <p:spPr>
          <a:xfrm>
            <a:off x="3769475" y="1126725"/>
            <a:ext cx="5062826" cy="2668550"/>
          </a:xfrm>
          <a:prstGeom prst="rect">
            <a:avLst/>
          </a:prstGeom>
          <a:noFill/>
          <a:ln>
            <a:noFill/>
          </a:ln>
        </p:spPr>
      </p:pic>
      <p:sp>
        <p:nvSpPr>
          <p:cNvPr id="151" name="Google Shape;151;p14"/>
          <p:cNvSpPr txBox="1"/>
          <p:nvPr/>
        </p:nvSpPr>
        <p:spPr>
          <a:xfrm>
            <a:off x="3769475" y="3728875"/>
            <a:ext cx="51171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GB" sz="1300" u="none" cap="none" strike="noStrike">
                <a:solidFill>
                  <a:srgbClr val="073763"/>
                </a:solidFill>
                <a:latin typeface="Arial"/>
                <a:ea typeface="Arial"/>
                <a:cs typeface="Arial"/>
                <a:sym typeface="Arial"/>
              </a:rPr>
              <a:t>Remarks:</a:t>
            </a:r>
            <a:endParaRPr b="1" i="0" sz="1300" u="none" cap="none" strike="noStrike">
              <a:solidFill>
                <a:srgbClr val="0737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GB" sz="1300" u="none" cap="none" strike="noStrike">
                <a:solidFill>
                  <a:srgbClr val="434343"/>
                </a:solidFill>
                <a:latin typeface="Arial"/>
                <a:ea typeface="Arial"/>
                <a:cs typeface="Arial"/>
                <a:sym typeface="Arial"/>
              </a:rPr>
              <a:t>Here in First graph we draw the Pie chart and in second chart the Count plot is drawn to show the explicit view of Monthly guest arrival. As above two graph display in August most guest are arrive followed by July and May. In second graph we observe that city hotel arrival count is more than Resort Hotel.</a:t>
            </a:r>
            <a:endParaRPr b="0" i="0" sz="1300" u="none" cap="none" strike="noStrike">
              <a:solidFill>
                <a:srgbClr val="434343"/>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311700" y="3455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04 - </a:t>
            </a:r>
            <a:r>
              <a:rPr lang="en-GB" sz="1600">
                <a:solidFill>
                  <a:srgbClr val="0000FF"/>
                </a:solidFill>
                <a:latin typeface="Source Sans Pro SemiBold"/>
                <a:ea typeface="Source Sans Pro SemiBold"/>
                <a:cs typeface="Source Sans Pro SemiBold"/>
                <a:sym typeface="Source Sans Pro SemiBold"/>
              </a:rPr>
              <a:t>Month Wise customers cancellation.</a:t>
            </a:r>
            <a:endParaRPr sz="1600">
              <a:solidFill>
                <a:srgbClr val="0000FF"/>
              </a:solidFill>
              <a:latin typeface="Source Sans Pro SemiBold"/>
              <a:ea typeface="Source Sans Pro SemiBold"/>
              <a:cs typeface="Source Sans Pro SemiBold"/>
              <a:sym typeface="Source Sans Pro SemiBold"/>
            </a:endParaRPr>
          </a:p>
        </p:txBody>
      </p:sp>
      <p:pic>
        <p:nvPicPr>
          <p:cNvPr id="157" name="Google Shape;157;p15"/>
          <p:cNvPicPr preferRelativeResize="0"/>
          <p:nvPr/>
        </p:nvPicPr>
        <p:blipFill rotWithShape="1">
          <a:blip r:embed="rId3">
            <a:alphaModFix/>
          </a:blip>
          <a:srcRect b="0" l="0" r="0" t="0"/>
          <a:stretch/>
        </p:blipFill>
        <p:spPr>
          <a:xfrm>
            <a:off x="134050" y="2927400"/>
            <a:ext cx="6089225" cy="2151750"/>
          </a:xfrm>
          <a:prstGeom prst="rect">
            <a:avLst/>
          </a:prstGeom>
          <a:noFill/>
          <a:ln>
            <a:noFill/>
          </a:ln>
        </p:spPr>
      </p:pic>
      <p:pic>
        <p:nvPicPr>
          <p:cNvPr id="158" name="Google Shape;158;p15"/>
          <p:cNvPicPr preferRelativeResize="0"/>
          <p:nvPr/>
        </p:nvPicPr>
        <p:blipFill rotWithShape="1">
          <a:blip r:embed="rId4">
            <a:alphaModFix/>
          </a:blip>
          <a:srcRect b="0" l="0" r="0" t="0"/>
          <a:stretch/>
        </p:blipFill>
        <p:spPr>
          <a:xfrm>
            <a:off x="7778250" y="0"/>
            <a:ext cx="1365750" cy="345550"/>
          </a:xfrm>
          <a:prstGeom prst="rect">
            <a:avLst/>
          </a:prstGeom>
          <a:noFill/>
          <a:ln>
            <a:noFill/>
          </a:ln>
        </p:spPr>
      </p:pic>
      <p:pic>
        <p:nvPicPr>
          <p:cNvPr id="159" name="Google Shape;159;p15"/>
          <p:cNvPicPr preferRelativeResize="0"/>
          <p:nvPr/>
        </p:nvPicPr>
        <p:blipFill rotWithShape="1">
          <a:blip r:embed="rId5">
            <a:alphaModFix/>
          </a:blip>
          <a:srcRect b="0" l="0" r="0" t="0"/>
          <a:stretch/>
        </p:blipFill>
        <p:spPr>
          <a:xfrm>
            <a:off x="437050" y="862475"/>
            <a:ext cx="5537578" cy="2080700"/>
          </a:xfrm>
          <a:prstGeom prst="rect">
            <a:avLst/>
          </a:prstGeom>
          <a:noFill/>
          <a:ln>
            <a:noFill/>
          </a:ln>
        </p:spPr>
      </p:pic>
      <p:sp>
        <p:nvSpPr>
          <p:cNvPr id="160" name="Google Shape;160;p15"/>
          <p:cNvSpPr txBox="1"/>
          <p:nvPr/>
        </p:nvSpPr>
        <p:spPr>
          <a:xfrm>
            <a:off x="6478975" y="862475"/>
            <a:ext cx="2538000" cy="4157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b="1" i="0" lang="en-GB" sz="1400" u="none" cap="none" strike="noStrike">
                <a:solidFill>
                  <a:srgbClr val="073763"/>
                </a:solidFill>
                <a:latin typeface="Arial"/>
                <a:ea typeface="Arial"/>
                <a:cs typeface="Arial"/>
                <a:sym typeface="Arial"/>
              </a:rPr>
              <a:t>Remarks:</a:t>
            </a:r>
            <a:endParaRPr b="1" i="0" sz="1400" u="none" cap="none" strike="noStrike">
              <a:solidFill>
                <a:srgbClr val="073763"/>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200" u="none" cap="none" strike="noStrike">
                <a:solidFill>
                  <a:srgbClr val="434343"/>
                </a:solidFill>
                <a:latin typeface="Arial"/>
                <a:ea typeface="Arial"/>
                <a:cs typeface="Arial"/>
                <a:sym typeface="Arial"/>
              </a:rPr>
              <a:t>We have used two charts here, first one is a countplot and secondly linechart. We have used countplot from seaborn lib. so as to visualize comparison in canceled and not canceled bookings for each month. And secondly we have used line chart to visualize trend in monthly bookings(not canceled).</a:t>
            </a:r>
            <a:endParaRPr b="0" i="0" sz="12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200" u="none" cap="none" strike="noStrike">
                <a:solidFill>
                  <a:srgbClr val="434343"/>
                </a:solidFill>
                <a:latin typeface="Arial"/>
                <a:ea typeface="Arial"/>
                <a:cs typeface="Arial"/>
                <a:sym typeface="Arial"/>
              </a:rPr>
              <a:t>From these charts we can conclude that the months of July and August receive the most no. of bookings almost double as compared to January and December. And in other months the bookings remain constant around 5000.</a:t>
            </a:r>
            <a:endParaRPr b="0" i="0" sz="12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73763"/>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title"/>
          </p:nvPr>
        </p:nvSpPr>
        <p:spPr>
          <a:xfrm>
            <a:off x="311700" y="445025"/>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05 - </a:t>
            </a:r>
            <a:r>
              <a:rPr lang="en-GB" sz="1600">
                <a:solidFill>
                  <a:srgbClr val="0000FF"/>
                </a:solidFill>
                <a:latin typeface="Source Sans Pro SemiBold"/>
                <a:ea typeface="Source Sans Pro SemiBold"/>
                <a:cs typeface="Source Sans Pro SemiBold"/>
                <a:sym typeface="Source Sans Pro SemiBold"/>
              </a:rPr>
              <a:t>How long do people stay at the hotels?</a:t>
            </a:r>
            <a:endParaRPr sz="1600">
              <a:solidFill>
                <a:srgbClr val="0000FF"/>
              </a:solidFill>
              <a:latin typeface="Source Sans Pro SemiBold"/>
              <a:ea typeface="Source Sans Pro SemiBold"/>
              <a:cs typeface="Source Sans Pro SemiBold"/>
              <a:sym typeface="Source Sans Pro SemiBold"/>
            </a:endParaRPr>
          </a:p>
        </p:txBody>
      </p:sp>
      <p:pic>
        <p:nvPicPr>
          <p:cNvPr id="166" name="Google Shape;166;p16"/>
          <p:cNvPicPr preferRelativeResize="0"/>
          <p:nvPr/>
        </p:nvPicPr>
        <p:blipFill rotWithShape="1">
          <a:blip r:embed="rId3">
            <a:alphaModFix/>
          </a:blip>
          <a:srcRect b="0" l="0" r="0" t="0"/>
          <a:stretch/>
        </p:blipFill>
        <p:spPr>
          <a:xfrm>
            <a:off x="7778250" y="0"/>
            <a:ext cx="1365750" cy="345550"/>
          </a:xfrm>
          <a:prstGeom prst="rect">
            <a:avLst/>
          </a:prstGeom>
          <a:noFill/>
          <a:ln>
            <a:noFill/>
          </a:ln>
        </p:spPr>
      </p:pic>
      <p:pic>
        <p:nvPicPr>
          <p:cNvPr id="167" name="Google Shape;167;p16"/>
          <p:cNvPicPr preferRelativeResize="0"/>
          <p:nvPr/>
        </p:nvPicPr>
        <p:blipFill rotWithShape="1">
          <a:blip r:embed="rId4">
            <a:alphaModFix/>
          </a:blip>
          <a:srcRect b="0" l="0" r="0" t="0"/>
          <a:stretch/>
        </p:blipFill>
        <p:spPr>
          <a:xfrm>
            <a:off x="62450" y="1081750"/>
            <a:ext cx="6767997" cy="2062412"/>
          </a:xfrm>
          <a:prstGeom prst="rect">
            <a:avLst/>
          </a:prstGeom>
          <a:noFill/>
          <a:ln>
            <a:noFill/>
          </a:ln>
        </p:spPr>
      </p:pic>
      <p:pic>
        <p:nvPicPr>
          <p:cNvPr id="168" name="Google Shape;168;p16"/>
          <p:cNvPicPr preferRelativeResize="0"/>
          <p:nvPr/>
        </p:nvPicPr>
        <p:blipFill rotWithShape="1">
          <a:blip r:embed="rId5">
            <a:alphaModFix/>
          </a:blip>
          <a:srcRect b="0" l="0" r="0" t="0"/>
          <a:stretch/>
        </p:blipFill>
        <p:spPr>
          <a:xfrm>
            <a:off x="62450" y="3243250"/>
            <a:ext cx="6768001" cy="1732450"/>
          </a:xfrm>
          <a:prstGeom prst="rect">
            <a:avLst/>
          </a:prstGeom>
          <a:noFill/>
          <a:ln>
            <a:noFill/>
          </a:ln>
        </p:spPr>
      </p:pic>
      <p:sp>
        <p:nvSpPr>
          <p:cNvPr id="169" name="Google Shape;169;p16"/>
          <p:cNvSpPr txBox="1"/>
          <p:nvPr/>
        </p:nvSpPr>
        <p:spPr>
          <a:xfrm>
            <a:off x="6830450" y="1009200"/>
            <a:ext cx="2313300" cy="346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300"/>
              <a:buFont typeface="Arial"/>
              <a:buNone/>
            </a:pPr>
            <a:r>
              <a:rPr b="1" i="0" lang="en-GB" sz="1300" u="none" cap="none" strike="noStrike">
                <a:solidFill>
                  <a:srgbClr val="073763"/>
                </a:solidFill>
                <a:latin typeface="Arial"/>
                <a:ea typeface="Arial"/>
                <a:cs typeface="Arial"/>
                <a:sym typeface="Arial"/>
              </a:rPr>
              <a:t>Remarks:</a:t>
            </a:r>
            <a:endParaRPr b="1" i="0" sz="1300" u="none" cap="none" strike="noStrike">
              <a:solidFill>
                <a:srgbClr val="073763"/>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GB" sz="1100" u="none" cap="none" strike="noStrike">
                <a:solidFill>
                  <a:srgbClr val="434343"/>
                </a:solidFill>
                <a:latin typeface="Arial"/>
                <a:ea typeface="Arial"/>
                <a:cs typeface="Arial"/>
                <a:sym typeface="Arial"/>
              </a:rPr>
              <a:t>For this objective, Countplot has been used because as mentioned above it is best for visualizing the count of observations.We have plotted two graphs, one for Resort Hotels and the other for City Hotels.</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GB" sz="1100" u="none" cap="none" strike="noStrike">
                <a:solidFill>
                  <a:srgbClr val="434343"/>
                </a:solidFill>
                <a:latin typeface="Arial"/>
                <a:ea typeface="Arial"/>
                <a:cs typeface="Arial"/>
                <a:sym typeface="Arial"/>
              </a:rPr>
              <a:t>From these we can conclude that in resort hotels most of the people stayed for a duration of just 1 day. While in case of city hotels the most people stayed for 3 days followed by 2 day and then 1 day. Duration of stay reduces drastically after week's stay for City hotels and reduces drastically after fortnight for resort hotels.</a:t>
            </a:r>
            <a:endParaRPr b="0" i="0" sz="1100" u="none" cap="none" strike="noStrike">
              <a:solidFill>
                <a:srgbClr val="434343"/>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idx="1" type="body"/>
          </p:nvPr>
        </p:nvSpPr>
        <p:spPr>
          <a:xfrm>
            <a:off x="5143775" y="1152475"/>
            <a:ext cx="36885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GB" sz="1400">
                <a:solidFill>
                  <a:srgbClr val="073763"/>
                </a:solidFill>
              </a:rPr>
              <a:t>Remarks:</a:t>
            </a:r>
            <a:endParaRPr b="1" sz="1400">
              <a:solidFill>
                <a:srgbClr val="073763"/>
              </a:solidFill>
            </a:endParaRPr>
          </a:p>
          <a:p>
            <a:pPr indent="0" lvl="0" marL="0" rtl="0" algn="l">
              <a:lnSpc>
                <a:spcPct val="100000"/>
              </a:lnSpc>
              <a:spcBef>
                <a:spcPts val="1200"/>
              </a:spcBef>
              <a:spcAft>
                <a:spcPts val="0"/>
              </a:spcAft>
              <a:buClr>
                <a:schemeClr val="dk1"/>
              </a:buClr>
              <a:buSzPts val="1100"/>
              <a:buFont typeface="Arial"/>
              <a:buNone/>
            </a:pPr>
            <a:r>
              <a:rPr lang="en-GB" sz="1200">
                <a:solidFill>
                  <a:srgbClr val="434343"/>
                </a:solidFill>
              </a:rPr>
              <a:t>Here in the first graph, barplot has been used to show the relationship between a numeric and a categorical variable. And the second graph, Countplot has been used to show comparison among preferred meal types between both type of hotels.</a:t>
            </a:r>
            <a:endParaRPr sz="1200">
              <a:solidFill>
                <a:srgbClr val="434343"/>
              </a:solidFill>
            </a:endParaRPr>
          </a:p>
          <a:p>
            <a:pPr indent="0" lvl="0" marL="0" rtl="0" algn="l">
              <a:lnSpc>
                <a:spcPct val="100000"/>
              </a:lnSpc>
              <a:spcBef>
                <a:spcPts val="1200"/>
              </a:spcBef>
              <a:spcAft>
                <a:spcPts val="0"/>
              </a:spcAft>
              <a:buClr>
                <a:schemeClr val="dk1"/>
              </a:buClr>
              <a:buSzPts val="1100"/>
              <a:buFont typeface="Arial"/>
              <a:buNone/>
            </a:pPr>
            <a:r>
              <a:rPr lang="en-GB" sz="1200">
                <a:solidFill>
                  <a:srgbClr val="434343"/>
                </a:solidFill>
              </a:rPr>
              <a:t>It can be concluded that BB is the most preferred meal type for both the hotels. Followed by HB for Resort Hotel and SC for City Hotel.</a:t>
            </a:r>
            <a:endParaRPr sz="1200">
              <a:solidFill>
                <a:srgbClr val="434343"/>
              </a:solidFill>
            </a:endParaRPr>
          </a:p>
          <a:p>
            <a:pPr indent="0" lvl="0" marL="0" rtl="0" algn="l">
              <a:lnSpc>
                <a:spcPct val="100000"/>
              </a:lnSpc>
              <a:spcBef>
                <a:spcPts val="1200"/>
              </a:spcBef>
              <a:spcAft>
                <a:spcPts val="1200"/>
              </a:spcAft>
              <a:buSzPts val="1800"/>
              <a:buNone/>
            </a:pPr>
            <a:r>
              <a:t/>
            </a:r>
            <a:endParaRPr b="1" sz="1200">
              <a:solidFill>
                <a:srgbClr val="434343"/>
              </a:solidFill>
            </a:endParaRPr>
          </a:p>
        </p:txBody>
      </p:sp>
      <p:sp>
        <p:nvSpPr>
          <p:cNvPr id="175" name="Google Shape;175;p17"/>
          <p:cNvSpPr txBox="1"/>
          <p:nvPr>
            <p:ph type="title"/>
          </p:nvPr>
        </p:nvSpPr>
        <p:spPr>
          <a:xfrm>
            <a:off x="311700" y="3960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06 - </a:t>
            </a:r>
            <a:r>
              <a:rPr lang="en-GB" sz="1600">
                <a:solidFill>
                  <a:srgbClr val="0000FF"/>
                </a:solidFill>
                <a:latin typeface="Source Sans Pro SemiBold"/>
                <a:ea typeface="Source Sans Pro SemiBold"/>
                <a:cs typeface="Source Sans Pro SemiBold"/>
                <a:sym typeface="Source Sans Pro SemiBold"/>
              </a:rPr>
              <a:t>Which meal type is most preferred meal of customer?</a:t>
            </a:r>
            <a:endParaRPr sz="1600">
              <a:solidFill>
                <a:srgbClr val="0000FF"/>
              </a:solidFill>
              <a:latin typeface="Source Sans Pro SemiBold"/>
              <a:ea typeface="Source Sans Pro SemiBold"/>
              <a:cs typeface="Source Sans Pro SemiBold"/>
              <a:sym typeface="Source Sans Pro SemiBold"/>
            </a:endParaRPr>
          </a:p>
        </p:txBody>
      </p:sp>
      <p:pic>
        <p:nvPicPr>
          <p:cNvPr id="176" name="Google Shape;176;p17"/>
          <p:cNvPicPr preferRelativeResize="0"/>
          <p:nvPr/>
        </p:nvPicPr>
        <p:blipFill rotWithShape="1">
          <a:blip r:embed="rId3">
            <a:alphaModFix/>
          </a:blip>
          <a:srcRect b="0" l="0" r="0" t="0"/>
          <a:stretch/>
        </p:blipFill>
        <p:spPr>
          <a:xfrm>
            <a:off x="445175" y="860750"/>
            <a:ext cx="4366949" cy="2086875"/>
          </a:xfrm>
          <a:prstGeom prst="rect">
            <a:avLst/>
          </a:prstGeom>
          <a:noFill/>
          <a:ln>
            <a:noFill/>
          </a:ln>
        </p:spPr>
      </p:pic>
      <p:pic>
        <p:nvPicPr>
          <p:cNvPr id="177" name="Google Shape;177;p17"/>
          <p:cNvPicPr preferRelativeResize="0"/>
          <p:nvPr/>
        </p:nvPicPr>
        <p:blipFill rotWithShape="1">
          <a:blip r:embed="rId4">
            <a:alphaModFix/>
          </a:blip>
          <a:srcRect b="0" l="0" r="0" t="0"/>
          <a:stretch/>
        </p:blipFill>
        <p:spPr>
          <a:xfrm>
            <a:off x="445175" y="3056625"/>
            <a:ext cx="4366951" cy="2086875"/>
          </a:xfrm>
          <a:prstGeom prst="rect">
            <a:avLst/>
          </a:prstGeom>
          <a:noFill/>
          <a:ln>
            <a:noFill/>
          </a:ln>
        </p:spPr>
      </p:pic>
      <p:pic>
        <p:nvPicPr>
          <p:cNvPr id="178" name="Google Shape;178;p17"/>
          <p:cNvPicPr preferRelativeResize="0"/>
          <p:nvPr/>
        </p:nvPicPr>
        <p:blipFill rotWithShape="1">
          <a:blip r:embed="rId5">
            <a:alphaModFix/>
          </a:blip>
          <a:srcRect b="0" l="0" r="0" t="0"/>
          <a:stretch/>
        </p:blipFill>
        <p:spPr>
          <a:xfrm>
            <a:off x="7778250" y="0"/>
            <a:ext cx="1365750" cy="345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idx="1" type="body"/>
          </p:nvPr>
        </p:nvSpPr>
        <p:spPr>
          <a:xfrm>
            <a:off x="4572000" y="1152475"/>
            <a:ext cx="42603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GB" sz="1400">
                <a:solidFill>
                  <a:srgbClr val="073763"/>
                </a:solidFill>
              </a:rPr>
              <a:t>Remarks:</a:t>
            </a:r>
            <a:endParaRPr b="1" sz="1400">
              <a:solidFill>
                <a:srgbClr val="073763"/>
              </a:solidFill>
            </a:endParaRPr>
          </a:p>
          <a:p>
            <a:pPr indent="0" lvl="0" marL="0" rtl="0" algn="l">
              <a:lnSpc>
                <a:spcPct val="100000"/>
              </a:lnSpc>
              <a:spcBef>
                <a:spcPts val="1200"/>
              </a:spcBef>
              <a:spcAft>
                <a:spcPts val="0"/>
              </a:spcAft>
              <a:buSzPts val="1800"/>
              <a:buNone/>
            </a:pPr>
            <a:r>
              <a:rPr lang="en-GB" sz="1300">
                <a:solidFill>
                  <a:srgbClr val="434343"/>
                </a:solidFill>
              </a:rPr>
              <a:t>Pie chart has been used here to visualize the objective. So according to pie chart almost 80% of the bookings are done through Travel agents and Tour operators.</a:t>
            </a:r>
            <a:endParaRPr sz="1300">
              <a:solidFill>
                <a:srgbClr val="434343"/>
              </a:solidFill>
            </a:endParaRPr>
          </a:p>
          <a:p>
            <a:pPr indent="0" lvl="0" marL="0" rtl="0" algn="l">
              <a:lnSpc>
                <a:spcPct val="100000"/>
              </a:lnSpc>
              <a:spcBef>
                <a:spcPts val="1200"/>
              </a:spcBef>
              <a:spcAft>
                <a:spcPts val="0"/>
              </a:spcAft>
              <a:buSzPts val="1800"/>
              <a:buNone/>
            </a:pPr>
            <a:r>
              <a:rPr lang="en-GB" sz="1300">
                <a:solidFill>
                  <a:srgbClr val="434343"/>
                </a:solidFill>
              </a:rPr>
              <a:t>There is immense scope to increase the books through GDS(Global Distribution System ) as it is grossly underutilized with just 0.21% bookings.</a:t>
            </a:r>
            <a:endParaRPr sz="1300">
              <a:solidFill>
                <a:srgbClr val="434343"/>
              </a:solidFill>
            </a:endParaRPr>
          </a:p>
          <a:p>
            <a:pPr indent="0" lvl="0" marL="0" rtl="0" algn="l">
              <a:lnSpc>
                <a:spcPct val="100000"/>
              </a:lnSpc>
              <a:spcBef>
                <a:spcPts val="1200"/>
              </a:spcBef>
              <a:spcAft>
                <a:spcPts val="1200"/>
              </a:spcAft>
              <a:buClr>
                <a:schemeClr val="dk1"/>
              </a:buClr>
              <a:buSzPts val="1100"/>
              <a:buFont typeface="Arial"/>
              <a:buNone/>
            </a:pPr>
            <a:r>
              <a:t/>
            </a:r>
            <a:endParaRPr sz="1400">
              <a:solidFill>
                <a:srgbClr val="434343"/>
              </a:solidFill>
            </a:endParaRPr>
          </a:p>
        </p:txBody>
      </p:sp>
      <p:sp>
        <p:nvSpPr>
          <p:cNvPr id="184" name="Google Shape;184;p18"/>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07 - </a:t>
            </a:r>
            <a:r>
              <a:rPr lang="en-GB" sz="1600">
                <a:solidFill>
                  <a:srgbClr val="0000FF"/>
                </a:solidFill>
                <a:latin typeface="Source Sans Pro SemiBold"/>
                <a:ea typeface="Source Sans Pro SemiBold"/>
                <a:cs typeface="Source Sans Pro SemiBold"/>
                <a:sym typeface="Source Sans Pro SemiBold"/>
              </a:rPr>
              <a:t>What is the most common Distribution channel for booking hotels?</a:t>
            </a:r>
            <a:endParaRPr sz="1600">
              <a:solidFill>
                <a:srgbClr val="0000FF"/>
              </a:solidFill>
              <a:latin typeface="Source Sans Pro SemiBold"/>
              <a:ea typeface="Source Sans Pro SemiBold"/>
              <a:cs typeface="Source Sans Pro SemiBold"/>
              <a:sym typeface="Source Sans Pro SemiBold"/>
            </a:endParaRPr>
          </a:p>
        </p:txBody>
      </p:sp>
      <p:pic>
        <p:nvPicPr>
          <p:cNvPr id="185" name="Google Shape;185;p18"/>
          <p:cNvPicPr preferRelativeResize="0"/>
          <p:nvPr/>
        </p:nvPicPr>
        <p:blipFill rotWithShape="1">
          <a:blip r:embed="rId3">
            <a:alphaModFix/>
          </a:blip>
          <a:srcRect b="0" l="0" r="0" t="0"/>
          <a:stretch/>
        </p:blipFill>
        <p:spPr>
          <a:xfrm>
            <a:off x="7778250" y="0"/>
            <a:ext cx="1365750" cy="345550"/>
          </a:xfrm>
          <a:prstGeom prst="rect">
            <a:avLst/>
          </a:prstGeom>
          <a:noFill/>
          <a:ln>
            <a:noFill/>
          </a:ln>
        </p:spPr>
      </p:pic>
      <p:pic>
        <p:nvPicPr>
          <p:cNvPr id="186" name="Google Shape;186;p18"/>
          <p:cNvPicPr preferRelativeResize="0"/>
          <p:nvPr/>
        </p:nvPicPr>
        <p:blipFill rotWithShape="1">
          <a:blip r:embed="rId4">
            <a:alphaModFix/>
          </a:blip>
          <a:srcRect b="0" l="0" r="0" t="0"/>
          <a:stretch/>
        </p:blipFill>
        <p:spPr>
          <a:xfrm>
            <a:off x="311700" y="976788"/>
            <a:ext cx="3949050" cy="3767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idx="1" type="body"/>
          </p:nvPr>
        </p:nvSpPr>
        <p:spPr>
          <a:xfrm>
            <a:off x="5155450" y="1194150"/>
            <a:ext cx="3747900" cy="193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GB" sz="1400">
                <a:solidFill>
                  <a:srgbClr val="073763"/>
                </a:solidFill>
              </a:rPr>
              <a:t>Remarks:</a:t>
            </a:r>
            <a:endParaRPr b="1" sz="1400">
              <a:solidFill>
                <a:srgbClr val="073763"/>
              </a:solidFill>
            </a:endParaRPr>
          </a:p>
          <a:p>
            <a:pPr indent="0" lvl="0" marL="0" rtl="0" algn="l">
              <a:lnSpc>
                <a:spcPct val="100000"/>
              </a:lnSpc>
              <a:spcBef>
                <a:spcPts val="1200"/>
              </a:spcBef>
              <a:spcAft>
                <a:spcPts val="1200"/>
              </a:spcAft>
              <a:buClr>
                <a:schemeClr val="dk1"/>
              </a:buClr>
              <a:buSzPts val="1100"/>
              <a:buFont typeface="Arial"/>
              <a:buNone/>
            </a:pPr>
            <a:r>
              <a:rPr lang="en-GB" sz="1400">
                <a:solidFill>
                  <a:srgbClr val="434343"/>
                </a:solidFill>
              </a:rPr>
              <a:t>Pie Chart has been used to visualize which agent covers how much proportion of bookings. It is observed that agent 240 and 9 are the most valuable agents. Their total bookings combined account for more than 50% of total bookings done by agents</a:t>
            </a:r>
            <a:endParaRPr sz="1400">
              <a:solidFill>
                <a:srgbClr val="434343"/>
              </a:solidFill>
            </a:endParaRPr>
          </a:p>
        </p:txBody>
      </p:sp>
      <p:sp>
        <p:nvSpPr>
          <p:cNvPr id="192" name="Google Shape;192;p19"/>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08 - </a:t>
            </a:r>
            <a:r>
              <a:rPr lang="en-GB" sz="1600">
                <a:solidFill>
                  <a:srgbClr val="0000FF"/>
                </a:solidFill>
                <a:latin typeface="Source Sans Pro SemiBold"/>
                <a:ea typeface="Source Sans Pro SemiBold"/>
                <a:cs typeface="Source Sans Pro SemiBold"/>
                <a:sym typeface="Source Sans Pro SemiBold"/>
              </a:rPr>
              <a:t>Which agent makes the most number of bookings?</a:t>
            </a:r>
            <a:endParaRPr sz="1600">
              <a:solidFill>
                <a:srgbClr val="0000FF"/>
              </a:solidFill>
              <a:latin typeface="Source Sans Pro SemiBold"/>
              <a:ea typeface="Source Sans Pro SemiBold"/>
              <a:cs typeface="Source Sans Pro SemiBold"/>
              <a:sym typeface="Source Sans Pro SemiBold"/>
            </a:endParaRPr>
          </a:p>
        </p:txBody>
      </p:sp>
      <p:pic>
        <p:nvPicPr>
          <p:cNvPr id="193" name="Google Shape;193;p19"/>
          <p:cNvPicPr preferRelativeResize="0"/>
          <p:nvPr/>
        </p:nvPicPr>
        <p:blipFill rotWithShape="1">
          <a:blip r:embed="rId3">
            <a:alphaModFix/>
          </a:blip>
          <a:srcRect b="0" l="0" r="0" t="0"/>
          <a:stretch/>
        </p:blipFill>
        <p:spPr>
          <a:xfrm>
            <a:off x="7778250" y="0"/>
            <a:ext cx="1365750" cy="345550"/>
          </a:xfrm>
          <a:prstGeom prst="rect">
            <a:avLst/>
          </a:prstGeom>
          <a:noFill/>
          <a:ln>
            <a:noFill/>
          </a:ln>
        </p:spPr>
      </p:pic>
      <p:pic>
        <p:nvPicPr>
          <p:cNvPr id="194" name="Google Shape;194;p19"/>
          <p:cNvPicPr preferRelativeResize="0"/>
          <p:nvPr/>
        </p:nvPicPr>
        <p:blipFill rotWithShape="1">
          <a:blip r:embed="rId4">
            <a:alphaModFix/>
          </a:blip>
          <a:srcRect b="0" l="0" r="0" t="0"/>
          <a:stretch/>
        </p:blipFill>
        <p:spPr>
          <a:xfrm>
            <a:off x="448525" y="991750"/>
            <a:ext cx="3972725" cy="3928275"/>
          </a:xfrm>
          <a:prstGeom prst="rect">
            <a:avLst/>
          </a:prstGeom>
          <a:noFill/>
          <a:ln>
            <a:noFill/>
          </a:ln>
        </p:spPr>
      </p:pic>
      <p:cxnSp>
        <p:nvCxnSpPr>
          <p:cNvPr id="195" name="Google Shape;195;p19"/>
          <p:cNvCxnSpPr/>
          <p:nvPr/>
        </p:nvCxnSpPr>
        <p:spPr>
          <a:xfrm>
            <a:off x="4847650" y="1194150"/>
            <a:ext cx="12000" cy="3541500"/>
          </a:xfrm>
          <a:prstGeom prst="straightConnector1">
            <a:avLst/>
          </a:prstGeom>
          <a:noFill/>
          <a:ln cap="flat" cmpd="sng" w="9525">
            <a:solidFill>
              <a:schemeClr val="dk2"/>
            </a:solidFill>
            <a:prstDash val="solid"/>
            <a:round/>
            <a:headEnd len="sm" w="sm" type="none"/>
            <a:tailEnd len="sm" w="sm" type="none"/>
          </a:ln>
        </p:spPr>
      </p:cxnSp>
      <p:sp>
        <p:nvSpPr>
          <p:cNvPr id="196" name="Google Shape;196;p19"/>
          <p:cNvSpPr txBox="1"/>
          <p:nvPr/>
        </p:nvSpPr>
        <p:spPr>
          <a:xfrm>
            <a:off x="6514500" y="4735650"/>
            <a:ext cx="2629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1" i="1" lang="en-GB" sz="700" u="none" cap="none" strike="noStrike">
                <a:solidFill>
                  <a:srgbClr val="000000"/>
                </a:solidFill>
                <a:latin typeface="Arial"/>
                <a:ea typeface="Arial"/>
                <a:cs typeface="Arial"/>
                <a:sym typeface="Arial"/>
              </a:rPr>
              <a:t>Note:</a:t>
            </a:r>
            <a:r>
              <a:rPr b="0" i="1" lang="en-GB" sz="700" u="none" cap="none" strike="noStrike">
                <a:solidFill>
                  <a:srgbClr val="000000"/>
                </a:solidFill>
                <a:latin typeface="Arial"/>
                <a:ea typeface="Arial"/>
                <a:cs typeface="Arial"/>
                <a:sym typeface="Arial"/>
              </a:rPr>
              <a:t> Sorry for the distortion in graph image, it is happening due to a lot of small values present.</a:t>
            </a:r>
            <a:endParaRPr b="0" i="1" sz="7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solidFill>
                  <a:srgbClr val="980000"/>
                </a:solidFill>
                <a:latin typeface="Source Sans Pro Black"/>
                <a:ea typeface="Source Sans Pro Black"/>
                <a:cs typeface="Source Sans Pro Black"/>
                <a:sym typeface="Source Sans Pro Black"/>
              </a:rPr>
              <a:t>PROJECT SUMMARY</a:t>
            </a:r>
            <a:endParaRPr>
              <a:solidFill>
                <a:srgbClr val="980000"/>
              </a:solidFill>
              <a:latin typeface="Source Sans Pro Black"/>
              <a:ea typeface="Source Sans Pro Black"/>
              <a:cs typeface="Source Sans Pro Black"/>
              <a:sym typeface="Source Sans Pro Black"/>
            </a:endParaRPr>
          </a:p>
        </p:txBody>
      </p:sp>
      <p:sp>
        <p:nvSpPr>
          <p:cNvPr id="62" name="Google Shape;62;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GB">
                <a:solidFill>
                  <a:srgbClr val="434343"/>
                </a:solidFill>
              </a:rPr>
              <a:t>Study of Hotel bookings related data is vital for any hospitality business as it gives insight into booking behaviour of customers as well as channels through which bookings are made.</a:t>
            </a:r>
            <a:endParaRPr>
              <a:solidFill>
                <a:srgbClr val="434343"/>
              </a:solidFill>
            </a:endParaRPr>
          </a:p>
          <a:p>
            <a:pPr indent="0" lvl="0" marL="0" rtl="0" algn="l">
              <a:lnSpc>
                <a:spcPct val="115000"/>
              </a:lnSpc>
              <a:spcBef>
                <a:spcPts val="1200"/>
              </a:spcBef>
              <a:spcAft>
                <a:spcPts val="0"/>
              </a:spcAft>
              <a:buSzPct val="129032"/>
              <a:buNone/>
            </a:pPr>
            <a:r>
              <a:rPr lang="en-GB">
                <a:solidFill>
                  <a:srgbClr val="434343"/>
                </a:solidFill>
              </a:rPr>
              <a:t>This project involves the analysis of the provided data set pertaining to Hotel bookings for City and Resort Hotels.</a:t>
            </a:r>
            <a:endParaRPr>
              <a:solidFill>
                <a:srgbClr val="434343"/>
              </a:solidFill>
            </a:endParaRPr>
          </a:p>
          <a:p>
            <a:pPr indent="0" lvl="0" marL="0" rtl="0" algn="l">
              <a:lnSpc>
                <a:spcPct val="115000"/>
              </a:lnSpc>
              <a:spcBef>
                <a:spcPts val="1200"/>
              </a:spcBef>
              <a:spcAft>
                <a:spcPts val="0"/>
              </a:spcAft>
              <a:buSzPct val="129032"/>
              <a:buNone/>
            </a:pPr>
            <a:r>
              <a:rPr lang="en-GB">
                <a:solidFill>
                  <a:srgbClr val="434343"/>
                </a:solidFill>
              </a:rPr>
              <a:t>Project activities have been categorised as under:</a:t>
            </a:r>
            <a:endParaRPr>
              <a:solidFill>
                <a:srgbClr val="434343"/>
              </a:solidFill>
            </a:endParaRPr>
          </a:p>
          <a:p>
            <a:pPr indent="0" lvl="0" marL="0" rtl="0" algn="l">
              <a:lnSpc>
                <a:spcPct val="115000"/>
              </a:lnSpc>
              <a:spcBef>
                <a:spcPts val="1200"/>
              </a:spcBef>
              <a:spcAft>
                <a:spcPts val="0"/>
              </a:spcAft>
              <a:buSzPct val="129032"/>
              <a:buNone/>
            </a:pPr>
            <a:r>
              <a:rPr lang="en-GB">
                <a:solidFill>
                  <a:srgbClr val="434343"/>
                </a:solidFill>
              </a:rPr>
              <a:t>1.   Defining the problem statement i.e. Business Objective of the study.</a:t>
            </a:r>
            <a:endParaRPr>
              <a:solidFill>
                <a:srgbClr val="434343"/>
              </a:solidFill>
            </a:endParaRPr>
          </a:p>
          <a:p>
            <a:pPr indent="0" lvl="0" marL="0" rtl="0" algn="l">
              <a:lnSpc>
                <a:spcPct val="115000"/>
              </a:lnSpc>
              <a:spcBef>
                <a:spcPts val="1200"/>
              </a:spcBef>
              <a:spcAft>
                <a:spcPts val="0"/>
              </a:spcAft>
              <a:buSzPct val="129032"/>
              <a:buNone/>
            </a:pPr>
            <a:r>
              <a:rPr lang="en-GB">
                <a:solidFill>
                  <a:srgbClr val="434343"/>
                </a:solidFill>
              </a:rPr>
              <a:t>2.   Collection and preparation of data by data cleaning , treating  outliers etc.</a:t>
            </a:r>
            <a:endParaRPr>
              <a:solidFill>
                <a:srgbClr val="434343"/>
              </a:solidFill>
            </a:endParaRPr>
          </a:p>
          <a:p>
            <a:pPr indent="0" lvl="0" marL="0" rtl="0" algn="l">
              <a:lnSpc>
                <a:spcPct val="115000"/>
              </a:lnSpc>
              <a:spcBef>
                <a:spcPts val="1200"/>
              </a:spcBef>
              <a:spcAft>
                <a:spcPts val="0"/>
              </a:spcAft>
              <a:buSzPct val="129032"/>
              <a:buNone/>
            </a:pPr>
            <a:r>
              <a:rPr lang="en-GB">
                <a:solidFill>
                  <a:srgbClr val="434343"/>
                </a:solidFill>
              </a:rPr>
              <a:t>3.   Perform exploratory data analysis(EDA) through a deep study of relationship between different features, generate new variables based on need inline with related business objectives. Present the data in easily understandable form.</a:t>
            </a:r>
            <a:endParaRPr>
              <a:solidFill>
                <a:srgbClr val="434343"/>
              </a:solidFill>
            </a:endParaRPr>
          </a:p>
          <a:p>
            <a:pPr indent="0" lvl="0" marL="0" rtl="0" algn="l">
              <a:lnSpc>
                <a:spcPct val="115000"/>
              </a:lnSpc>
              <a:spcBef>
                <a:spcPts val="1200"/>
              </a:spcBef>
              <a:spcAft>
                <a:spcPts val="1200"/>
              </a:spcAft>
              <a:buSzPct val="129032"/>
              <a:buNone/>
            </a:pPr>
            <a:r>
              <a:rPr lang="en-GB">
                <a:solidFill>
                  <a:srgbClr val="434343"/>
                </a:solidFill>
              </a:rPr>
              <a:t>4.   Provide observations as well as recommendations based on the EDA.</a:t>
            </a:r>
            <a:endParaRPr>
              <a:solidFill>
                <a:srgbClr val="434343"/>
              </a:solidFill>
            </a:endParaRPr>
          </a:p>
        </p:txBody>
      </p:sp>
      <p:pic>
        <p:nvPicPr>
          <p:cNvPr id="63" name="Google Shape;63;p2"/>
          <p:cNvPicPr preferRelativeResize="0"/>
          <p:nvPr/>
        </p:nvPicPr>
        <p:blipFill rotWithShape="1">
          <a:blip r:embed="rId3">
            <a:alphaModFix/>
          </a:blip>
          <a:srcRect b="0" l="0" r="0" t="0"/>
          <a:stretch/>
        </p:blipFill>
        <p:spPr>
          <a:xfrm>
            <a:off x="7778250" y="0"/>
            <a:ext cx="1365750" cy="345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idx="1" type="body"/>
          </p:nvPr>
        </p:nvSpPr>
        <p:spPr>
          <a:xfrm>
            <a:off x="4989800" y="1152475"/>
            <a:ext cx="3842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GB" sz="1452">
                <a:solidFill>
                  <a:srgbClr val="073763"/>
                </a:solidFill>
              </a:rPr>
              <a:t>Remarks:</a:t>
            </a:r>
            <a:endParaRPr sz="1852"/>
          </a:p>
          <a:p>
            <a:pPr indent="0" lvl="0" marL="0" rtl="0" algn="l">
              <a:lnSpc>
                <a:spcPct val="115000"/>
              </a:lnSpc>
              <a:spcBef>
                <a:spcPts val="1200"/>
              </a:spcBef>
              <a:spcAft>
                <a:spcPts val="0"/>
              </a:spcAft>
              <a:buClr>
                <a:schemeClr val="dk1"/>
              </a:buClr>
              <a:buSzPts val="1100"/>
              <a:buFont typeface="Arial"/>
              <a:buNone/>
            </a:pPr>
            <a:r>
              <a:rPr lang="en-GB" sz="1266">
                <a:solidFill>
                  <a:srgbClr val="434343"/>
                </a:solidFill>
              </a:rPr>
              <a:t>Here Countplot fron sns i.e seaborn library has been used to display the distribution of Market segment By Deposit Type.</a:t>
            </a:r>
            <a:endParaRPr sz="1266">
              <a:solidFill>
                <a:srgbClr val="434343"/>
              </a:solidFill>
            </a:endParaRPr>
          </a:p>
          <a:p>
            <a:pPr indent="0" lvl="0" marL="0" rtl="0" algn="l">
              <a:lnSpc>
                <a:spcPct val="115000"/>
              </a:lnSpc>
              <a:spcBef>
                <a:spcPts val="1200"/>
              </a:spcBef>
              <a:spcAft>
                <a:spcPts val="0"/>
              </a:spcAft>
              <a:buClr>
                <a:schemeClr val="dk1"/>
              </a:buClr>
              <a:buSzPts val="1100"/>
              <a:buFont typeface="Arial"/>
              <a:buNone/>
            </a:pPr>
            <a:r>
              <a:rPr lang="en-GB" sz="1266">
                <a:solidFill>
                  <a:srgbClr val="434343"/>
                </a:solidFill>
              </a:rPr>
              <a:t>Most of the bookings are done for "No deposit" by all market segments. Few group bookings and Offline TA/TO Bookings are done through Non refundable deposits too.Refundable deposits are very less.</a:t>
            </a:r>
            <a:endParaRPr sz="1266">
              <a:solidFill>
                <a:srgbClr val="434343"/>
              </a:solidFill>
            </a:endParaRPr>
          </a:p>
          <a:p>
            <a:pPr indent="0" lvl="0" marL="0" rtl="0" algn="l">
              <a:lnSpc>
                <a:spcPct val="115000"/>
              </a:lnSpc>
              <a:spcBef>
                <a:spcPts val="1200"/>
              </a:spcBef>
              <a:spcAft>
                <a:spcPts val="1200"/>
              </a:spcAft>
              <a:buSzPts val="1800"/>
              <a:buNone/>
            </a:pPr>
            <a:r>
              <a:t/>
            </a:r>
            <a:endParaRPr/>
          </a:p>
        </p:txBody>
      </p:sp>
      <p:sp>
        <p:nvSpPr>
          <p:cNvPr id="202" name="Google Shape;202;p20"/>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09 - </a:t>
            </a:r>
            <a:r>
              <a:rPr lang="en-GB" sz="1600">
                <a:solidFill>
                  <a:srgbClr val="0000FF"/>
                </a:solidFill>
                <a:latin typeface="Source Sans Pro SemiBold"/>
                <a:ea typeface="Source Sans Pro SemiBold"/>
                <a:cs typeface="Source Sans Pro SemiBold"/>
                <a:sym typeface="Source Sans Pro SemiBold"/>
              </a:rPr>
              <a:t>What is the distribution of Market Segment based on Deposit Type?</a:t>
            </a:r>
            <a:endParaRPr sz="1600">
              <a:solidFill>
                <a:srgbClr val="0000FF"/>
              </a:solidFill>
              <a:latin typeface="Source Sans Pro SemiBold"/>
              <a:ea typeface="Source Sans Pro SemiBold"/>
              <a:cs typeface="Source Sans Pro SemiBold"/>
              <a:sym typeface="Source Sans Pro SemiBold"/>
            </a:endParaRPr>
          </a:p>
        </p:txBody>
      </p:sp>
      <p:pic>
        <p:nvPicPr>
          <p:cNvPr id="203" name="Google Shape;203;p20"/>
          <p:cNvPicPr preferRelativeResize="0"/>
          <p:nvPr/>
        </p:nvPicPr>
        <p:blipFill rotWithShape="1">
          <a:blip r:embed="rId3">
            <a:alphaModFix/>
          </a:blip>
          <a:srcRect b="0" l="0" r="0" t="0"/>
          <a:stretch/>
        </p:blipFill>
        <p:spPr>
          <a:xfrm>
            <a:off x="7778250" y="0"/>
            <a:ext cx="1365750" cy="345550"/>
          </a:xfrm>
          <a:prstGeom prst="rect">
            <a:avLst/>
          </a:prstGeom>
          <a:noFill/>
          <a:ln>
            <a:noFill/>
          </a:ln>
        </p:spPr>
      </p:pic>
      <p:pic>
        <p:nvPicPr>
          <p:cNvPr id="204" name="Google Shape;204;p20"/>
          <p:cNvPicPr preferRelativeResize="0"/>
          <p:nvPr/>
        </p:nvPicPr>
        <p:blipFill rotWithShape="1">
          <a:blip r:embed="rId4">
            <a:alphaModFix/>
          </a:blip>
          <a:srcRect b="0" l="0" r="0" t="0"/>
          <a:stretch/>
        </p:blipFill>
        <p:spPr>
          <a:xfrm>
            <a:off x="152400" y="1413575"/>
            <a:ext cx="4685001" cy="31552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idx="1" type="body"/>
          </p:nvPr>
        </p:nvSpPr>
        <p:spPr>
          <a:xfrm>
            <a:off x="4717375" y="1152475"/>
            <a:ext cx="41148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sz="1452">
                <a:solidFill>
                  <a:srgbClr val="073763"/>
                </a:solidFill>
              </a:rPr>
              <a:t>Remarks:</a:t>
            </a:r>
            <a:endParaRPr sz="1300"/>
          </a:p>
          <a:p>
            <a:pPr indent="0" lvl="0" marL="0" rtl="0" algn="l">
              <a:lnSpc>
                <a:spcPct val="115000"/>
              </a:lnSpc>
              <a:spcBef>
                <a:spcPts val="1200"/>
              </a:spcBef>
              <a:spcAft>
                <a:spcPts val="1200"/>
              </a:spcAft>
              <a:buSzPts val="1800"/>
              <a:buNone/>
            </a:pPr>
            <a:r>
              <a:rPr lang="en-GB" sz="1300">
                <a:solidFill>
                  <a:srgbClr val="434343"/>
                </a:solidFill>
              </a:rPr>
              <a:t>In above Bar graph, comparison of both hotels with respect to adr i.e. average daily rate. And from the graph we can conclude that adr is greater in case of City Hotels as compared to Resort Hotels.</a:t>
            </a:r>
            <a:endParaRPr sz="1300">
              <a:solidFill>
                <a:srgbClr val="434343"/>
              </a:solidFill>
            </a:endParaRPr>
          </a:p>
        </p:txBody>
      </p:sp>
      <p:sp>
        <p:nvSpPr>
          <p:cNvPr id="210" name="Google Shape;210;p21"/>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10 - </a:t>
            </a:r>
            <a:r>
              <a:rPr lang="en-GB" sz="1600">
                <a:solidFill>
                  <a:srgbClr val="0000FF"/>
                </a:solidFill>
                <a:latin typeface="Source Sans Pro SemiBold"/>
                <a:ea typeface="Source Sans Pro SemiBold"/>
                <a:cs typeface="Source Sans Pro SemiBold"/>
                <a:sym typeface="Source Sans Pro SemiBold"/>
              </a:rPr>
              <a:t>Which hotel has more adr and hence seems to make more revenue?</a:t>
            </a:r>
            <a:endParaRPr sz="1600">
              <a:solidFill>
                <a:srgbClr val="0000FF"/>
              </a:solidFill>
              <a:latin typeface="Source Sans Pro SemiBold"/>
              <a:ea typeface="Source Sans Pro SemiBold"/>
              <a:cs typeface="Source Sans Pro SemiBold"/>
              <a:sym typeface="Source Sans Pro SemiBold"/>
            </a:endParaRPr>
          </a:p>
        </p:txBody>
      </p:sp>
      <p:pic>
        <p:nvPicPr>
          <p:cNvPr id="211" name="Google Shape;211;p21"/>
          <p:cNvPicPr preferRelativeResize="0"/>
          <p:nvPr/>
        </p:nvPicPr>
        <p:blipFill rotWithShape="1">
          <a:blip r:embed="rId3">
            <a:alphaModFix/>
          </a:blip>
          <a:srcRect b="0" l="0" r="0" t="0"/>
          <a:stretch/>
        </p:blipFill>
        <p:spPr>
          <a:xfrm>
            <a:off x="7778250" y="0"/>
            <a:ext cx="1365750" cy="345550"/>
          </a:xfrm>
          <a:prstGeom prst="rect">
            <a:avLst/>
          </a:prstGeom>
          <a:noFill/>
          <a:ln>
            <a:noFill/>
          </a:ln>
        </p:spPr>
      </p:pic>
      <p:pic>
        <p:nvPicPr>
          <p:cNvPr id="212" name="Google Shape;212;p21"/>
          <p:cNvPicPr preferRelativeResize="0"/>
          <p:nvPr/>
        </p:nvPicPr>
        <p:blipFill rotWithShape="1">
          <a:blip r:embed="rId4">
            <a:alphaModFix/>
          </a:blip>
          <a:srcRect b="0" l="0" r="0" t="2132"/>
          <a:stretch/>
        </p:blipFill>
        <p:spPr>
          <a:xfrm>
            <a:off x="152400" y="1324425"/>
            <a:ext cx="4419600" cy="28177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idx="1" type="body"/>
          </p:nvPr>
        </p:nvSpPr>
        <p:spPr>
          <a:xfrm>
            <a:off x="5996575" y="1152475"/>
            <a:ext cx="2835900" cy="3500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GB" sz="1452">
                <a:solidFill>
                  <a:srgbClr val="073763"/>
                </a:solidFill>
              </a:rPr>
              <a:t>Remarks:</a:t>
            </a:r>
            <a:endParaRPr b="1" sz="1452">
              <a:solidFill>
                <a:srgbClr val="073763"/>
              </a:solidFill>
            </a:endParaRPr>
          </a:p>
          <a:p>
            <a:pPr indent="0" lvl="0" marL="0" rtl="0" algn="l">
              <a:lnSpc>
                <a:spcPct val="100000"/>
              </a:lnSpc>
              <a:spcBef>
                <a:spcPts val="1200"/>
              </a:spcBef>
              <a:spcAft>
                <a:spcPts val="0"/>
              </a:spcAft>
              <a:buSzPts val="1800"/>
              <a:buNone/>
            </a:pPr>
            <a:r>
              <a:rPr lang="en-GB" sz="1352">
                <a:solidFill>
                  <a:srgbClr val="434343"/>
                </a:solidFill>
              </a:rPr>
              <a:t>The graph here is Line Plot of seaborn library which is used to show how the prices per night vary for both hotel types. </a:t>
            </a:r>
            <a:endParaRPr sz="1352">
              <a:solidFill>
                <a:srgbClr val="434343"/>
              </a:solidFill>
            </a:endParaRPr>
          </a:p>
          <a:p>
            <a:pPr indent="0" lvl="0" marL="0" rtl="0" algn="l">
              <a:lnSpc>
                <a:spcPct val="100000"/>
              </a:lnSpc>
              <a:spcBef>
                <a:spcPts val="1200"/>
              </a:spcBef>
              <a:spcAft>
                <a:spcPts val="0"/>
              </a:spcAft>
              <a:buSzPts val="1800"/>
              <a:buNone/>
            </a:pPr>
            <a:r>
              <a:rPr lang="en-GB" sz="1352">
                <a:solidFill>
                  <a:srgbClr val="434343"/>
                </a:solidFill>
              </a:rPr>
              <a:t>From visualization we can observe that there is less variation in prices for city Hotels as compared to Resort Hotels. Prices for Resort Hotel are highest in August and least in November and January. For City hotel, prices are highest in May and least in January.</a:t>
            </a:r>
            <a:endParaRPr sz="1352">
              <a:solidFill>
                <a:srgbClr val="434343"/>
              </a:solidFill>
            </a:endParaRPr>
          </a:p>
          <a:p>
            <a:pPr indent="0" lvl="0" marL="0" rtl="0" algn="l">
              <a:lnSpc>
                <a:spcPct val="100000"/>
              </a:lnSpc>
              <a:spcBef>
                <a:spcPts val="1200"/>
              </a:spcBef>
              <a:spcAft>
                <a:spcPts val="1200"/>
              </a:spcAft>
              <a:buClr>
                <a:schemeClr val="dk1"/>
              </a:buClr>
              <a:buSzPts val="1100"/>
              <a:buFont typeface="Arial"/>
              <a:buNone/>
            </a:pPr>
            <a:r>
              <a:t/>
            </a:r>
            <a:endParaRPr sz="1452">
              <a:solidFill>
                <a:srgbClr val="434343"/>
              </a:solidFill>
            </a:endParaRPr>
          </a:p>
        </p:txBody>
      </p:sp>
      <p:sp>
        <p:nvSpPr>
          <p:cNvPr id="218" name="Google Shape;218;p22"/>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11 - </a:t>
            </a:r>
            <a:r>
              <a:rPr lang="en-GB" sz="1600">
                <a:solidFill>
                  <a:srgbClr val="0000FF"/>
                </a:solidFill>
                <a:latin typeface="Source Sans Pro SemiBold"/>
                <a:ea typeface="Source Sans Pro SemiBold"/>
                <a:cs typeface="Source Sans Pro SemiBold"/>
                <a:sym typeface="Source Sans Pro SemiBold"/>
              </a:rPr>
              <a:t>How does the price per night vary over the year?</a:t>
            </a:r>
            <a:endParaRPr sz="1600">
              <a:solidFill>
                <a:srgbClr val="0000FF"/>
              </a:solidFill>
              <a:latin typeface="Source Sans Pro SemiBold"/>
              <a:ea typeface="Source Sans Pro SemiBold"/>
              <a:cs typeface="Source Sans Pro SemiBold"/>
              <a:sym typeface="Source Sans Pro SemiBold"/>
            </a:endParaRPr>
          </a:p>
        </p:txBody>
      </p:sp>
      <p:pic>
        <p:nvPicPr>
          <p:cNvPr id="219" name="Google Shape;219;p22"/>
          <p:cNvPicPr preferRelativeResize="0"/>
          <p:nvPr/>
        </p:nvPicPr>
        <p:blipFill rotWithShape="1">
          <a:blip r:embed="rId3">
            <a:alphaModFix/>
          </a:blip>
          <a:srcRect b="0" l="0" r="0" t="0"/>
          <a:stretch/>
        </p:blipFill>
        <p:spPr>
          <a:xfrm>
            <a:off x="7778250" y="0"/>
            <a:ext cx="1365750" cy="345550"/>
          </a:xfrm>
          <a:prstGeom prst="rect">
            <a:avLst/>
          </a:prstGeom>
          <a:noFill/>
          <a:ln>
            <a:noFill/>
          </a:ln>
        </p:spPr>
      </p:pic>
      <p:pic>
        <p:nvPicPr>
          <p:cNvPr id="220" name="Google Shape;220;p22"/>
          <p:cNvPicPr preferRelativeResize="0"/>
          <p:nvPr/>
        </p:nvPicPr>
        <p:blipFill rotWithShape="1">
          <a:blip r:embed="rId4">
            <a:alphaModFix/>
          </a:blip>
          <a:srcRect b="0" l="0" r="0" t="0"/>
          <a:stretch/>
        </p:blipFill>
        <p:spPr>
          <a:xfrm>
            <a:off x="169575" y="1152475"/>
            <a:ext cx="5664476" cy="30975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3"/>
          <p:cNvSpPr txBox="1"/>
          <p:nvPr>
            <p:ph idx="1" type="body"/>
          </p:nvPr>
        </p:nvSpPr>
        <p:spPr>
          <a:xfrm>
            <a:off x="5487250" y="1152475"/>
            <a:ext cx="33450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GB" sz="1452">
                <a:solidFill>
                  <a:srgbClr val="073763"/>
                </a:solidFill>
              </a:rPr>
              <a:t>Remarks:</a:t>
            </a:r>
            <a:endParaRPr b="1" sz="1452">
              <a:solidFill>
                <a:srgbClr val="073763"/>
              </a:solidFill>
            </a:endParaRPr>
          </a:p>
          <a:p>
            <a:pPr indent="0" lvl="0" marL="0" rtl="0" algn="l">
              <a:lnSpc>
                <a:spcPct val="115000"/>
              </a:lnSpc>
              <a:spcBef>
                <a:spcPts val="1200"/>
              </a:spcBef>
              <a:spcAft>
                <a:spcPts val="1200"/>
              </a:spcAft>
              <a:buClr>
                <a:schemeClr val="dk1"/>
              </a:buClr>
              <a:buSzPts val="1100"/>
              <a:buFont typeface="Arial"/>
              <a:buNone/>
            </a:pPr>
            <a:r>
              <a:rPr lang="en-GB" sz="1352">
                <a:solidFill>
                  <a:srgbClr val="434343"/>
                </a:solidFill>
              </a:rPr>
              <a:t>BoxPlot is used as it is best Graph to display the Mean value on graph and the changes in the Averages. It is seen that effect of not allocating the same room reduces the adr.</a:t>
            </a:r>
            <a:endParaRPr sz="1352">
              <a:solidFill>
                <a:srgbClr val="434343"/>
              </a:solidFill>
            </a:endParaRPr>
          </a:p>
        </p:txBody>
      </p:sp>
      <p:sp>
        <p:nvSpPr>
          <p:cNvPr id="226" name="Google Shape;226;p23"/>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12 - </a:t>
            </a:r>
            <a:r>
              <a:rPr lang="en-GB" sz="1600">
                <a:solidFill>
                  <a:srgbClr val="0000FF"/>
                </a:solidFill>
                <a:latin typeface="Source Sans Pro SemiBold"/>
                <a:ea typeface="Source Sans Pro SemiBold"/>
                <a:cs typeface="Source Sans Pro SemiBold"/>
                <a:sym typeface="Source Sans Pro SemiBold"/>
              </a:rPr>
              <a:t>Effect of non allotment of demanded room on adr?</a:t>
            </a:r>
            <a:endParaRPr sz="1600">
              <a:solidFill>
                <a:srgbClr val="0000FF"/>
              </a:solidFill>
              <a:latin typeface="Source Sans Pro SemiBold"/>
              <a:ea typeface="Source Sans Pro SemiBold"/>
              <a:cs typeface="Source Sans Pro SemiBold"/>
              <a:sym typeface="Source Sans Pro SemiBold"/>
            </a:endParaRPr>
          </a:p>
        </p:txBody>
      </p:sp>
      <p:pic>
        <p:nvPicPr>
          <p:cNvPr id="227" name="Google Shape;227;p23"/>
          <p:cNvPicPr preferRelativeResize="0"/>
          <p:nvPr/>
        </p:nvPicPr>
        <p:blipFill rotWithShape="1">
          <a:blip r:embed="rId3">
            <a:alphaModFix/>
          </a:blip>
          <a:srcRect b="0" l="0" r="0" t="0"/>
          <a:stretch/>
        </p:blipFill>
        <p:spPr>
          <a:xfrm>
            <a:off x="7778250" y="0"/>
            <a:ext cx="1365750" cy="345550"/>
          </a:xfrm>
          <a:prstGeom prst="rect">
            <a:avLst/>
          </a:prstGeom>
          <a:noFill/>
          <a:ln>
            <a:noFill/>
          </a:ln>
        </p:spPr>
      </p:pic>
      <p:pic>
        <p:nvPicPr>
          <p:cNvPr id="228" name="Google Shape;228;p23"/>
          <p:cNvPicPr preferRelativeResize="0"/>
          <p:nvPr/>
        </p:nvPicPr>
        <p:blipFill rotWithShape="1">
          <a:blip r:embed="rId4">
            <a:alphaModFix/>
          </a:blip>
          <a:srcRect b="-2572" l="0" r="11676" t="19846"/>
          <a:stretch/>
        </p:blipFill>
        <p:spPr>
          <a:xfrm>
            <a:off x="311700" y="1403788"/>
            <a:ext cx="5082149" cy="2913775"/>
          </a:xfrm>
          <a:prstGeom prst="rect">
            <a:avLst/>
          </a:prstGeom>
          <a:noFill/>
          <a:ln>
            <a:noFill/>
          </a:ln>
        </p:spPr>
      </p:pic>
      <p:cxnSp>
        <p:nvCxnSpPr>
          <p:cNvPr id="229" name="Google Shape;229;p23"/>
          <p:cNvCxnSpPr/>
          <p:nvPr/>
        </p:nvCxnSpPr>
        <p:spPr>
          <a:xfrm>
            <a:off x="5428050" y="1099400"/>
            <a:ext cx="11700" cy="35061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4"/>
          <p:cNvSpPr txBox="1"/>
          <p:nvPr>
            <p:ph idx="1" type="body"/>
          </p:nvPr>
        </p:nvSpPr>
        <p:spPr>
          <a:xfrm>
            <a:off x="5463575" y="1152475"/>
            <a:ext cx="3368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GB" sz="1452">
                <a:solidFill>
                  <a:srgbClr val="073763"/>
                </a:solidFill>
              </a:rPr>
              <a:t>Remarks:</a:t>
            </a:r>
            <a:endParaRPr b="1" sz="1452">
              <a:solidFill>
                <a:srgbClr val="073763"/>
              </a:solidFill>
            </a:endParaRPr>
          </a:p>
          <a:p>
            <a:pPr indent="0" lvl="0" marL="0" rtl="0" algn="l">
              <a:lnSpc>
                <a:spcPct val="115000"/>
              </a:lnSpc>
              <a:spcBef>
                <a:spcPts val="1200"/>
              </a:spcBef>
              <a:spcAft>
                <a:spcPts val="0"/>
              </a:spcAft>
              <a:buSzPts val="1800"/>
              <a:buNone/>
            </a:pPr>
            <a:r>
              <a:rPr lang="en-GB" sz="1352">
                <a:solidFill>
                  <a:srgbClr val="434343"/>
                </a:solidFill>
              </a:rPr>
              <a:t>Bar Graph has been used to display the average cancellations of city Hotel Count and Resort Hotel.</a:t>
            </a:r>
            <a:endParaRPr sz="1352">
              <a:solidFill>
                <a:srgbClr val="434343"/>
              </a:solidFill>
            </a:endParaRPr>
          </a:p>
          <a:p>
            <a:pPr indent="0" lvl="0" marL="0" rtl="0" algn="l">
              <a:lnSpc>
                <a:spcPct val="115000"/>
              </a:lnSpc>
              <a:spcBef>
                <a:spcPts val="1200"/>
              </a:spcBef>
              <a:spcAft>
                <a:spcPts val="0"/>
              </a:spcAft>
              <a:buSzPts val="1800"/>
              <a:buNone/>
            </a:pPr>
            <a:r>
              <a:rPr lang="en-GB" sz="1352">
                <a:solidFill>
                  <a:srgbClr val="434343"/>
                </a:solidFill>
              </a:rPr>
              <a:t>More bookings were cancelled for City hotels Got as compared to those for Resort Hotels.</a:t>
            </a:r>
            <a:endParaRPr sz="1352">
              <a:solidFill>
                <a:srgbClr val="434343"/>
              </a:solidFill>
            </a:endParaRPr>
          </a:p>
          <a:p>
            <a:pPr indent="0" lvl="0" marL="0" rtl="0" algn="l">
              <a:lnSpc>
                <a:spcPct val="115000"/>
              </a:lnSpc>
              <a:spcBef>
                <a:spcPts val="1200"/>
              </a:spcBef>
              <a:spcAft>
                <a:spcPts val="1200"/>
              </a:spcAft>
              <a:buClr>
                <a:schemeClr val="dk1"/>
              </a:buClr>
              <a:buSzPts val="1100"/>
              <a:buFont typeface="Arial"/>
              <a:buNone/>
            </a:pPr>
            <a:r>
              <a:t/>
            </a:r>
            <a:endParaRPr sz="1352">
              <a:solidFill>
                <a:srgbClr val="434343"/>
              </a:solidFill>
            </a:endParaRPr>
          </a:p>
        </p:txBody>
      </p:sp>
      <p:sp>
        <p:nvSpPr>
          <p:cNvPr id="235" name="Google Shape;235;p24"/>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13 - </a:t>
            </a:r>
            <a:r>
              <a:rPr lang="en-GB" sz="1600">
                <a:solidFill>
                  <a:srgbClr val="0000FF"/>
                </a:solidFill>
                <a:latin typeface="Source Sans Pro SemiBold"/>
                <a:ea typeface="Source Sans Pro SemiBold"/>
                <a:cs typeface="Source Sans Pro SemiBold"/>
                <a:sym typeface="Source Sans Pro SemiBold"/>
              </a:rPr>
              <a:t>How many bookings were cancelled?</a:t>
            </a:r>
            <a:endParaRPr sz="1600">
              <a:solidFill>
                <a:srgbClr val="0000FF"/>
              </a:solidFill>
              <a:latin typeface="Source Sans Pro SemiBold"/>
              <a:ea typeface="Source Sans Pro SemiBold"/>
              <a:cs typeface="Source Sans Pro SemiBold"/>
              <a:sym typeface="Source Sans Pro SemiBold"/>
            </a:endParaRPr>
          </a:p>
        </p:txBody>
      </p:sp>
      <p:pic>
        <p:nvPicPr>
          <p:cNvPr id="236" name="Google Shape;236;p24"/>
          <p:cNvPicPr preferRelativeResize="0"/>
          <p:nvPr/>
        </p:nvPicPr>
        <p:blipFill rotWithShape="1">
          <a:blip r:embed="rId3">
            <a:alphaModFix/>
          </a:blip>
          <a:srcRect b="0" l="0" r="0" t="0"/>
          <a:stretch/>
        </p:blipFill>
        <p:spPr>
          <a:xfrm>
            <a:off x="7778250" y="0"/>
            <a:ext cx="1365750" cy="345550"/>
          </a:xfrm>
          <a:prstGeom prst="rect">
            <a:avLst/>
          </a:prstGeom>
          <a:noFill/>
          <a:ln>
            <a:noFill/>
          </a:ln>
        </p:spPr>
      </p:pic>
      <p:pic>
        <p:nvPicPr>
          <p:cNvPr id="237" name="Google Shape;237;p24"/>
          <p:cNvPicPr preferRelativeResize="0"/>
          <p:nvPr/>
        </p:nvPicPr>
        <p:blipFill rotWithShape="1">
          <a:blip r:embed="rId4">
            <a:alphaModFix/>
          </a:blip>
          <a:srcRect b="0" l="0" r="0" t="0"/>
          <a:stretch/>
        </p:blipFill>
        <p:spPr>
          <a:xfrm>
            <a:off x="174375" y="1413338"/>
            <a:ext cx="5158776" cy="2878224"/>
          </a:xfrm>
          <a:prstGeom prst="rect">
            <a:avLst/>
          </a:prstGeom>
          <a:noFill/>
          <a:ln>
            <a:noFill/>
          </a:ln>
        </p:spPr>
      </p:pic>
      <p:cxnSp>
        <p:nvCxnSpPr>
          <p:cNvPr id="238" name="Google Shape;238;p24"/>
          <p:cNvCxnSpPr/>
          <p:nvPr/>
        </p:nvCxnSpPr>
        <p:spPr>
          <a:xfrm>
            <a:off x="5428050" y="1099400"/>
            <a:ext cx="11700" cy="35061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idx="1" type="body"/>
          </p:nvPr>
        </p:nvSpPr>
        <p:spPr>
          <a:xfrm>
            <a:off x="311700" y="3431450"/>
            <a:ext cx="8520600" cy="15885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Clr>
                <a:schemeClr val="dk1"/>
              </a:buClr>
              <a:buSzPct val="50453"/>
              <a:buFont typeface="Arial"/>
              <a:buNone/>
            </a:pPr>
            <a:r>
              <a:rPr b="1" lang="en-GB" sz="2180">
                <a:solidFill>
                  <a:srgbClr val="073763"/>
                </a:solidFill>
              </a:rPr>
              <a:t>Remarks:</a:t>
            </a:r>
            <a:endParaRPr sz="2527"/>
          </a:p>
          <a:p>
            <a:pPr indent="0" lvl="0" marL="0" rtl="0" algn="l">
              <a:lnSpc>
                <a:spcPct val="115000"/>
              </a:lnSpc>
              <a:spcBef>
                <a:spcPts val="1200"/>
              </a:spcBef>
              <a:spcAft>
                <a:spcPts val="1200"/>
              </a:spcAft>
              <a:buSzPct val="151305"/>
              <a:buNone/>
            </a:pPr>
            <a:r>
              <a:rPr lang="en-GB" sz="2163">
                <a:solidFill>
                  <a:srgbClr val="434343"/>
                </a:solidFill>
              </a:rPr>
              <a:t>kdeplot from seaborn has been used.  We see that most of the bookings that are cancelled have waiting period of less 150 days but also most of bookings that are not cancelled also have waiting period less than 150 days. Both curves of cancellation and not cancellation are similar for lead time as well as days in waiting list i.e. if the value for cancelled bookings increases the one for not cancelled bookings also increases and same is true  for decreasing values too. This holds good for both lead time as well as days in waiting list curves. The behaviour of curve beyond 300 days  is different but can be ignored considering very low density of bookings.</a:t>
            </a:r>
            <a:endParaRPr sz="2163">
              <a:solidFill>
                <a:srgbClr val="434343"/>
              </a:solidFill>
            </a:endParaRPr>
          </a:p>
        </p:txBody>
      </p:sp>
      <p:sp>
        <p:nvSpPr>
          <p:cNvPr id="244" name="Google Shape;244;p25"/>
          <p:cNvSpPr txBox="1"/>
          <p:nvPr>
            <p:ph type="title"/>
          </p:nvPr>
        </p:nvSpPr>
        <p:spPr>
          <a:xfrm>
            <a:off x="251975" y="345550"/>
            <a:ext cx="8646600" cy="66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111"/>
              <a:buNone/>
            </a:pPr>
            <a:r>
              <a:rPr b="1" lang="en-GB" sz="1600">
                <a:solidFill>
                  <a:srgbClr val="0000FF"/>
                </a:solidFill>
                <a:latin typeface="Source Sans Pro"/>
                <a:ea typeface="Source Sans Pro"/>
                <a:cs typeface="Source Sans Pro"/>
                <a:sym typeface="Source Sans Pro"/>
              </a:rPr>
              <a:t>Objective </a:t>
            </a:r>
            <a:r>
              <a:rPr b="1" lang="en-GB" sz="1400">
                <a:solidFill>
                  <a:srgbClr val="0000FF"/>
                </a:solidFill>
                <a:latin typeface="Source Sans Pro"/>
                <a:ea typeface="Source Sans Pro"/>
                <a:cs typeface="Source Sans Pro"/>
                <a:sym typeface="Source Sans Pro"/>
              </a:rPr>
              <a:t>14 - </a:t>
            </a:r>
            <a:r>
              <a:rPr lang="en-GB" sz="1400">
                <a:solidFill>
                  <a:srgbClr val="0000FF"/>
                </a:solidFill>
                <a:latin typeface="Source Sans Pro SemiBold"/>
                <a:ea typeface="Source Sans Pro SemiBold"/>
                <a:cs typeface="Source Sans Pro SemiBold"/>
                <a:sym typeface="Source Sans Pro SemiBold"/>
              </a:rPr>
              <a:t>Compare pattern of days in waiting list and  lead time for both cancelled as well as availed stays.</a:t>
            </a:r>
            <a:endParaRPr sz="1400">
              <a:solidFill>
                <a:srgbClr val="0000FF"/>
              </a:solidFill>
              <a:latin typeface="Source Sans Pro SemiBold"/>
              <a:ea typeface="Source Sans Pro SemiBold"/>
              <a:cs typeface="Source Sans Pro SemiBold"/>
              <a:sym typeface="Source Sans Pro SemiBold"/>
            </a:endParaRPr>
          </a:p>
        </p:txBody>
      </p:sp>
      <p:pic>
        <p:nvPicPr>
          <p:cNvPr id="245" name="Google Shape;245;p25"/>
          <p:cNvPicPr preferRelativeResize="0"/>
          <p:nvPr/>
        </p:nvPicPr>
        <p:blipFill rotWithShape="1">
          <a:blip r:embed="rId3">
            <a:alphaModFix/>
          </a:blip>
          <a:srcRect b="0" l="0" r="0" t="0"/>
          <a:stretch/>
        </p:blipFill>
        <p:spPr>
          <a:xfrm>
            <a:off x="7778250" y="0"/>
            <a:ext cx="1365750" cy="345550"/>
          </a:xfrm>
          <a:prstGeom prst="rect">
            <a:avLst/>
          </a:prstGeom>
          <a:noFill/>
          <a:ln>
            <a:noFill/>
          </a:ln>
        </p:spPr>
      </p:pic>
      <p:pic>
        <p:nvPicPr>
          <p:cNvPr id="246" name="Google Shape;246;p25"/>
          <p:cNvPicPr preferRelativeResize="0"/>
          <p:nvPr/>
        </p:nvPicPr>
        <p:blipFill rotWithShape="1">
          <a:blip r:embed="rId4">
            <a:alphaModFix/>
          </a:blip>
          <a:srcRect b="0" l="0" r="0" t="0"/>
          <a:stretch/>
        </p:blipFill>
        <p:spPr>
          <a:xfrm>
            <a:off x="1502701" y="867900"/>
            <a:ext cx="5607274" cy="25058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idx="1" type="body"/>
          </p:nvPr>
        </p:nvSpPr>
        <p:spPr>
          <a:xfrm>
            <a:off x="5984725" y="1152475"/>
            <a:ext cx="2847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sz="1452">
                <a:solidFill>
                  <a:srgbClr val="073763"/>
                </a:solidFill>
              </a:rPr>
              <a:t>Remarks:</a:t>
            </a:r>
            <a:endParaRPr sz="1365"/>
          </a:p>
          <a:p>
            <a:pPr indent="0" lvl="0" marL="0" rtl="0" algn="l">
              <a:lnSpc>
                <a:spcPct val="105000"/>
              </a:lnSpc>
              <a:spcBef>
                <a:spcPts val="1200"/>
              </a:spcBef>
              <a:spcAft>
                <a:spcPts val="0"/>
              </a:spcAft>
              <a:buSzPts val="1018"/>
              <a:buNone/>
            </a:pPr>
            <a:r>
              <a:rPr lang="en-GB" sz="1365">
                <a:solidFill>
                  <a:srgbClr val="434343"/>
                </a:solidFill>
              </a:rPr>
              <a:t>Line chart has been used for this objective visualization.It is observed that most bookings which were canceled had a high lead time(average 105). </a:t>
            </a:r>
            <a:endParaRPr sz="1365">
              <a:solidFill>
                <a:srgbClr val="434343"/>
              </a:solidFill>
            </a:endParaRPr>
          </a:p>
          <a:p>
            <a:pPr indent="0" lvl="0" marL="0" rtl="0" algn="l">
              <a:lnSpc>
                <a:spcPct val="105000"/>
              </a:lnSpc>
              <a:spcBef>
                <a:spcPts val="1200"/>
              </a:spcBef>
              <a:spcAft>
                <a:spcPts val="1200"/>
              </a:spcAft>
              <a:buSzPts val="1018"/>
              <a:buNone/>
            </a:pPr>
            <a:r>
              <a:rPr lang="en-GB" sz="1365">
                <a:solidFill>
                  <a:srgbClr val="434343"/>
                </a:solidFill>
              </a:rPr>
              <a:t>So we can conclude that bookings with higher lead time have higher chances of cancellation as compared to ones with lower lead time.</a:t>
            </a:r>
            <a:endParaRPr sz="1365">
              <a:solidFill>
                <a:srgbClr val="434343"/>
              </a:solidFill>
            </a:endParaRPr>
          </a:p>
        </p:txBody>
      </p:sp>
      <p:sp>
        <p:nvSpPr>
          <p:cNvPr id="252" name="Google Shape;252;p26"/>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15 - </a:t>
            </a:r>
            <a:r>
              <a:rPr lang="en-GB" sz="1600">
                <a:solidFill>
                  <a:srgbClr val="0000FF"/>
                </a:solidFill>
                <a:latin typeface="Source Sans Pro SemiBold"/>
                <a:ea typeface="Source Sans Pro SemiBold"/>
                <a:cs typeface="Source Sans Pro SemiBold"/>
                <a:sym typeface="Source Sans Pro SemiBold"/>
              </a:rPr>
              <a:t>Relationship of lead time with cancellation</a:t>
            </a:r>
            <a:endParaRPr sz="1600">
              <a:solidFill>
                <a:srgbClr val="0000FF"/>
              </a:solidFill>
              <a:latin typeface="Source Sans Pro SemiBold"/>
              <a:ea typeface="Source Sans Pro SemiBold"/>
              <a:cs typeface="Source Sans Pro SemiBold"/>
              <a:sym typeface="Source Sans Pro SemiBold"/>
            </a:endParaRPr>
          </a:p>
        </p:txBody>
      </p:sp>
      <p:pic>
        <p:nvPicPr>
          <p:cNvPr id="253" name="Google Shape;253;p26"/>
          <p:cNvPicPr preferRelativeResize="0"/>
          <p:nvPr/>
        </p:nvPicPr>
        <p:blipFill rotWithShape="1">
          <a:blip r:embed="rId3">
            <a:alphaModFix/>
          </a:blip>
          <a:srcRect b="0" l="0" r="0" t="0"/>
          <a:stretch/>
        </p:blipFill>
        <p:spPr>
          <a:xfrm>
            <a:off x="7707175" y="0"/>
            <a:ext cx="1365750" cy="345550"/>
          </a:xfrm>
          <a:prstGeom prst="rect">
            <a:avLst/>
          </a:prstGeom>
          <a:noFill/>
          <a:ln>
            <a:noFill/>
          </a:ln>
        </p:spPr>
      </p:pic>
      <p:pic>
        <p:nvPicPr>
          <p:cNvPr id="254" name="Google Shape;254;p26"/>
          <p:cNvPicPr preferRelativeResize="0"/>
          <p:nvPr/>
        </p:nvPicPr>
        <p:blipFill rotWithShape="1">
          <a:blip r:embed="rId4">
            <a:alphaModFix/>
          </a:blip>
          <a:srcRect b="0" l="0" r="0" t="0"/>
          <a:stretch/>
        </p:blipFill>
        <p:spPr>
          <a:xfrm>
            <a:off x="152400" y="1294300"/>
            <a:ext cx="5679925" cy="2798460"/>
          </a:xfrm>
          <a:prstGeom prst="rect">
            <a:avLst/>
          </a:prstGeom>
          <a:noFill/>
          <a:ln>
            <a:noFill/>
          </a:ln>
        </p:spPr>
      </p:pic>
      <p:cxnSp>
        <p:nvCxnSpPr>
          <p:cNvPr id="255" name="Google Shape;255;p26"/>
          <p:cNvCxnSpPr/>
          <p:nvPr/>
        </p:nvCxnSpPr>
        <p:spPr>
          <a:xfrm>
            <a:off x="5902675" y="1107625"/>
            <a:ext cx="11700" cy="35061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16 - </a:t>
            </a:r>
            <a:r>
              <a:rPr lang="en-GB" sz="1600">
                <a:solidFill>
                  <a:srgbClr val="0000FF"/>
                </a:solidFill>
                <a:latin typeface="Source Sans Pro SemiBold"/>
                <a:ea typeface="Source Sans Pro SemiBold"/>
                <a:cs typeface="Source Sans Pro SemiBold"/>
                <a:sym typeface="Source Sans Pro SemiBold"/>
              </a:rPr>
              <a:t>Repeated guest effect on cancellation</a:t>
            </a:r>
            <a:endParaRPr sz="1600">
              <a:solidFill>
                <a:srgbClr val="0000FF"/>
              </a:solidFill>
              <a:latin typeface="Source Sans Pro SemiBold"/>
              <a:ea typeface="Source Sans Pro SemiBold"/>
              <a:cs typeface="Source Sans Pro SemiBold"/>
              <a:sym typeface="Source Sans Pro SemiBold"/>
            </a:endParaRPr>
          </a:p>
        </p:txBody>
      </p:sp>
      <p:pic>
        <p:nvPicPr>
          <p:cNvPr id="261" name="Google Shape;261;p27"/>
          <p:cNvPicPr preferRelativeResize="0"/>
          <p:nvPr/>
        </p:nvPicPr>
        <p:blipFill rotWithShape="1">
          <a:blip r:embed="rId3">
            <a:alphaModFix/>
          </a:blip>
          <a:srcRect b="0" l="0" r="0" t="0"/>
          <a:stretch/>
        </p:blipFill>
        <p:spPr>
          <a:xfrm>
            <a:off x="7707175" y="0"/>
            <a:ext cx="1365750" cy="345550"/>
          </a:xfrm>
          <a:prstGeom prst="rect">
            <a:avLst/>
          </a:prstGeom>
          <a:noFill/>
          <a:ln>
            <a:noFill/>
          </a:ln>
        </p:spPr>
      </p:pic>
      <p:pic>
        <p:nvPicPr>
          <p:cNvPr id="262" name="Google Shape;262;p27"/>
          <p:cNvPicPr preferRelativeResize="0"/>
          <p:nvPr/>
        </p:nvPicPr>
        <p:blipFill rotWithShape="1">
          <a:blip r:embed="rId4">
            <a:alphaModFix/>
          </a:blip>
          <a:srcRect b="0" l="0" r="0" t="0"/>
          <a:stretch/>
        </p:blipFill>
        <p:spPr>
          <a:xfrm>
            <a:off x="199800" y="1489400"/>
            <a:ext cx="5183226" cy="2742549"/>
          </a:xfrm>
          <a:prstGeom prst="rect">
            <a:avLst/>
          </a:prstGeom>
          <a:noFill/>
          <a:ln>
            <a:noFill/>
          </a:ln>
        </p:spPr>
      </p:pic>
      <p:cxnSp>
        <p:nvCxnSpPr>
          <p:cNvPr id="263" name="Google Shape;263;p27"/>
          <p:cNvCxnSpPr/>
          <p:nvPr/>
        </p:nvCxnSpPr>
        <p:spPr>
          <a:xfrm>
            <a:off x="5512200" y="1107625"/>
            <a:ext cx="11700" cy="3506100"/>
          </a:xfrm>
          <a:prstGeom prst="straightConnector1">
            <a:avLst/>
          </a:prstGeom>
          <a:noFill/>
          <a:ln cap="flat" cmpd="sng" w="9525">
            <a:solidFill>
              <a:schemeClr val="dk2"/>
            </a:solidFill>
            <a:prstDash val="solid"/>
            <a:round/>
            <a:headEnd len="sm" w="sm" type="none"/>
            <a:tailEnd len="sm" w="sm" type="none"/>
          </a:ln>
        </p:spPr>
      </p:cxnSp>
      <p:sp>
        <p:nvSpPr>
          <p:cNvPr id="264" name="Google Shape;264;p27"/>
          <p:cNvSpPr txBox="1"/>
          <p:nvPr>
            <p:ph idx="1" type="body"/>
          </p:nvPr>
        </p:nvSpPr>
        <p:spPr>
          <a:xfrm>
            <a:off x="5653075" y="1152475"/>
            <a:ext cx="3179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GB" sz="1452">
                <a:solidFill>
                  <a:srgbClr val="073763"/>
                </a:solidFill>
              </a:rPr>
              <a:t>Remarks:</a:t>
            </a:r>
            <a:endParaRPr sz="1365"/>
          </a:p>
          <a:p>
            <a:pPr indent="0" lvl="0" marL="0" rtl="0" algn="l">
              <a:lnSpc>
                <a:spcPct val="105000"/>
              </a:lnSpc>
              <a:spcBef>
                <a:spcPts val="1200"/>
              </a:spcBef>
              <a:spcAft>
                <a:spcPts val="0"/>
              </a:spcAft>
              <a:buClr>
                <a:schemeClr val="dk1"/>
              </a:buClr>
              <a:buSzPts val="1100"/>
              <a:buFont typeface="Arial"/>
              <a:buNone/>
            </a:pPr>
            <a:r>
              <a:rPr lang="en-GB" sz="1365">
                <a:solidFill>
                  <a:srgbClr val="434343"/>
                </a:solidFill>
              </a:rPr>
              <a:t>Countplot has been used to visualize comparison between canceled and not canceled bookings by repeated and first time guests.</a:t>
            </a:r>
            <a:endParaRPr sz="1365">
              <a:solidFill>
                <a:srgbClr val="434343"/>
              </a:solidFill>
            </a:endParaRPr>
          </a:p>
          <a:p>
            <a:pPr indent="0" lvl="0" marL="0" rtl="0" algn="l">
              <a:lnSpc>
                <a:spcPct val="105000"/>
              </a:lnSpc>
              <a:spcBef>
                <a:spcPts val="1200"/>
              </a:spcBef>
              <a:spcAft>
                <a:spcPts val="0"/>
              </a:spcAft>
              <a:buClr>
                <a:schemeClr val="dk1"/>
              </a:buClr>
              <a:buSzPts val="1100"/>
              <a:buFont typeface="Arial"/>
              <a:buNone/>
            </a:pPr>
            <a:r>
              <a:rPr lang="en-GB" sz="1365">
                <a:solidFill>
                  <a:srgbClr val="434343"/>
                </a:solidFill>
              </a:rPr>
              <a:t>From the graph we found that 99% of the bookings that got canceled were by guests who were not repeated (first time guests). So we can safely conclude that repeated guest tend to cancel less than first time guests.</a:t>
            </a:r>
            <a:endParaRPr sz="1365">
              <a:solidFill>
                <a:srgbClr val="434343"/>
              </a:solidFill>
            </a:endParaRPr>
          </a:p>
          <a:p>
            <a:pPr indent="0" lvl="0" marL="0" rtl="0" algn="l">
              <a:lnSpc>
                <a:spcPct val="105000"/>
              </a:lnSpc>
              <a:spcBef>
                <a:spcPts val="1200"/>
              </a:spcBef>
              <a:spcAft>
                <a:spcPts val="1200"/>
              </a:spcAft>
              <a:buSzPts val="1018"/>
              <a:buNone/>
            </a:pPr>
            <a:r>
              <a:t/>
            </a:r>
            <a:endParaRPr sz="1365">
              <a:solidFill>
                <a:srgbClr val="43434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17 - </a:t>
            </a:r>
            <a:r>
              <a:rPr lang="en-GB" sz="1600">
                <a:solidFill>
                  <a:srgbClr val="0000FF"/>
                </a:solidFill>
                <a:latin typeface="Source Sans Pro SemiBold"/>
                <a:ea typeface="Source Sans Pro SemiBold"/>
                <a:cs typeface="Source Sans Pro SemiBold"/>
                <a:sym typeface="Source Sans Pro SemiBold"/>
              </a:rPr>
              <a:t>What are cancellations by various market segments?</a:t>
            </a:r>
            <a:endParaRPr sz="1600">
              <a:solidFill>
                <a:srgbClr val="0000FF"/>
              </a:solidFill>
              <a:latin typeface="Source Sans Pro SemiBold"/>
              <a:ea typeface="Source Sans Pro SemiBold"/>
              <a:cs typeface="Source Sans Pro SemiBold"/>
              <a:sym typeface="Source Sans Pro SemiBold"/>
            </a:endParaRPr>
          </a:p>
        </p:txBody>
      </p:sp>
      <p:pic>
        <p:nvPicPr>
          <p:cNvPr id="270" name="Google Shape;270;p28"/>
          <p:cNvPicPr preferRelativeResize="0"/>
          <p:nvPr/>
        </p:nvPicPr>
        <p:blipFill rotWithShape="1">
          <a:blip r:embed="rId3">
            <a:alphaModFix/>
          </a:blip>
          <a:srcRect b="0" l="0" r="0" t="0"/>
          <a:stretch/>
        </p:blipFill>
        <p:spPr>
          <a:xfrm>
            <a:off x="7707175" y="0"/>
            <a:ext cx="1365750" cy="345550"/>
          </a:xfrm>
          <a:prstGeom prst="rect">
            <a:avLst/>
          </a:prstGeom>
          <a:noFill/>
          <a:ln>
            <a:noFill/>
          </a:ln>
        </p:spPr>
      </p:pic>
      <p:sp>
        <p:nvSpPr>
          <p:cNvPr id="271" name="Google Shape;271;p28"/>
          <p:cNvSpPr txBox="1"/>
          <p:nvPr>
            <p:ph idx="1" type="body"/>
          </p:nvPr>
        </p:nvSpPr>
        <p:spPr>
          <a:xfrm>
            <a:off x="5653075" y="1152475"/>
            <a:ext cx="3179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GB" sz="1452">
                <a:solidFill>
                  <a:srgbClr val="073763"/>
                </a:solidFill>
              </a:rPr>
              <a:t>Remarks:</a:t>
            </a:r>
            <a:endParaRPr sz="1365"/>
          </a:p>
          <a:p>
            <a:pPr indent="0" lvl="0" marL="0" rtl="0" algn="l">
              <a:lnSpc>
                <a:spcPct val="105000"/>
              </a:lnSpc>
              <a:spcBef>
                <a:spcPts val="1200"/>
              </a:spcBef>
              <a:spcAft>
                <a:spcPts val="0"/>
              </a:spcAft>
              <a:buSzPts val="1100"/>
              <a:buNone/>
            </a:pPr>
            <a:r>
              <a:rPr lang="en-GB" sz="1365">
                <a:solidFill>
                  <a:srgbClr val="434343"/>
                </a:solidFill>
              </a:rPr>
              <a:t>Countplot which is of seaborn library has been used to depict market segment wise cancellations. Online TA has did most cancellations as well as bookings. Cancellation and booking count is very less in case of undefined and aviation.</a:t>
            </a:r>
            <a:endParaRPr sz="1365">
              <a:solidFill>
                <a:srgbClr val="434343"/>
              </a:solidFill>
            </a:endParaRPr>
          </a:p>
          <a:p>
            <a:pPr indent="0" lvl="0" marL="0" rtl="0" algn="l">
              <a:lnSpc>
                <a:spcPct val="105000"/>
              </a:lnSpc>
              <a:spcBef>
                <a:spcPts val="1200"/>
              </a:spcBef>
              <a:spcAft>
                <a:spcPts val="1200"/>
              </a:spcAft>
              <a:buSzPts val="1018"/>
              <a:buNone/>
            </a:pPr>
            <a:r>
              <a:t/>
            </a:r>
            <a:endParaRPr sz="1365">
              <a:solidFill>
                <a:srgbClr val="434343"/>
              </a:solidFill>
            </a:endParaRPr>
          </a:p>
        </p:txBody>
      </p:sp>
      <p:cxnSp>
        <p:nvCxnSpPr>
          <p:cNvPr id="272" name="Google Shape;272;p28"/>
          <p:cNvCxnSpPr/>
          <p:nvPr/>
        </p:nvCxnSpPr>
        <p:spPr>
          <a:xfrm>
            <a:off x="5512200" y="1107625"/>
            <a:ext cx="11700" cy="3506100"/>
          </a:xfrm>
          <a:prstGeom prst="straightConnector1">
            <a:avLst/>
          </a:prstGeom>
          <a:noFill/>
          <a:ln cap="flat" cmpd="sng" w="9525">
            <a:solidFill>
              <a:schemeClr val="dk2"/>
            </a:solidFill>
            <a:prstDash val="solid"/>
            <a:round/>
            <a:headEnd len="sm" w="sm" type="none"/>
            <a:tailEnd len="sm" w="sm" type="none"/>
          </a:ln>
        </p:spPr>
      </p:cxnSp>
      <p:pic>
        <p:nvPicPr>
          <p:cNvPr id="273" name="Google Shape;273;p28"/>
          <p:cNvPicPr preferRelativeResize="0"/>
          <p:nvPr/>
        </p:nvPicPr>
        <p:blipFill rotWithShape="1">
          <a:blip r:embed="rId4">
            <a:alphaModFix/>
          </a:blip>
          <a:srcRect b="0" l="0" r="0" t="0"/>
          <a:stretch/>
        </p:blipFill>
        <p:spPr>
          <a:xfrm>
            <a:off x="175625" y="1412750"/>
            <a:ext cx="5207400" cy="275751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18 - </a:t>
            </a:r>
            <a:r>
              <a:rPr lang="en-GB" sz="1600">
                <a:solidFill>
                  <a:srgbClr val="0000FF"/>
                </a:solidFill>
                <a:latin typeface="Source Sans Pro SemiBold"/>
                <a:ea typeface="Source Sans Pro SemiBold"/>
                <a:cs typeface="Source Sans Pro SemiBold"/>
                <a:sym typeface="Source Sans Pro SemiBold"/>
              </a:rPr>
              <a:t>What is the effects of deposit on cancellations?</a:t>
            </a:r>
            <a:endParaRPr sz="1600">
              <a:solidFill>
                <a:srgbClr val="0000FF"/>
              </a:solidFill>
              <a:latin typeface="Source Sans Pro SemiBold"/>
              <a:ea typeface="Source Sans Pro SemiBold"/>
              <a:cs typeface="Source Sans Pro SemiBold"/>
              <a:sym typeface="Source Sans Pro SemiBold"/>
            </a:endParaRPr>
          </a:p>
        </p:txBody>
      </p:sp>
      <p:pic>
        <p:nvPicPr>
          <p:cNvPr id="279" name="Google Shape;279;p29"/>
          <p:cNvPicPr preferRelativeResize="0"/>
          <p:nvPr/>
        </p:nvPicPr>
        <p:blipFill rotWithShape="1">
          <a:blip r:embed="rId3">
            <a:alphaModFix/>
          </a:blip>
          <a:srcRect b="0" l="0" r="0" t="0"/>
          <a:stretch/>
        </p:blipFill>
        <p:spPr>
          <a:xfrm>
            <a:off x="7707175" y="0"/>
            <a:ext cx="1365750" cy="345550"/>
          </a:xfrm>
          <a:prstGeom prst="rect">
            <a:avLst/>
          </a:prstGeom>
          <a:noFill/>
          <a:ln>
            <a:noFill/>
          </a:ln>
        </p:spPr>
      </p:pic>
      <p:sp>
        <p:nvSpPr>
          <p:cNvPr id="280" name="Google Shape;280;p29"/>
          <p:cNvSpPr txBox="1"/>
          <p:nvPr>
            <p:ph idx="1" type="body"/>
          </p:nvPr>
        </p:nvSpPr>
        <p:spPr>
          <a:xfrm>
            <a:off x="5653075" y="1152475"/>
            <a:ext cx="3179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GB" sz="1452">
                <a:solidFill>
                  <a:srgbClr val="073763"/>
                </a:solidFill>
              </a:rPr>
              <a:t>Remarks:</a:t>
            </a:r>
            <a:endParaRPr sz="1365"/>
          </a:p>
          <a:p>
            <a:pPr indent="0" lvl="0" marL="0" rtl="0" algn="l">
              <a:lnSpc>
                <a:spcPct val="105000"/>
              </a:lnSpc>
              <a:spcBef>
                <a:spcPts val="1200"/>
              </a:spcBef>
              <a:spcAft>
                <a:spcPts val="0"/>
              </a:spcAft>
              <a:buSzPts val="1100"/>
              <a:buNone/>
            </a:pPr>
            <a:r>
              <a:rPr lang="en-GB" sz="1365">
                <a:solidFill>
                  <a:srgbClr val="434343"/>
                </a:solidFill>
              </a:rPr>
              <a:t>The seaborn Countplot shows that most cancelations are done by the guests who have not given any deposit. However, some of the "Non refundable" ones cancelled their bookings too.</a:t>
            </a:r>
            <a:endParaRPr sz="1365">
              <a:solidFill>
                <a:srgbClr val="434343"/>
              </a:solidFill>
            </a:endParaRPr>
          </a:p>
          <a:p>
            <a:pPr indent="0" lvl="0" marL="0" rtl="0" algn="l">
              <a:lnSpc>
                <a:spcPct val="105000"/>
              </a:lnSpc>
              <a:spcBef>
                <a:spcPts val="1200"/>
              </a:spcBef>
              <a:spcAft>
                <a:spcPts val="1200"/>
              </a:spcAft>
              <a:buSzPts val="1018"/>
              <a:buNone/>
            </a:pPr>
            <a:r>
              <a:t/>
            </a:r>
            <a:endParaRPr sz="1365">
              <a:solidFill>
                <a:srgbClr val="434343"/>
              </a:solidFill>
            </a:endParaRPr>
          </a:p>
        </p:txBody>
      </p:sp>
      <p:cxnSp>
        <p:nvCxnSpPr>
          <p:cNvPr id="281" name="Google Shape;281;p29"/>
          <p:cNvCxnSpPr/>
          <p:nvPr/>
        </p:nvCxnSpPr>
        <p:spPr>
          <a:xfrm>
            <a:off x="5512200" y="1107625"/>
            <a:ext cx="11700" cy="3506100"/>
          </a:xfrm>
          <a:prstGeom prst="straightConnector1">
            <a:avLst/>
          </a:prstGeom>
          <a:noFill/>
          <a:ln cap="flat" cmpd="sng" w="9525">
            <a:solidFill>
              <a:schemeClr val="dk2"/>
            </a:solidFill>
            <a:prstDash val="solid"/>
            <a:round/>
            <a:headEnd len="sm" w="sm" type="none"/>
            <a:tailEnd len="sm" w="sm" type="none"/>
          </a:ln>
        </p:spPr>
      </p:cxnSp>
      <p:pic>
        <p:nvPicPr>
          <p:cNvPr id="282" name="Google Shape;282;p29"/>
          <p:cNvPicPr preferRelativeResize="0"/>
          <p:nvPr/>
        </p:nvPicPr>
        <p:blipFill rotWithShape="1">
          <a:blip r:embed="rId4">
            <a:alphaModFix/>
          </a:blip>
          <a:srcRect b="0" l="0" r="0" t="0"/>
          <a:stretch/>
        </p:blipFill>
        <p:spPr>
          <a:xfrm>
            <a:off x="175625" y="1285925"/>
            <a:ext cx="5207400" cy="31494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solidFill>
                  <a:srgbClr val="980000"/>
                </a:solidFill>
                <a:latin typeface="Source Sans Pro Black"/>
                <a:ea typeface="Source Sans Pro Black"/>
                <a:cs typeface="Source Sans Pro Black"/>
                <a:sym typeface="Source Sans Pro Black"/>
              </a:rPr>
              <a:t>CONTENT</a:t>
            </a:r>
            <a:endParaRPr>
              <a:solidFill>
                <a:srgbClr val="980000"/>
              </a:solidFill>
              <a:latin typeface="Source Sans Pro Black"/>
              <a:ea typeface="Source Sans Pro Black"/>
              <a:cs typeface="Source Sans Pro Black"/>
              <a:sym typeface="Source Sans Pro Black"/>
            </a:endParaRPr>
          </a:p>
        </p:txBody>
      </p:sp>
      <p:sp>
        <p:nvSpPr>
          <p:cNvPr id="69" name="Google Shape;69;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73763"/>
              </a:buClr>
              <a:buSzPts val="1800"/>
              <a:buChar char="●"/>
            </a:pPr>
            <a:r>
              <a:rPr lang="en-GB">
                <a:solidFill>
                  <a:srgbClr val="073763"/>
                </a:solidFill>
              </a:rPr>
              <a:t>Problem Statement</a:t>
            </a:r>
            <a:endParaRPr>
              <a:solidFill>
                <a:srgbClr val="073763"/>
              </a:solidFill>
            </a:endParaRPr>
          </a:p>
          <a:p>
            <a:pPr indent="-342900" lvl="0" marL="457200" rtl="0" algn="l">
              <a:lnSpc>
                <a:spcPct val="115000"/>
              </a:lnSpc>
              <a:spcBef>
                <a:spcPts val="0"/>
              </a:spcBef>
              <a:spcAft>
                <a:spcPts val="0"/>
              </a:spcAft>
              <a:buClr>
                <a:srgbClr val="073763"/>
              </a:buClr>
              <a:buSzPts val="1800"/>
              <a:buChar char="●"/>
            </a:pPr>
            <a:r>
              <a:rPr lang="en-GB">
                <a:solidFill>
                  <a:srgbClr val="073763"/>
                </a:solidFill>
              </a:rPr>
              <a:t>About The Dataset</a:t>
            </a:r>
            <a:endParaRPr>
              <a:solidFill>
                <a:srgbClr val="073763"/>
              </a:solidFill>
            </a:endParaRPr>
          </a:p>
          <a:p>
            <a:pPr indent="-342900" lvl="0" marL="457200" rtl="0" algn="l">
              <a:lnSpc>
                <a:spcPct val="115000"/>
              </a:lnSpc>
              <a:spcBef>
                <a:spcPts val="0"/>
              </a:spcBef>
              <a:spcAft>
                <a:spcPts val="0"/>
              </a:spcAft>
              <a:buClr>
                <a:srgbClr val="073763"/>
              </a:buClr>
              <a:buSzPts val="1800"/>
              <a:buChar char="●"/>
            </a:pPr>
            <a:r>
              <a:rPr lang="en-GB">
                <a:solidFill>
                  <a:srgbClr val="073763"/>
                </a:solidFill>
              </a:rPr>
              <a:t>Variables Description</a:t>
            </a:r>
            <a:endParaRPr>
              <a:solidFill>
                <a:srgbClr val="073763"/>
              </a:solidFill>
            </a:endParaRPr>
          </a:p>
          <a:p>
            <a:pPr indent="-342900" lvl="0" marL="457200" rtl="0" algn="l">
              <a:lnSpc>
                <a:spcPct val="115000"/>
              </a:lnSpc>
              <a:spcBef>
                <a:spcPts val="0"/>
              </a:spcBef>
              <a:spcAft>
                <a:spcPts val="0"/>
              </a:spcAft>
              <a:buClr>
                <a:srgbClr val="073763"/>
              </a:buClr>
              <a:buSzPts val="1800"/>
              <a:buChar char="●"/>
            </a:pPr>
            <a:r>
              <a:rPr lang="en-GB">
                <a:solidFill>
                  <a:srgbClr val="073763"/>
                </a:solidFill>
              </a:rPr>
              <a:t>Python Libraries Used</a:t>
            </a:r>
            <a:endParaRPr>
              <a:solidFill>
                <a:srgbClr val="073763"/>
              </a:solidFill>
            </a:endParaRPr>
          </a:p>
          <a:p>
            <a:pPr indent="-342900" lvl="0" marL="457200" rtl="0" algn="l">
              <a:lnSpc>
                <a:spcPct val="115000"/>
              </a:lnSpc>
              <a:spcBef>
                <a:spcPts val="0"/>
              </a:spcBef>
              <a:spcAft>
                <a:spcPts val="0"/>
              </a:spcAft>
              <a:buClr>
                <a:srgbClr val="073763"/>
              </a:buClr>
              <a:buSzPts val="1800"/>
              <a:buChar char="●"/>
            </a:pPr>
            <a:r>
              <a:rPr lang="en-GB">
                <a:solidFill>
                  <a:srgbClr val="073763"/>
                </a:solidFill>
              </a:rPr>
              <a:t>Data Wrangling</a:t>
            </a:r>
            <a:endParaRPr>
              <a:solidFill>
                <a:srgbClr val="073763"/>
              </a:solidFill>
            </a:endParaRPr>
          </a:p>
          <a:p>
            <a:pPr indent="-342900" lvl="0" marL="457200" rtl="0" algn="l">
              <a:lnSpc>
                <a:spcPct val="115000"/>
              </a:lnSpc>
              <a:spcBef>
                <a:spcPts val="0"/>
              </a:spcBef>
              <a:spcAft>
                <a:spcPts val="0"/>
              </a:spcAft>
              <a:buClr>
                <a:srgbClr val="073763"/>
              </a:buClr>
              <a:buSzPts val="1800"/>
              <a:buChar char="●"/>
            </a:pPr>
            <a:r>
              <a:rPr lang="en-GB">
                <a:solidFill>
                  <a:srgbClr val="073763"/>
                </a:solidFill>
              </a:rPr>
              <a:t>EDA And Data Visualization</a:t>
            </a:r>
            <a:endParaRPr>
              <a:solidFill>
                <a:srgbClr val="073763"/>
              </a:solidFill>
            </a:endParaRPr>
          </a:p>
          <a:p>
            <a:pPr indent="-317500" lvl="1" marL="914400" rtl="0" algn="l">
              <a:lnSpc>
                <a:spcPct val="115000"/>
              </a:lnSpc>
              <a:spcBef>
                <a:spcPts val="0"/>
              </a:spcBef>
              <a:spcAft>
                <a:spcPts val="0"/>
              </a:spcAft>
              <a:buClr>
                <a:srgbClr val="073763"/>
              </a:buClr>
              <a:buSzPts val="1400"/>
              <a:buChar char="○"/>
            </a:pPr>
            <a:r>
              <a:rPr lang="en-GB">
                <a:solidFill>
                  <a:srgbClr val="073763"/>
                </a:solidFill>
              </a:rPr>
              <a:t>Objectives 01 - 23</a:t>
            </a:r>
            <a:endParaRPr>
              <a:solidFill>
                <a:srgbClr val="073763"/>
              </a:solidFill>
            </a:endParaRPr>
          </a:p>
          <a:p>
            <a:pPr indent="-317500" lvl="1" marL="914400" rtl="0" algn="l">
              <a:lnSpc>
                <a:spcPct val="115000"/>
              </a:lnSpc>
              <a:spcBef>
                <a:spcPts val="0"/>
              </a:spcBef>
              <a:spcAft>
                <a:spcPts val="0"/>
              </a:spcAft>
              <a:buClr>
                <a:srgbClr val="073763"/>
              </a:buClr>
              <a:buSzPts val="1400"/>
              <a:buChar char="○"/>
            </a:pPr>
            <a:r>
              <a:rPr lang="en-GB">
                <a:solidFill>
                  <a:srgbClr val="073763"/>
                </a:solidFill>
              </a:rPr>
              <a:t>Correlation Heatmap</a:t>
            </a:r>
            <a:endParaRPr>
              <a:solidFill>
                <a:srgbClr val="073763"/>
              </a:solidFill>
            </a:endParaRPr>
          </a:p>
          <a:p>
            <a:pPr indent="-342900" lvl="0" marL="457200" rtl="0" algn="l">
              <a:lnSpc>
                <a:spcPct val="115000"/>
              </a:lnSpc>
              <a:spcBef>
                <a:spcPts val="0"/>
              </a:spcBef>
              <a:spcAft>
                <a:spcPts val="0"/>
              </a:spcAft>
              <a:buClr>
                <a:srgbClr val="073763"/>
              </a:buClr>
              <a:buSzPts val="1800"/>
              <a:buChar char="●"/>
            </a:pPr>
            <a:r>
              <a:rPr lang="en-GB">
                <a:solidFill>
                  <a:srgbClr val="073763"/>
                </a:solidFill>
              </a:rPr>
              <a:t>Solutions/Suggestions To Achieve Business Objective</a:t>
            </a:r>
            <a:endParaRPr>
              <a:solidFill>
                <a:srgbClr val="073763"/>
              </a:solidFill>
            </a:endParaRPr>
          </a:p>
          <a:p>
            <a:pPr indent="-342900" lvl="0" marL="457200" rtl="0" algn="l">
              <a:lnSpc>
                <a:spcPct val="115000"/>
              </a:lnSpc>
              <a:spcBef>
                <a:spcPts val="0"/>
              </a:spcBef>
              <a:spcAft>
                <a:spcPts val="0"/>
              </a:spcAft>
              <a:buClr>
                <a:srgbClr val="073763"/>
              </a:buClr>
              <a:buSzPts val="1800"/>
              <a:buChar char="●"/>
            </a:pPr>
            <a:r>
              <a:rPr lang="en-GB">
                <a:solidFill>
                  <a:srgbClr val="073763"/>
                </a:solidFill>
              </a:rPr>
              <a:t>Conclusion</a:t>
            </a:r>
            <a:endParaRPr>
              <a:solidFill>
                <a:srgbClr val="073763"/>
              </a:solidFill>
            </a:endParaRPr>
          </a:p>
        </p:txBody>
      </p:sp>
      <p:pic>
        <p:nvPicPr>
          <p:cNvPr id="70" name="Google Shape;70;p3"/>
          <p:cNvPicPr preferRelativeResize="0"/>
          <p:nvPr/>
        </p:nvPicPr>
        <p:blipFill rotWithShape="1">
          <a:blip r:embed="rId3">
            <a:alphaModFix/>
          </a:blip>
          <a:srcRect b="0" l="0" r="0" t="0"/>
          <a:stretch/>
        </p:blipFill>
        <p:spPr>
          <a:xfrm>
            <a:off x="7778250" y="0"/>
            <a:ext cx="1365750" cy="345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0"/>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19 - </a:t>
            </a:r>
            <a:r>
              <a:rPr lang="en-GB" sz="1600">
                <a:solidFill>
                  <a:srgbClr val="0000FF"/>
                </a:solidFill>
                <a:latin typeface="Source Sans Pro SemiBold"/>
                <a:ea typeface="Source Sans Pro SemiBold"/>
                <a:cs typeface="Source Sans Pro SemiBold"/>
                <a:sym typeface="Source Sans Pro SemiBold"/>
              </a:rPr>
              <a:t>Which hotel has a high chance that its customer will return for another stay?</a:t>
            </a:r>
            <a:endParaRPr sz="1600">
              <a:solidFill>
                <a:srgbClr val="0000FF"/>
              </a:solidFill>
              <a:latin typeface="Source Sans Pro SemiBold"/>
              <a:ea typeface="Source Sans Pro SemiBold"/>
              <a:cs typeface="Source Sans Pro SemiBold"/>
              <a:sym typeface="Source Sans Pro SemiBold"/>
            </a:endParaRPr>
          </a:p>
        </p:txBody>
      </p:sp>
      <p:pic>
        <p:nvPicPr>
          <p:cNvPr id="288" name="Google Shape;288;p30"/>
          <p:cNvPicPr preferRelativeResize="0"/>
          <p:nvPr/>
        </p:nvPicPr>
        <p:blipFill rotWithShape="1">
          <a:blip r:embed="rId3">
            <a:alphaModFix/>
          </a:blip>
          <a:srcRect b="0" l="0" r="0" t="0"/>
          <a:stretch/>
        </p:blipFill>
        <p:spPr>
          <a:xfrm>
            <a:off x="7707175" y="0"/>
            <a:ext cx="1365750" cy="345550"/>
          </a:xfrm>
          <a:prstGeom prst="rect">
            <a:avLst/>
          </a:prstGeom>
          <a:noFill/>
          <a:ln>
            <a:noFill/>
          </a:ln>
        </p:spPr>
      </p:pic>
      <p:sp>
        <p:nvSpPr>
          <p:cNvPr id="289" name="Google Shape;289;p30"/>
          <p:cNvSpPr txBox="1"/>
          <p:nvPr>
            <p:ph idx="1" type="body"/>
          </p:nvPr>
        </p:nvSpPr>
        <p:spPr>
          <a:xfrm>
            <a:off x="5653075" y="1152475"/>
            <a:ext cx="3179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GB" sz="1452">
                <a:solidFill>
                  <a:srgbClr val="073763"/>
                </a:solidFill>
              </a:rPr>
              <a:t>Remarks:</a:t>
            </a:r>
            <a:endParaRPr sz="1365"/>
          </a:p>
          <a:p>
            <a:pPr indent="0" lvl="0" marL="0" rtl="0" algn="l">
              <a:lnSpc>
                <a:spcPct val="105000"/>
              </a:lnSpc>
              <a:spcBef>
                <a:spcPts val="1200"/>
              </a:spcBef>
              <a:spcAft>
                <a:spcPts val="0"/>
              </a:spcAft>
              <a:buSzPts val="1100"/>
              <a:buNone/>
            </a:pPr>
            <a:r>
              <a:rPr lang="en-GB" sz="1365">
                <a:solidFill>
                  <a:srgbClr val="434343"/>
                </a:solidFill>
              </a:rPr>
              <a:t>Barplot has been used to display hotel wise repeat customer data. It has been found that Resort hotels have slightly more repeat customers(5%) compared to City hotels(3%).</a:t>
            </a:r>
            <a:endParaRPr sz="1365">
              <a:solidFill>
                <a:srgbClr val="434343"/>
              </a:solidFill>
            </a:endParaRPr>
          </a:p>
          <a:p>
            <a:pPr indent="0" lvl="0" marL="0" rtl="0" algn="l">
              <a:lnSpc>
                <a:spcPct val="105000"/>
              </a:lnSpc>
              <a:spcBef>
                <a:spcPts val="1200"/>
              </a:spcBef>
              <a:spcAft>
                <a:spcPts val="1200"/>
              </a:spcAft>
              <a:buSzPts val="1018"/>
              <a:buNone/>
            </a:pPr>
            <a:r>
              <a:t/>
            </a:r>
            <a:endParaRPr sz="1365">
              <a:solidFill>
                <a:srgbClr val="434343"/>
              </a:solidFill>
            </a:endParaRPr>
          </a:p>
        </p:txBody>
      </p:sp>
      <p:cxnSp>
        <p:nvCxnSpPr>
          <p:cNvPr id="290" name="Google Shape;290;p30"/>
          <p:cNvCxnSpPr/>
          <p:nvPr/>
        </p:nvCxnSpPr>
        <p:spPr>
          <a:xfrm>
            <a:off x="5512200" y="1107625"/>
            <a:ext cx="11700" cy="3506100"/>
          </a:xfrm>
          <a:prstGeom prst="straightConnector1">
            <a:avLst/>
          </a:prstGeom>
          <a:noFill/>
          <a:ln cap="flat" cmpd="sng" w="9525">
            <a:solidFill>
              <a:schemeClr val="dk2"/>
            </a:solidFill>
            <a:prstDash val="solid"/>
            <a:round/>
            <a:headEnd len="sm" w="sm" type="none"/>
            <a:tailEnd len="sm" w="sm" type="none"/>
          </a:ln>
        </p:spPr>
      </p:cxnSp>
      <p:pic>
        <p:nvPicPr>
          <p:cNvPr id="291" name="Google Shape;291;p30"/>
          <p:cNvPicPr preferRelativeResize="0"/>
          <p:nvPr/>
        </p:nvPicPr>
        <p:blipFill rotWithShape="1">
          <a:blip r:embed="rId4">
            <a:alphaModFix/>
          </a:blip>
          <a:srcRect b="0" l="0" r="0" t="0"/>
          <a:stretch/>
        </p:blipFill>
        <p:spPr>
          <a:xfrm>
            <a:off x="175625" y="1424600"/>
            <a:ext cx="5207400" cy="274146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1"/>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20 - </a:t>
            </a:r>
            <a:r>
              <a:rPr lang="en-GB" sz="1600">
                <a:solidFill>
                  <a:srgbClr val="0000FF"/>
                </a:solidFill>
                <a:latin typeface="Source Sans Pro SemiBold"/>
                <a:ea typeface="Source Sans Pro SemiBold"/>
                <a:cs typeface="Source Sans Pro SemiBold"/>
                <a:sym typeface="Source Sans Pro SemiBold"/>
              </a:rPr>
              <a:t>Which channel is mostly used for the early booking of hotels?</a:t>
            </a:r>
            <a:endParaRPr sz="1600">
              <a:solidFill>
                <a:srgbClr val="0000FF"/>
              </a:solidFill>
              <a:latin typeface="Source Sans Pro SemiBold"/>
              <a:ea typeface="Source Sans Pro SemiBold"/>
              <a:cs typeface="Source Sans Pro SemiBold"/>
              <a:sym typeface="Source Sans Pro SemiBold"/>
            </a:endParaRPr>
          </a:p>
        </p:txBody>
      </p:sp>
      <p:pic>
        <p:nvPicPr>
          <p:cNvPr id="297" name="Google Shape;297;p31"/>
          <p:cNvPicPr preferRelativeResize="0"/>
          <p:nvPr/>
        </p:nvPicPr>
        <p:blipFill rotWithShape="1">
          <a:blip r:embed="rId3">
            <a:alphaModFix/>
          </a:blip>
          <a:srcRect b="0" l="0" r="0" t="0"/>
          <a:stretch/>
        </p:blipFill>
        <p:spPr>
          <a:xfrm>
            <a:off x="7707175" y="0"/>
            <a:ext cx="1365750" cy="345550"/>
          </a:xfrm>
          <a:prstGeom prst="rect">
            <a:avLst/>
          </a:prstGeom>
          <a:noFill/>
          <a:ln>
            <a:noFill/>
          </a:ln>
        </p:spPr>
      </p:pic>
      <p:sp>
        <p:nvSpPr>
          <p:cNvPr id="298" name="Google Shape;298;p31"/>
          <p:cNvSpPr txBox="1"/>
          <p:nvPr>
            <p:ph idx="1" type="body"/>
          </p:nvPr>
        </p:nvSpPr>
        <p:spPr>
          <a:xfrm>
            <a:off x="5653075" y="1152475"/>
            <a:ext cx="3179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GB" sz="1452">
                <a:solidFill>
                  <a:srgbClr val="073763"/>
                </a:solidFill>
              </a:rPr>
              <a:t>Remarks:</a:t>
            </a:r>
            <a:endParaRPr sz="1365"/>
          </a:p>
          <a:p>
            <a:pPr indent="0" lvl="0" marL="0" rtl="0" algn="l">
              <a:lnSpc>
                <a:spcPct val="105000"/>
              </a:lnSpc>
              <a:spcBef>
                <a:spcPts val="1200"/>
              </a:spcBef>
              <a:spcAft>
                <a:spcPts val="0"/>
              </a:spcAft>
              <a:buSzPts val="1100"/>
              <a:buNone/>
            </a:pPr>
            <a:r>
              <a:rPr lang="en-GB" sz="1365">
                <a:solidFill>
                  <a:srgbClr val="434343"/>
                </a:solidFill>
              </a:rPr>
              <a:t>The barplot is used for showing the Distribution channel by Median Lead time that is which channel is mostly used for the early booking of hotels. Early bookings are done mostly by TA/TO followed by Direct ,GDS and corporate.</a:t>
            </a:r>
            <a:endParaRPr sz="1365">
              <a:solidFill>
                <a:srgbClr val="434343"/>
              </a:solidFill>
            </a:endParaRPr>
          </a:p>
          <a:p>
            <a:pPr indent="0" lvl="0" marL="0" rtl="0" algn="l">
              <a:lnSpc>
                <a:spcPct val="105000"/>
              </a:lnSpc>
              <a:spcBef>
                <a:spcPts val="1200"/>
              </a:spcBef>
              <a:spcAft>
                <a:spcPts val="1200"/>
              </a:spcAft>
              <a:buSzPts val="1018"/>
              <a:buNone/>
            </a:pPr>
            <a:r>
              <a:t/>
            </a:r>
            <a:endParaRPr sz="1365">
              <a:solidFill>
                <a:srgbClr val="434343"/>
              </a:solidFill>
            </a:endParaRPr>
          </a:p>
        </p:txBody>
      </p:sp>
      <p:cxnSp>
        <p:nvCxnSpPr>
          <p:cNvPr id="299" name="Google Shape;299;p31"/>
          <p:cNvCxnSpPr/>
          <p:nvPr/>
        </p:nvCxnSpPr>
        <p:spPr>
          <a:xfrm>
            <a:off x="5512200" y="1107625"/>
            <a:ext cx="11700" cy="3506100"/>
          </a:xfrm>
          <a:prstGeom prst="straightConnector1">
            <a:avLst/>
          </a:prstGeom>
          <a:noFill/>
          <a:ln cap="flat" cmpd="sng" w="9525">
            <a:solidFill>
              <a:schemeClr val="dk2"/>
            </a:solidFill>
            <a:prstDash val="solid"/>
            <a:round/>
            <a:headEnd len="sm" w="sm" type="none"/>
            <a:tailEnd len="sm" w="sm" type="none"/>
          </a:ln>
        </p:spPr>
      </p:cxnSp>
      <p:pic>
        <p:nvPicPr>
          <p:cNvPr id="300" name="Google Shape;300;p31"/>
          <p:cNvPicPr preferRelativeResize="0"/>
          <p:nvPr/>
        </p:nvPicPr>
        <p:blipFill rotWithShape="1">
          <a:blip r:embed="rId4">
            <a:alphaModFix/>
          </a:blip>
          <a:srcRect b="0" l="0" r="0" t="0"/>
          <a:stretch/>
        </p:blipFill>
        <p:spPr>
          <a:xfrm>
            <a:off x="382775" y="1107625"/>
            <a:ext cx="4832076" cy="3659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2"/>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21 - </a:t>
            </a:r>
            <a:r>
              <a:rPr lang="en-GB" sz="1600">
                <a:solidFill>
                  <a:srgbClr val="0000FF"/>
                </a:solidFill>
                <a:latin typeface="Source Sans Pro SemiBold"/>
                <a:ea typeface="Source Sans Pro SemiBold"/>
                <a:cs typeface="Source Sans Pro SemiBold"/>
                <a:sym typeface="Source Sans Pro SemiBold"/>
              </a:rPr>
              <a:t>Which has a longer average waiting time?</a:t>
            </a:r>
            <a:endParaRPr sz="1600">
              <a:solidFill>
                <a:srgbClr val="0000FF"/>
              </a:solidFill>
              <a:latin typeface="Source Sans Pro SemiBold"/>
              <a:ea typeface="Source Sans Pro SemiBold"/>
              <a:cs typeface="Source Sans Pro SemiBold"/>
              <a:sym typeface="Source Sans Pro SemiBold"/>
            </a:endParaRPr>
          </a:p>
        </p:txBody>
      </p:sp>
      <p:pic>
        <p:nvPicPr>
          <p:cNvPr id="306" name="Google Shape;306;p32"/>
          <p:cNvPicPr preferRelativeResize="0"/>
          <p:nvPr/>
        </p:nvPicPr>
        <p:blipFill rotWithShape="1">
          <a:blip r:embed="rId3">
            <a:alphaModFix/>
          </a:blip>
          <a:srcRect b="0" l="0" r="0" t="0"/>
          <a:stretch/>
        </p:blipFill>
        <p:spPr>
          <a:xfrm>
            <a:off x="7707175" y="0"/>
            <a:ext cx="1365750" cy="345550"/>
          </a:xfrm>
          <a:prstGeom prst="rect">
            <a:avLst/>
          </a:prstGeom>
          <a:noFill/>
          <a:ln>
            <a:noFill/>
          </a:ln>
        </p:spPr>
      </p:pic>
      <p:sp>
        <p:nvSpPr>
          <p:cNvPr id="307" name="Google Shape;307;p32"/>
          <p:cNvSpPr txBox="1"/>
          <p:nvPr>
            <p:ph idx="1" type="body"/>
          </p:nvPr>
        </p:nvSpPr>
        <p:spPr>
          <a:xfrm>
            <a:off x="5653075" y="1152475"/>
            <a:ext cx="31794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GB" sz="1452">
                <a:solidFill>
                  <a:srgbClr val="073763"/>
                </a:solidFill>
              </a:rPr>
              <a:t>Remarks:</a:t>
            </a:r>
            <a:endParaRPr sz="1365"/>
          </a:p>
          <a:p>
            <a:pPr indent="0" lvl="0" marL="0" rtl="0" algn="l">
              <a:lnSpc>
                <a:spcPct val="105000"/>
              </a:lnSpc>
              <a:spcBef>
                <a:spcPts val="1200"/>
              </a:spcBef>
              <a:spcAft>
                <a:spcPts val="0"/>
              </a:spcAft>
              <a:buSzPts val="1100"/>
              <a:buNone/>
            </a:pPr>
            <a:r>
              <a:rPr lang="en-GB" sz="1365">
                <a:solidFill>
                  <a:srgbClr val="434343"/>
                </a:solidFill>
              </a:rPr>
              <a:t>In this Bar Graph for various distribution channels, average waiting time for TA/TO is highest followed by Direct and corporate. Waiting time for GDS is negligible. This might be because of no. of bookings itself for GDS are very less , hence waiting time is less too.</a:t>
            </a:r>
            <a:endParaRPr sz="1365">
              <a:solidFill>
                <a:srgbClr val="434343"/>
              </a:solidFill>
            </a:endParaRPr>
          </a:p>
          <a:p>
            <a:pPr indent="0" lvl="0" marL="0" rtl="0" algn="l">
              <a:lnSpc>
                <a:spcPct val="105000"/>
              </a:lnSpc>
              <a:spcBef>
                <a:spcPts val="1200"/>
              </a:spcBef>
              <a:spcAft>
                <a:spcPts val="1200"/>
              </a:spcAft>
              <a:buSzPts val="1018"/>
              <a:buNone/>
            </a:pPr>
            <a:r>
              <a:t/>
            </a:r>
            <a:endParaRPr sz="1365">
              <a:solidFill>
                <a:srgbClr val="434343"/>
              </a:solidFill>
            </a:endParaRPr>
          </a:p>
        </p:txBody>
      </p:sp>
      <p:cxnSp>
        <p:nvCxnSpPr>
          <p:cNvPr id="308" name="Google Shape;308;p32"/>
          <p:cNvCxnSpPr/>
          <p:nvPr/>
        </p:nvCxnSpPr>
        <p:spPr>
          <a:xfrm>
            <a:off x="5512200" y="1107625"/>
            <a:ext cx="11700" cy="3506100"/>
          </a:xfrm>
          <a:prstGeom prst="straightConnector1">
            <a:avLst/>
          </a:prstGeom>
          <a:noFill/>
          <a:ln cap="flat" cmpd="sng" w="9525">
            <a:solidFill>
              <a:schemeClr val="dk2"/>
            </a:solidFill>
            <a:prstDash val="solid"/>
            <a:round/>
            <a:headEnd len="sm" w="sm" type="none"/>
            <a:tailEnd len="sm" w="sm" type="none"/>
          </a:ln>
        </p:spPr>
      </p:cxnSp>
      <p:pic>
        <p:nvPicPr>
          <p:cNvPr id="309" name="Google Shape;309;p32"/>
          <p:cNvPicPr preferRelativeResize="0"/>
          <p:nvPr/>
        </p:nvPicPr>
        <p:blipFill rotWithShape="1">
          <a:blip r:embed="rId4">
            <a:alphaModFix/>
          </a:blip>
          <a:srcRect b="0" l="0" r="0" t="0"/>
          <a:stretch/>
        </p:blipFill>
        <p:spPr>
          <a:xfrm>
            <a:off x="382699" y="1152463"/>
            <a:ext cx="4855801" cy="3635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3"/>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22 - </a:t>
            </a:r>
            <a:r>
              <a:rPr lang="en-GB" sz="1600">
                <a:solidFill>
                  <a:srgbClr val="0000FF"/>
                </a:solidFill>
                <a:latin typeface="Source Sans Pro SemiBold"/>
                <a:ea typeface="Source Sans Pro SemiBold"/>
                <a:cs typeface="Source Sans Pro SemiBold"/>
                <a:sym typeface="Source Sans Pro SemiBold"/>
              </a:rPr>
              <a:t>How does the price per night changes yearly?</a:t>
            </a:r>
            <a:endParaRPr sz="1600">
              <a:solidFill>
                <a:srgbClr val="0000FF"/>
              </a:solidFill>
              <a:latin typeface="Source Sans Pro SemiBold"/>
              <a:ea typeface="Source Sans Pro SemiBold"/>
              <a:cs typeface="Source Sans Pro SemiBold"/>
              <a:sym typeface="Source Sans Pro SemiBold"/>
            </a:endParaRPr>
          </a:p>
        </p:txBody>
      </p:sp>
      <p:pic>
        <p:nvPicPr>
          <p:cNvPr id="315" name="Google Shape;315;p33"/>
          <p:cNvPicPr preferRelativeResize="0"/>
          <p:nvPr/>
        </p:nvPicPr>
        <p:blipFill rotWithShape="1">
          <a:blip r:embed="rId3">
            <a:alphaModFix/>
          </a:blip>
          <a:srcRect b="0" l="0" r="0" t="0"/>
          <a:stretch/>
        </p:blipFill>
        <p:spPr>
          <a:xfrm>
            <a:off x="7707175" y="0"/>
            <a:ext cx="1365750" cy="345550"/>
          </a:xfrm>
          <a:prstGeom prst="rect">
            <a:avLst/>
          </a:prstGeom>
          <a:noFill/>
          <a:ln>
            <a:noFill/>
          </a:ln>
        </p:spPr>
      </p:pic>
      <p:sp>
        <p:nvSpPr>
          <p:cNvPr id="316" name="Google Shape;316;p33"/>
          <p:cNvSpPr txBox="1"/>
          <p:nvPr>
            <p:ph idx="1" type="body"/>
          </p:nvPr>
        </p:nvSpPr>
        <p:spPr>
          <a:xfrm>
            <a:off x="6126875" y="1152475"/>
            <a:ext cx="2705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GB" sz="1452">
                <a:solidFill>
                  <a:srgbClr val="073763"/>
                </a:solidFill>
              </a:rPr>
              <a:t>Remarks:</a:t>
            </a:r>
            <a:endParaRPr sz="1365"/>
          </a:p>
          <a:p>
            <a:pPr indent="0" lvl="0" marL="0" rtl="0" algn="l">
              <a:lnSpc>
                <a:spcPct val="105000"/>
              </a:lnSpc>
              <a:spcBef>
                <a:spcPts val="1200"/>
              </a:spcBef>
              <a:spcAft>
                <a:spcPts val="0"/>
              </a:spcAft>
              <a:buSzPts val="1100"/>
              <a:buNone/>
            </a:pPr>
            <a:r>
              <a:rPr lang="en-GB" sz="1365">
                <a:solidFill>
                  <a:srgbClr val="434343"/>
                </a:solidFill>
              </a:rPr>
              <a:t>The above Line graph displays City Hotel Prices are constantly increasing throughout different years but in the case of Resort hotels at the beginning the price is high but as we go into 2016 the price is going down and again in the middle of 2016 and 2017 the prices go up.</a:t>
            </a:r>
            <a:endParaRPr sz="1365">
              <a:solidFill>
                <a:srgbClr val="434343"/>
              </a:solidFill>
            </a:endParaRPr>
          </a:p>
          <a:p>
            <a:pPr indent="0" lvl="0" marL="0" rtl="0" algn="l">
              <a:lnSpc>
                <a:spcPct val="105000"/>
              </a:lnSpc>
              <a:spcBef>
                <a:spcPts val="1200"/>
              </a:spcBef>
              <a:spcAft>
                <a:spcPts val="1200"/>
              </a:spcAft>
              <a:buSzPts val="1018"/>
              <a:buNone/>
            </a:pPr>
            <a:r>
              <a:t/>
            </a:r>
            <a:endParaRPr sz="1365">
              <a:solidFill>
                <a:srgbClr val="434343"/>
              </a:solidFill>
            </a:endParaRPr>
          </a:p>
        </p:txBody>
      </p:sp>
      <p:cxnSp>
        <p:nvCxnSpPr>
          <p:cNvPr id="317" name="Google Shape;317;p33"/>
          <p:cNvCxnSpPr/>
          <p:nvPr/>
        </p:nvCxnSpPr>
        <p:spPr>
          <a:xfrm>
            <a:off x="5914925" y="1107625"/>
            <a:ext cx="11700" cy="3506100"/>
          </a:xfrm>
          <a:prstGeom prst="straightConnector1">
            <a:avLst/>
          </a:prstGeom>
          <a:noFill/>
          <a:ln cap="flat" cmpd="sng" w="9525">
            <a:solidFill>
              <a:schemeClr val="dk2"/>
            </a:solidFill>
            <a:prstDash val="solid"/>
            <a:round/>
            <a:headEnd len="sm" w="sm" type="none"/>
            <a:tailEnd len="sm" w="sm" type="none"/>
          </a:ln>
        </p:spPr>
      </p:cxnSp>
      <p:pic>
        <p:nvPicPr>
          <p:cNvPr id="318" name="Google Shape;318;p33"/>
          <p:cNvPicPr preferRelativeResize="0"/>
          <p:nvPr/>
        </p:nvPicPr>
        <p:blipFill rotWithShape="1">
          <a:blip r:embed="rId4">
            <a:alphaModFix/>
          </a:blip>
          <a:srcRect b="0" l="0" r="0" t="0"/>
          <a:stretch/>
        </p:blipFill>
        <p:spPr>
          <a:xfrm>
            <a:off x="311700" y="1473850"/>
            <a:ext cx="5285625" cy="264810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txBox="1"/>
          <p:nvPr>
            <p:ph type="title"/>
          </p:nvPr>
        </p:nvSpPr>
        <p:spPr>
          <a:xfrm>
            <a:off x="311700" y="345550"/>
            <a:ext cx="8520600" cy="4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1800">
                <a:solidFill>
                  <a:srgbClr val="0000FF"/>
                </a:solidFill>
                <a:latin typeface="Source Sans Pro"/>
                <a:ea typeface="Source Sans Pro"/>
                <a:cs typeface="Source Sans Pro"/>
                <a:sym typeface="Source Sans Pro"/>
              </a:rPr>
              <a:t>Objective 23 - </a:t>
            </a:r>
            <a:r>
              <a:rPr lang="en-GB" sz="1600">
                <a:solidFill>
                  <a:srgbClr val="0000FF"/>
                </a:solidFill>
                <a:latin typeface="Source Sans Pro SemiBold"/>
                <a:ea typeface="Source Sans Pro SemiBold"/>
                <a:cs typeface="Source Sans Pro SemiBold"/>
                <a:sym typeface="Source Sans Pro SemiBold"/>
              </a:rPr>
              <a:t>Which hotel has higher booking cancellation rate?</a:t>
            </a:r>
            <a:endParaRPr sz="1600">
              <a:solidFill>
                <a:srgbClr val="0000FF"/>
              </a:solidFill>
              <a:latin typeface="Source Sans Pro SemiBold"/>
              <a:ea typeface="Source Sans Pro SemiBold"/>
              <a:cs typeface="Source Sans Pro SemiBold"/>
              <a:sym typeface="Source Sans Pro SemiBold"/>
            </a:endParaRPr>
          </a:p>
        </p:txBody>
      </p:sp>
      <p:pic>
        <p:nvPicPr>
          <p:cNvPr id="324" name="Google Shape;324;p34"/>
          <p:cNvPicPr preferRelativeResize="0"/>
          <p:nvPr/>
        </p:nvPicPr>
        <p:blipFill rotWithShape="1">
          <a:blip r:embed="rId3">
            <a:alphaModFix/>
          </a:blip>
          <a:srcRect b="0" l="0" r="0" t="0"/>
          <a:stretch/>
        </p:blipFill>
        <p:spPr>
          <a:xfrm>
            <a:off x="7707175" y="0"/>
            <a:ext cx="1365750" cy="345550"/>
          </a:xfrm>
          <a:prstGeom prst="rect">
            <a:avLst/>
          </a:prstGeom>
          <a:noFill/>
          <a:ln>
            <a:noFill/>
          </a:ln>
        </p:spPr>
      </p:pic>
      <p:sp>
        <p:nvSpPr>
          <p:cNvPr id="325" name="Google Shape;325;p34"/>
          <p:cNvSpPr txBox="1"/>
          <p:nvPr>
            <p:ph idx="1" type="body"/>
          </p:nvPr>
        </p:nvSpPr>
        <p:spPr>
          <a:xfrm>
            <a:off x="6174250" y="1152475"/>
            <a:ext cx="2705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100"/>
              <a:buNone/>
            </a:pPr>
            <a:r>
              <a:rPr b="1" lang="en-GB" sz="1452">
                <a:solidFill>
                  <a:srgbClr val="073763"/>
                </a:solidFill>
              </a:rPr>
              <a:t>Remarks:</a:t>
            </a:r>
            <a:endParaRPr sz="1365"/>
          </a:p>
          <a:p>
            <a:pPr indent="0" lvl="0" marL="0" rtl="0" algn="l">
              <a:lnSpc>
                <a:spcPct val="105000"/>
              </a:lnSpc>
              <a:spcBef>
                <a:spcPts val="1200"/>
              </a:spcBef>
              <a:spcAft>
                <a:spcPts val="0"/>
              </a:spcAft>
              <a:buSzPts val="1100"/>
              <a:buNone/>
            </a:pPr>
            <a:r>
              <a:rPr lang="en-GB" sz="1365">
                <a:solidFill>
                  <a:srgbClr val="434343"/>
                </a:solidFill>
              </a:rPr>
              <a:t>The Bar Graph display, City hotel has higher cancellation rate which is 30.1% as compared to Resort Hotel's 23.48%.</a:t>
            </a:r>
            <a:endParaRPr sz="1365">
              <a:solidFill>
                <a:srgbClr val="434343"/>
              </a:solidFill>
            </a:endParaRPr>
          </a:p>
          <a:p>
            <a:pPr indent="0" lvl="0" marL="0" rtl="0" algn="l">
              <a:lnSpc>
                <a:spcPct val="105000"/>
              </a:lnSpc>
              <a:spcBef>
                <a:spcPts val="1200"/>
              </a:spcBef>
              <a:spcAft>
                <a:spcPts val="1200"/>
              </a:spcAft>
              <a:buSzPts val="1018"/>
              <a:buNone/>
            </a:pPr>
            <a:r>
              <a:t/>
            </a:r>
            <a:endParaRPr sz="1365">
              <a:solidFill>
                <a:srgbClr val="434343"/>
              </a:solidFill>
            </a:endParaRPr>
          </a:p>
        </p:txBody>
      </p:sp>
      <p:cxnSp>
        <p:nvCxnSpPr>
          <p:cNvPr id="326" name="Google Shape;326;p34"/>
          <p:cNvCxnSpPr/>
          <p:nvPr/>
        </p:nvCxnSpPr>
        <p:spPr>
          <a:xfrm>
            <a:off x="5914925" y="1107625"/>
            <a:ext cx="11700" cy="3506100"/>
          </a:xfrm>
          <a:prstGeom prst="straightConnector1">
            <a:avLst/>
          </a:prstGeom>
          <a:noFill/>
          <a:ln cap="flat" cmpd="sng" w="9525">
            <a:solidFill>
              <a:schemeClr val="dk2"/>
            </a:solidFill>
            <a:prstDash val="solid"/>
            <a:round/>
            <a:headEnd len="sm" w="sm" type="none"/>
            <a:tailEnd len="sm" w="sm" type="none"/>
          </a:ln>
        </p:spPr>
      </p:cxnSp>
      <p:pic>
        <p:nvPicPr>
          <p:cNvPr id="327" name="Google Shape;327;p34"/>
          <p:cNvPicPr preferRelativeResize="0"/>
          <p:nvPr/>
        </p:nvPicPr>
        <p:blipFill rotWithShape="1">
          <a:blip r:embed="rId4">
            <a:alphaModFix/>
          </a:blip>
          <a:srcRect b="0" l="0" r="0" t="0"/>
          <a:stretch/>
        </p:blipFill>
        <p:spPr>
          <a:xfrm>
            <a:off x="1214050" y="1105813"/>
            <a:ext cx="3735422" cy="967100"/>
          </a:xfrm>
          <a:prstGeom prst="rect">
            <a:avLst/>
          </a:prstGeom>
          <a:noFill/>
          <a:ln>
            <a:noFill/>
          </a:ln>
        </p:spPr>
      </p:pic>
      <p:pic>
        <p:nvPicPr>
          <p:cNvPr id="328" name="Google Shape;328;p34"/>
          <p:cNvPicPr preferRelativeResize="0"/>
          <p:nvPr/>
        </p:nvPicPr>
        <p:blipFill rotWithShape="1">
          <a:blip r:embed="rId5">
            <a:alphaModFix/>
          </a:blip>
          <a:srcRect b="0" l="0" r="0" t="0"/>
          <a:stretch/>
        </p:blipFill>
        <p:spPr>
          <a:xfrm>
            <a:off x="712788" y="2226350"/>
            <a:ext cx="4737934" cy="2516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5"/>
          <p:cNvSpPr txBox="1"/>
          <p:nvPr>
            <p:ph type="title"/>
          </p:nvPr>
        </p:nvSpPr>
        <p:spPr>
          <a:xfrm>
            <a:off x="311700" y="39765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GB" sz="1820">
                <a:solidFill>
                  <a:srgbClr val="0000FF"/>
                </a:solidFill>
                <a:latin typeface="Source Sans Pro"/>
                <a:ea typeface="Source Sans Pro"/>
                <a:cs typeface="Source Sans Pro"/>
                <a:sym typeface="Source Sans Pro"/>
              </a:rPr>
              <a:t>CORRELATION HEATMAP</a:t>
            </a:r>
            <a:endParaRPr b="1" sz="1820">
              <a:solidFill>
                <a:srgbClr val="0000FF"/>
              </a:solidFill>
              <a:latin typeface="Source Sans Pro"/>
              <a:ea typeface="Source Sans Pro"/>
              <a:cs typeface="Source Sans Pro"/>
              <a:sym typeface="Source Sans Pro"/>
            </a:endParaRPr>
          </a:p>
        </p:txBody>
      </p:sp>
      <p:sp>
        <p:nvSpPr>
          <p:cNvPr id="334" name="Google Shape;334;p35"/>
          <p:cNvSpPr txBox="1"/>
          <p:nvPr>
            <p:ph idx="1" type="body"/>
          </p:nvPr>
        </p:nvSpPr>
        <p:spPr>
          <a:xfrm>
            <a:off x="6174250" y="1152475"/>
            <a:ext cx="26580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GB" sz="1452">
                <a:solidFill>
                  <a:srgbClr val="073763"/>
                </a:solidFill>
              </a:rPr>
              <a:t>Remarks:</a:t>
            </a:r>
            <a:endParaRPr b="1" sz="1452">
              <a:solidFill>
                <a:srgbClr val="073763"/>
              </a:solidFill>
            </a:endParaRPr>
          </a:p>
          <a:p>
            <a:pPr indent="0" lvl="0" marL="0" rtl="0" algn="l">
              <a:lnSpc>
                <a:spcPct val="115000"/>
              </a:lnSpc>
              <a:spcBef>
                <a:spcPts val="1200"/>
              </a:spcBef>
              <a:spcAft>
                <a:spcPts val="1200"/>
              </a:spcAft>
              <a:buClr>
                <a:schemeClr val="dk1"/>
              </a:buClr>
              <a:buSzPts val="1100"/>
              <a:buFont typeface="Arial"/>
              <a:buNone/>
            </a:pPr>
            <a:r>
              <a:rPr lang="en-GB" sz="1352">
                <a:solidFill>
                  <a:srgbClr val="434343"/>
                </a:solidFill>
              </a:rPr>
              <a:t>We have used heatmap here, because it is considered one of the best chart to visualize correlation between different variables in a dataframe. And from this heatmap we can clearly see that the highest correlation value is 0.39.</a:t>
            </a:r>
            <a:endParaRPr sz="1352">
              <a:solidFill>
                <a:srgbClr val="434343"/>
              </a:solidFill>
            </a:endParaRPr>
          </a:p>
        </p:txBody>
      </p:sp>
      <p:pic>
        <p:nvPicPr>
          <p:cNvPr id="335" name="Google Shape;335;p35"/>
          <p:cNvPicPr preferRelativeResize="0"/>
          <p:nvPr/>
        </p:nvPicPr>
        <p:blipFill rotWithShape="1">
          <a:blip r:embed="rId3">
            <a:alphaModFix/>
          </a:blip>
          <a:srcRect b="0" l="0" r="0" t="0"/>
          <a:stretch/>
        </p:blipFill>
        <p:spPr>
          <a:xfrm>
            <a:off x="152400" y="1170125"/>
            <a:ext cx="5858829" cy="3820976"/>
          </a:xfrm>
          <a:prstGeom prst="rect">
            <a:avLst/>
          </a:prstGeom>
          <a:noFill/>
          <a:ln>
            <a:noFill/>
          </a:ln>
        </p:spPr>
      </p:pic>
      <p:pic>
        <p:nvPicPr>
          <p:cNvPr id="336" name="Google Shape;336;p35"/>
          <p:cNvPicPr preferRelativeResize="0"/>
          <p:nvPr/>
        </p:nvPicPr>
        <p:blipFill rotWithShape="1">
          <a:blip r:embed="rId4">
            <a:alphaModFix/>
          </a:blip>
          <a:srcRect b="0" l="0" r="0" t="0"/>
          <a:stretch/>
        </p:blipFill>
        <p:spPr>
          <a:xfrm>
            <a:off x="7707175" y="0"/>
            <a:ext cx="1365750" cy="345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rgbClr val="980000"/>
                </a:solidFill>
                <a:latin typeface="Source Sans Pro"/>
                <a:ea typeface="Source Sans Pro"/>
                <a:cs typeface="Source Sans Pro"/>
                <a:sym typeface="Source Sans Pro"/>
              </a:rPr>
              <a:t>Solutions/Suggestions To Achieve Business Objective</a:t>
            </a:r>
            <a:endParaRPr b="1">
              <a:solidFill>
                <a:srgbClr val="980000"/>
              </a:solidFill>
              <a:latin typeface="Source Sans Pro"/>
              <a:ea typeface="Source Sans Pro"/>
              <a:cs typeface="Source Sans Pro"/>
              <a:sym typeface="Source Sans Pro"/>
            </a:endParaRPr>
          </a:p>
        </p:txBody>
      </p:sp>
      <p:sp>
        <p:nvSpPr>
          <p:cNvPr id="342" name="Google Shape;342;p36"/>
          <p:cNvSpPr txBox="1"/>
          <p:nvPr>
            <p:ph idx="1" type="body"/>
          </p:nvPr>
        </p:nvSpPr>
        <p:spPr>
          <a:xfrm>
            <a:off x="311700" y="1075700"/>
            <a:ext cx="8520600" cy="3908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GB" sz="1300">
                <a:solidFill>
                  <a:srgbClr val="434343"/>
                </a:solidFill>
              </a:rPr>
              <a:t>Our business objective was to increase bookings, decrease cancellations, and increase customer retention while also extending stays. Based on our investigation, some recommendations we came up with are as follows:</a:t>
            </a:r>
            <a:endParaRPr sz="1300">
              <a:solidFill>
                <a:srgbClr val="434343"/>
              </a:solidFill>
            </a:endParaRPr>
          </a:p>
          <a:p>
            <a:pPr indent="-311150" lvl="0" marL="457200" rtl="0" algn="l">
              <a:lnSpc>
                <a:spcPct val="115000"/>
              </a:lnSpc>
              <a:spcBef>
                <a:spcPts val="1200"/>
              </a:spcBef>
              <a:spcAft>
                <a:spcPts val="0"/>
              </a:spcAft>
              <a:buClr>
                <a:srgbClr val="000000"/>
              </a:buClr>
              <a:buSzPts val="1300"/>
              <a:buChar char="●"/>
            </a:pPr>
            <a:r>
              <a:rPr lang="en-GB" sz="1300">
                <a:solidFill>
                  <a:srgbClr val="434343"/>
                </a:solidFill>
              </a:rPr>
              <a:t>Additional public marketing can help raise the number of visitors from * certain nations. Even after they depart, more effort can be taken to keep them by keeping in touch with them by personalised emails, phone calls, etc.</a:t>
            </a:r>
            <a:endParaRPr sz="1300">
              <a:solidFill>
                <a:srgbClr val="434343"/>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434343"/>
                </a:solidFill>
              </a:rPr>
              <a:t>Agents and market sectors that bring in more clients should also be recognised with awards and incentives.</a:t>
            </a:r>
            <a:endParaRPr sz="1300">
              <a:solidFill>
                <a:srgbClr val="434343"/>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434343"/>
                </a:solidFill>
              </a:rPr>
              <a:t>Cancellations had a strong connection with new clients. If new clients are prone to cancel, further efforts should be taken to retain them by providing discounts and offers. Additionally, greater efforts should be made to retain clients as Repeated clients generally cancel less bookings.</a:t>
            </a:r>
            <a:endParaRPr sz="1300">
              <a:solidFill>
                <a:srgbClr val="434343"/>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434343"/>
                </a:solidFill>
              </a:rPr>
              <a:t>Data from each visitor's stay can be used to send them personalized offers to maximize their chances of booking again.</a:t>
            </a:r>
            <a:endParaRPr sz="1300">
              <a:solidFill>
                <a:srgbClr val="434343"/>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434343"/>
                </a:solidFill>
              </a:rPr>
              <a:t>Launching customer loyalty programmes to reward loyal customers.</a:t>
            </a:r>
            <a:endParaRPr sz="1300">
              <a:solidFill>
                <a:srgbClr val="434343"/>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434343"/>
                </a:solidFill>
              </a:rPr>
              <a:t>The period of each visitor's stay can be utilized to create a clever pricing model that should prolong one‘s stay.</a:t>
            </a:r>
            <a:endParaRPr sz="1300">
              <a:solidFill>
                <a:srgbClr val="434343"/>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434343"/>
                </a:solidFill>
              </a:rPr>
              <a:t>Extra efforts should be made to foster positive relationships with clients which can be done by sending them engaging emails, such as "Thank you" and "Happy Holidays",etc.</a:t>
            </a:r>
            <a:endParaRPr sz="1300">
              <a:solidFill>
                <a:srgbClr val="434343"/>
              </a:solidFill>
            </a:endParaRPr>
          </a:p>
          <a:p>
            <a:pPr indent="-311150" lvl="0" marL="457200" rtl="0" algn="l">
              <a:lnSpc>
                <a:spcPct val="115000"/>
              </a:lnSpc>
              <a:spcBef>
                <a:spcPts val="0"/>
              </a:spcBef>
              <a:spcAft>
                <a:spcPts val="0"/>
              </a:spcAft>
              <a:buClr>
                <a:srgbClr val="000000"/>
              </a:buClr>
              <a:buSzPts val="1300"/>
              <a:buChar char="●"/>
            </a:pPr>
            <a:r>
              <a:rPr lang="en-GB" sz="1300">
                <a:solidFill>
                  <a:srgbClr val="434343"/>
                </a:solidFill>
              </a:rPr>
              <a:t>Good customer evaluations can have a significant impact on a hotel's brand value, and it is important to consider customer feedback and reviews in order to improve hotel amenities and the guest experience.</a:t>
            </a:r>
            <a:endParaRPr sz="1300">
              <a:solidFill>
                <a:srgbClr val="434343"/>
              </a:solidFill>
            </a:endParaRPr>
          </a:p>
        </p:txBody>
      </p:sp>
      <p:pic>
        <p:nvPicPr>
          <p:cNvPr id="343" name="Google Shape;343;p36"/>
          <p:cNvPicPr preferRelativeResize="0"/>
          <p:nvPr/>
        </p:nvPicPr>
        <p:blipFill rotWithShape="1">
          <a:blip r:embed="rId3">
            <a:alphaModFix/>
          </a:blip>
          <a:srcRect b="0" l="0" r="0" t="0"/>
          <a:stretch/>
        </p:blipFill>
        <p:spPr>
          <a:xfrm>
            <a:off x="7707175" y="0"/>
            <a:ext cx="1365750" cy="345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7"/>
          <p:cNvSpPr txBox="1"/>
          <p:nvPr>
            <p:ph type="title"/>
          </p:nvPr>
        </p:nvSpPr>
        <p:spPr>
          <a:xfrm>
            <a:off x="311700" y="3455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solidFill>
                  <a:srgbClr val="980000"/>
                </a:solidFill>
                <a:latin typeface="Source Sans Pro Black"/>
                <a:ea typeface="Source Sans Pro Black"/>
                <a:cs typeface="Source Sans Pro Black"/>
                <a:sym typeface="Source Sans Pro Black"/>
              </a:rPr>
              <a:t>CONCLUSION</a:t>
            </a:r>
            <a:endParaRPr>
              <a:solidFill>
                <a:srgbClr val="980000"/>
              </a:solidFill>
              <a:latin typeface="Source Sans Pro Black"/>
              <a:ea typeface="Source Sans Pro Black"/>
              <a:cs typeface="Source Sans Pro Black"/>
              <a:sym typeface="Source Sans Pro Black"/>
            </a:endParaRPr>
          </a:p>
        </p:txBody>
      </p:sp>
      <p:sp>
        <p:nvSpPr>
          <p:cNvPr id="349" name="Google Shape;349;p37"/>
          <p:cNvSpPr txBox="1"/>
          <p:nvPr>
            <p:ph idx="1" type="body"/>
          </p:nvPr>
        </p:nvSpPr>
        <p:spPr>
          <a:xfrm>
            <a:off x="311700" y="918250"/>
            <a:ext cx="8520600" cy="427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440"/>
              <a:buFont typeface="Arial"/>
              <a:buNone/>
            </a:pPr>
            <a:r>
              <a:rPr lang="en-GB" sz="1120">
                <a:solidFill>
                  <a:srgbClr val="434343"/>
                </a:solidFill>
              </a:rPr>
              <a:t>1) Most of the guests are local i.e. from Portugal. Among overseas visitors, European neighbours like United Kingdom, France, Spain, Germany, Italy had maximum footfall. Least number of visitors came from Countries like Zambia, Madagascar, Seychelles, Faroe Islands etc. Hence there is scope to increase footfall from these countries from where number of customers were less.</a:t>
            </a:r>
            <a:endParaRPr sz="1120">
              <a:solidFill>
                <a:srgbClr val="434343"/>
              </a:solidFill>
            </a:endParaRPr>
          </a:p>
          <a:p>
            <a:pPr indent="0" lvl="0" marL="0" rtl="0" algn="l">
              <a:lnSpc>
                <a:spcPct val="115000"/>
              </a:lnSpc>
              <a:spcBef>
                <a:spcPts val="1200"/>
              </a:spcBef>
              <a:spcAft>
                <a:spcPts val="0"/>
              </a:spcAft>
              <a:buClr>
                <a:schemeClr val="dk1"/>
              </a:buClr>
              <a:buSzPts val="440"/>
              <a:buFont typeface="Arial"/>
              <a:buNone/>
            </a:pPr>
            <a:r>
              <a:rPr lang="en-GB" sz="1120">
                <a:solidFill>
                  <a:srgbClr val="434343"/>
                </a:solidFill>
              </a:rPr>
              <a:t>2) Barring 2015, almost 2/3rd of the bookings were for City Hotels for each year. This may be due to frequent business travellers as well as easy accessibility.</a:t>
            </a:r>
            <a:endParaRPr sz="1120">
              <a:solidFill>
                <a:srgbClr val="434343"/>
              </a:solidFill>
            </a:endParaRPr>
          </a:p>
          <a:p>
            <a:pPr indent="0" lvl="0" marL="0" rtl="0" algn="l">
              <a:lnSpc>
                <a:spcPct val="115000"/>
              </a:lnSpc>
              <a:spcBef>
                <a:spcPts val="1200"/>
              </a:spcBef>
              <a:spcAft>
                <a:spcPts val="0"/>
              </a:spcAft>
              <a:buClr>
                <a:schemeClr val="dk1"/>
              </a:buClr>
              <a:buSzPts val="440"/>
              <a:buFont typeface="Arial"/>
              <a:buNone/>
            </a:pPr>
            <a:r>
              <a:rPr lang="en-GB" sz="1120">
                <a:solidFill>
                  <a:srgbClr val="434343"/>
                </a:solidFill>
              </a:rPr>
              <a:t>3) Monthly visit pattern shows a "wave like" pattern where months of July &amp; August were heavily visited and November, December, January were least visited. Other months were moderately visited.</a:t>
            </a:r>
            <a:endParaRPr sz="1120">
              <a:solidFill>
                <a:srgbClr val="434343"/>
              </a:solidFill>
            </a:endParaRPr>
          </a:p>
          <a:p>
            <a:pPr indent="0" lvl="0" marL="0" rtl="0" algn="l">
              <a:lnSpc>
                <a:spcPct val="115000"/>
              </a:lnSpc>
              <a:spcBef>
                <a:spcPts val="1200"/>
              </a:spcBef>
              <a:spcAft>
                <a:spcPts val="0"/>
              </a:spcAft>
              <a:buClr>
                <a:schemeClr val="dk1"/>
              </a:buClr>
              <a:buSzPts val="440"/>
              <a:buFont typeface="Arial"/>
              <a:buNone/>
            </a:pPr>
            <a:r>
              <a:rPr lang="en-GB" sz="1120">
                <a:solidFill>
                  <a:srgbClr val="434343"/>
                </a:solidFill>
              </a:rPr>
              <a:t>4) For all the months, at least 21% of bookings were cancelled. Percentage of cancellation was least in least visited months of Nov , December, January and was most in heavily visited months. Hence there is scope of overbooking for all Heavily visited as well as moderately visited months.</a:t>
            </a:r>
            <a:endParaRPr sz="1120">
              <a:solidFill>
                <a:srgbClr val="434343"/>
              </a:solidFill>
            </a:endParaRPr>
          </a:p>
          <a:p>
            <a:pPr indent="0" lvl="0" marL="0" rtl="0" algn="l">
              <a:lnSpc>
                <a:spcPct val="115000"/>
              </a:lnSpc>
              <a:spcBef>
                <a:spcPts val="1200"/>
              </a:spcBef>
              <a:spcAft>
                <a:spcPts val="0"/>
              </a:spcAft>
              <a:buClr>
                <a:schemeClr val="dk1"/>
              </a:buClr>
              <a:buSzPts val="440"/>
              <a:buFont typeface="Arial"/>
              <a:buNone/>
            </a:pPr>
            <a:r>
              <a:rPr lang="en-GB" sz="1120">
                <a:solidFill>
                  <a:srgbClr val="434343"/>
                </a:solidFill>
              </a:rPr>
              <a:t>5) Duration of stay reduces drastically after week's stay for City hotels and reduces drastically after fortnight for resort hotels.Resort hotels seem to be visited for stays either on weekend or weekly or fortnightly basis. People use city hotels mostly for short stays(1-4 days). Special customised Packages can be suggested to increase the stay duration.</a:t>
            </a:r>
            <a:endParaRPr sz="1120">
              <a:solidFill>
                <a:srgbClr val="434343"/>
              </a:solidFill>
            </a:endParaRPr>
          </a:p>
          <a:p>
            <a:pPr indent="0" lvl="0" marL="0" rtl="0" algn="l">
              <a:lnSpc>
                <a:spcPct val="115000"/>
              </a:lnSpc>
              <a:spcBef>
                <a:spcPts val="1200"/>
              </a:spcBef>
              <a:spcAft>
                <a:spcPts val="0"/>
              </a:spcAft>
              <a:buClr>
                <a:schemeClr val="dk1"/>
              </a:buClr>
              <a:buSzPts val="440"/>
              <a:buFont typeface="Arial"/>
              <a:buNone/>
            </a:pPr>
            <a:r>
              <a:rPr lang="en-GB" sz="1120">
                <a:solidFill>
                  <a:srgbClr val="434343"/>
                </a:solidFill>
              </a:rPr>
              <a:t>6) Breakfast is most preferred meal type followed by Breakfast+Dinner and Self catering. Therefore customer experience has to be taken special care during timings of these meals as well as availability of utensils, gas in kitchen or kitchenette where guests can prepare their own food.</a:t>
            </a:r>
            <a:endParaRPr sz="1120">
              <a:solidFill>
                <a:srgbClr val="434343"/>
              </a:solidFill>
            </a:endParaRPr>
          </a:p>
          <a:p>
            <a:pPr indent="0" lvl="0" marL="0" rtl="0" algn="l">
              <a:lnSpc>
                <a:spcPct val="115000"/>
              </a:lnSpc>
              <a:spcBef>
                <a:spcPts val="1200"/>
              </a:spcBef>
              <a:spcAft>
                <a:spcPts val="0"/>
              </a:spcAft>
              <a:buClr>
                <a:schemeClr val="dk1"/>
              </a:buClr>
              <a:buSzPts val="440"/>
              <a:buFont typeface="Arial"/>
              <a:buNone/>
            </a:pPr>
            <a:r>
              <a:t/>
            </a:r>
            <a:endParaRPr sz="1120">
              <a:solidFill>
                <a:srgbClr val="434343"/>
              </a:solidFill>
            </a:endParaRPr>
          </a:p>
          <a:p>
            <a:pPr indent="0" lvl="0" marL="0" rtl="0" algn="l">
              <a:lnSpc>
                <a:spcPct val="115000"/>
              </a:lnSpc>
              <a:spcBef>
                <a:spcPts val="1200"/>
              </a:spcBef>
              <a:spcAft>
                <a:spcPts val="0"/>
              </a:spcAft>
              <a:buClr>
                <a:schemeClr val="dk1"/>
              </a:buClr>
              <a:buSzPts val="440"/>
              <a:buFont typeface="Arial"/>
              <a:buNone/>
            </a:pPr>
            <a:r>
              <a:t/>
            </a:r>
            <a:endParaRPr sz="920"/>
          </a:p>
          <a:p>
            <a:pPr indent="0" lvl="0" marL="0" rtl="0" algn="l">
              <a:lnSpc>
                <a:spcPct val="115000"/>
              </a:lnSpc>
              <a:spcBef>
                <a:spcPts val="1200"/>
              </a:spcBef>
              <a:spcAft>
                <a:spcPts val="0"/>
              </a:spcAft>
              <a:buClr>
                <a:schemeClr val="dk1"/>
              </a:buClr>
              <a:buSzPts val="440"/>
              <a:buFont typeface="Arial"/>
              <a:buNone/>
            </a:pPr>
            <a:r>
              <a:t/>
            </a:r>
            <a:endParaRPr sz="820"/>
          </a:p>
          <a:p>
            <a:pPr indent="0" lvl="0" marL="0" rtl="0" algn="l">
              <a:lnSpc>
                <a:spcPct val="115000"/>
              </a:lnSpc>
              <a:spcBef>
                <a:spcPts val="1200"/>
              </a:spcBef>
              <a:spcAft>
                <a:spcPts val="1200"/>
              </a:spcAft>
              <a:buSzPts val="440"/>
              <a:buNone/>
            </a:pPr>
            <a:r>
              <a:t/>
            </a:r>
            <a:endParaRPr sz="820"/>
          </a:p>
        </p:txBody>
      </p:sp>
      <p:pic>
        <p:nvPicPr>
          <p:cNvPr id="350" name="Google Shape;350;p37"/>
          <p:cNvPicPr preferRelativeResize="0"/>
          <p:nvPr/>
        </p:nvPicPr>
        <p:blipFill rotWithShape="1">
          <a:blip r:embed="rId3">
            <a:alphaModFix/>
          </a:blip>
          <a:srcRect b="0" l="0" r="0" t="0"/>
          <a:stretch/>
        </p:blipFill>
        <p:spPr>
          <a:xfrm>
            <a:off x="7707175" y="0"/>
            <a:ext cx="1365750" cy="345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idx="1" type="body"/>
          </p:nvPr>
        </p:nvSpPr>
        <p:spPr>
          <a:xfrm>
            <a:off x="311700" y="571425"/>
            <a:ext cx="8520600" cy="44604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770"/>
              <a:buNone/>
            </a:pPr>
            <a:r>
              <a:rPr lang="en-GB" sz="1160">
                <a:solidFill>
                  <a:srgbClr val="434343"/>
                </a:solidFill>
              </a:rPr>
              <a:t>7) Almost 80% of the bookings are done through Travel agents and Tour operators. There is immense scope to increase the books through GDS(Global Distribution System ) as it is grossly underutilized with just 0.21% bookings.</a:t>
            </a:r>
            <a:endParaRPr sz="1160">
              <a:solidFill>
                <a:srgbClr val="434343"/>
              </a:solidFill>
            </a:endParaRPr>
          </a:p>
          <a:p>
            <a:pPr indent="0" lvl="0" marL="0" rtl="0" algn="l">
              <a:lnSpc>
                <a:spcPct val="105000"/>
              </a:lnSpc>
              <a:spcBef>
                <a:spcPts val="1200"/>
              </a:spcBef>
              <a:spcAft>
                <a:spcPts val="0"/>
              </a:spcAft>
              <a:buSzPts val="770"/>
              <a:buNone/>
            </a:pPr>
            <a:r>
              <a:rPr lang="en-GB" sz="1160">
                <a:solidFill>
                  <a:srgbClr val="434343"/>
                </a:solidFill>
              </a:rPr>
              <a:t>8) Lion's share of agent bookings is done by 2 agents (Agent 9 &amp; 240 ). Also, 75% of the bookings are done by just 8 agents. Therefore there is immense scope to increase bookings by other agents. Also special care needs to be taken to provide best services to these two agents providing most business.</a:t>
            </a:r>
            <a:endParaRPr sz="1160">
              <a:solidFill>
                <a:srgbClr val="434343"/>
              </a:solidFill>
            </a:endParaRPr>
          </a:p>
          <a:p>
            <a:pPr indent="0" lvl="0" marL="0" rtl="0" algn="l">
              <a:lnSpc>
                <a:spcPct val="105000"/>
              </a:lnSpc>
              <a:spcBef>
                <a:spcPts val="1200"/>
              </a:spcBef>
              <a:spcAft>
                <a:spcPts val="0"/>
              </a:spcAft>
              <a:buClr>
                <a:schemeClr val="dk1"/>
              </a:buClr>
              <a:buSzPts val="770"/>
              <a:buFont typeface="Arial"/>
              <a:buNone/>
            </a:pPr>
            <a:r>
              <a:rPr lang="en-GB" sz="1160">
                <a:solidFill>
                  <a:srgbClr val="434343"/>
                </a:solidFill>
              </a:rPr>
              <a:t>9) Most of the bookings are done without deposit by all market segments. However some group bookings and Offline TA/TO Bookings are done through Non refundable deposits too. Refundable deposits are miniscule and hence can be ignored.</a:t>
            </a:r>
            <a:endParaRPr sz="1160">
              <a:solidFill>
                <a:srgbClr val="434343"/>
              </a:solidFill>
            </a:endParaRPr>
          </a:p>
          <a:p>
            <a:pPr indent="0" lvl="0" marL="0" rtl="0" algn="l">
              <a:lnSpc>
                <a:spcPct val="105000"/>
              </a:lnSpc>
              <a:spcBef>
                <a:spcPts val="1200"/>
              </a:spcBef>
              <a:spcAft>
                <a:spcPts val="0"/>
              </a:spcAft>
              <a:buSzPts val="770"/>
              <a:buNone/>
            </a:pPr>
            <a:r>
              <a:rPr lang="en-GB" sz="1160">
                <a:solidFill>
                  <a:srgbClr val="434343"/>
                </a:solidFill>
              </a:rPr>
              <a:t>10) City hotels have higher adr and hence make more revenue per room w.r.t Resort hotels.</a:t>
            </a:r>
            <a:endParaRPr sz="1160">
              <a:solidFill>
                <a:srgbClr val="434343"/>
              </a:solidFill>
            </a:endParaRPr>
          </a:p>
          <a:p>
            <a:pPr indent="0" lvl="0" marL="0" rtl="0" algn="l">
              <a:lnSpc>
                <a:spcPct val="105000"/>
              </a:lnSpc>
              <a:spcBef>
                <a:spcPts val="1200"/>
              </a:spcBef>
              <a:spcAft>
                <a:spcPts val="0"/>
              </a:spcAft>
              <a:buSzPts val="770"/>
              <a:buNone/>
            </a:pPr>
            <a:r>
              <a:rPr lang="en-GB" sz="1160">
                <a:solidFill>
                  <a:srgbClr val="434343"/>
                </a:solidFill>
              </a:rPr>
              <a:t>11) Price per night is dependent on season.Heavily booked months have highest adr.</a:t>
            </a:r>
            <a:endParaRPr sz="1160">
              <a:solidFill>
                <a:srgbClr val="434343"/>
              </a:solidFill>
            </a:endParaRPr>
          </a:p>
          <a:p>
            <a:pPr indent="0" lvl="0" marL="0" rtl="0" algn="l">
              <a:lnSpc>
                <a:spcPct val="105000"/>
              </a:lnSpc>
              <a:spcBef>
                <a:spcPts val="1200"/>
              </a:spcBef>
              <a:spcAft>
                <a:spcPts val="0"/>
              </a:spcAft>
              <a:buClr>
                <a:schemeClr val="dk1"/>
              </a:buClr>
              <a:buSzPts val="770"/>
              <a:buFont typeface="Arial"/>
              <a:buNone/>
            </a:pPr>
            <a:r>
              <a:rPr lang="en-GB" sz="1160">
                <a:solidFill>
                  <a:srgbClr val="434343"/>
                </a:solidFill>
              </a:rPr>
              <a:t>12) Not allotment of demanded room lowers the adr i.e. price for room for customers except for few customers who have paid more adr even when they were not allotted the same room. These customers do not seem to cancel their visit plans in spite of different room allotment.</a:t>
            </a:r>
            <a:endParaRPr sz="1160">
              <a:solidFill>
                <a:srgbClr val="434343"/>
              </a:solidFill>
            </a:endParaRPr>
          </a:p>
          <a:p>
            <a:pPr indent="0" lvl="0" marL="0" rtl="0" algn="l">
              <a:lnSpc>
                <a:spcPct val="105000"/>
              </a:lnSpc>
              <a:spcBef>
                <a:spcPts val="1200"/>
              </a:spcBef>
              <a:spcAft>
                <a:spcPts val="0"/>
              </a:spcAft>
              <a:buClr>
                <a:schemeClr val="dk1"/>
              </a:buClr>
              <a:buSzPts val="770"/>
              <a:buFont typeface="Arial"/>
              <a:buNone/>
            </a:pPr>
            <a:r>
              <a:rPr lang="en-GB" sz="1160">
                <a:solidFill>
                  <a:srgbClr val="434343"/>
                </a:solidFill>
              </a:rPr>
              <a:t>13) Cancellation rate of City hotel is around 30%. Cancellation rate of Resort Hotels is around 20% lesser than that of city hotels.</a:t>
            </a:r>
            <a:endParaRPr sz="1160">
              <a:solidFill>
                <a:srgbClr val="434343"/>
              </a:solidFill>
            </a:endParaRPr>
          </a:p>
          <a:p>
            <a:pPr indent="0" lvl="0" marL="0" rtl="0" algn="l">
              <a:lnSpc>
                <a:spcPct val="105000"/>
              </a:lnSpc>
              <a:spcBef>
                <a:spcPts val="1200"/>
              </a:spcBef>
              <a:spcAft>
                <a:spcPts val="1200"/>
              </a:spcAft>
              <a:buSzPts val="770"/>
              <a:buNone/>
            </a:pPr>
            <a:r>
              <a:rPr lang="en-GB" sz="1160">
                <a:solidFill>
                  <a:srgbClr val="434343"/>
                </a:solidFill>
              </a:rPr>
              <a:t>14) Cancellation shows similar pattern w.r.t. waiting list period as well as lead time. Most of the bookings which were cancelled as well as those not cancelled show similar waiting time as well as lead time values.</a:t>
            </a:r>
            <a:endParaRPr sz="1160">
              <a:solidFill>
                <a:srgbClr val="434343"/>
              </a:solidFill>
            </a:endParaRPr>
          </a:p>
        </p:txBody>
      </p:sp>
      <p:pic>
        <p:nvPicPr>
          <p:cNvPr id="356" name="Google Shape;356;p38"/>
          <p:cNvPicPr preferRelativeResize="0"/>
          <p:nvPr/>
        </p:nvPicPr>
        <p:blipFill rotWithShape="1">
          <a:blip r:embed="rId3">
            <a:alphaModFix/>
          </a:blip>
          <a:srcRect b="0" l="0" r="0" t="0"/>
          <a:stretch/>
        </p:blipFill>
        <p:spPr>
          <a:xfrm>
            <a:off x="7707175" y="0"/>
            <a:ext cx="1365750" cy="345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9"/>
          <p:cNvSpPr txBox="1"/>
          <p:nvPr>
            <p:ph idx="1" type="body"/>
          </p:nvPr>
        </p:nvSpPr>
        <p:spPr>
          <a:xfrm>
            <a:off x="311700" y="282125"/>
            <a:ext cx="8520600" cy="47376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Clr>
                <a:schemeClr val="dk1"/>
              </a:buClr>
              <a:buSzPct val="61110"/>
              <a:buFont typeface="Arial"/>
              <a:buNone/>
            </a:pPr>
            <a:r>
              <a:rPr lang="en-GB">
                <a:solidFill>
                  <a:srgbClr val="434343"/>
                </a:solidFill>
              </a:rPr>
              <a:t>15) Cancellations are more for higher average lead times (80 days). For lower average lead times (70 or less) there are no cancellations as people seem to have firm visit plans.</a:t>
            </a:r>
            <a:endParaRPr>
              <a:solidFill>
                <a:srgbClr val="434343"/>
              </a:solidFill>
            </a:endParaRPr>
          </a:p>
          <a:p>
            <a:pPr indent="0" lvl="0" marL="0" rtl="0" algn="l">
              <a:lnSpc>
                <a:spcPct val="115000"/>
              </a:lnSpc>
              <a:spcBef>
                <a:spcPts val="1200"/>
              </a:spcBef>
              <a:spcAft>
                <a:spcPts val="0"/>
              </a:spcAft>
              <a:buClr>
                <a:schemeClr val="dk1"/>
              </a:buClr>
              <a:buSzPct val="61110"/>
              <a:buFont typeface="Arial"/>
              <a:buNone/>
            </a:pPr>
            <a:r>
              <a:rPr lang="en-GB">
                <a:solidFill>
                  <a:srgbClr val="434343"/>
                </a:solidFill>
              </a:rPr>
              <a:t>16) Repeated guest tend to cancel less as compared to those visiting for first time. This might be true because of their prior satisfactory experience with the hotel. Effort should be made to retain customers to reduce chance of cancellations too.</a:t>
            </a:r>
            <a:endParaRPr>
              <a:solidFill>
                <a:srgbClr val="434343"/>
              </a:solidFill>
            </a:endParaRPr>
          </a:p>
          <a:p>
            <a:pPr indent="0" lvl="0" marL="0" rtl="0" algn="l">
              <a:lnSpc>
                <a:spcPct val="115000"/>
              </a:lnSpc>
              <a:spcBef>
                <a:spcPts val="1200"/>
              </a:spcBef>
              <a:spcAft>
                <a:spcPts val="0"/>
              </a:spcAft>
              <a:buClr>
                <a:schemeClr val="dk1"/>
              </a:buClr>
              <a:buSzPct val="61110"/>
              <a:buFont typeface="Arial"/>
              <a:buNone/>
            </a:pPr>
            <a:r>
              <a:rPr lang="en-GB">
                <a:solidFill>
                  <a:srgbClr val="434343"/>
                </a:solidFill>
              </a:rPr>
              <a:t>17) Most cancellations are done by Online TA followed by Offline TA/TO, Direct groups and corporate. Complementary segment has no cancellations.</a:t>
            </a:r>
            <a:endParaRPr>
              <a:solidFill>
                <a:srgbClr val="434343"/>
              </a:solidFill>
            </a:endParaRPr>
          </a:p>
          <a:p>
            <a:pPr indent="0" lvl="0" marL="0" rtl="0" algn="l">
              <a:lnSpc>
                <a:spcPct val="115000"/>
              </a:lnSpc>
              <a:spcBef>
                <a:spcPts val="1200"/>
              </a:spcBef>
              <a:spcAft>
                <a:spcPts val="0"/>
              </a:spcAft>
              <a:buClr>
                <a:schemeClr val="dk1"/>
              </a:buClr>
              <a:buSzPct val="61110"/>
              <a:buFont typeface="Arial"/>
              <a:buNone/>
            </a:pPr>
            <a:r>
              <a:rPr lang="en-GB">
                <a:solidFill>
                  <a:srgbClr val="434343"/>
                </a:solidFill>
              </a:rPr>
              <a:t>18) Guests who did not pay any deposit cancelled most of the bookings. An incentive of reduced adr can be given to customers who give deposit and furthermore reduced adr to those who give non refundable deposits.</a:t>
            </a:r>
            <a:endParaRPr>
              <a:solidFill>
                <a:srgbClr val="434343"/>
              </a:solidFill>
            </a:endParaRPr>
          </a:p>
          <a:p>
            <a:pPr indent="0" lvl="0" marL="0" rtl="0" algn="l">
              <a:lnSpc>
                <a:spcPct val="115000"/>
              </a:lnSpc>
              <a:spcBef>
                <a:spcPts val="1200"/>
              </a:spcBef>
              <a:spcAft>
                <a:spcPts val="0"/>
              </a:spcAft>
              <a:buClr>
                <a:schemeClr val="dk1"/>
              </a:buClr>
              <a:buSzPct val="61110"/>
              <a:buFont typeface="Arial"/>
              <a:buNone/>
            </a:pPr>
            <a:r>
              <a:rPr lang="en-GB">
                <a:solidFill>
                  <a:srgbClr val="434343"/>
                </a:solidFill>
              </a:rPr>
              <a:t>19) Resort hotels have slightly more repeat customers as compared to City hotels. Therefore there is ample scope for city hotels to improve their services to increase repeated footfall.</a:t>
            </a:r>
            <a:endParaRPr>
              <a:solidFill>
                <a:srgbClr val="434343"/>
              </a:solidFill>
            </a:endParaRPr>
          </a:p>
          <a:p>
            <a:pPr indent="0" lvl="0" marL="0" rtl="0" algn="l">
              <a:lnSpc>
                <a:spcPct val="115000"/>
              </a:lnSpc>
              <a:spcBef>
                <a:spcPts val="1200"/>
              </a:spcBef>
              <a:spcAft>
                <a:spcPts val="0"/>
              </a:spcAft>
              <a:buClr>
                <a:schemeClr val="dk1"/>
              </a:buClr>
              <a:buSzPct val="61110"/>
              <a:buFont typeface="Arial"/>
              <a:buNone/>
            </a:pPr>
            <a:r>
              <a:rPr lang="en-GB">
                <a:solidFill>
                  <a:srgbClr val="434343"/>
                </a:solidFill>
              </a:rPr>
              <a:t>20) Early bookings are done mostly by TA/TO followed by Direct, GDS and corporate. This might be because of visits by corporate at relatively shorter notice.</a:t>
            </a:r>
            <a:endParaRPr>
              <a:solidFill>
                <a:srgbClr val="434343"/>
              </a:solidFill>
            </a:endParaRPr>
          </a:p>
          <a:p>
            <a:pPr indent="0" lvl="0" marL="0" rtl="0" algn="l">
              <a:lnSpc>
                <a:spcPct val="115000"/>
              </a:lnSpc>
              <a:spcBef>
                <a:spcPts val="1200"/>
              </a:spcBef>
              <a:spcAft>
                <a:spcPts val="0"/>
              </a:spcAft>
              <a:buClr>
                <a:schemeClr val="dk1"/>
              </a:buClr>
              <a:buSzPct val="61110"/>
              <a:buFont typeface="Arial"/>
              <a:buNone/>
            </a:pPr>
            <a:r>
              <a:rPr lang="en-GB">
                <a:solidFill>
                  <a:srgbClr val="434343"/>
                </a:solidFill>
              </a:rPr>
              <a:t>21) Among distribution channels, average waiting time for TA/TO is highest followed by Direct and corporate. Waiting time for GDS is negligible. This might be because of no. of bookings itself for GDS are very less, hence waiting time is less too.</a:t>
            </a:r>
            <a:endParaRPr>
              <a:solidFill>
                <a:srgbClr val="434343"/>
              </a:solidFill>
            </a:endParaRPr>
          </a:p>
          <a:p>
            <a:pPr indent="0" lvl="0" marL="0" rtl="0" algn="l">
              <a:lnSpc>
                <a:spcPct val="115000"/>
              </a:lnSpc>
              <a:spcBef>
                <a:spcPts val="1200"/>
              </a:spcBef>
              <a:spcAft>
                <a:spcPts val="0"/>
              </a:spcAft>
              <a:buClr>
                <a:schemeClr val="dk1"/>
              </a:buClr>
              <a:buSzPct val="61110"/>
              <a:buFont typeface="Arial"/>
              <a:buNone/>
            </a:pPr>
            <a:r>
              <a:rPr lang="en-GB">
                <a:solidFill>
                  <a:srgbClr val="434343"/>
                </a:solidFill>
              </a:rPr>
              <a:t>22) Adr for city hotels have been increasing every year. For resort hotel price dipped in 2016 but bounced back and increased appreciably in the succeeding year.</a:t>
            </a:r>
            <a:endParaRPr>
              <a:solidFill>
                <a:srgbClr val="434343"/>
              </a:solidFill>
            </a:endParaRPr>
          </a:p>
          <a:p>
            <a:pPr indent="0" lvl="0" marL="0" rtl="0" algn="l">
              <a:lnSpc>
                <a:spcPct val="115000"/>
              </a:lnSpc>
              <a:spcBef>
                <a:spcPts val="1200"/>
              </a:spcBef>
              <a:spcAft>
                <a:spcPts val="1200"/>
              </a:spcAft>
              <a:buSzPct val="159999"/>
              <a:buNone/>
            </a:pPr>
            <a:r>
              <a:rPr lang="en-GB">
                <a:solidFill>
                  <a:srgbClr val="434343"/>
                </a:solidFill>
              </a:rPr>
              <a:t>23) City hotel has higher cancellation rate as itineraries of the customers visiting seem to change frequently leading to more cancellations.</a:t>
            </a:r>
            <a:endParaRPr>
              <a:solidFill>
                <a:srgbClr val="434343"/>
              </a:solidFill>
            </a:endParaRPr>
          </a:p>
        </p:txBody>
      </p:sp>
      <p:pic>
        <p:nvPicPr>
          <p:cNvPr id="362" name="Google Shape;362;p39"/>
          <p:cNvPicPr preferRelativeResize="0"/>
          <p:nvPr/>
        </p:nvPicPr>
        <p:blipFill rotWithShape="1">
          <a:blip r:embed="rId3">
            <a:alphaModFix/>
          </a:blip>
          <a:srcRect b="0" l="0" r="0" t="0"/>
          <a:stretch/>
        </p:blipFill>
        <p:spPr>
          <a:xfrm>
            <a:off x="7707175" y="0"/>
            <a:ext cx="1365750" cy="34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rgbClr val="980000"/>
                </a:solidFill>
                <a:latin typeface="Source Sans Pro"/>
                <a:ea typeface="Source Sans Pro"/>
                <a:cs typeface="Source Sans Pro"/>
                <a:sym typeface="Source Sans Pro"/>
              </a:rPr>
              <a:t>PROBLEM STATEMENT</a:t>
            </a:r>
            <a:endParaRPr b="1">
              <a:solidFill>
                <a:srgbClr val="980000"/>
              </a:solidFill>
              <a:latin typeface="Source Sans Pro"/>
              <a:ea typeface="Source Sans Pro"/>
              <a:cs typeface="Source Sans Pro"/>
              <a:sym typeface="Source Sans Pro"/>
            </a:endParaRPr>
          </a:p>
        </p:txBody>
      </p:sp>
      <p:sp>
        <p:nvSpPr>
          <p:cNvPr id="76" name="Google Shape;76;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15000"/>
              </a:lnSpc>
              <a:spcBef>
                <a:spcPts val="0"/>
              </a:spcBef>
              <a:spcAft>
                <a:spcPts val="0"/>
              </a:spcAft>
              <a:buSzPct val="129032"/>
              <a:buNone/>
            </a:pPr>
            <a:r>
              <a:rPr lang="en-GB">
                <a:solidFill>
                  <a:srgbClr val="434343"/>
                </a:solidFill>
              </a:rPr>
              <a:t>An effort has been made in this project to analyse various aspects of booking behaviour by customers to answer various business challenges faced by hotel through rigorous study of:</a:t>
            </a:r>
            <a:endParaRPr>
              <a:solidFill>
                <a:srgbClr val="434343"/>
              </a:solidFill>
            </a:endParaRPr>
          </a:p>
          <a:p>
            <a:pPr indent="0" lvl="0" marL="0" rtl="0" algn="l">
              <a:lnSpc>
                <a:spcPct val="115000"/>
              </a:lnSpc>
              <a:spcBef>
                <a:spcPts val="1200"/>
              </a:spcBef>
              <a:spcAft>
                <a:spcPts val="0"/>
              </a:spcAft>
              <a:buSzPct val="129032"/>
              <a:buNone/>
            </a:pPr>
            <a:r>
              <a:rPr lang="en-GB">
                <a:solidFill>
                  <a:srgbClr val="434343"/>
                </a:solidFill>
              </a:rPr>
              <a:t>1) Origination of guests i.e where do guests originally come from so that footfall from  those countries can be further increased through additional public advertisements. Extra effort can also be made to retain them through personalised contact through emails, phone calls etc even after they leave.</a:t>
            </a:r>
            <a:endParaRPr>
              <a:solidFill>
                <a:srgbClr val="434343"/>
              </a:solidFill>
            </a:endParaRPr>
          </a:p>
          <a:p>
            <a:pPr indent="0" lvl="0" marL="0" rtl="0" algn="l">
              <a:lnSpc>
                <a:spcPct val="115000"/>
              </a:lnSpc>
              <a:spcBef>
                <a:spcPts val="1200"/>
              </a:spcBef>
              <a:spcAft>
                <a:spcPts val="0"/>
              </a:spcAft>
              <a:buSzPct val="129032"/>
              <a:buNone/>
            </a:pPr>
            <a:r>
              <a:rPr lang="en-GB">
                <a:solidFill>
                  <a:srgbClr val="434343"/>
                </a:solidFill>
              </a:rPr>
              <a:t>2) Monthly booking pattern and find the  busiest quarter/trimester  of the year. This required to understand the need to increasing the temporary manpower to cater to extra load during busy months as well as  increase promotions and adjust average daily rate to increase the occupancy during lean period.</a:t>
            </a:r>
            <a:endParaRPr>
              <a:solidFill>
                <a:srgbClr val="434343"/>
              </a:solidFill>
            </a:endParaRPr>
          </a:p>
          <a:p>
            <a:pPr indent="0" lvl="0" marL="0" rtl="0" algn="l">
              <a:lnSpc>
                <a:spcPct val="115000"/>
              </a:lnSpc>
              <a:spcBef>
                <a:spcPts val="1200"/>
              </a:spcBef>
              <a:spcAft>
                <a:spcPts val="0"/>
              </a:spcAft>
              <a:buSzPct val="129032"/>
              <a:buNone/>
            </a:pPr>
            <a:r>
              <a:rPr lang="en-GB">
                <a:solidFill>
                  <a:srgbClr val="434343"/>
                </a:solidFill>
              </a:rPr>
              <a:t>3)Duration of the stay by various guests to provide smart pricing structure to increase stay.</a:t>
            </a:r>
            <a:endParaRPr>
              <a:solidFill>
                <a:srgbClr val="434343"/>
              </a:solidFill>
            </a:endParaRPr>
          </a:p>
          <a:p>
            <a:pPr indent="0" lvl="0" marL="0" rtl="0" algn="l">
              <a:lnSpc>
                <a:spcPct val="115000"/>
              </a:lnSpc>
              <a:spcBef>
                <a:spcPts val="1200"/>
              </a:spcBef>
              <a:spcAft>
                <a:spcPts val="1200"/>
              </a:spcAft>
              <a:buSzPct val="129032"/>
              <a:buNone/>
            </a:pPr>
            <a:r>
              <a:rPr lang="en-GB">
                <a:solidFill>
                  <a:srgbClr val="434343"/>
                </a:solidFill>
              </a:rPr>
              <a:t>4)Meal pattern to optimise the kitchen inventory and manpower requirement in cafeteria.</a:t>
            </a:r>
            <a:endParaRPr>
              <a:solidFill>
                <a:srgbClr val="434343"/>
              </a:solidFill>
            </a:endParaRPr>
          </a:p>
        </p:txBody>
      </p:sp>
      <p:pic>
        <p:nvPicPr>
          <p:cNvPr id="77" name="Google Shape;77;p4"/>
          <p:cNvPicPr preferRelativeResize="0"/>
          <p:nvPr/>
        </p:nvPicPr>
        <p:blipFill rotWithShape="1">
          <a:blip r:embed="rId3">
            <a:alphaModFix/>
          </a:blip>
          <a:srcRect b="0" l="0" r="0" t="0"/>
          <a:stretch/>
        </p:blipFill>
        <p:spPr>
          <a:xfrm>
            <a:off x="7778250" y="0"/>
            <a:ext cx="1365750" cy="345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0"/>
          <p:cNvSpPr txBox="1"/>
          <p:nvPr>
            <p:ph type="title"/>
          </p:nvPr>
        </p:nvSpPr>
        <p:spPr>
          <a:xfrm>
            <a:off x="3138800" y="2035100"/>
            <a:ext cx="3213000" cy="76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4000">
                <a:solidFill>
                  <a:srgbClr val="980000"/>
                </a:solidFill>
                <a:latin typeface="Source Sans Pro Black"/>
                <a:ea typeface="Source Sans Pro Black"/>
                <a:cs typeface="Source Sans Pro Black"/>
                <a:sym typeface="Source Sans Pro Black"/>
              </a:rPr>
              <a:t>Thank You…</a:t>
            </a:r>
            <a:endParaRPr sz="4000">
              <a:solidFill>
                <a:srgbClr val="980000"/>
              </a:solidFill>
              <a:latin typeface="Source Sans Pro Black"/>
              <a:ea typeface="Source Sans Pro Black"/>
              <a:cs typeface="Source Sans Pro Black"/>
              <a:sym typeface="Source Sans Pro Black"/>
            </a:endParaRPr>
          </a:p>
        </p:txBody>
      </p:sp>
      <p:pic>
        <p:nvPicPr>
          <p:cNvPr id="368" name="Google Shape;368;p40"/>
          <p:cNvPicPr preferRelativeResize="0"/>
          <p:nvPr/>
        </p:nvPicPr>
        <p:blipFill rotWithShape="1">
          <a:blip r:embed="rId3">
            <a:alphaModFix/>
          </a:blip>
          <a:srcRect b="0" l="0" r="0" t="0"/>
          <a:stretch/>
        </p:blipFill>
        <p:spPr>
          <a:xfrm>
            <a:off x="7707175" y="0"/>
            <a:ext cx="1365750" cy="34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idx="1" type="body"/>
          </p:nvPr>
        </p:nvSpPr>
        <p:spPr>
          <a:xfrm>
            <a:off x="311700" y="625600"/>
            <a:ext cx="8520600" cy="3943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400">
                <a:solidFill>
                  <a:srgbClr val="434343"/>
                </a:solidFill>
              </a:rPr>
              <a:t>5)Study booking pattern by various market segments to encourage rewards and recognition for the ones providing more business.</a:t>
            </a:r>
            <a:endParaRPr sz="1400">
              <a:solidFill>
                <a:srgbClr val="434343"/>
              </a:solidFill>
            </a:endParaRPr>
          </a:p>
          <a:p>
            <a:pPr indent="0" lvl="0" marL="0" rtl="0" algn="l">
              <a:lnSpc>
                <a:spcPct val="115000"/>
              </a:lnSpc>
              <a:spcBef>
                <a:spcPts val="1200"/>
              </a:spcBef>
              <a:spcAft>
                <a:spcPts val="0"/>
              </a:spcAft>
              <a:buSzPts val="1800"/>
              <a:buNone/>
            </a:pPr>
            <a:r>
              <a:rPr lang="en-GB" sz="1400">
                <a:solidFill>
                  <a:srgbClr val="434343"/>
                </a:solidFill>
              </a:rPr>
              <a:t>6)Average Daily rate dependency on season,room type &amp; allotment of demanded room type to optimise the price for greater occupancy.</a:t>
            </a:r>
            <a:endParaRPr sz="1400">
              <a:solidFill>
                <a:srgbClr val="434343"/>
              </a:solidFill>
            </a:endParaRPr>
          </a:p>
          <a:p>
            <a:pPr indent="0" lvl="0" marL="0" rtl="0" algn="l">
              <a:lnSpc>
                <a:spcPct val="115000"/>
              </a:lnSpc>
              <a:spcBef>
                <a:spcPts val="1200"/>
              </a:spcBef>
              <a:spcAft>
                <a:spcPts val="0"/>
              </a:spcAft>
              <a:buSzPts val="1800"/>
              <a:buNone/>
            </a:pPr>
            <a:r>
              <a:rPr lang="en-GB" sz="1400">
                <a:solidFill>
                  <a:srgbClr val="434343"/>
                </a:solidFill>
              </a:rPr>
              <a:t>7)Booking cancellation pattern considering various parameters like hotel type, lead time, season, deposit etc. to plan overbooking as well as devise means like penalty amount etc.</a:t>
            </a:r>
            <a:endParaRPr sz="1400">
              <a:solidFill>
                <a:srgbClr val="434343"/>
              </a:solidFill>
            </a:endParaRPr>
          </a:p>
          <a:p>
            <a:pPr indent="0" lvl="0" marL="0" rtl="0" algn="l">
              <a:lnSpc>
                <a:spcPct val="115000"/>
              </a:lnSpc>
              <a:spcBef>
                <a:spcPts val="1200"/>
              </a:spcBef>
              <a:spcAft>
                <a:spcPts val="0"/>
              </a:spcAft>
              <a:buSzPts val="1800"/>
              <a:buNone/>
            </a:pPr>
            <a:r>
              <a:rPr lang="en-GB" sz="1400">
                <a:solidFill>
                  <a:srgbClr val="434343"/>
                </a:solidFill>
              </a:rPr>
              <a:t>8) Customer retention pattern based on Hotel type to lay special emphasis on improving the experience to retain the customers.</a:t>
            </a:r>
            <a:endParaRPr sz="1400">
              <a:solidFill>
                <a:srgbClr val="434343"/>
              </a:solidFill>
            </a:endParaRPr>
          </a:p>
          <a:p>
            <a:pPr indent="0" lvl="0" marL="0" rtl="0" algn="l">
              <a:lnSpc>
                <a:spcPct val="115000"/>
              </a:lnSpc>
              <a:spcBef>
                <a:spcPts val="1200"/>
              </a:spcBef>
              <a:spcAft>
                <a:spcPts val="0"/>
              </a:spcAft>
              <a:buSzPts val="1800"/>
              <a:buNone/>
            </a:pPr>
            <a:r>
              <a:rPr b="1" lang="en-GB" sz="1700">
                <a:solidFill>
                  <a:srgbClr val="073763"/>
                </a:solidFill>
                <a:latin typeface="Source Sans Pro"/>
                <a:ea typeface="Source Sans Pro"/>
                <a:cs typeface="Source Sans Pro"/>
                <a:sym typeface="Source Sans Pro"/>
              </a:rPr>
              <a:t>Business Objective</a:t>
            </a:r>
            <a:endParaRPr b="1" sz="1700">
              <a:solidFill>
                <a:srgbClr val="073763"/>
              </a:solidFill>
              <a:latin typeface="Source Sans Pro"/>
              <a:ea typeface="Source Sans Pro"/>
              <a:cs typeface="Source Sans Pro"/>
              <a:sym typeface="Source Sans Pro"/>
            </a:endParaRPr>
          </a:p>
          <a:p>
            <a:pPr indent="0" lvl="0" marL="0" rtl="0" algn="l">
              <a:lnSpc>
                <a:spcPct val="115000"/>
              </a:lnSpc>
              <a:spcBef>
                <a:spcPts val="1200"/>
              </a:spcBef>
              <a:spcAft>
                <a:spcPts val="1200"/>
              </a:spcAft>
              <a:buSzPts val="1800"/>
              <a:buNone/>
            </a:pPr>
            <a:r>
              <a:rPr lang="en-GB" sz="1400">
                <a:solidFill>
                  <a:srgbClr val="383838"/>
                </a:solidFill>
              </a:rPr>
              <a:t>Maximise Bookings, Minimise Cancellations , Maximise Customer retention as well as stay longevity.</a:t>
            </a:r>
            <a:endParaRPr sz="1400">
              <a:solidFill>
                <a:srgbClr val="383838"/>
              </a:solidFill>
            </a:endParaRPr>
          </a:p>
        </p:txBody>
      </p:sp>
      <p:pic>
        <p:nvPicPr>
          <p:cNvPr id="83" name="Google Shape;83;p5"/>
          <p:cNvPicPr preferRelativeResize="0"/>
          <p:nvPr/>
        </p:nvPicPr>
        <p:blipFill rotWithShape="1">
          <a:blip r:embed="rId3">
            <a:alphaModFix/>
          </a:blip>
          <a:srcRect b="0" l="0" r="0" t="0"/>
          <a:stretch/>
        </p:blipFill>
        <p:spPr>
          <a:xfrm>
            <a:off x="7778250" y="0"/>
            <a:ext cx="1365750" cy="34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rgbClr val="980000"/>
                </a:solidFill>
                <a:latin typeface="Source Sans Pro"/>
                <a:ea typeface="Source Sans Pro"/>
                <a:cs typeface="Source Sans Pro"/>
                <a:sym typeface="Source Sans Pro"/>
              </a:rPr>
              <a:t>ABOUT THE DATASET</a:t>
            </a:r>
            <a:endParaRPr b="1">
              <a:solidFill>
                <a:srgbClr val="980000"/>
              </a:solidFill>
              <a:latin typeface="Source Sans Pro"/>
              <a:ea typeface="Source Sans Pro"/>
              <a:cs typeface="Source Sans Pro"/>
              <a:sym typeface="Source Sans Pro"/>
            </a:endParaRPr>
          </a:p>
        </p:txBody>
      </p:sp>
      <p:sp>
        <p:nvSpPr>
          <p:cNvPr id="89" name="Google Shape;89;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400">
                <a:solidFill>
                  <a:srgbClr val="434343"/>
                </a:solidFill>
              </a:rPr>
              <a:t>The dataset given is a dataset from hotel industry, and we have to explore and analyze the data to discover important factors that govern the bookings and cancellations.</a:t>
            </a:r>
            <a:endParaRPr sz="1400">
              <a:solidFill>
                <a:srgbClr val="434343"/>
              </a:solidFill>
            </a:endParaRPr>
          </a:p>
          <a:p>
            <a:pPr indent="0" lvl="0" marL="0" rtl="0" algn="l">
              <a:lnSpc>
                <a:spcPct val="115000"/>
              </a:lnSpc>
              <a:spcBef>
                <a:spcPts val="1200"/>
              </a:spcBef>
              <a:spcAft>
                <a:spcPts val="0"/>
              </a:spcAft>
              <a:buClr>
                <a:schemeClr val="dk1"/>
              </a:buClr>
              <a:buSzPts val="1100"/>
              <a:buFont typeface="Arial"/>
              <a:buNone/>
            </a:pPr>
            <a:r>
              <a:rPr lang="en-GB" sz="1400">
                <a:solidFill>
                  <a:srgbClr val="434343"/>
                </a:solidFill>
              </a:rPr>
              <a:t>The goal is to analyze the dataset by exploring data provided under various column headings.</a:t>
            </a:r>
            <a:endParaRPr sz="1400">
              <a:solidFill>
                <a:srgbClr val="434343"/>
              </a:solidFill>
            </a:endParaRPr>
          </a:p>
          <a:p>
            <a:pPr indent="0" lvl="0" marL="0" rtl="0" algn="l">
              <a:lnSpc>
                <a:spcPct val="115000"/>
              </a:lnSpc>
              <a:spcBef>
                <a:spcPts val="1200"/>
              </a:spcBef>
              <a:spcAft>
                <a:spcPts val="0"/>
              </a:spcAft>
              <a:buClr>
                <a:schemeClr val="dk1"/>
              </a:buClr>
              <a:buSzPts val="1100"/>
              <a:buFont typeface="Arial"/>
              <a:buNone/>
            </a:pPr>
            <a:r>
              <a:rPr lang="en-GB" sz="1400">
                <a:solidFill>
                  <a:srgbClr val="434343"/>
                </a:solidFill>
              </a:rPr>
              <a:t>The above dataset has 119390 rows and 32 columns. There are no null values in any columns except for 4 columns (children, country, agent, company). The dataset also have 31994 duplicate values.</a:t>
            </a:r>
            <a:endParaRPr sz="1400">
              <a:solidFill>
                <a:srgbClr val="434343"/>
              </a:solidFill>
            </a:endParaRPr>
          </a:p>
          <a:p>
            <a:pPr indent="0" lvl="0" marL="0" rtl="0" algn="l">
              <a:lnSpc>
                <a:spcPct val="115000"/>
              </a:lnSpc>
              <a:spcBef>
                <a:spcPts val="1200"/>
              </a:spcBef>
              <a:spcAft>
                <a:spcPts val="1200"/>
              </a:spcAft>
              <a:buSzPts val="1800"/>
              <a:buNone/>
            </a:pPr>
            <a:r>
              <a:t/>
            </a:r>
            <a:endParaRPr/>
          </a:p>
        </p:txBody>
      </p:sp>
      <p:pic>
        <p:nvPicPr>
          <p:cNvPr id="90" name="Google Shape;90;p6"/>
          <p:cNvPicPr preferRelativeResize="0"/>
          <p:nvPr/>
        </p:nvPicPr>
        <p:blipFill rotWithShape="1">
          <a:blip r:embed="rId3">
            <a:alphaModFix/>
          </a:blip>
          <a:srcRect b="0" l="0" r="0" t="0"/>
          <a:stretch/>
        </p:blipFill>
        <p:spPr>
          <a:xfrm>
            <a:off x="7778250" y="0"/>
            <a:ext cx="1365750" cy="34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rgbClr val="980000"/>
                </a:solidFill>
                <a:latin typeface="Source Sans Pro"/>
                <a:ea typeface="Source Sans Pro"/>
                <a:cs typeface="Source Sans Pro"/>
                <a:sym typeface="Source Sans Pro"/>
              </a:rPr>
              <a:t>VARIABLES DESCRIPTION</a:t>
            </a:r>
            <a:endParaRPr b="1">
              <a:solidFill>
                <a:srgbClr val="980000"/>
              </a:solidFill>
              <a:latin typeface="Source Sans Pro"/>
              <a:ea typeface="Source Sans Pro"/>
              <a:cs typeface="Source Sans Pro"/>
              <a:sym typeface="Source Sans Pro"/>
            </a:endParaRPr>
          </a:p>
        </p:txBody>
      </p:sp>
      <p:sp>
        <p:nvSpPr>
          <p:cNvPr id="96" name="Google Shape;96;p7"/>
          <p:cNvSpPr txBox="1"/>
          <p:nvPr>
            <p:ph idx="1" type="body"/>
          </p:nvPr>
        </p:nvSpPr>
        <p:spPr>
          <a:xfrm>
            <a:off x="311700" y="945400"/>
            <a:ext cx="8520600" cy="4069200"/>
          </a:xfrm>
          <a:prstGeom prst="rect">
            <a:avLst/>
          </a:prstGeom>
          <a:noFill/>
          <a:ln>
            <a:noFill/>
          </a:ln>
        </p:spPr>
        <p:txBody>
          <a:bodyPr anchorCtr="0" anchor="t" bIns="91425" lIns="91425" spcFirstLastPara="1" rIns="91425" wrap="square" tIns="91425">
            <a:normAutofit fontScale="25000" lnSpcReduction="20000"/>
          </a:bodyPr>
          <a:lstStyle/>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Hotel:</a:t>
            </a:r>
            <a:r>
              <a:rPr lang="en-GB" sz="5623">
                <a:solidFill>
                  <a:srgbClr val="434343"/>
                </a:solidFill>
              </a:rPr>
              <a:t> H1= Resort Hotel, H2= City Hotel</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is_canceled :</a:t>
            </a:r>
            <a:r>
              <a:rPr lang="en-GB" sz="5623">
                <a:solidFill>
                  <a:srgbClr val="434343"/>
                </a:solidFill>
              </a:rPr>
              <a:t> If the booking was canceled(1) or not(0)</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lead_time :</a:t>
            </a:r>
            <a:r>
              <a:rPr lang="en-GB" sz="5623">
                <a:solidFill>
                  <a:srgbClr val="434343"/>
                </a:solidFill>
              </a:rPr>
              <a:t> Number of days that elapsed between the entering date of the booking into the PMS(Property Management System) and the arrival date</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arrival_date_year :</a:t>
            </a:r>
            <a:r>
              <a:rPr lang="en-GB" sz="5623">
                <a:solidFill>
                  <a:srgbClr val="434343"/>
                </a:solidFill>
              </a:rPr>
              <a:t> Year of arrival date.</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arrival_date_month :</a:t>
            </a:r>
            <a:r>
              <a:rPr lang="en-GB" sz="5623">
                <a:solidFill>
                  <a:srgbClr val="434343"/>
                </a:solidFill>
              </a:rPr>
              <a:t> Month of arrival date.</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arrival_date_week_number :</a:t>
            </a:r>
            <a:r>
              <a:rPr lang="en-GB" sz="5623">
                <a:solidFill>
                  <a:srgbClr val="434343"/>
                </a:solidFill>
              </a:rPr>
              <a:t> Week number for arrival date.</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arrival_date_day_of_month:</a:t>
            </a:r>
            <a:r>
              <a:rPr lang="en-GB" sz="5623">
                <a:solidFill>
                  <a:srgbClr val="434343"/>
                </a:solidFill>
              </a:rPr>
              <a:t> Which day of the months guest is arriving.</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stays_in_weekend_nights:</a:t>
            </a:r>
            <a:r>
              <a:rPr lang="en-GB" sz="5623">
                <a:solidFill>
                  <a:srgbClr val="434343"/>
                </a:solidFill>
              </a:rPr>
              <a:t> Number of weekend nights (Saturday or Sunday) the guest stayed or booked to stay at the hotel.</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stays_in_week_nights:</a:t>
            </a:r>
            <a:r>
              <a:rPr lang="en-GB" sz="5623">
                <a:solidFill>
                  <a:srgbClr val="434343"/>
                </a:solidFill>
              </a:rPr>
              <a:t> Number of week nights (Monday to Friday) the guest stayed or booked to stay at the hotel.</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adults :</a:t>
            </a:r>
            <a:r>
              <a:rPr lang="en-GB" sz="5623">
                <a:solidFill>
                  <a:srgbClr val="434343"/>
                </a:solidFill>
              </a:rPr>
              <a:t> Number of adults.</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children :</a:t>
            </a:r>
            <a:r>
              <a:rPr lang="en-GB" sz="5623">
                <a:solidFill>
                  <a:srgbClr val="434343"/>
                </a:solidFill>
              </a:rPr>
              <a:t> Number of children.</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babies :</a:t>
            </a:r>
            <a:r>
              <a:rPr lang="en-GB" sz="5623">
                <a:solidFill>
                  <a:srgbClr val="434343"/>
                </a:solidFill>
              </a:rPr>
              <a:t> Number of babies.</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meal:</a:t>
            </a:r>
            <a:r>
              <a:rPr lang="en-GB" sz="5623">
                <a:solidFill>
                  <a:srgbClr val="434343"/>
                </a:solidFill>
              </a:rPr>
              <a:t> kind of meal opted for.</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country :</a:t>
            </a:r>
            <a:r>
              <a:rPr lang="en-GB" sz="5623">
                <a:solidFill>
                  <a:srgbClr val="434343"/>
                </a:solidFill>
              </a:rPr>
              <a:t> Country code.</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rgbClr val="000000"/>
                </a:solidFill>
              </a:rPr>
              <a:t>market_segment:</a:t>
            </a:r>
            <a:r>
              <a:rPr lang="en-GB" sz="5623">
                <a:solidFill>
                  <a:srgbClr val="434343"/>
                </a:solidFill>
              </a:rPr>
              <a:t> Through which channel hotels were booked.</a:t>
            </a:r>
            <a:endParaRPr sz="5623">
              <a:solidFill>
                <a:srgbClr val="434343"/>
              </a:solidFill>
            </a:endParaRPr>
          </a:p>
          <a:p>
            <a:pPr indent="-317913" lvl="0" marL="457200" rtl="0" algn="l">
              <a:lnSpc>
                <a:spcPct val="115000"/>
              </a:lnSpc>
              <a:spcBef>
                <a:spcPts val="0"/>
              </a:spcBef>
              <a:spcAft>
                <a:spcPts val="0"/>
              </a:spcAft>
              <a:buClr>
                <a:srgbClr val="000000"/>
              </a:buClr>
              <a:buSzPct val="100000"/>
              <a:buChar char="●"/>
            </a:pPr>
            <a:r>
              <a:rPr b="1" lang="en-GB" sz="5623">
                <a:solidFill>
                  <a:schemeClr val="dk1"/>
                </a:solidFill>
              </a:rPr>
              <a:t>distribution_channel :</a:t>
            </a:r>
            <a:r>
              <a:rPr lang="en-GB" sz="5623">
                <a:solidFill>
                  <a:srgbClr val="434343"/>
                </a:solidFill>
              </a:rPr>
              <a:t> How the customer accessed the stay- Corporate Booking/Direct/TA.TO</a:t>
            </a:r>
            <a:endParaRPr sz="5623">
              <a:solidFill>
                <a:srgbClr val="434343"/>
              </a:solidFill>
            </a:endParaRPr>
          </a:p>
          <a:p>
            <a:pPr indent="0" lvl="0" marL="457200" rtl="0" algn="l">
              <a:lnSpc>
                <a:spcPct val="115000"/>
              </a:lnSpc>
              <a:spcBef>
                <a:spcPts val="1200"/>
              </a:spcBef>
              <a:spcAft>
                <a:spcPts val="0"/>
              </a:spcAft>
              <a:buSzPct val="128045"/>
              <a:buNone/>
            </a:pPr>
            <a:r>
              <a:t/>
            </a:r>
            <a:endParaRPr sz="5623">
              <a:solidFill>
                <a:srgbClr val="434343"/>
              </a:solidFill>
            </a:endParaRPr>
          </a:p>
          <a:p>
            <a:pPr indent="0" lvl="0" marL="457200" rtl="0" algn="l">
              <a:lnSpc>
                <a:spcPct val="115000"/>
              </a:lnSpc>
              <a:spcBef>
                <a:spcPts val="1200"/>
              </a:spcBef>
              <a:spcAft>
                <a:spcPts val="0"/>
              </a:spcAft>
              <a:buSzPct val="128045"/>
              <a:buNone/>
            </a:pPr>
            <a:r>
              <a:t/>
            </a:r>
            <a:endParaRPr sz="5623">
              <a:solidFill>
                <a:srgbClr val="434343"/>
              </a:solidFill>
            </a:endParaRPr>
          </a:p>
          <a:p>
            <a:pPr indent="0" lvl="0" marL="457200" rtl="0" algn="l">
              <a:lnSpc>
                <a:spcPct val="115000"/>
              </a:lnSpc>
              <a:spcBef>
                <a:spcPts val="1200"/>
              </a:spcBef>
              <a:spcAft>
                <a:spcPts val="0"/>
              </a:spcAft>
              <a:buSzPts val="1800"/>
              <a:buNone/>
            </a:pPr>
            <a:r>
              <a:t/>
            </a:r>
            <a:endParaRPr sz="1400">
              <a:solidFill>
                <a:srgbClr val="434343"/>
              </a:solidFill>
            </a:endParaRPr>
          </a:p>
          <a:p>
            <a:pPr indent="0" lvl="0" marL="0" rtl="0" algn="l">
              <a:lnSpc>
                <a:spcPct val="115000"/>
              </a:lnSpc>
              <a:spcBef>
                <a:spcPts val="1200"/>
              </a:spcBef>
              <a:spcAft>
                <a:spcPts val="1200"/>
              </a:spcAft>
              <a:buSzPts val="1800"/>
              <a:buNone/>
            </a:pPr>
            <a:r>
              <a:t/>
            </a:r>
            <a:endParaRPr/>
          </a:p>
        </p:txBody>
      </p:sp>
      <p:pic>
        <p:nvPicPr>
          <p:cNvPr id="97" name="Google Shape;97;p7"/>
          <p:cNvPicPr preferRelativeResize="0"/>
          <p:nvPr/>
        </p:nvPicPr>
        <p:blipFill rotWithShape="1">
          <a:blip r:embed="rId3">
            <a:alphaModFix/>
          </a:blip>
          <a:srcRect b="0" l="0" r="0" t="0"/>
          <a:stretch/>
        </p:blipFill>
        <p:spPr>
          <a:xfrm>
            <a:off x="7778250" y="0"/>
            <a:ext cx="1365750" cy="345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idx="1" type="body"/>
          </p:nvPr>
        </p:nvSpPr>
        <p:spPr>
          <a:xfrm>
            <a:off x="311700" y="376875"/>
            <a:ext cx="8520600" cy="46548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1"/>
              </a:buClr>
              <a:buSzPts val="1300"/>
              <a:buChar char="●"/>
            </a:pPr>
            <a:r>
              <a:rPr b="1" lang="en-GB" sz="1300">
                <a:solidFill>
                  <a:srgbClr val="000000"/>
                </a:solidFill>
              </a:rPr>
              <a:t>is_repeated_guest :</a:t>
            </a:r>
            <a:r>
              <a:rPr lang="en-GB" sz="1300"/>
              <a:t> The values indicating if the booking name was from a repeated guest (1) or not (0).</a:t>
            </a:r>
            <a:endParaRPr sz="1300"/>
          </a:p>
          <a:p>
            <a:pPr indent="-311150" lvl="0" marL="457200" rtl="0" algn="l">
              <a:lnSpc>
                <a:spcPct val="115000"/>
              </a:lnSpc>
              <a:spcBef>
                <a:spcPts val="0"/>
              </a:spcBef>
              <a:spcAft>
                <a:spcPts val="0"/>
              </a:spcAft>
              <a:buClr>
                <a:schemeClr val="dk1"/>
              </a:buClr>
              <a:buSzPts val="1300"/>
              <a:buChar char="●"/>
            </a:pPr>
            <a:r>
              <a:rPr b="1" lang="en-GB" sz="1300">
                <a:solidFill>
                  <a:srgbClr val="000000"/>
                </a:solidFill>
              </a:rPr>
              <a:t>previous_cancellations :</a:t>
            </a:r>
            <a:r>
              <a:rPr lang="en-GB" sz="1300"/>
              <a:t> Was there a cancellation before.</a:t>
            </a:r>
            <a:endParaRPr sz="1300"/>
          </a:p>
          <a:p>
            <a:pPr indent="-311150" lvl="0" marL="457200" rtl="0" algn="l">
              <a:lnSpc>
                <a:spcPct val="115000"/>
              </a:lnSpc>
              <a:spcBef>
                <a:spcPts val="0"/>
              </a:spcBef>
              <a:spcAft>
                <a:spcPts val="0"/>
              </a:spcAft>
              <a:buClr>
                <a:schemeClr val="dk1"/>
              </a:buClr>
              <a:buSzPts val="1300"/>
              <a:buChar char="●"/>
            </a:pPr>
            <a:r>
              <a:rPr b="1" lang="en-GB" sz="1300">
                <a:solidFill>
                  <a:srgbClr val="000000"/>
                </a:solidFill>
              </a:rPr>
              <a:t>previous_bookings_not_canceled :</a:t>
            </a:r>
            <a:r>
              <a:rPr lang="en-GB" sz="1300"/>
              <a:t> Count of previous bookings not cancelled.</a:t>
            </a:r>
            <a:endParaRPr sz="1300"/>
          </a:p>
          <a:p>
            <a:pPr indent="-311150" lvl="0" marL="457200" rtl="0" algn="l">
              <a:lnSpc>
                <a:spcPct val="115000"/>
              </a:lnSpc>
              <a:spcBef>
                <a:spcPts val="0"/>
              </a:spcBef>
              <a:spcAft>
                <a:spcPts val="0"/>
              </a:spcAft>
              <a:buClr>
                <a:schemeClr val="dk1"/>
              </a:buClr>
              <a:buSzPts val="1300"/>
              <a:buChar char="●"/>
            </a:pPr>
            <a:r>
              <a:rPr b="1" lang="en-GB" sz="1300">
                <a:solidFill>
                  <a:srgbClr val="000000"/>
                </a:solidFill>
              </a:rPr>
              <a:t>reserved_room_type :</a:t>
            </a:r>
            <a:r>
              <a:rPr lang="en-GB" sz="1300"/>
              <a:t> Code of room type reserved.</a:t>
            </a:r>
            <a:endParaRPr sz="1300"/>
          </a:p>
          <a:p>
            <a:pPr indent="-311150" lvl="0" marL="457200" rtl="0" algn="l">
              <a:lnSpc>
                <a:spcPct val="115000"/>
              </a:lnSpc>
              <a:spcBef>
                <a:spcPts val="0"/>
              </a:spcBef>
              <a:spcAft>
                <a:spcPts val="0"/>
              </a:spcAft>
              <a:buClr>
                <a:schemeClr val="dk1"/>
              </a:buClr>
              <a:buSzPts val="1300"/>
              <a:buChar char="●"/>
            </a:pPr>
            <a:r>
              <a:rPr b="1" lang="en-GB" sz="1300">
                <a:solidFill>
                  <a:srgbClr val="000000"/>
                </a:solidFill>
              </a:rPr>
              <a:t>assigned_room_type :</a:t>
            </a:r>
            <a:r>
              <a:rPr lang="en-GB" sz="1300"/>
              <a:t> Code for the type of room assigned to the booking.</a:t>
            </a:r>
            <a:endParaRPr sz="1300"/>
          </a:p>
          <a:p>
            <a:pPr indent="-311150" lvl="0" marL="457200" rtl="0" algn="l">
              <a:lnSpc>
                <a:spcPct val="115000"/>
              </a:lnSpc>
              <a:spcBef>
                <a:spcPts val="0"/>
              </a:spcBef>
              <a:spcAft>
                <a:spcPts val="0"/>
              </a:spcAft>
              <a:buClr>
                <a:schemeClr val="dk1"/>
              </a:buClr>
              <a:buSzPts val="1300"/>
              <a:buChar char="●"/>
            </a:pPr>
            <a:r>
              <a:rPr b="1" lang="en-GB" sz="1300">
                <a:solidFill>
                  <a:srgbClr val="000000"/>
                </a:solidFill>
              </a:rPr>
              <a:t>booking_changes :</a:t>
            </a:r>
            <a:r>
              <a:rPr lang="en-GB" sz="1300"/>
              <a:t> Count of changes made to booking.</a:t>
            </a:r>
            <a:endParaRPr sz="1300"/>
          </a:p>
          <a:p>
            <a:pPr indent="-311150" lvl="0" marL="457200" rtl="0" algn="l">
              <a:lnSpc>
                <a:spcPct val="115000"/>
              </a:lnSpc>
              <a:spcBef>
                <a:spcPts val="0"/>
              </a:spcBef>
              <a:spcAft>
                <a:spcPts val="0"/>
              </a:spcAft>
              <a:buClr>
                <a:schemeClr val="dk1"/>
              </a:buClr>
              <a:buSzPts val="1300"/>
              <a:buChar char="●"/>
            </a:pPr>
            <a:r>
              <a:rPr b="1" lang="en-GB" sz="1300">
                <a:solidFill>
                  <a:srgbClr val="000000"/>
                </a:solidFill>
              </a:rPr>
              <a:t>deposit_type :</a:t>
            </a:r>
            <a:r>
              <a:rPr lang="en-GB" sz="1300"/>
              <a:t> Deposit type.</a:t>
            </a:r>
            <a:endParaRPr sz="1300"/>
          </a:p>
          <a:p>
            <a:pPr indent="-311150" lvl="0" marL="457200" rtl="0" algn="l">
              <a:lnSpc>
                <a:spcPct val="115000"/>
              </a:lnSpc>
              <a:spcBef>
                <a:spcPts val="0"/>
              </a:spcBef>
              <a:spcAft>
                <a:spcPts val="0"/>
              </a:spcAft>
              <a:buClr>
                <a:schemeClr val="dk1"/>
              </a:buClr>
              <a:buSzPts val="1300"/>
              <a:buChar char="●"/>
            </a:pPr>
            <a:r>
              <a:rPr b="1" lang="en-GB" sz="1300">
                <a:solidFill>
                  <a:srgbClr val="000000"/>
                </a:solidFill>
              </a:rPr>
              <a:t>agent :</a:t>
            </a:r>
            <a:r>
              <a:rPr lang="en-GB" sz="1300"/>
              <a:t> If the booking happens through agents or not.</a:t>
            </a:r>
            <a:endParaRPr sz="1300"/>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company :</a:t>
            </a:r>
            <a:r>
              <a:rPr lang="en-GB" sz="1300"/>
              <a:t> If the booking happens through companies, the company ID that made the booking or responsible for paying the booking.</a:t>
            </a:r>
            <a:endParaRPr sz="1300"/>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days_in_waiting_list :</a:t>
            </a:r>
            <a:r>
              <a:rPr lang="en-GB" sz="1300"/>
              <a:t> Number of days the booking was on the waiting list before the confirmation to the customer.</a:t>
            </a:r>
            <a:endParaRPr sz="1300"/>
          </a:p>
          <a:p>
            <a:pPr indent="-311150" lvl="0" marL="457200" rtl="0" algn="l">
              <a:lnSpc>
                <a:spcPct val="115000"/>
              </a:lnSpc>
              <a:spcBef>
                <a:spcPts val="0"/>
              </a:spcBef>
              <a:spcAft>
                <a:spcPts val="0"/>
              </a:spcAft>
              <a:buClr>
                <a:schemeClr val="dk1"/>
              </a:buClr>
              <a:buSzPts val="1300"/>
              <a:buChar char="●"/>
            </a:pPr>
            <a:r>
              <a:rPr b="1" lang="en-GB" sz="1300">
                <a:solidFill>
                  <a:srgbClr val="000000"/>
                </a:solidFill>
              </a:rPr>
              <a:t>customer_type :</a:t>
            </a:r>
            <a:r>
              <a:rPr lang="en-GB" sz="1300"/>
              <a:t> Booking type like Transient – Transient-Party – Contract – Group.</a:t>
            </a:r>
            <a:endParaRPr sz="1300"/>
          </a:p>
          <a:p>
            <a:pPr indent="-311150" lvl="0" marL="457200" rtl="0" algn="l">
              <a:lnSpc>
                <a:spcPct val="115000"/>
              </a:lnSpc>
              <a:spcBef>
                <a:spcPts val="0"/>
              </a:spcBef>
              <a:spcAft>
                <a:spcPts val="0"/>
              </a:spcAft>
              <a:buClr>
                <a:schemeClr val="dk1"/>
              </a:buClr>
              <a:buSzPts val="1300"/>
              <a:buChar char="●"/>
            </a:pPr>
            <a:r>
              <a:rPr b="1" lang="en-GB" sz="1300">
                <a:solidFill>
                  <a:srgbClr val="000000"/>
                </a:solidFill>
              </a:rPr>
              <a:t>adr :</a:t>
            </a:r>
            <a:r>
              <a:rPr lang="en-GB" sz="1300"/>
              <a:t> Average Daily Rates that described via way of means of dividing the sum of all accommodations transactions using entire numbers of staying nights.</a:t>
            </a:r>
            <a:endParaRPr sz="1300"/>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required_car_parking_spaces :</a:t>
            </a:r>
            <a:r>
              <a:rPr lang="en-GB" sz="1300"/>
              <a:t> How many parking areas are necessary for the customers.</a:t>
            </a:r>
            <a:endParaRPr sz="1300"/>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total_of_special_requests :</a:t>
            </a:r>
            <a:r>
              <a:rPr lang="en-GB" sz="1300"/>
              <a:t> Total unique requests from consumers.</a:t>
            </a:r>
            <a:endParaRPr sz="1300"/>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reservation_status:</a:t>
            </a:r>
            <a:r>
              <a:rPr lang="en-GB" sz="1300"/>
              <a:t> The last status of reservation, assuming one of three categories: Canceled – booking was cancelled by the customer; Check-Out;No-Show.</a:t>
            </a:r>
            <a:endParaRPr sz="1300"/>
          </a:p>
          <a:p>
            <a:pPr indent="-311150" lvl="0" marL="457200" rtl="0" algn="l">
              <a:lnSpc>
                <a:spcPct val="115000"/>
              </a:lnSpc>
              <a:spcBef>
                <a:spcPts val="0"/>
              </a:spcBef>
              <a:spcAft>
                <a:spcPts val="0"/>
              </a:spcAft>
              <a:buClr>
                <a:schemeClr val="dk1"/>
              </a:buClr>
              <a:buSzPts val="1300"/>
              <a:buChar char="●"/>
            </a:pPr>
            <a:r>
              <a:rPr b="1" lang="en-GB" sz="1300">
                <a:solidFill>
                  <a:schemeClr val="dk1"/>
                </a:solidFill>
              </a:rPr>
              <a:t>reservation_status_date:</a:t>
            </a:r>
            <a:r>
              <a:rPr lang="en-GB" sz="1300"/>
              <a:t> The last status date.</a:t>
            </a:r>
            <a:endParaRPr sz="1300"/>
          </a:p>
        </p:txBody>
      </p:sp>
      <p:pic>
        <p:nvPicPr>
          <p:cNvPr id="103" name="Google Shape;103;p8"/>
          <p:cNvPicPr preferRelativeResize="0"/>
          <p:nvPr/>
        </p:nvPicPr>
        <p:blipFill rotWithShape="1">
          <a:blip r:embed="rId3">
            <a:alphaModFix/>
          </a:blip>
          <a:srcRect b="0" l="0" r="0" t="0"/>
          <a:stretch/>
        </p:blipFill>
        <p:spPr>
          <a:xfrm>
            <a:off x="7778250" y="0"/>
            <a:ext cx="1365750" cy="34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GB">
                <a:solidFill>
                  <a:srgbClr val="980000"/>
                </a:solidFill>
                <a:latin typeface="Source Sans Pro"/>
                <a:ea typeface="Source Sans Pro"/>
                <a:cs typeface="Source Sans Pro"/>
                <a:sym typeface="Source Sans Pro"/>
              </a:rPr>
              <a:t>PYTHON LIBRARIES USED</a:t>
            </a:r>
            <a:endParaRPr b="1">
              <a:solidFill>
                <a:srgbClr val="980000"/>
              </a:solidFill>
              <a:latin typeface="Source Sans Pro"/>
              <a:ea typeface="Source Sans Pro"/>
              <a:cs typeface="Source Sans Pro"/>
              <a:sym typeface="Source Sans Pro"/>
            </a:endParaRPr>
          </a:p>
        </p:txBody>
      </p:sp>
      <p:sp>
        <p:nvSpPr>
          <p:cNvPr id="109" name="Google Shape;109;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Char char="●"/>
            </a:pPr>
            <a:r>
              <a:rPr lang="en-GB">
                <a:solidFill>
                  <a:srgbClr val="434343"/>
                </a:solidFill>
              </a:rPr>
              <a:t>Numpy</a:t>
            </a:r>
            <a:endParaRPr>
              <a:solidFill>
                <a:srgbClr val="434343"/>
              </a:solidFill>
            </a:endParaRPr>
          </a:p>
          <a:p>
            <a:pPr indent="-342900" lvl="0" marL="457200" rtl="0" algn="l">
              <a:lnSpc>
                <a:spcPct val="115000"/>
              </a:lnSpc>
              <a:spcBef>
                <a:spcPts val="0"/>
              </a:spcBef>
              <a:spcAft>
                <a:spcPts val="0"/>
              </a:spcAft>
              <a:buClr>
                <a:srgbClr val="000000"/>
              </a:buClr>
              <a:buSzPts val="1800"/>
              <a:buChar char="●"/>
            </a:pPr>
            <a:r>
              <a:rPr lang="en-GB">
                <a:solidFill>
                  <a:srgbClr val="434343"/>
                </a:solidFill>
              </a:rPr>
              <a:t>Pandas</a:t>
            </a:r>
            <a:endParaRPr>
              <a:solidFill>
                <a:srgbClr val="434343"/>
              </a:solidFill>
            </a:endParaRPr>
          </a:p>
          <a:p>
            <a:pPr indent="-342900" lvl="0" marL="457200" rtl="0" algn="l">
              <a:lnSpc>
                <a:spcPct val="115000"/>
              </a:lnSpc>
              <a:spcBef>
                <a:spcPts val="0"/>
              </a:spcBef>
              <a:spcAft>
                <a:spcPts val="0"/>
              </a:spcAft>
              <a:buClr>
                <a:srgbClr val="000000"/>
              </a:buClr>
              <a:buSzPts val="1800"/>
              <a:buChar char="●"/>
            </a:pPr>
            <a:r>
              <a:rPr lang="en-GB">
                <a:solidFill>
                  <a:srgbClr val="434343"/>
                </a:solidFill>
              </a:rPr>
              <a:t>Matplotlib</a:t>
            </a:r>
            <a:endParaRPr>
              <a:solidFill>
                <a:srgbClr val="434343"/>
              </a:solidFill>
            </a:endParaRPr>
          </a:p>
          <a:p>
            <a:pPr indent="-342900" lvl="0" marL="457200" rtl="0" algn="l">
              <a:lnSpc>
                <a:spcPct val="115000"/>
              </a:lnSpc>
              <a:spcBef>
                <a:spcPts val="0"/>
              </a:spcBef>
              <a:spcAft>
                <a:spcPts val="0"/>
              </a:spcAft>
              <a:buClr>
                <a:srgbClr val="000000"/>
              </a:buClr>
              <a:buSzPts val="1800"/>
              <a:buChar char="●"/>
            </a:pPr>
            <a:r>
              <a:rPr lang="en-GB">
                <a:solidFill>
                  <a:srgbClr val="434343"/>
                </a:solidFill>
              </a:rPr>
              <a:t>Seaborn</a:t>
            </a:r>
            <a:endParaRPr>
              <a:solidFill>
                <a:srgbClr val="434343"/>
              </a:solidFill>
            </a:endParaRPr>
          </a:p>
          <a:p>
            <a:pPr indent="-342900" lvl="0" marL="457200" rtl="0" algn="l">
              <a:lnSpc>
                <a:spcPct val="115000"/>
              </a:lnSpc>
              <a:spcBef>
                <a:spcPts val="0"/>
              </a:spcBef>
              <a:spcAft>
                <a:spcPts val="0"/>
              </a:spcAft>
              <a:buClr>
                <a:srgbClr val="000000"/>
              </a:buClr>
              <a:buSzPts val="1800"/>
              <a:buChar char="●"/>
            </a:pPr>
            <a:r>
              <a:rPr lang="en-GB">
                <a:solidFill>
                  <a:srgbClr val="434343"/>
                </a:solidFill>
              </a:rPr>
              <a:t>Plotly</a:t>
            </a:r>
            <a:endParaRPr>
              <a:solidFill>
                <a:srgbClr val="434343"/>
              </a:solidFill>
            </a:endParaRPr>
          </a:p>
          <a:p>
            <a:pPr indent="-342900" lvl="0" marL="457200" rtl="0" algn="l">
              <a:lnSpc>
                <a:spcPct val="115000"/>
              </a:lnSpc>
              <a:spcBef>
                <a:spcPts val="0"/>
              </a:spcBef>
              <a:spcAft>
                <a:spcPts val="0"/>
              </a:spcAft>
              <a:buClr>
                <a:srgbClr val="000000"/>
              </a:buClr>
              <a:buSzPts val="1800"/>
              <a:buChar char="●"/>
            </a:pPr>
            <a:r>
              <a:rPr lang="en-GB">
                <a:solidFill>
                  <a:srgbClr val="434343"/>
                </a:solidFill>
              </a:rPr>
              <a:t>Folium</a:t>
            </a:r>
            <a:endParaRPr>
              <a:solidFill>
                <a:srgbClr val="434343"/>
              </a:solidFill>
            </a:endParaRPr>
          </a:p>
        </p:txBody>
      </p:sp>
      <p:pic>
        <p:nvPicPr>
          <p:cNvPr id="110" name="Google Shape;110;p9"/>
          <p:cNvPicPr preferRelativeResize="0"/>
          <p:nvPr/>
        </p:nvPicPr>
        <p:blipFill rotWithShape="1">
          <a:blip r:embed="rId3">
            <a:alphaModFix/>
          </a:blip>
          <a:srcRect b="0" l="0" r="0" t="0"/>
          <a:stretch/>
        </p:blipFill>
        <p:spPr>
          <a:xfrm>
            <a:off x="7778250" y="0"/>
            <a:ext cx="1365750" cy="345550"/>
          </a:xfrm>
          <a:prstGeom prst="rect">
            <a:avLst/>
          </a:prstGeom>
          <a:noFill/>
          <a:ln>
            <a:noFill/>
          </a:ln>
        </p:spPr>
      </p:pic>
      <p:pic>
        <p:nvPicPr>
          <p:cNvPr id="111" name="Google Shape;111;p9"/>
          <p:cNvPicPr preferRelativeResize="0"/>
          <p:nvPr/>
        </p:nvPicPr>
        <p:blipFill rotWithShape="1">
          <a:blip r:embed="rId4">
            <a:alphaModFix/>
          </a:blip>
          <a:srcRect b="0" l="0" r="0" t="0"/>
          <a:stretch/>
        </p:blipFill>
        <p:spPr>
          <a:xfrm>
            <a:off x="4998400" y="1260475"/>
            <a:ext cx="3429000" cy="32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