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7"/>
  </p:notesMasterIdLst>
  <p:sldIdLst>
    <p:sldId id="256" r:id="rId5"/>
    <p:sldId id="257" r:id="rId6"/>
    <p:sldId id="274" r:id="rId7"/>
    <p:sldId id="275" r:id="rId8"/>
    <p:sldId id="276" r:id="rId9"/>
    <p:sldId id="277" r:id="rId10"/>
    <p:sldId id="278" r:id="rId11"/>
    <p:sldId id="286" r:id="rId12"/>
    <p:sldId id="303" r:id="rId13"/>
    <p:sldId id="290" r:id="rId14"/>
    <p:sldId id="285" r:id="rId15"/>
    <p:sldId id="301" r:id="rId16"/>
    <p:sldId id="298" r:id="rId17"/>
    <p:sldId id="300" r:id="rId18"/>
    <p:sldId id="305" r:id="rId19"/>
    <p:sldId id="313" r:id="rId20"/>
    <p:sldId id="260" r:id="rId21"/>
    <p:sldId id="289" r:id="rId22"/>
    <p:sldId id="288" r:id="rId23"/>
    <p:sldId id="261" r:id="rId24"/>
    <p:sldId id="317" r:id="rId25"/>
    <p:sldId id="339" r:id="rId26"/>
    <p:sldId id="259" r:id="rId27"/>
    <p:sldId id="293" r:id="rId28"/>
    <p:sldId id="315" r:id="rId29"/>
    <p:sldId id="316" r:id="rId30"/>
    <p:sldId id="294" r:id="rId31"/>
    <p:sldId id="295" r:id="rId32"/>
    <p:sldId id="306" r:id="rId33"/>
    <p:sldId id="307" r:id="rId34"/>
    <p:sldId id="312" r:id="rId35"/>
    <p:sldId id="308" r:id="rId36"/>
    <p:sldId id="297" r:id="rId37"/>
    <p:sldId id="296" r:id="rId38"/>
    <p:sldId id="299" r:id="rId39"/>
    <p:sldId id="302" r:id="rId40"/>
    <p:sldId id="310" r:id="rId41"/>
    <p:sldId id="314" r:id="rId42"/>
    <p:sldId id="282" r:id="rId43"/>
    <p:sldId id="283" r:id="rId44"/>
    <p:sldId id="287" r:id="rId45"/>
    <p:sldId id="273" r:id="rId46"/>
  </p:sldIdLst>
  <p:sldSz cx="9144000" cy="6858000" type="screen4x3"/>
  <p:notesSz cx="6858000" cy="9144000"/>
  <p:embeddedFontLst>
    <p:embeddedFont>
      <p:font typeface="Arial Nova" panose="020B0504020202020204" pitchFamily="34" charset="0"/>
      <p:regular r:id="rId48"/>
      <p:bold r:id="rId49"/>
      <p:italic r:id="rId50"/>
      <p:boldItalic r:id="rId51"/>
    </p:embeddedFont>
  </p:embeddedFontLst>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10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Walia" userId="a7d0b61c270057f4" providerId="LiveId" clId="{14B8A6A9-5C84-4D02-9BDA-1110F219CB0B}"/>
    <pc:docChg chg="modSld sldOrd">
      <pc:chgData name="Ayushi Walia" userId="a7d0b61c270057f4" providerId="LiveId" clId="{14B8A6A9-5C84-4D02-9BDA-1110F219CB0B}" dt="2024-06-04T20:44:10.448" v="1"/>
      <pc:docMkLst>
        <pc:docMk/>
      </pc:docMkLst>
      <pc:sldChg chg="ord">
        <pc:chgData name="Ayushi Walia" userId="a7d0b61c270057f4" providerId="LiveId" clId="{14B8A6A9-5C84-4D02-9BDA-1110F219CB0B}" dt="2024-06-04T20:44:10.448" v="1"/>
        <pc:sldMkLst>
          <pc:docMk/>
          <pc:sldMk cId="0"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4"/>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p:cNvSpPr/>
          <p:nvPr/>
        </p:nvSpPr>
        <p:spPr>
          <a:xfrm>
            <a:off x="334901" y="3085765"/>
            <a:ext cx="8474199"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6/4/2024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1188720"/>
          </a:xfrm>
        </p:spPr>
        <p:txBody>
          <a:bodyPr/>
          <a:lstStyle/>
          <a:p>
            <a:r>
              <a:rPr lang="en-US"/>
              <a:t>Click to edit Master title style</a:t>
            </a:r>
          </a:p>
        </p:txBody>
      </p:sp>
      <p:sp>
        <p:nvSpPr>
          <p:cNvPr id="3" name="Content Placeholder 2"/>
          <p:cNvSpPr>
            <a:spLocks noGrp="1"/>
          </p:cNvSpPr>
          <p:nvPr>
            <p:ph idx="1"/>
          </p:nvPr>
        </p:nvSpPr>
        <p:spPr>
          <a:xfrm>
            <a:off x="435895" y="2340864"/>
            <a:ext cx="8272211"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6/4/2024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4406900"/>
            <a:ext cx="8229600" cy="130442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457200" y="2906713"/>
            <a:ext cx="8229600" cy="14366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7"/>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609600"/>
            <a:ext cx="8229600" cy="8080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457200" y="792162"/>
            <a:ext cx="8229600" cy="96043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457200" y="762000"/>
            <a:ext cx="3008313" cy="673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3575050" y="762000"/>
            <a:ext cx="5111750" cy="53641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1"/>
          <p:cNvSpPr txBox="1">
            <a:spLocks noGrp="1"/>
          </p:cNvSpPr>
          <p:nvPr>
            <p:ph type="body" idx="2"/>
          </p:nvPr>
        </p:nvSpPr>
        <p:spPr>
          <a:xfrm>
            <a:off x="457200" y="1524000"/>
            <a:ext cx="3008313" cy="46021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2"/>
          <p:cNvSpPr>
            <a:spLocks noGrp="1"/>
          </p:cNvSpPr>
          <p:nvPr>
            <p:ph type="pic" idx="2"/>
          </p:nvPr>
        </p:nvSpPr>
        <p:spPr>
          <a:xfrm>
            <a:off x="1792288" y="838199"/>
            <a:ext cx="5486400" cy="3889375"/>
          </a:xfrm>
          <a:prstGeom prst="rect">
            <a:avLst/>
          </a:prstGeom>
          <a:noFill/>
          <a:ln>
            <a:noFill/>
          </a:ln>
        </p:spPr>
      </p:sp>
      <p:sp>
        <p:nvSpPr>
          <p:cNvPr id="70" name="Google Shape;70;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4"/>
        <p:cNvGrpSpPr/>
        <p:nvPr/>
      </p:nvGrpSpPr>
      <p:grpSpPr>
        <a:xfrm>
          <a:off x="0" y="0"/>
          <a:ext cx="0" cy="0"/>
          <a:chOff x="0" y="0"/>
          <a:chExt cx="0" cy="0"/>
        </a:xfrm>
      </p:grpSpPr>
      <p:pic>
        <p:nvPicPr>
          <p:cNvPr id="75" name="Google Shape;75;p23" descr="title.png"/>
          <p:cNvPicPr preferRelativeResize="0"/>
          <p:nvPr/>
        </p:nvPicPr>
        <p:blipFill rotWithShape="1">
          <a:blip r:embed="rId2"/>
          <a:srcRect/>
          <a:stretch>
            <a:fillRect/>
          </a:stretch>
        </p:blipFill>
        <p:spPr>
          <a:xfrm>
            <a:off x="0" y="-6350"/>
            <a:ext cx="9144000" cy="6858000"/>
          </a:xfrm>
          <a:prstGeom prst="rect">
            <a:avLst/>
          </a:prstGeom>
          <a:noFill/>
          <a:ln>
            <a:noFill/>
          </a:ln>
        </p:spPr>
      </p:pic>
      <p:pic>
        <p:nvPicPr>
          <p:cNvPr id="76" name="Google Shape;76;p23" descr="title.png"/>
          <p:cNvPicPr preferRelativeResize="0"/>
          <p:nvPr/>
        </p:nvPicPr>
        <p:blipFill rotWithShape="1">
          <a:blip r:embed="rId2"/>
          <a:srcRect/>
          <a:stretch>
            <a:fillRect/>
          </a:stretch>
        </p:blipFill>
        <p:spPr>
          <a:xfrm>
            <a:off x="0" y="0"/>
            <a:ext cx="9144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4" name="Google Shape;14;p13"/>
          <p:cNvSpPr txBox="1">
            <a:spLocks noGrp="1"/>
          </p:cNvSpPr>
          <p:nvPr>
            <p:ph type="title"/>
          </p:nvPr>
        </p:nvSpPr>
        <p:spPr>
          <a:xfrm>
            <a:off x="457200" y="762000"/>
            <a:ext cx="82296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1pPr>
            <a:lvl2pPr marR="0" lvl="1"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2pPr>
            <a:lvl3pPr marR="0" lvl="2"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3pPr>
            <a:lvl4pPr marR="0" lvl="3"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4pPr>
            <a:lvl5pPr marR="0" lvl="4"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5pPr>
            <a:lvl6pPr marR="0" lvl="5"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6pPr>
            <a:lvl7pPr marR="0" lvl="6"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7pPr>
            <a:lvl8pPr marR="0" lvl="7"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8pPr>
            <a:lvl9pPr marR="0" lvl="8"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9pPr>
          </a:lstStyle>
          <a:p>
            <a:endParaRPr/>
          </a:p>
        </p:txBody>
      </p:sp>
      <p:pic>
        <p:nvPicPr>
          <p:cNvPr id="15" name="Google Shape;15;p13" descr="red_neu_logo.png"/>
          <p:cNvPicPr preferRelativeResize="0"/>
          <p:nvPr/>
        </p:nvPicPr>
        <p:blipFill rotWithShape="1">
          <a:blip r:embed="rId13"/>
          <a:srcRect/>
          <a:stretch>
            <a:fillRect/>
          </a:stretch>
        </p:blipFill>
        <p:spPr>
          <a:xfrm>
            <a:off x="457200" y="274638"/>
            <a:ext cx="2743200" cy="258762"/>
          </a:xfrm>
          <a:prstGeom prst="rect">
            <a:avLst/>
          </a:prstGeom>
          <a:noFill/>
          <a:ln>
            <a:noFill/>
          </a:ln>
        </p:spPr>
      </p:pic>
      <p:cxnSp>
        <p:nvCxnSpPr>
          <p:cNvPr id="16" name="Google Shape;16;p13"/>
          <p:cNvCxnSpPr/>
          <p:nvPr/>
        </p:nvCxnSpPr>
        <p:spPr>
          <a:xfrm>
            <a:off x="457200" y="609600"/>
            <a:ext cx="8229600" cy="0"/>
          </a:xfrm>
          <a:prstGeom prst="straightConnector1">
            <a:avLst/>
          </a:prstGeom>
          <a:noFill/>
          <a:ln w="25400" cap="flat" cmpd="sng">
            <a:solidFill>
              <a:srgbClr val="D8D8D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hyperlink" Target="https://colab.research.google.com/drive/1GNngMRKx9qZA7nker-6tWQXXeM846Y_e?usp=sharing" TargetMode="Externa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hyperlink" Target="https://colab.research.google.com/drive/1GNngMRKx9qZA7nker6tWQXXeM846Y_e?usp=sharing" TargetMode="Externa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hyperlink" Target="https://northeastern-my.sharepoint.com/:x:/r/personal/torvi_s_northeastern_edu/_layouts/15/guestaccess.aspx?email=xue.zhiyu%40northeastern.edu&amp;e=OvDazD&amp;CID=CD8DDB77-E233-4848-8254-D998734640F3&amp;share=EVdC5JgaEYJKhkYbYbGqvtYBl1n0-Tr10rY2xetnALvEb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medium.com/swlh/resnets-densenets-unets-6bbdbcfdf010" TargetMode="External"/><Relationship Id="rId2" Type="http://schemas.openxmlformats.org/officeDocument/2006/relationships/hyperlink" Target="https://www.amazon.com/Analytics-Business-Success-Guide-Fitness/dp/B0C1G7942K/ref=sr_1_1?crid=1F2D0HJTN3EAV&amp;keywords=analytics+for+business+success&amp;qid=1704151835&amp;sprefix=Analytics+for+Bus%2Caps%2C445&amp;sr=8-1&amp;ufe=app_do%3Aamzn1.fos.006c50ae-5d4c-4777-9bc0-4513d670b6bc" TargetMode="External"/><Relationship Id="rId1" Type="http://schemas.openxmlformats.org/officeDocument/2006/relationships/slideLayout" Target="../slideLayouts/slideLayout2.xml"/><Relationship Id="rId5" Type="http://schemas.openxmlformats.org/officeDocument/2006/relationships/hyperlink" Target="https://medium.com/@kushaldps1996/a-complete-guide-to-support-vector-machines-svms-501e71aec19e" TargetMode="External"/><Relationship Id="rId4" Type="http://schemas.openxmlformats.org/officeDocument/2006/relationships/hyperlink" Target="https://medium.com/ai-made-simple/k-nearest-neighbors-knn-a-comprehensive-guide-7add717806ad"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 descr="Image result for neu logo"/>
          <p:cNvPicPr preferRelativeResize="0"/>
          <p:nvPr/>
        </p:nvPicPr>
        <p:blipFill rotWithShape="1">
          <a:blip r:embed="rId3"/>
          <a:srcRect/>
          <a:stretch>
            <a:fillRect/>
          </a:stretch>
        </p:blipFill>
        <p:spPr>
          <a:xfrm>
            <a:off x="3512726" y="714616"/>
            <a:ext cx="1995855" cy="1995855"/>
          </a:xfrm>
          <a:prstGeom prst="rect">
            <a:avLst/>
          </a:prstGeom>
          <a:noFill/>
          <a:ln>
            <a:noFill/>
          </a:ln>
        </p:spPr>
      </p:pic>
      <p:sp>
        <p:nvSpPr>
          <p:cNvPr id="82" name="Google Shape;82;p1"/>
          <p:cNvSpPr txBox="1">
            <a:spLocks noGrp="1"/>
          </p:cNvSpPr>
          <p:nvPr>
            <p:ph type="ctrTitle"/>
          </p:nvPr>
        </p:nvSpPr>
        <p:spPr>
          <a:xfrm>
            <a:off x="306173" y="2710471"/>
            <a:ext cx="8227141" cy="3806848"/>
          </a:xfrm>
          <a:prstGeom prst="rect">
            <a:avLst/>
          </a:prstGeom>
          <a:noFill/>
          <a:ln>
            <a:noFill/>
          </a:ln>
        </p:spPr>
        <p:txBody>
          <a:bodyPr spcFirstLastPara="1" wrap="square" lIns="91425" tIns="45700" rIns="91425" bIns="45700" anchor="t" anchorCtr="0">
            <a:normAutofit fontScale="90000"/>
          </a:bodyPr>
          <a:lstStyle/>
          <a:p>
            <a:r>
              <a:rPr lang="en-US" sz="2000" b="1" i="1" u="sng">
                <a:solidFill>
                  <a:schemeClr val="tx1"/>
                </a:solidFill>
                <a:latin typeface="Arial Nova" panose="020B0504020202020204"/>
                <a:ea typeface="Arial" panose="020B0604020202020204"/>
                <a:cs typeface="Arial" panose="020B0604020202020204"/>
              </a:rPr>
              <a:t>GROUP 5</a:t>
            </a:r>
            <a:br>
              <a:rPr lang="en-US" sz="2000" b="1" i="1">
                <a:latin typeface="Arial Nova" panose="020B0504020202020204"/>
                <a:ea typeface="Arial" panose="020B0604020202020204"/>
                <a:cs typeface="Arial" panose="020B0604020202020204"/>
              </a:rPr>
            </a:br>
            <a:br>
              <a:rPr lang="en-US" sz="2000" b="1" i="1">
                <a:latin typeface="Arial Nova" panose="020B0504020202020204"/>
                <a:cs typeface="Arial" panose="020B0604020202020204"/>
              </a:rPr>
            </a:br>
            <a:r>
              <a:rPr lang="en-US" sz="2000" b="1" i="1">
                <a:solidFill>
                  <a:schemeClr val="tx1"/>
                </a:solidFill>
                <a:latin typeface="Arial Nova" panose="020B0504020202020204"/>
                <a:cs typeface="Arial" panose="020B0604020202020204"/>
              </a:rPr>
              <a:t>Project: Alzheimer's Classification and Brain Tumor Relationship Analysis using Annotated MRI Datasets</a:t>
            </a:r>
            <a:br>
              <a:rPr lang="en-US" sz="2000" b="1" i="1">
                <a:latin typeface="Arial Nova" panose="020B0504020202020204"/>
                <a:cs typeface="Arial" panose="020B0604020202020204"/>
              </a:rPr>
            </a:br>
            <a:endParaRPr lang="en-US" sz="2000" b="1" i="1">
              <a:latin typeface="Arial Nova" panose="020B0504020202020204"/>
              <a:cs typeface="Arial" panose="020B0604020202020204"/>
            </a:endParaRPr>
          </a:p>
          <a:p>
            <a:endParaRPr lang="en-US" sz="2000" b="1">
              <a:solidFill>
                <a:schemeClr val="tx1"/>
              </a:solidFill>
              <a:latin typeface="Arial Nova" panose="020B0504020202020204"/>
            </a:endParaRPr>
          </a:p>
          <a:p>
            <a:r>
              <a:rPr lang="en-US" sz="2000" b="1" i="1">
                <a:solidFill>
                  <a:schemeClr val="tx1"/>
                </a:solidFill>
                <a:latin typeface="Arial Nova" panose="020B0504020202020204"/>
                <a:cs typeface="Arial" panose="020B0604020202020204"/>
              </a:rPr>
              <a:t>March 29th, 2024</a:t>
            </a:r>
            <a:endParaRPr lang="en-US" b="1">
              <a:solidFill>
                <a:schemeClr val="tx1"/>
              </a:solidFill>
              <a:latin typeface="Arial Nova" panose="020B0504020202020204"/>
            </a:endParaRPr>
          </a:p>
          <a:p>
            <a:endParaRPr lang="en-US" sz="2000" b="1" i="1">
              <a:solidFill>
                <a:schemeClr val="tx1"/>
              </a:solidFill>
              <a:latin typeface="Arial Nova" panose="020B0504020202020204"/>
              <a:cs typeface="Arial" panose="020B0604020202020204"/>
            </a:endParaRPr>
          </a:p>
          <a:p>
            <a:r>
              <a:rPr lang="en-US" sz="2000" b="1" i="1">
                <a:solidFill>
                  <a:schemeClr val="tx1"/>
                </a:solidFill>
                <a:latin typeface="Arial Nova" panose="020B0504020202020204"/>
                <a:cs typeface="Arial" panose="020B0604020202020204"/>
              </a:rPr>
              <a:t>ALY6980: CAPSTONE</a:t>
            </a:r>
            <a:br>
              <a:rPr lang="en-US" sz="2000" b="1" i="1">
                <a:latin typeface="Arial Nova" panose="020B0504020202020204"/>
                <a:cs typeface="Arial" panose="020B0604020202020204"/>
              </a:rPr>
            </a:br>
            <a:endParaRPr lang="en-US" sz="2000" b="1">
              <a:solidFill>
                <a:schemeClr val="tx1"/>
              </a:solidFill>
              <a:latin typeface="Arial Nova" panose="020B0504020202020204"/>
            </a:endParaRPr>
          </a:p>
          <a:p>
            <a:r>
              <a:rPr lang="en-US" sz="2000" b="1" i="1">
                <a:solidFill>
                  <a:schemeClr val="tx1"/>
                </a:solidFill>
                <a:latin typeface="Arial Nova" panose="020B0504020202020204"/>
                <a:cs typeface="Arial" panose="020B0604020202020204"/>
              </a:rPr>
              <a:t>INSTRUCTOR: PROF. HEMA SESHADRI</a:t>
            </a:r>
            <a:endParaRPr lang="en-US" sz="2000" b="1">
              <a:solidFill>
                <a:schemeClr val="tx1"/>
              </a:solidFill>
              <a:latin typeface="Arial Nova" panose="020B0504020202020204"/>
            </a:endParaRPr>
          </a:p>
          <a:p>
            <a:br>
              <a:rPr lang="en-US"/>
            </a:br>
            <a:endParaRPr lang="en-US" sz="2000" b="1">
              <a:solidFill>
                <a:schemeClr val="tx1"/>
              </a:solidFill>
              <a:latin typeface="Arial Nova" panose="020B05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body" idx="1"/>
          </p:nvPr>
        </p:nvSpPr>
        <p:spPr>
          <a:xfrm>
            <a:off x="327102" y="1358590"/>
            <a:ext cx="8229600" cy="4525963"/>
          </a:xfrm>
        </p:spPr>
        <p:txBody>
          <a:bodyPr/>
          <a:lstStyle/>
          <a:p>
            <a:pPr marL="114300" indent="0">
              <a:lnSpc>
                <a:spcPct val="110000"/>
              </a:lnSpc>
              <a:spcBef>
                <a:spcPts val="640"/>
              </a:spcBef>
              <a:buNone/>
            </a:pPr>
            <a:r>
              <a:rPr lang="en-US" sz="1200" b="1" cap="all">
                <a:solidFill>
                  <a:schemeClr val="tx1"/>
                </a:solidFill>
                <a:latin typeface="Arial Nova" panose="020B0504020202020204"/>
                <a:cs typeface="Arial" panose="020B0604020202020204"/>
              </a:rPr>
              <a:t>KEY STRENGTHS:</a:t>
            </a:r>
            <a:endParaRPr lang="en-US" sz="1200" b="1">
              <a:solidFill>
                <a:schemeClr val="tx1"/>
              </a:solidFill>
              <a:latin typeface="Arial Nova" panose="020B0504020202020204"/>
              <a:cs typeface="Arial" panose="020B0604020202020204"/>
            </a:endParaRPr>
          </a:p>
          <a:p>
            <a:pPr>
              <a:lnSpc>
                <a:spcPct val="110000"/>
              </a:lnSpc>
              <a:spcBef>
                <a:spcPts val="640"/>
              </a:spcBef>
            </a:pPr>
            <a:r>
              <a:rPr lang="en-US" sz="1200" cap="all">
                <a:solidFill>
                  <a:schemeClr val="tx1"/>
                </a:solidFill>
                <a:latin typeface="Arial Nova" panose="020B0504020202020204"/>
                <a:cs typeface="Arial" panose="020B0604020202020204"/>
              </a:rPr>
              <a:t>LEARNS COMPLEX PATTERNS FROM LARGE DATASETS.</a:t>
            </a:r>
            <a:endParaRPr lang="en-US" sz="1200">
              <a:solidFill>
                <a:schemeClr val="tx1"/>
              </a:solidFill>
              <a:latin typeface="Arial Nova" panose="020B0504020202020204"/>
              <a:cs typeface="Arial" panose="020B0604020202020204"/>
            </a:endParaRPr>
          </a:p>
          <a:p>
            <a:pPr>
              <a:lnSpc>
                <a:spcPct val="110000"/>
              </a:lnSpc>
              <a:spcBef>
                <a:spcPts val="640"/>
              </a:spcBef>
            </a:pPr>
            <a:r>
              <a:rPr lang="en-US" sz="1200" cap="all">
                <a:solidFill>
                  <a:schemeClr val="tx1"/>
                </a:solidFill>
                <a:latin typeface="Arial Nova" panose="020B0504020202020204"/>
                <a:cs typeface="Arial" panose="020B0604020202020204"/>
              </a:rPr>
              <a:t>ADAPTS WELL TO INTRICATE TASKS LIKE MEDICAL IMAGE ANALYSIS.</a:t>
            </a:r>
            <a:endParaRPr lang="en-US" sz="1200">
              <a:solidFill>
                <a:schemeClr val="tx1"/>
              </a:solidFill>
              <a:latin typeface="Arial Nova" panose="020B0504020202020204"/>
              <a:cs typeface="Arial" panose="020B0604020202020204"/>
            </a:endParaRPr>
          </a:p>
          <a:p>
            <a:pPr>
              <a:lnSpc>
                <a:spcPct val="110000"/>
              </a:lnSpc>
              <a:spcBef>
                <a:spcPts val="640"/>
              </a:spcBef>
            </a:pPr>
            <a:r>
              <a:rPr lang="en-US" sz="1200" cap="all">
                <a:solidFill>
                  <a:schemeClr val="tx1"/>
                </a:solidFill>
                <a:latin typeface="Arial Nova" panose="020B0504020202020204"/>
                <a:cs typeface="Arial" panose="020B0604020202020204"/>
              </a:rPr>
              <a:t>ADAPTABILITY AND LEARNING:</a:t>
            </a:r>
            <a:endParaRPr lang="en-US" sz="1200">
              <a:solidFill>
                <a:schemeClr val="tx1"/>
              </a:solidFill>
              <a:latin typeface="Arial Nova" panose="020B0504020202020204"/>
              <a:cs typeface="Arial" panose="020B0604020202020204"/>
            </a:endParaRPr>
          </a:p>
          <a:p>
            <a:pPr>
              <a:lnSpc>
                <a:spcPct val="110000"/>
              </a:lnSpc>
              <a:spcBef>
                <a:spcPts val="640"/>
              </a:spcBef>
            </a:pPr>
            <a:r>
              <a:rPr lang="en-US" sz="1200" cap="all">
                <a:solidFill>
                  <a:schemeClr val="tx1"/>
                </a:solidFill>
                <a:latin typeface="Arial Nova" panose="020B0504020202020204"/>
                <a:cs typeface="Arial" panose="020B0604020202020204"/>
              </a:rPr>
              <a:t>ANN'S LAYERED STRUCTURE ALLOWS IT TO AUTOMATICALLY EXTRACT RELEVANT FEATURES.</a:t>
            </a:r>
            <a:endParaRPr lang="en-US" sz="1200">
              <a:solidFill>
                <a:schemeClr val="tx1"/>
              </a:solidFill>
              <a:latin typeface="Arial Nova" panose="020B0504020202020204"/>
              <a:cs typeface="Arial" panose="020B0604020202020204"/>
            </a:endParaRPr>
          </a:p>
          <a:p>
            <a:pPr>
              <a:lnSpc>
                <a:spcPct val="110000"/>
              </a:lnSpc>
              <a:spcBef>
                <a:spcPts val="640"/>
              </a:spcBef>
            </a:pPr>
            <a:r>
              <a:rPr lang="en-US" sz="1200" cap="all">
                <a:solidFill>
                  <a:schemeClr val="tx1"/>
                </a:solidFill>
                <a:latin typeface="Arial Nova" panose="020B0504020202020204"/>
                <a:cs typeface="Arial" panose="020B0604020202020204"/>
              </a:rPr>
              <a:t>WELL-SUITED FOR TASKS LIKE ALZHEIMER'S CLASSIFICATION AND BRAIN TUMOR ANALYSIS DUE TO ITS CAPACITY TO HANDLE INTRICATE PATTERNS IN MEDICAL IMAGES.</a:t>
            </a:r>
            <a:endParaRPr lang="en-US" sz="1200">
              <a:solidFill>
                <a:schemeClr val="tx1"/>
              </a:solidFill>
              <a:latin typeface="Arial Nova" panose="020B0504020202020204"/>
              <a:cs typeface="Arial" panose="020B0604020202020204"/>
            </a:endParaRPr>
          </a:p>
          <a:p>
            <a:pPr>
              <a:lnSpc>
                <a:spcPct val="110000"/>
              </a:lnSpc>
              <a:spcBef>
                <a:spcPts val="640"/>
              </a:spcBef>
            </a:pPr>
            <a:r>
              <a:rPr lang="en-US" sz="1200" cap="all">
                <a:solidFill>
                  <a:schemeClr val="tx1"/>
                </a:solidFill>
                <a:latin typeface="Arial Nova" panose="020B0504020202020204"/>
                <a:cs typeface="Arial" panose="020B0604020202020204"/>
              </a:rPr>
              <a:t>FEATURE EXTRACTION AND PATTERN RECOGNITION:</a:t>
            </a:r>
            <a:endParaRPr lang="en-US" sz="1200">
              <a:solidFill>
                <a:schemeClr val="tx1"/>
              </a:solidFill>
              <a:latin typeface="Arial Nova" panose="020B0504020202020204"/>
              <a:cs typeface="Arial" panose="020B0604020202020204"/>
            </a:endParaRPr>
          </a:p>
          <a:p>
            <a:pPr>
              <a:lnSpc>
                <a:spcPct val="110000"/>
              </a:lnSpc>
              <a:spcBef>
                <a:spcPts val="640"/>
              </a:spcBef>
            </a:pPr>
            <a:r>
              <a:rPr lang="en-US" sz="1200" cap="all">
                <a:solidFill>
                  <a:schemeClr val="tx1"/>
                </a:solidFill>
                <a:latin typeface="Arial Nova" panose="020B0504020202020204"/>
                <a:cs typeface="Arial" panose="020B0604020202020204"/>
              </a:rPr>
              <a:t>ANN EXCELS IN EXTRACTING INTRICATE FEATURES FROM MRI DATA, SURPASSING TRADITIONAL METHODS.</a:t>
            </a:r>
            <a:endParaRPr lang="en-US" sz="1200">
              <a:solidFill>
                <a:schemeClr val="tx1"/>
              </a:solidFill>
              <a:latin typeface="Arial Nova" panose="020B0504020202020204"/>
              <a:cs typeface="Arial" panose="020B0604020202020204"/>
            </a:endParaRPr>
          </a:p>
          <a:p>
            <a:pPr>
              <a:spcBef>
                <a:spcPts val="640"/>
              </a:spcBef>
            </a:pPr>
            <a:r>
              <a:rPr lang="en-US" sz="1200" cap="all">
                <a:solidFill>
                  <a:schemeClr val="tx1"/>
                </a:solidFill>
                <a:latin typeface="Arial Nova" panose="020B0504020202020204"/>
                <a:cs typeface="Arial" panose="020B0604020202020204"/>
              </a:rPr>
              <a:t>ADAPTABILITY AND GENERALIZATION:</a:t>
            </a:r>
            <a:endParaRPr lang="en-US" sz="1200">
              <a:solidFill>
                <a:schemeClr val="tx1"/>
              </a:solidFill>
              <a:latin typeface="Arial Nova" panose="020B0504020202020204"/>
              <a:cs typeface="Arial" panose="020B0604020202020204"/>
            </a:endParaRPr>
          </a:p>
          <a:p>
            <a:pPr>
              <a:spcBef>
                <a:spcPts val="640"/>
              </a:spcBef>
            </a:pPr>
            <a:r>
              <a:rPr lang="en-US" sz="1200" cap="all">
                <a:solidFill>
                  <a:schemeClr val="tx1"/>
                </a:solidFill>
                <a:latin typeface="Arial Nova" panose="020B0504020202020204"/>
                <a:cs typeface="Arial" panose="020B0604020202020204"/>
              </a:rPr>
              <a:t>ANN SHOWCASES ADAPTABILITY TO DIVERSE</a:t>
            </a:r>
            <a:br>
              <a:rPr lang="en-US" sz="1200" cap="all">
                <a:solidFill>
                  <a:schemeClr val="tx1"/>
                </a:solidFill>
                <a:latin typeface="Arial Nova" panose="020B0504020202020204"/>
                <a:cs typeface="Arial" panose="020B0604020202020204"/>
              </a:rPr>
            </a:br>
            <a:r>
              <a:rPr lang="en-US" sz="1200" cap="all">
                <a:solidFill>
                  <a:schemeClr val="tx1"/>
                </a:solidFill>
                <a:latin typeface="Arial Nova" panose="020B0504020202020204"/>
                <a:cs typeface="Arial" panose="020B0604020202020204"/>
              </a:rPr>
              <a:t> DATASETS, ENSURING ROBUSTNESS </a:t>
            </a:r>
            <a:br>
              <a:rPr lang="en-US" sz="1200" cap="all">
                <a:solidFill>
                  <a:schemeClr val="tx1"/>
                </a:solidFill>
                <a:latin typeface="Arial Nova" panose="020B0504020202020204"/>
                <a:cs typeface="Arial" panose="020B0604020202020204"/>
              </a:rPr>
            </a:br>
            <a:r>
              <a:rPr lang="en-US" sz="1200" cap="all">
                <a:solidFill>
                  <a:schemeClr val="tx1"/>
                </a:solidFill>
                <a:latin typeface="Arial Nova" panose="020B0504020202020204"/>
                <a:cs typeface="Arial" panose="020B0604020202020204"/>
              </a:rPr>
              <a:t>IN HANDLING VARIATIONS IN MRI DATA.</a:t>
            </a:r>
            <a:endParaRPr lang="en-US" sz="1200">
              <a:solidFill>
                <a:schemeClr val="tx1"/>
              </a:solidFill>
              <a:latin typeface="Arial Nova" panose="020B0504020202020204"/>
              <a:cs typeface="Arial" panose="020B0604020202020204"/>
            </a:endParaRPr>
          </a:p>
        </p:txBody>
      </p:sp>
      <p:sp>
        <p:nvSpPr>
          <p:cNvPr id="10" name="Title 2"/>
          <p:cNvSpPr>
            <a:spLocks noGrp="1"/>
          </p:cNvSpPr>
          <p:nvPr>
            <p:ph type="ctrTitle"/>
          </p:nvPr>
        </p:nvSpPr>
        <p:spPr>
          <a:xfrm>
            <a:off x="2372496" y="624570"/>
            <a:ext cx="4410309" cy="641196"/>
          </a:xfrm>
        </p:spPr>
        <p:txBody>
          <a:bodyPr/>
          <a:lstStyle/>
          <a:p>
            <a:r>
              <a:rPr lang="en-US" b="1">
                <a:latin typeface="Arial Nova" panose="020B0504020202020204"/>
              </a:rPr>
              <a:t>ANN Model</a:t>
            </a:r>
          </a:p>
        </p:txBody>
      </p:sp>
      <p:pic>
        <p:nvPicPr>
          <p:cNvPr id="7" name="Picture 6" descr="Artificial Neural Network and it's contribution to Machine Learning — A  beginner's hand-book | by Ronik Basak | Good Audience"/>
          <p:cNvPicPr>
            <a:picLocks noChangeAspect="1"/>
          </p:cNvPicPr>
          <p:nvPr/>
        </p:nvPicPr>
        <p:blipFill>
          <a:blip r:embed="rId2"/>
          <a:stretch>
            <a:fillRect/>
          </a:stretch>
        </p:blipFill>
        <p:spPr>
          <a:xfrm>
            <a:off x="4280209" y="4172545"/>
            <a:ext cx="4847212" cy="25979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788553"/>
            <a:ext cx="8272212" cy="420630"/>
          </a:xfrm>
        </p:spPr>
        <p:txBody>
          <a:bodyPr/>
          <a:lstStyle/>
          <a:p>
            <a:r>
              <a:rPr lang="en-US" sz="2000" b="1">
                <a:solidFill>
                  <a:srgbClr val="C00000"/>
                </a:solidFill>
                <a:latin typeface="Arial Nova" panose="020B0504020202020204"/>
                <a:cs typeface="Times New Roman" panose="02020603050405020304"/>
              </a:rPr>
              <a:t>Result on running the model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22" y="1406725"/>
            <a:ext cx="2461304" cy="2062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519" y="1406725"/>
            <a:ext cx="6287735" cy="20624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2" y="4255399"/>
            <a:ext cx="2461304" cy="20624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516" y="4255399"/>
            <a:ext cx="6287735" cy="206241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p:nvPr/>
        </p:nvSpPr>
        <p:spPr>
          <a:xfrm>
            <a:off x="439890" y="3718417"/>
            <a:ext cx="8272212" cy="4206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9pPr>
          </a:lstStyle>
          <a:p>
            <a:r>
              <a:rPr lang="en-US" sz="2000" b="1">
                <a:solidFill>
                  <a:srgbClr val="C00000"/>
                </a:solidFill>
                <a:latin typeface="Arial Nova" panose="020B0504020202020204"/>
                <a:cs typeface="Times New Roman" panose="02020603050405020304"/>
              </a:rPr>
              <a:t>Overfitting observed</a:t>
            </a:r>
            <a:endParaRPr lang="en-US" sz="200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623" y="660966"/>
            <a:ext cx="8447266" cy="642964"/>
          </a:xfrm>
        </p:spPr>
        <p:txBody>
          <a:bodyPr/>
          <a:lstStyle/>
          <a:p>
            <a:r>
              <a:rPr lang="en-US" b="1">
                <a:latin typeface="Arial Nova" panose="020B0504020202020204"/>
              </a:rPr>
              <a:t>Hyper – tuned ANN</a:t>
            </a:r>
          </a:p>
        </p:txBody>
      </p:sp>
      <p:pic>
        <p:nvPicPr>
          <p:cNvPr id="4" name="Content Placeholder 3" descr="A diagram of a confusion matrix&#10;&#10;Description automatically generated"/>
          <p:cNvPicPr>
            <a:picLocks noGrp="1" noChangeAspect="1"/>
          </p:cNvPicPr>
          <p:nvPr>
            <p:ph idx="1"/>
          </p:nvPr>
        </p:nvPicPr>
        <p:blipFill>
          <a:blip r:embed="rId2"/>
          <a:stretch>
            <a:fillRect/>
          </a:stretch>
        </p:blipFill>
        <p:spPr>
          <a:xfrm>
            <a:off x="209966" y="1311135"/>
            <a:ext cx="2998772" cy="2522378"/>
          </a:xfrm>
        </p:spPr>
      </p:pic>
      <p:pic>
        <p:nvPicPr>
          <p:cNvPr id="6" name="Picture 5" descr="A graph of loss and loss&#10;&#10;Description automatically generated"/>
          <p:cNvPicPr>
            <a:picLocks noChangeAspect="1"/>
          </p:cNvPicPr>
          <p:nvPr/>
        </p:nvPicPr>
        <p:blipFill>
          <a:blip r:embed="rId3"/>
          <a:stretch>
            <a:fillRect/>
          </a:stretch>
        </p:blipFill>
        <p:spPr>
          <a:xfrm>
            <a:off x="82378" y="3988813"/>
            <a:ext cx="8382000" cy="2752159"/>
          </a:xfrm>
          <a:prstGeom prst="rect">
            <a:avLst/>
          </a:prstGeom>
        </p:spPr>
      </p:pic>
      <p:pic>
        <p:nvPicPr>
          <p:cNvPr id="7" name="Picture 6" descr="A screenshot of a computer screen&#10;&#10;Description automatically generated"/>
          <p:cNvPicPr>
            <a:picLocks noChangeAspect="1"/>
          </p:cNvPicPr>
          <p:nvPr/>
        </p:nvPicPr>
        <p:blipFill>
          <a:blip r:embed="rId4"/>
          <a:stretch>
            <a:fillRect/>
          </a:stretch>
        </p:blipFill>
        <p:spPr>
          <a:xfrm>
            <a:off x="4348419" y="1793917"/>
            <a:ext cx="4010025" cy="1704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690"/>
            <a:ext cx="8229600" cy="665822"/>
          </a:xfrm>
        </p:spPr>
        <p:txBody>
          <a:bodyPr/>
          <a:lstStyle/>
          <a:p>
            <a:pPr algn="ctr"/>
            <a:r>
              <a:rPr lang="en-US">
                <a:latin typeface="Arial Nova" panose="020B0504020202020204"/>
              </a:rPr>
              <a:t>SVM Model</a:t>
            </a:r>
            <a:endParaRPr lang="en-US"/>
          </a:p>
        </p:txBody>
      </p:sp>
      <p:sp>
        <p:nvSpPr>
          <p:cNvPr id="3" name="Text Placeholder 2"/>
          <p:cNvSpPr>
            <a:spLocks noGrp="1"/>
          </p:cNvSpPr>
          <p:nvPr>
            <p:ph type="body" idx="1"/>
          </p:nvPr>
        </p:nvSpPr>
        <p:spPr>
          <a:xfrm>
            <a:off x="4046429" y="1469853"/>
            <a:ext cx="4646140" cy="4906912"/>
          </a:xfrm>
        </p:spPr>
        <p:txBody>
          <a:bodyPr/>
          <a:lstStyle/>
          <a:p>
            <a:pPr marL="514350" indent="-285750">
              <a:buChar char="•"/>
            </a:pPr>
            <a:r>
              <a:rPr lang="en-US" sz="1800">
                <a:solidFill>
                  <a:schemeClr val="tx1"/>
                </a:solidFill>
                <a:latin typeface="Arial Nova" panose="020B0504020202020204"/>
              </a:rPr>
              <a:t>The model achieved an accuracy of approximately 63% originally, now it is 68 %.</a:t>
            </a:r>
            <a:endParaRPr lang="en-US" sz="1800">
              <a:solidFill>
                <a:schemeClr val="tx1"/>
              </a:solidFill>
            </a:endParaRPr>
          </a:p>
          <a:p>
            <a:pPr marL="571500" indent="-342900">
              <a:buChar char="•"/>
            </a:pPr>
            <a:endParaRPr lang="en-US" sz="1800">
              <a:solidFill>
                <a:schemeClr val="tx1"/>
              </a:solidFill>
              <a:latin typeface="Arial Nova" panose="020B0504020202020204"/>
            </a:endParaRPr>
          </a:p>
          <a:p>
            <a:pPr marL="571500" indent="-342900">
              <a:buChar char="•"/>
            </a:pPr>
            <a:r>
              <a:rPr lang="en-US" sz="1800">
                <a:solidFill>
                  <a:schemeClr val="tx1"/>
                </a:solidFill>
                <a:latin typeface="Arial Nova" panose="020B0504020202020204"/>
              </a:rPr>
              <a:t>The macro average treats all classes as equally important, resulting in a balanced average of the precision and recall across all classes, which is around 0.72 and 0.73 respectively.</a:t>
            </a:r>
          </a:p>
          <a:p>
            <a:pPr marL="571500" indent="-342900">
              <a:buChar char="•"/>
            </a:pPr>
            <a:endParaRPr lang="en-US" sz="1800">
              <a:solidFill>
                <a:schemeClr val="tx1"/>
              </a:solidFill>
              <a:latin typeface="Arial Nova" panose="020B0504020202020204"/>
            </a:endParaRPr>
          </a:p>
          <a:p>
            <a:pPr marL="571500" indent="-342900">
              <a:buChar char="•"/>
            </a:pPr>
            <a:r>
              <a:rPr lang="en-US" sz="1800">
                <a:solidFill>
                  <a:schemeClr val="tx1"/>
                </a:solidFill>
                <a:latin typeface="Arial Nova" panose="020B0504020202020204"/>
              </a:rPr>
              <a:t>There are noticeable confusions between Very Mild (Class 0) and Non Demented (Class 3), as indicated by the off-diagonal elements in the confusion matrix</a:t>
            </a:r>
          </a:p>
        </p:txBody>
      </p:sp>
      <p:pic>
        <p:nvPicPr>
          <p:cNvPr id="6" name="Picture 5" descr="A screenshot of a computer&#10;&#10;Description automatically generated"/>
          <p:cNvPicPr>
            <a:picLocks noChangeAspect="1"/>
          </p:cNvPicPr>
          <p:nvPr/>
        </p:nvPicPr>
        <p:blipFill>
          <a:blip r:embed="rId2"/>
          <a:stretch>
            <a:fillRect/>
          </a:stretch>
        </p:blipFill>
        <p:spPr>
          <a:xfrm>
            <a:off x="371475" y="1471324"/>
            <a:ext cx="3412573" cy="2007809"/>
          </a:xfrm>
          <a:prstGeom prst="rect">
            <a:avLst/>
          </a:prstGeom>
        </p:spPr>
      </p:pic>
      <p:pic>
        <p:nvPicPr>
          <p:cNvPr id="7" name="Picture 6" descr="A diagram of a confusion matrix&#10;&#10;Description automatically generated"/>
          <p:cNvPicPr>
            <a:picLocks noChangeAspect="1"/>
          </p:cNvPicPr>
          <p:nvPr/>
        </p:nvPicPr>
        <p:blipFill>
          <a:blip r:embed="rId3"/>
          <a:stretch>
            <a:fillRect/>
          </a:stretch>
        </p:blipFill>
        <p:spPr>
          <a:xfrm>
            <a:off x="214910" y="3672640"/>
            <a:ext cx="3568366" cy="26954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3287"/>
            <a:ext cx="8229600" cy="711297"/>
          </a:xfrm>
        </p:spPr>
        <p:txBody>
          <a:bodyPr/>
          <a:lstStyle/>
          <a:p>
            <a:pPr algn="ctr"/>
            <a:r>
              <a:rPr lang="en-US">
                <a:latin typeface="Arial Nova" panose="020B0504020202020204"/>
              </a:rPr>
              <a:t>Hyper-tuned SVM</a:t>
            </a:r>
            <a:endParaRPr lang="en-US"/>
          </a:p>
        </p:txBody>
      </p:sp>
      <p:sp>
        <p:nvSpPr>
          <p:cNvPr id="3" name="Text Placeholder 2"/>
          <p:cNvSpPr>
            <a:spLocks noGrp="1"/>
          </p:cNvSpPr>
          <p:nvPr>
            <p:ph type="body" idx="1"/>
          </p:nvPr>
        </p:nvSpPr>
        <p:spPr>
          <a:xfrm>
            <a:off x="4770058" y="3360211"/>
            <a:ext cx="4212903" cy="3370994"/>
          </a:xfrm>
        </p:spPr>
        <p:txBody>
          <a:bodyPr/>
          <a:lstStyle/>
          <a:p>
            <a:pPr marL="571500" indent="-342900">
              <a:buChar char="•"/>
            </a:pPr>
            <a:r>
              <a:rPr lang="en-US" sz="1400" dirty="0">
                <a:solidFill>
                  <a:schemeClr val="tx1"/>
                </a:solidFill>
                <a:latin typeface="Arial Nova" panose="020B0504020202020204"/>
              </a:rPr>
              <a:t>The </a:t>
            </a:r>
            <a:r>
              <a:rPr lang="en-US" sz="1400" dirty="0" err="1">
                <a:solidFill>
                  <a:schemeClr val="tx1"/>
                </a:solidFill>
                <a:latin typeface="Arial Nova" panose="020B0504020202020204"/>
              </a:rPr>
              <a:t>hypertuned</a:t>
            </a:r>
            <a:r>
              <a:rPr lang="en-US" sz="1400" dirty="0">
                <a:solidFill>
                  <a:schemeClr val="tx1"/>
                </a:solidFill>
                <a:latin typeface="Arial Nova" panose="020B0504020202020204"/>
              </a:rPr>
              <a:t> model has an accuracy of  71%, which is an improvement over the original SVM model's accuracy of 63%</a:t>
            </a:r>
          </a:p>
          <a:p>
            <a:pPr marL="571500" indent="-342900">
              <a:buChar char="•"/>
            </a:pPr>
            <a:r>
              <a:rPr lang="en-US" sz="1400" dirty="0">
                <a:solidFill>
                  <a:schemeClr val="tx1"/>
                </a:solidFill>
                <a:latin typeface="Arial Nova" panose="020B0504020202020204"/>
              </a:rPr>
              <a:t>The perfect classification for Class 2 (Moderate Demented) remains consistent, indicating that the features for this class are distinctive and well-learned by the model.</a:t>
            </a:r>
          </a:p>
          <a:p>
            <a:pPr marL="571500" indent="-342900">
              <a:buChar char="•"/>
            </a:pPr>
            <a:r>
              <a:rPr lang="en-US" sz="1400" dirty="0">
                <a:solidFill>
                  <a:schemeClr val="tx1"/>
                </a:solidFill>
                <a:latin typeface="Arial Nova" panose="020B0504020202020204"/>
              </a:rPr>
              <a:t>The confusion matrix shows fewer misclassifications between Class 0 (Very Mild) and Class 3 (Non Demented), suggesting an improvement in the model's ability to distinguish between these classes.</a:t>
            </a:r>
          </a:p>
          <a:p>
            <a:pPr marL="571500" indent="-342900">
              <a:buChar char="•"/>
            </a:pPr>
            <a:r>
              <a:rPr lang="en-US" sz="1400" dirty="0">
                <a:solidFill>
                  <a:schemeClr val="tx1"/>
                </a:solidFill>
                <a:latin typeface="Arial Nova" panose="020B0504020202020204"/>
              </a:rPr>
              <a:t>The learning curves post-PCA demonstrate a close gap between training and cross-validation scores, indicating good generalization of the </a:t>
            </a:r>
            <a:r>
              <a:rPr lang="en-US" sz="1400" dirty="0" err="1">
                <a:solidFill>
                  <a:schemeClr val="tx1"/>
                </a:solidFill>
                <a:latin typeface="Arial Nova" panose="020B0504020202020204"/>
              </a:rPr>
              <a:t>hypertuned</a:t>
            </a:r>
            <a:r>
              <a:rPr lang="en-US" sz="1400" dirty="0">
                <a:solidFill>
                  <a:schemeClr val="tx1"/>
                </a:solidFill>
                <a:latin typeface="Arial Nova" panose="020B0504020202020204"/>
              </a:rPr>
              <a:t> model.</a:t>
            </a:r>
          </a:p>
        </p:txBody>
      </p:sp>
      <p:pic>
        <p:nvPicPr>
          <p:cNvPr id="4" name="Picture 3" descr="A screenshot of a computer&#10;&#10;Description automatically generated"/>
          <p:cNvPicPr>
            <a:picLocks noChangeAspect="1"/>
          </p:cNvPicPr>
          <p:nvPr/>
        </p:nvPicPr>
        <p:blipFill>
          <a:blip r:embed="rId2"/>
          <a:stretch>
            <a:fillRect/>
          </a:stretch>
        </p:blipFill>
        <p:spPr>
          <a:xfrm>
            <a:off x="5403224" y="1194559"/>
            <a:ext cx="3162043" cy="1757749"/>
          </a:xfrm>
          <a:prstGeom prst="rect">
            <a:avLst/>
          </a:prstGeom>
        </p:spPr>
      </p:pic>
      <p:pic>
        <p:nvPicPr>
          <p:cNvPr id="5" name="Picture 4" descr="A blue squares with white text&#10;&#10;Description automatically generated"/>
          <p:cNvPicPr>
            <a:picLocks noChangeAspect="1"/>
          </p:cNvPicPr>
          <p:nvPr/>
        </p:nvPicPr>
        <p:blipFill>
          <a:blip r:embed="rId3"/>
          <a:stretch>
            <a:fillRect/>
          </a:stretch>
        </p:blipFill>
        <p:spPr>
          <a:xfrm>
            <a:off x="660541" y="3995931"/>
            <a:ext cx="3676650" cy="2771775"/>
          </a:xfrm>
          <a:prstGeom prst="rect">
            <a:avLst/>
          </a:prstGeom>
        </p:spPr>
      </p:pic>
      <p:pic>
        <p:nvPicPr>
          <p:cNvPr id="6" name="Picture 5" descr="A graph showing a green line&#10;&#10;Description automatically generated"/>
          <p:cNvPicPr>
            <a:picLocks noChangeAspect="1"/>
          </p:cNvPicPr>
          <p:nvPr/>
        </p:nvPicPr>
        <p:blipFill>
          <a:blip r:embed="rId4"/>
          <a:stretch>
            <a:fillRect/>
          </a:stretch>
        </p:blipFill>
        <p:spPr>
          <a:xfrm>
            <a:off x="572659" y="1257629"/>
            <a:ext cx="3716640" cy="2590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6252"/>
            <a:ext cx="8229600" cy="665822"/>
          </a:xfrm>
        </p:spPr>
        <p:txBody>
          <a:bodyPr/>
          <a:lstStyle/>
          <a:p>
            <a:pPr algn="ctr"/>
            <a:r>
              <a:rPr lang="en-US">
                <a:latin typeface="Arial Nova" panose="020B0504020202020204"/>
              </a:rPr>
              <a:t>CNN Model</a:t>
            </a:r>
            <a:endParaRPr lang="en-US"/>
          </a:p>
        </p:txBody>
      </p:sp>
      <p:sp>
        <p:nvSpPr>
          <p:cNvPr id="3" name="Text Placeholder 2"/>
          <p:cNvSpPr>
            <a:spLocks noGrp="1"/>
          </p:cNvSpPr>
          <p:nvPr>
            <p:ph type="body" idx="1"/>
          </p:nvPr>
        </p:nvSpPr>
        <p:spPr>
          <a:xfrm>
            <a:off x="4676623" y="1272144"/>
            <a:ext cx="4015946" cy="5183962"/>
          </a:xfrm>
        </p:spPr>
        <p:txBody>
          <a:bodyPr/>
          <a:lstStyle/>
          <a:p>
            <a:pPr marL="571500" indent="-342900">
              <a:buChar char="•"/>
            </a:pPr>
            <a:r>
              <a:rPr lang="en-US" sz="1600">
                <a:solidFill>
                  <a:schemeClr val="tx1"/>
                </a:solidFill>
                <a:latin typeface="Arial Nova" panose="020B0504020202020204"/>
              </a:rPr>
              <a:t>The model achieved an accuracy of approximately 94% </a:t>
            </a:r>
            <a:r>
              <a:rPr lang="en-US" sz="1600" err="1">
                <a:solidFill>
                  <a:schemeClr val="tx1"/>
                </a:solidFill>
                <a:latin typeface="Arial Nova" panose="020B0504020202020204"/>
              </a:rPr>
              <a:t>auc</a:t>
            </a:r>
            <a:r>
              <a:rPr lang="en-US" sz="1600">
                <a:solidFill>
                  <a:schemeClr val="tx1"/>
                </a:solidFill>
                <a:latin typeface="Arial Nova" panose="020B0504020202020204"/>
              </a:rPr>
              <a:t> or 82% accuracy. </a:t>
            </a:r>
          </a:p>
          <a:p>
            <a:pPr marL="571500" indent="-342900">
              <a:buChar char="•"/>
            </a:pPr>
            <a:r>
              <a:rPr lang="en-US" sz="1600">
                <a:solidFill>
                  <a:schemeClr val="tx1"/>
                </a:solidFill>
                <a:latin typeface="Arial Nova" panose="020B0504020202020204"/>
              </a:rPr>
              <a:t>The macro average treats all classes as equally important, resulting in a balanced average of the precision and recall across all classes, which is around 0.83 and 0.83 respectively.</a:t>
            </a:r>
          </a:p>
          <a:p>
            <a:pPr marL="571500" indent="-342900">
              <a:buChar char="•"/>
            </a:pPr>
            <a:endParaRPr lang="en-US" sz="1600">
              <a:solidFill>
                <a:schemeClr val="tx1"/>
              </a:solidFill>
              <a:latin typeface="Arial Nova" panose="020B0504020202020204"/>
            </a:endParaRPr>
          </a:p>
          <a:p>
            <a:pPr marL="571500" indent="-342900">
              <a:buChar char="•"/>
            </a:pPr>
            <a:r>
              <a:rPr lang="en-US" sz="1600">
                <a:solidFill>
                  <a:schemeClr val="tx1"/>
                </a:solidFill>
                <a:latin typeface="Arial Nova" panose="020B0504020202020204"/>
              </a:rPr>
              <a:t>From the confusion matrix the model is performing decently on the validation data. The AUC is a metric to be considered as the classes are imbalanced. The AUC indicates how well our model is able to distinguish between different classes, which in our case it is doing really well.</a:t>
            </a:r>
            <a:endParaRPr lang="en-US">
              <a:solidFill>
                <a:schemeClr val="tx1"/>
              </a:solidFill>
              <a:latin typeface="Arial Nova" panose="020B0504020202020204"/>
            </a:endParaRPr>
          </a:p>
        </p:txBody>
      </p:sp>
      <p:pic>
        <p:nvPicPr>
          <p:cNvPr id="4" name="Picture 3" descr="A blue squares with numbers and a blue square&#10;&#10;Description automatically generated"/>
          <p:cNvPicPr>
            <a:picLocks noChangeAspect="1"/>
          </p:cNvPicPr>
          <p:nvPr/>
        </p:nvPicPr>
        <p:blipFill>
          <a:blip r:embed="rId2"/>
          <a:stretch>
            <a:fillRect/>
          </a:stretch>
        </p:blipFill>
        <p:spPr>
          <a:xfrm>
            <a:off x="574691" y="3919779"/>
            <a:ext cx="3293461" cy="2789696"/>
          </a:xfrm>
          <a:prstGeom prst="rect">
            <a:avLst/>
          </a:prstGeom>
        </p:spPr>
      </p:pic>
      <p:pic>
        <p:nvPicPr>
          <p:cNvPr id="5" name="Picture 4" descr="A screenshot of a graph&#10;&#10;Description automatically generated"/>
          <p:cNvPicPr>
            <a:picLocks noChangeAspect="1"/>
          </p:cNvPicPr>
          <p:nvPr/>
        </p:nvPicPr>
        <p:blipFill>
          <a:blip r:embed="rId3"/>
          <a:stretch>
            <a:fillRect/>
          </a:stretch>
        </p:blipFill>
        <p:spPr>
          <a:xfrm>
            <a:off x="93958" y="1772456"/>
            <a:ext cx="4384084" cy="16534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6681"/>
            <a:ext cx="8229600" cy="739863"/>
          </a:xfrm>
        </p:spPr>
        <p:txBody>
          <a:bodyPr/>
          <a:lstStyle/>
          <a:p>
            <a:pPr algn="ctr"/>
            <a:r>
              <a:rPr lang="en-US" sz="3700">
                <a:latin typeface="Arial Nova" panose="020B0504020202020204"/>
              </a:rPr>
              <a:t>Hyper-tuned Analytical Techniques</a:t>
            </a:r>
            <a:endParaRPr lang="en-US">
              <a:latin typeface="Arial Nova" panose="020B0504020202020204"/>
            </a:endParaRPr>
          </a:p>
          <a:p>
            <a:pPr algn="ctr"/>
            <a:br>
              <a:rPr lang="en-US"/>
            </a:br>
            <a:endParaRPr lang="en-US">
              <a:latin typeface="Arial Nova" panose="020B0504020202020204"/>
            </a:endParaRPr>
          </a:p>
        </p:txBody>
      </p:sp>
      <p:sp>
        <p:nvSpPr>
          <p:cNvPr id="3" name="Text Placeholder 2"/>
          <p:cNvSpPr>
            <a:spLocks noGrp="1"/>
          </p:cNvSpPr>
          <p:nvPr>
            <p:ph type="body" idx="1"/>
          </p:nvPr>
        </p:nvSpPr>
        <p:spPr>
          <a:xfrm>
            <a:off x="457200" y="1749831"/>
            <a:ext cx="8229600" cy="4685212"/>
          </a:xfrm>
        </p:spPr>
        <p:txBody>
          <a:bodyPr/>
          <a:lstStyle/>
          <a:p>
            <a:pPr marL="0" indent="0"/>
            <a:r>
              <a:rPr lang="en-US" sz="1250">
                <a:solidFill>
                  <a:srgbClr val="000000"/>
                </a:solidFill>
                <a:latin typeface="Arial Nova" panose="020B0504020202020204"/>
                <a:cs typeface="Arial" panose="020B0604020202020204"/>
              </a:rPr>
              <a:t>Applied Principal Component Analysis (PCA) for feature reduction to handle high-dimensional MRI data effectively.</a:t>
            </a:r>
            <a:br>
              <a:rPr lang="en-US" sz="1250">
                <a:latin typeface="Arial Nova" panose="020B0504020202020204"/>
              </a:rPr>
            </a:br>
            <a:endParaRPr lang="en-US" sz="1250">
              <a:latin typeface="Arial Nova" panose="020B0504020202020204"/>
            </a:endParaRPr>
          </a:p>
          <a:p>
            <a:r>
              <a:rPr lang="en-US" sz="1250" b="1">
                <a:solidFill>
                  <a:srgbClr val="000000"/>
                </a:solidFill>
                <a:latin typeface="Arial Nova" panose="020B0504020202020204"/>
              </a:rPr>
              <a:t>Importance of PCA in Our Model:</a:t>
            </a:r>
            <a:br>
              <a:rPr lang="en-US" sz="1250">
                <a:latin typeface="Arial Nova" panose="020B0504020202020204"/>
              </a:rPr>
            </a:br>
            <a:endParaRPr lang="en-US" sz="1250">
              <a:latin typeface="Arial Nova" panose="020B0504020202020204"/>
            </a:endParaRPr>
          </a:p>
          <a:p>
            <a:pPr marL="285750" indent="-285750">
              <a:buChar char="•"/>
            </a:pPr>
            <a:r>
              <a:rPr lang="en-US" sz="1250" b="1">
                <a:solidFill>
                  <a:srgbClr val="000000"/>
                </a:solidFill>
                <a:latin typeface="Arial Nova" panose="020B0504020202020204"/>
                <a:cs typeface="Arial" panose="020B0604020202020204"/>
              </a:rPr>
              <a:t>Dimensionality Reduction</a:t>
            </a:r>
            <a:r>
              <a:rPr lang="en-US" sz="1250">
                <a:solidFill>
                  <a:srgbClr val="000000"/>
                </a:solidFill>
                <a:latin typeface="Arial Nova" panose="020B0504020202020204"/>
                <a:cs typeface="Arial" panose="020B0604020202020204"/>
              </a:rPr>
              <a:t>: Transforms high-dimensional data into a lower-dimensional form.</a:t>
            </a:r>
            <a:endParaRPr lang="en-US" sz="1250">
              <a:latin typeface="Arial Nova" panose="020B0504020202020204"/>
            </a:endParaRPr>
          </a:p>
          <a:p>
            <a:pPr marL="285750" indent="-285750">
              <a:buChar char="•"/>
            </a:pPr>
            <a:r>
              <a:rPr lang="en-US" sz="1250" b="1">
                <a:solidFill>
                  <a:srgbClr val="000000"/>
                </a:solidFill>
                <a:latin typeface="Arial Nova" panose="020B0504020202020204"/>
                <a:cs typeface="Arial" panose="020B0604020202020204"/>
              </a:rPr>
              <a:t>Efficiency</a:t>
            </a:r>
            <a:r>
              <a:rPr lang="en-US" sz="1250">
                <a:solidFill>
                  <a:srgbClr val="000000"/>
                </a:solidFill>
                <a:latin typeface="Arial Nova" panose="020B0504020202020204"/>
                <a:cs typeface="Arial" panose="020B0604020202020204"/>
              </a:rPr>
              <a:t>: Reduces training time by limiting the number of input features without significant loss of information.</a:t>
            </a:r>
            <a:endParaRPr lang="en-US" sz="1250">
              <a:latin typeface="Arial Nova" panose="020B0504020202020204"/>
            </a:endParaRPr>
          </a:p>
          <a:p>
            <a:pPr marL="285750" indent="-285750">
              <a:buChar char="•"/>
            </a:pPr>
            <a:r>
              <a:rPr lang="en-US" sz="1250" b="1">
                <a:solidFill>
                  <a:srgbClr val="000000"/>
                </a:solidFill>
                <a:latin typeface="Arial Nova" panose="020B0504020202020204"/>
                <a:cs typeface="Arial" panose="020B0604020202020204"/>
              </a:rPr>
              <a:t>Performance</a:t>
            </a:r>
            <a:r>
              <a:rPr lang="en-US" sz="1250">
                <a:solidFill>
                  <a:srgbClr val="000000"/>
                </a:solidFill>
                <a:latin typeface="Arial Nova" panose="020B0504020202020204"/>
                <a:cs typeface="Arial" panose="020B0604020202020204"/>
              </a:rPr>
              <a:t>: Improves model accuracy by eliminating noise and redundancy in the data.</a:t>
            </a:r>
            <a:endParaRPr lang="en-US" sz="1250">
              <a:latin typeface="Arial Nova" panose="020B0504020202020204"/>
            </a:endParaRPr>
          </a:p>
          <a:p>
            <a:pPr marL="285750" indent="-285750">
              <a:buChar char="•"/>
            </a:pPr>
            <a:r>
              <a:rPr lang="en-US" sz="1250">
                <a:solidFill>
                  <a:srgbClr val="000000"/>
                </a:solidFill>
                <a:latin typeface="Arial Nova" panose="020B0504020202020204"/>
                <a:cs typeface="Arial" panose="020B0604020202020204"/>
              </a:rPr>
              <a:t>Utilized Support Vector Machine (SVM) with hyperparameter tuning via Grid and Randomized Search to improve classification accuracy.</a:t>
            </a:r>
            <a:endParaRPr lang="en-US" sz="1250">
              <a:latin typeface="Arial Nova" panose="020B0504020202020204"/>
            </a:endParaRPr>
          </a:p>
          <a:p>
            <a:pPr marL="285750" indent="-285750">
              <a:buChar char="•"/>
            </a:pPr>
            <a:r>
              <a:rPr lang="en-US" sz="1250">
                <a:solidFill>
                  <a:srgbClr val="000000"/>
                </a:solidFill>
                <a:latin typeface="Arial Nova" panose="020B0504020202020204"/>
                <a:cs typeface="Arial" panose="020B0604020202020204"/>
              </a:rPr>
              <a:t>Confusion Matrix analysis revealed the model's strength in identifying Moderate Demented cases and its initial challenge in distinguishing Very Mild from Non-Demented cases.</a:t>
            </a:r>
            <a:endParaRPr lang="en-US" sz="1250">
              <a:latin typeface="Arial Nova" panose="020B0504020202020204"/>
            </a:endParaRPr>
          </a:p>
          <a:p>
            <a:pPr indent="0"/>
            <a:endParaRPr lang="en-US" sz="1250">
              <a:latin typeface="Arial Nova" panose="020B0504020202020204"/>
            </a:endParaRPr>
          </a:p>
          <a:p>
            <a:r>
              <a:rPr lang="en-US" sz="1250" b="1">
                <a:solidFill>
                  <a:srgbClr val="000000"/>
                </a:solidFill>
                <a:latin typeface="Arial Nova" panose="020B0504020202020204"/>
              </a:rPr>
              <a:t>Tasks for improvements on next week:</a:t>
            </a:r>
            <a:endParaRPr lang="en-US" sz="1250" b="1">
              <a:latin typeface="Arial Nova" panose="020B0504020202020204"/>
            </a:endParaRPr>
          </a:p>
          <a:p>
            <a:pPr marL="285750" indent="-285750">
              <a:buChar char="•"/>
            </a:pPr>
            <a:r>
              <a:rPr lang="en-US" sz="1250">
                <a:solidFill>
                  <a:srgbClr val="000000"/>
                </a:solidFill>
                <a:latin typeface="Arial Nova" panose="020B0504020202020204"/>
                <a:cs typeface="Arial" panose="020B0604020202020204"/>
              </a:rPr>
              <a:t>Incorporate Additional Features: Integrate texture-based features from MRI images, like gray-level co-occurrence matrix (GLCM) parameters, to capture more detailed patterns related to Alzheimer's. Strengthen the model's predictive power, specifically in differentiating stages of Alzheimer's and identifying correlations with brain tumors.</a:t>
            </a:r>
            <a:endParaRPr lang="en-US" sz="1250">
              <a:latin typeface="Arial Nova" panose="020B0504020202020204"/>
            </a:endParaRPr>
          </a:p>
          <a:p>
            <a:pPr marL="285750" indent="-285750">
              <a:buChar char="•"/>
            </a:pPr>
            <a:r>
              <a:rPr lang="en-US" sz="1250" b="1">
                <a:solidFill>
                  <a:srgbClr val="000000"/>
                </a:solidFill>
                <a:latin typeface="Arial Nova" panose="020B0504020202020204"/>
                <a:cs typeface="Arial" panose="020B0604020202020204"/>
              </a:rPr>
              <a:t>Model Tuning</a:t>
            </a:r>
            <a:r>
              <a:rPr lang="en-US" sz="1250">
                <a:solidFill>
                  <a:srgbClr val="000000"/>
                </a:solidFill>
                <a:latin typeface="Arial Nova" panose="020B0504020202020204"/>
                <a:cs typeface="Arial" panose="020B0604020202020204"/>
              </a:rPr>
              <a:t>: Experiment with custom SVM kernels that may capture the complex patterns in MRI data more effectively than standard kernels.</a:t>
            </a:r>
            <a:endParaRPr lang="en-US" sz="1250">
              <a:latin typeface="Arial Nova" panose="020B0504020202020204"/>
            </a:endParaRPr>
          </a:p>
          <a:p>
            <a:endParaRPr lang="en-US" sz="1000">
              <a:latin typeface="Arial Nova" panose="020B05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and visualizing DenseNets | by Pablo Ruiz | Towards Data  Scienc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478" y="2400343"/>
            <a:ext cx="4107281" cy="220766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a:xfrm>
            <a:off x="5155204" y="1560767"/>
            <a:ext cx="3448319" cy="891540"/>
          </a:xfrm>
        </p:spPr>
        <p:txBody>
          <a:bodyPr>
            <a:normAutofit fontScale="90000"/>
          </a:bodyPr>
          <a:lstStyle/>
          <a:p>
            <a:r>
              <a:rPr lang="en-US">
                <a:solidFill>
                  <a:srgbClr val="FFFFFF"/>
                </a:solidFill>
              </a:rPr>
              <a:t>DenseNEt model</a:t>
            </a:r>
          </a:p>
        </p:txBody>
      </p:sp>
      <p:sp>
        <p:nvSpPr>
          <p:cNvPr id="1051" name="Content Placeholder 6"/>
          <p:cNvSpPr>
            <a:spLocks noGrp="1"/>
          </p:cNvSpPr>
          <p:nvPr>
            <p:ph idx="1"/>
          </p:nvPr>
        </p:nvSpPr>
        <p:spPr>
          <a:xfrm>
            <a:off x="5155203" y="1560767"/>
            <a:ext cx="3448319" cy="5132779"/>
          </a:xfrm>
        </p:spPr>
        <p:txBody>
          <a:bodyPr>
            <a:normAutofit/>
          </a:bodyPr>
          <a:lstStyle/>
          <a:p>
            <a:pPr marL="25400" indent="0">
              <a:lnSpc>
                <a:spcPct val="110000"/>
              </a:lnSpc>
              <a:buNone/>
            </a:pPr>
            <a:r>
              <a:rPr lang="en-US" sz="1400" b="1" dirty="0">
                <a:solidFill>
                  <a:schemeClr val="tx1"/>
                </a:solidFill>
                <a:latin typeface="Arial Nova" panose="020B0504020202020204"/>
                <a:cs typeface="Times New Roman" panose="02020603050405020304"/>
              </a:rPr>
              <a:t>Feature Extraction and Pattern Recognition:</a:t>
            </a:r>
            <a:endParaRPr lang="en-US" dirty="0"/>
          </a:p>
          <a:p>
            <a:pPr>
              <a:lnSpc>
                <a:spcPct val="110000"/>
              </a:lnSpc>
              <a:buFont typeface="Arial" panose="020B0604020202020204" pitchFamily="34" charset="0"/>
              <a:buChar char="•"/>
            </a:pPr>
            <a:r>
              <a:rPr lang="en-US" sz="1400" dirty="0" err="1">
                <a:solidFill>
                  <a:schemeClr val="tx1"/>
                </a:solidFill>
                <a:latin typeface="Arial Nova" panose="020B0504020202020204"/>
                <a:cs typeface="Times New Roman" panose="02020603050405020304"/>
              </a:rPr>
              <a:t>DenseNet</a:t>
            </a:r>
            <a:r>
              <a:rPr lang="en-US" sz="1400" dirty="0">
                <a:solidFill>
                  <a:schemeClr val="tx1"/>
                </a:solidFill>
                <a:latin typeface="Arial Nova" panose="020B0504020202020204"/>
                <a:cs typeface="Times New Roman" panose="02020603050405020304"/>
              </a:rPr>
              <a:t> excels in feature extraction from MRI data, surpassing traditional methods.</a:t>
            </a:r>
          </a:p>
          <a:p>
            <a:pPr marL="25400" indent="0">
              <a:lnSpc>
                <a:spcPct val="110000"/>
              </a:lnSpc>
              <a:buNone/>
            </a:pPr>
            <a:r>
              <a:rPr lang="en-US" sz="1400" b="1" dirty="0">
                <a:solidFill>
                  <a:schemeClr val="tx1"/>
                </a:solidFill>
                <a:latin typeface="Arial Nova" panose="020B0504020202020204"/>
                <a:cs typeface="Times New Roman" panose="02020603050405020304"/>
              </a:rPr>
              <a:t>Non-Linearity and Complexity:</a:t>
            </a:r>
          </a:p>
          <a:p>
            <a:pPr>
              <a:lnSpc>
                <a:spcPct val="110000"/>
              </a:lnSpc>
              <a:buFont typeface="Arial" panose="020B0604020202020204" pitchFamily="34" charset="0"/>
              <a:buChar char="•"/>
            </a:pPr>
            <a:r>
              <a:rPr lang="en-US" sz="1400" dirty="0" err="1">
                <a:solidFill>
                  <a:schemeClr val="tx1"/>
                </a:solidFill>
                <a:latin typeface="Arial Nova" panose="020B0504020202020204"/>
                <a:cs typeface="Times New Roman" panose="02020603050405020304"/>
              </a:rPr>
              <a:t>DenseNet</a:t>
            </a:r>
            <a:r>
              <a:rPr lang="en-US" sz="1400" dirty="0">
                <a:solidFill>
                  <a:schemeClr val="tx1"/>
                </a:solidFill>
                <a:latin typeface="Arial Nova" panose="020B0504020202020204"/>
                <a:cs typeface="Times New Roman" panose="02020603050405020304"/>
              </a:rPr>
              <a:t> effectively models and captures non-linear complexities within medical imaging data.</a:t>
            </a:r>
          </a:p>
          <a:p>
            <a:pPr marL="25400" indent="0">
              <a:lnSpc>
                <a:spcPct val="110000"/>
              </a:lnSpc>
              <a:buNone/>
            </a:pPr>
            <a:r>
              <a:rPr lang="en-US" sz="1400" b="1" dirty="0">
                <a:solidFill>
                  <a:schemeClr val="tx1"/>
                </a:solidFill>
                <a:latin typeface="Arial Nova" panose="020B0504020202020204"/>
                <a:cs typeface="Times New Roman" panose="02020603050405020304"/>
              </a:rPr>
              <a:t>Adaptability and Generalization:</a:t>
            </a:r>
          </a:p>
          <a:p>
            <a:pPr>
              <a:lnSpc>
                <a:spcPct val="110000"/>
              </a:lnSpc>
              <a:buFont typeface="Arial" panose="020B0604020202020204" pitchFamily="34" charset="0"/>
              <a:buChar char="•"/>
            </a:pPr>
            <a:r>
              <a:rPr lang="en-US" sz="1400" dirty="0" err="1">
                <a:solidFill>
                  <a:schemeClr val="tx1"/>
                </a:solidFill>
                <a:latin typeface="Arial Nova" panose="020B0504020202020204"/>
                <a:cs typeface="Times New Roman" panose="02020603050405020304"/>
              </a:rPr>
              <a:t>DenseNet</a:t>
            </a:r>
            <a:r>
              <a:rPr lang="en-US" sz="1400" dirty="0">
                <a:solidFill>
                  <a:schemeClr val="tx1"/>
                </a:solidFill>
                <a:latin typeface="Arial Nova" panose="020B0504020202020204"/>
                <a:cs typeface="Times New Roman" panose="02020603050405020304"/>
              </a:rPr>
              <a:t> demonstrates adaptability to diverse datasets, ensuring robustness in handling variations in MRI data.</a:t>
            </a:r>
          </a:p>
          <a:p>
            <a:pPr marL="25400" indent="0">
              <a:lnSpc>
                <a:spcPct val="110000"/>
              </a:lnSpc>
              <a:buNone/>
            </a:pPr>
            <a:r>
              <a:rPr lang="en-US" sz="1400" b="1" dirty="0">
                <a:solidFill>
                  <a:schemeClr val="tx1"/>
                </a:solidFill>
                <a:latin typeface="Arial Nova" panose="020B0504020202020204"/>
                <a:cs typeface="Times New Roman" panose="02020603050405020304"/>
              </a:rPr>
              <a:t>Training on Annotated MRI Datasets:</a:t>
            </a:r>
          </a:p>
          <a:p>
            <a:pPr>
              <a:lnSpc>
                <a:spcPct val="110000"/>
              </a:lnSpc>
              <a:buFont typeface="Arial" panose="020B0604020202020204" pitchFamily="34" charset="0"/>
              <a:buChar char="•"/>
            </a:pPr>
            <a:r>
              <a:rPr lang="en-US" sz="1400" dirty="0">
                <a:solidFill>
                  <a:schemeClr val="tx1"/>
                </a:solidFill>
                <a:latin typeface="Arial Nova" panose="020B0504020202020204"/>
                <a:cs typeface="Times New Roman" panose="02020603050405020304"/>
              </a:rPr>
              <a:t>Annotated MRI datasets are vital for training </a:t>
            </a:r>
            <a:r>
              <a:rPr lang="en-US" sz="1400" dirty="0" err="1">
                <a:solidFill>
                  <a:schemeClr val="tx1"/>
                </a:solidFill>
                <a:latin typeface="Arial Nova" panose="020B0504020202020204"/>
                <a:cs typeface="Times New Roman" panose="02020603050405020304"/>
              </a:rPr>
              <a:t>DenseNet</a:t>
            </a:r>
            <a:r>
              <a:rPr lang="en-US" sz="1400" dirty="0">
                <a:solidFill>
                  <a:schemeClr val="tx1"/>
                </a:solidFill>
                <a:latin typeface="Arial Nova" panose="020B0504020202020204"/>
                <a:cs typeface="Times New Roman" panose="02020603050405020304"/>
              </a:rPr>
              <a:t> </a:t>
            </a:r>
            <a:r>
              <a:rPr lang="en-US" sz="900" dirty="0">
                <a:solidFill>
                  <a:srgbClr val="FFFFFF"/>
                </a:solidFill>
                <a:latin typeface="Arial Nova" panose="020B0504020202020204"/>
                <a:cs typeface="Times New Roman" panose="02020603050405020304"/>
              </a:rPr>
              <a:t>models.</a:t>
            </a:r>
          </a:p>
          <a:p>
            <a:pPr marL="0" indent="0">
              <a:lnSpc>
                <a:spcPct val="110000"/>
              </a:lnSpc>
              <a:buNone/>
            </a:pPr>
            <a:endParaRPr lang="en-US" sz="900" dirty="0">
              <a:solidFill>
                <a:srgbClr val="FFFFFF"/>
              </a:solidFill>
              <a:latin typeface="Arial Nova" panose="020B0504020202020204"/>
              <a:cs typeface="Times New Roman" panose="02020603050405020304" pitchFamily="18" charset="0"/>
            </a:endParaRPr>
          </a:p>
        </p:txBody>
      </p:sp>
      <p:sp>
        <p:nvSpPr>
          <p:cNvPr id="4" name="Title 2"/>
          <p:cNvSpPr txBox="1"/>
          <p:nvPr/>
        </p:nvSpPr>
        <p:spPr>
          <a:xfrm>
            <a:off x="457199" y="661640"/>
            <a:ext cx="8253260" cy="64119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9pPr>
          </a:lstStyle>
          <a:p>
            <a:r>
              <a:rPr lang="en-US" b="1">
                <a:latin typeface="Arial Nova" panose="020B0504020202020204"/>
              </a:rPr>
              <a:t>Dense Net Model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35894" y="702156"/>
            <a:ext cx="8272212" cy="1188720"/>
          </a:xfrm>
        </p:spPr>
        <p:txBody>
          <a:bodyPr/>
          <a:lstStyle/>
          <a:p>
            <a:r>
              <a:rPr lang="en-US" b="1">
                <a:latin typeface="Arial Nova" panose="020B0504020202020204"/>
              </a:rPr>
              <a:t>Confusion Matrix on running code</a:t>
            </a:r>
          </a:p>
        </p:txBody>
      </p:sp>
      <p:pic>
        <p:nvPicPr>
          <p:cNvPr id="4" name="Picture 3" descr="A blue squares with numbers and labels&#10;&#10;Description automatically generated"/>
          <p:cNvPicPr>
            <a:picLocks noChangeAspect="1"/>
          </p:cNvPicPr>
          <p:nvPr/>
        </p:nvPicPr>
        <p:blipFill>
          <a:blip r:embed="rId2"/>
          <a:stretch>
            <a:fillRect/>
          </a:stretch>
        </p:blipFill>
        <p:spPr>
          <a:xfrm>
            <a:off x="2199160" y="2275815"/>
            <a:ext cx="4745682" cy="421063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Net (2015) | one minute summary | by Jeffrey Boschman | One Minute  Machine Learning | 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8610" y="2349002"/>
            <a:ext cx="4299149" cy="34560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55204" y="1400175"/>
            <a:ext cx="3448319" cy="441665"/>
          </a:xfrm>
        </p:spPr>
        <p:txBody>
          <a:bodyPr>
            <a:normAutofit fontScale="90000"/>
          </a:bodyPr>
          <a:lstStyle/>
          <a:p>
            <a:r>
              <a:rPr lang="en-US">
                <a:solidFill>
                  <a:srgbClr val="FFFFFF"/>
                </a:solidFill>
                <a:latin typeface="Times New Roman" panose="02020603050405020304" pitchFamily="18" charset="0"/>
                <a:cs typeface="Times New Roman" panose="02020603050405020304" pitchFamily="18" charset="0"/>
              </a:rPr>
              <a:t>Resnet Model</a:t>
            </a:r>
          </a:p>
        </p:txBody>
      </p:sp>
      <p:sp>
        <p:nvSpPr>
          <p:cNvPr id="3" name="Content Placeholder 2"/>
          <p:cNvSpPr>
            <a:spLocks noGrp="1"/>
          </p:cNvSpPr>
          <p:nvPr>
            <p:ph idx="1"/>
          </p:nvPr>
        </p:nvSpPr>
        <p:spPr>
          <a:xfrm>
            <a:off x="4749342" y="1397664"/>
            <a:ext cx="4258734" cy="4979706"/>
          </a:xfrm>
        </p:spPr>
        <p:txBody>
          <a:bodyPr>
            <a:noAutofit/>
          </a:bodyPr>
          <a:lstStyle/>
          <a:p>
            <a:pPr>
              <a:lnSpc>
                <a:spcPct val="110000"/>
              </a:lnSpc>
            </a:pPr>
            <a:r>
              <a:rPr lang="en-US" sz="1600">
                <a:solidFill>
                  <a:schemeClr val="tx1"/>
                </a:solidFill>
                <a:latin typeface="Arial Nova" panose="020B0504020202020204"/>
                <a:cs typeface="Times New Roman" panose="02020603050405020304"/>
              </a:rPr>
              <a:t>ResNet excels in feature extraction from MRI data, outperforming traditional methods.</a:t>
            </a:r>
            <a:endParaRPr lang="en-US">
              <a:solidFill>
                <a:schemeClr val="tx1"/>
              </a:solidFill>
            </a:endParaRPr>
          </a:p>
          <a:p>
            <a:pPr>
              <a:lnSpc>
                <a:spcPct val="110000"/>
              </a:lnSpc>
            </a:pPr>
            <a:r>
              <a:rPr lang="en-US" sz="1600">
                <a:solidFill>
                  <a:schemeClr val="tx1"/>
                </a:solidFill>
                <a:latin typeface="Arial Nova" panose="020B0504020202020204"/>
                <a:cs typeface="Times New Roman" panose="02020603050405020304"/>
              </a:rPr>
              <a:t>ResNet effectively models and captures non-linear complexities within medical imaging data.</a:t>
            </a:r>
          </a:p>
          <a:p>
            <a:pPr>
              <a:lnSpc>
                <a:spcPct val="110000"/>
              </a:lnSpc>
            </a:pPr>
            <a:r>
              <a:rPr lang="en-US" sz="1600">
                <a:solidFill>
                  <a:schemeClr val="tx1"/>
                </a:solidFill>
                <a:latin typeface="Arial Nova" panose="020B0504020202020204"/>
                <a:cs typeface="Times New Roman" panose="02020603050405020304"/>
              </a:rPr>
              <a:t>ResNet demonstrates adaptability to diverse datasets, ensuring robustness in handling variations in MRI data.</a:t>
            </a:r>
          </a:p>
          <a:p>
            <a:pPr>
              <a:lnSpc>
                <a:spcPct val="110000"/>
              </a:lnSpc>
            </a:pPr>
            <a:r>
              <a:rPr lang="en-US" sz="1600">
                <a:solidFill>
                  <a:schemeClr val="tx1"/>
                </a:solidFill>
                <a:latin typeface="Arial Nova" panose="020B0504020202020204"/>
                <a:cs typeface="Times New Roman" panose="02020603050405020304"/>
              </a:rPr>
              <a:t>Case studies highlight ResNet's significant success in medical imaging tasks.</a:t>
            </a:r>
          </a:p>
          <a:p>
            <a:pPr>
              <a:lnSpc>
                <a:spcPct val="110000"/>
              </a:lnSpc>
            </a:pPr>
            <a:r>
              <a:rPr lang="en-US" sz="1600">
                <a:solidFill>
                  <a:schemeClr val="tx1"/>
                </a:solidFill>
                <a:latin typeface="Arial Nova" panose="020B0504020202020204"/>
                <a:cs typeface="Times New Roman" panose="02020603050405020304"/>
              </a:rPr>
              <a:t>Using </a:t>
            </a:r>
            <a:r>
              <a:rPr lang="en-US" sz="1600" err="1">
                <a:solidFill>
                  <a:schemeClr val="tx1"/>
                </a:solidFill>
                <a:latin typeface="Arial Nova" panose="020B0504020202020204"/>
                <a:cs typeface="Times New Roman" panose="02020603050405020304"/>
              </a:rPr>
              <a:t>keras</a:t>
            </a:r>
            <a:r>
              <a:rPr lang="en-US" sz="1600">
                <a:solidFill>
                  <a:schemeClr val="tx1"/>
                </a:solidFill>
                <a:latin typeface="Arial Nova" panose="020B0504020202020204"/>
                <a:cs typeface="Times New Roman" panose="02020603050405020304"/>
              </a:rPr>
              <a:t>-tuner we are working to </a:t>
            </a:r>
            <a:r>
              <a:rPr lang="en-US" sz="1600" err="1">
                <a:solidFill>
                  <a:schemeClr val="tx1"/>
                </a:solidFill>
                <a:latin typeface="Arial Nova" panose="020B0504020202020204"/>
                <a:cs typeface="Times New Roman" panose="02020603050405020304"/>
              </a:rPr>
              <a:t>hypertune</a:t>
            </a:r>
            <a:r>
              <a:rPr lang="en-US" sz="1600">
                <a:solidFill>
                  <a:schemeClr val="tx1"/>
                </a:solidFill>
                <a:latin typeface="Arial Nova" panose="020B0504020202020204"/>
                <a:cs typeface="Times New Roman" panose="02020603050405020304"/>
              </a:rPr>
              <a:t> this model.</a:t>
            </a:r>
            <a:endParaRPr lang="en-US" sz="1600">
              <a:solidFill>
                <a:schemeClr val="tx1"/>
              </a:solidFill>
              <a:latin typeface="Arial Nova" panose="020B0504020202020204"/>
              <a:cs typeface="Times New Roman" panose="02020603050405020304" pitchFamily="18" charset="0"/>
            </a:endParaRPr>
          </a:p>
        </p:txBody>
      </p:sp>
      <p:sp>
        <p:nvSpPr>
          <p:cNvPr id="5" name="Title 1"/>
          <p:cNvSpPr txBox="1"/>
          <p:nvPr/>
        </p:nvSpPr>
        <p:spPr>
          <a:xfrm>
            <a:off x="435107" y="678728"/>
            <a:ext cx="8272212" cy="4206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400"/>
              <a:buFont typeface="Arial" panose="020B0604020202020204"/>
              <a:buNone/>
              <a:defRPr sz="3600" b="0" i="0" u="none" strike="noStrike" cap="none">
                <a:solidFill>
                  <a:srgbClr val="C12030"/>
                </a:solidFill>
                <a:latin typeface="Helvetica Neue"/>
                <a:ea typeface="Helvetica Neue"/>
                <a:cs typeface="Helvetica Neue"/>
                <a:sym typeface="Helvetica Neue"/>
              </a:defRPr>
            </a:lvl9pPr>
          </a:lstStyle>
          <a:p>
            <a:r>
              <a:rPr lang="en-US" b="1">
                <a:latin typeface="Arial Nova" panose="020B0504020202020204"/>
                <a:cs typeface="Times New Roman" panose="02020603050405020304"/>
              </a:rPr>
              <a:t>ResNet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body" idx="1"/>
          </p:nvPr>
        </p:nvSpPr>
        <p:spPr>
          <a:xfrm>
            <a:off x="457200" y="14478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3200"/>
              <a:buChar char="•"/>
            </a:pPr>
            <a:endParaRPr lang="en-US" sz="1800">
              <a:latin typeface="Arial Nova" panose="020B0504020202020204"/>
              <a:cs typeface="Times New Roman" panose="02020603050405020304" pitchFamily="18" charset="0"/>
            </a:endParaRPr>
          </a:p>
          <a:p>
            <a:pPr>
              <a:lnSpc>
                <a:spcPct val="150000"/>
              </a:lnSpc>
              <a:buSzPts val="3200"/>
            </a:pPr>
            <a:r>
              <a:rPr lang="en-US" sz="1800">
                <a:latin typeface="Arial Nova" panose="020B0504020202020204"/>
                <a:cs typeface="Times New Roman" panose="02020603050405020304"/>
              </a:rPr>
              <a:t>The data is collected from various sources, including websites, hospitals, and public repositories.</a:t>
            </a:r>
          </a:p>
          <a:p>
            <a:pPr>
              <a:lnSpc>
                <a:spcPct val="150000"/>
              </a:lnSpc>
              <a:buSzPts val="3200"/>
            </a:pPr>
            <a:endParaRPr lang="en-US" sz="1800">
              <a:latin typeface="Arial Nova" panose="020B0504020202020204"/>
              <a:cs typeface="Times New Roman" panose="02020603050405020304"/>
            </a:endParaRPr>
          </a:p>
          <a:p>
            <a:pPr>
              <a:lnSpc>
                <a:spcPct val="150000"/>
              </a:lnSpc>
              <a:buSzPts val="3200"/>
            </a:pPr>
            <a:r>
              <a:rPr lang="en-US" sz="1800">
                <a:latin typeface="Arial Nova" panose="020B0504020202020204"/>
                <a:cs typeface="Times New Roman" panose="02020603050405020304"/>
              </a:rPr>
              <a:t>The dataset consists of  total of 6400 preprocessed MRI (Magnetic Resonance Imaging) images.</a:t>
            </a:r>
          </a:p>
          <a:p>
            <a:pPr>
              <a:lnSpc>
                <a:spcPct val="150000"/>
              </a:lnSpc>
              <a:buSzPts val="3200"/>
            </a:pPr>
            <a:endParaRPr lang="en-US" sz="1800">
              <a:latin typeface="Arial Nova" panose="020B0504020202020204"/>
              <a:cs typeface="Times New Roman" panose="02020603050405020304"/>
            </a:endParaRPr>
          </a:p>
          <a:p>
            <a:pPr>
              <a:lnSpc>
                <a:spcPct val="150000"/>
              </a:lnSpc>
              <a:buSzPts val="3200"/>
            </a:pPr>
            <a:r>
              <a:rPr lang="en-US" sz="1800">
                <a:latin typeface="Arial Nova" panose="020B0504020202020204"/>
                <a:cs typeface="Times New Roman" panose="02020603050405020304"/>
              </a:rPr>
              <a:t>There are four classes of images in the dataset:</a:t>
            </a:r>
          </a:p>
          <a:p>
            <a:pPr>
              <a:lnSpc>
                <a:spcPct val="150000"/>
              </a:lnSpc>
              <a:buSzPts val="3200"/>
            </a:pPr>
            <a:endParaRPr lang="en-US" sz="1800">
              <a:latin typeface="Arial Nova" panose="020B0504020202020204"/>
              <a:cs typeface="Times New Roman" panose="02020603050405020304"/>
            </a:endParaRPr>
          </a:p>
        </p:txBody>
      </p:sp>
      <p:sp>
        <p:nvSpPr>
          <p:cNvPr id="89" name="Google Shape;89;p2"/>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3200" b="1">
                <a:solidFill>
                  <a:srgbClr val="C00000"/>
                </a:solidFill>
                <a:latin typeface="Arial Nova" panose="020B0504020202020204"/>
              </a:rPr>
              <a:t>Overview</a:t>
            </a:r>
          </a:p>
        </p:txBody>
      </p:sp>
      <p:pic>
        <p:nvPicPr>
          <p:cNvPr id="5" name="Picture 4"/>
          <p:cNvPicPr>
            <a:picLocks noChangeAspect="1"/>
          </p:cNvPicPr>
          <p:nvPr/>
        </p:nvPicPr>
        <p:blipFill>
          <a:blip r:embed="rId3"/>
          <a:stretch>
            <a:fillRect/>
          </a:stretch>
        </p:blipFill>
        <p:spPr>
          <a:xfrm>
            <a:off x="3225793" y="5249335"/>
            <a:ext cx="2692414" cy="10943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07" y="789939"/>
            <a:ext cx="8272212" cy="420630"/>
          </a:xfrm>
        </p:spPr>
        <p:txBody>
          <a:bodyPr/>
          <a:lstStyle/>
          <a:p>
            <a:r>
              <a:rPr lang="en-US" b="1">
                <a:latin typeface="Arial Nova" panose="020B0504020202020204"/>
                <a:cs typeface="Times New Roman" panose="02020603050405020304"/>
              </a:rPr>
              <a:t>Result on running the model</a:t>
            </a:r>
          </a:p>
        </p:txBody>
      </p:sp>
      <p:pic>
        <p:nvPicPr>
          <p:cNvPr id="6" name="Picture 5"/>
          <p:cNvPicPr>
            <a:picLocks noChangeAspect="1"/>
          </p:cNvPicPr>
          <p:nvPr/>
        </p:nvPicPr>
        <p:blipFill>
          <a:blip r:embed="rId2"/>
          <a:stretch>
            <a:fillRect/>
          </a:stretch>
        </p:blipFill>
        <p:spPr>
          <a:xfrm>
            <a:off x="1757548" y="2028673"/>
            <a:ext cx="5382787" cy="45609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529161"/>
            <a:ext cx="8272212" cy="1188720"/>
          </a:xfrm>
        </p:spPr>
        <p:txBody>
          <a:bodyPr/>
          <a:lstStyle/>
          <a:p>
            <a:r>
              <a:rPr lang="en-US" b="1">
                <a:latin typeface="Arial Nova" panose="020B0504020202020204"/>
              </a:rPr>
              <a:t>Comparing models</a:t>
            </a:r>
          </a:p>
        </p:txBody>
      </p:sp>
      <p:graphicFrame>
        <p:nvGraphicFramePr>
          <p:cNvPr id="5" name="Content Placeholder 4"/>
          <p:cNvGraphicFramePr>
            <a:graphicFrameLocks noGrp="1"/>
          </p:cNvGraphicFramePr>
          <p:nvPr>
            <p:ph idx="1"/>
          </p:nvPr>
        </p:nvGraphicFramePr>
        <p:xfrm>
          <a:off x="560131" y="1773152"/>
          <a:ext cx="8270874" cy="2990890"/>
        </p:xfrm>
        <a:graphic>
          <a:graphicData uri="http://schemas.openxmlformats.org/drawingml/2006/table">
            <a:tbl>
              <a:tblPr bandRow="1">
                <a:tableStyleId>{5C22544A-7EE6-4342-B048-85BDC9FD1C3A}</a:tableStyleId>
              </a:tblPr>
              <a:tblGrid>
                <a:gridCol w="4065345">
                  <a:extLst>
                    <a:ext uri="{9D8B030D-6E8A-4147-A177-3AD203B41FA5}">
                      <a16:colId xmlns:a16="http://schemas.microsoft.com/office/drawing/2014/main" val="20000"/>
                    </a:ext>
                  </a:extLst>
                </a:gridCol>
                <a:gridCol w="4205529">
                  <a:extLst>
                    <a:ext uri="{9D8B030D-6E8A-4147-A177-3AD203B41FA5}">
                      <a16:colId xmlns:a16="http://schemas.microsoft.com/office/drawing/2014/main" val="20001"/>
                    </a:ext>
                  </a:extLst>
                </a:gridCol>
              </a:tblGrid>
              <a:tr h="427270">
                <a:tc>
                  <a:txBody>
                    <a:bodyPr/>
                    <a:lstStyle/>
                    <a:p>
                      <a:pPr algn="ctr" rtl="0" fontAlgn="base"/>
                      <a:r>
                        <a:rPr lang="en-US" sz="1800" b="1" i="0">
                          <a:effectLst/>
                          <a:latin typeface="Arial Nova" panose="020B0504020202020204"/>
                        </a:rPr>
                        <a:t>Algorithms</a:t>
                      </a:r>
                      <a:r>
                        <a:rPr lang="en-US" sz="1800" b="0" i="0">
                          <a:effectLst/>
                          <a:latin typeface="Arial Nova" panose="020B0504020202020204"/>
                        </a:rPr>
                        <a: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1800" b="1" i="0">
                          <a:effectLst/>
                          <a:latin typeface="Arial Nova" panose="020B0504020202020204"/>
                        </a:rPr>
                        <a:t>Accuracy</a:t>
                      </a:r>
                      <a:r>
                        <a:rPr lang="en-US" sz="1800" b="0" i="0">
                          <a:effectLst/>
                          <a:latin typeface="Arial Nova" panose="020B0504020202020204"/>
                        </a:rPr>
                        <a: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427270">
                <a:tc>
                  <a:txBody>
                    <a:bodyPr/>
                    <a:lstStyle/>
                    <a:p>
                      <a:pPr algn="ctr" rtl="0" fontAlgn="base"/>
                      <a:r>
                        <a:rPr lang="en-US" sz="1800" b="0" i="0">
                          <a:effectLst/>
                          <a:latin typeface="Arial Nova" panose="020B0504020202020204"/>
                        </a:rPr>
                        <a:t>CNN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1800" b="0" i="0">
                          <a:effectLst/>
                          <a:latin typeface="Arial Nova" panose="020B0504020202020204"/>
                        </a:rPr>
                        <a:t>91%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27270">
                <a:tc>
                  <a:txBody>
                    <a:bodyPr/>
                    <a:lstStyle/>
                    <a:p>
                      <a:pPr algn="ctr" rtl="0" fontAlgn="base"/>
                      <a:r>
                        <a:rPr lang="en-US" sz="1800" b="0" i="0">
                          <a:effectLst/>
                          <a:latin typeface="Arial Nova" panose="020B0504020202020204"/>
                        </a:rPr>
                        <a:t>ANN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1800" b="0" i="0">
                          <a:effectLst/>
                          <a:latin typeface="Arial Nova" panose="020B0504020202020204"/>
                        </a:rPr>
                        <a:t>71%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427270">
                <a:tc>
                  <a:txBody>
                    <a:bodyPr/>
                    <a:lstStyle/>
                    <a:p>
                      <a:pPr algn="ctr" rtl="0" fontAlgn="base"/>
                      <a:r>
                        <a:rPr lang="en-US" sz="1800" b="0" i="0">
                          <a:effectLst/>
                          <a:latin typeface="Arial Nova" panose="020B0504020202020204"/>
                        </a:rPr>
                        <a:t>KNN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1800" b="0" i="0">
                          <a:effectLst/>
                          <a:latin typeface="Arial Nova" panose="020B0504020202020204"/>
                        </a:rPr>
                        <a:t>92%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427270">
                <a:tc>
                  <a:txBody>
                    <a:bodyPr/>
                    <a:lstStyle/>
                    <a:p>
                      <a:pPr algn="ctr" rtl="0" fontAlgn="base"/>
                      <a:r>
                        <a:rPr lang="en-US" sz="1800" b="0" i="0">
                          <a:effectLst/>
                          <a:latin typeface="Arial Nova" panose="020B0504020202020204"/>
                        </a:rPr>
                        <a:t>SVM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1800" b="0" i="0">
                          <a:effectLst/>
                          <a:latin typeface="Arial Nova" panose="020B0504020202020204"/>
                        </a:rPr>
                        <a:t>72%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427270">
                <a:tc>
                  <a:txBody>
                    <a:bodyPr/>
                    <a:lstStyle/>
                    <a:p>
                      <a:pPr algn="ctr" rtl="0" fontAlgn="base"/>
                      <a:r>
                        <a:rPr lang="en-US" sz="1800" b="0" i="0">
                          <a:effectLst/>
                          <a:latin typeface="Arial Nova" panose="020B0504020202020204"/>
                        </a:rPr>
                        <a:t>Resnet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1800" b="0" i="0">
                          <a:effectLst/>
                          <a:latin typeface="Arial Nova" panose="020B0504020202020204"/>
                        </a:rPr>
                        <a:t>77%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427270">
                <a:tc>
                  <a:txBody>
                    <a:bodyPr/>
                    <a:lstStyle/>
                    <a:p>
                      <a:pPr algn="ctr" rtl="0" fontAlgn="base"/>
                      <a:r>
                        <a:rPr lang="en-US" sz="1800" b="0" i="0" err="1">
                          <a:effectLst/>
                          <a:latin typeface="Arial Nova" panose="020B0504020202020204"/>
                        </a:rPr>
                        <a:t>Densenet</a:t>
                      </a:r>
                      <a:r>
                        <a:rPr lang="en-US" sz="1800" b="0" i="0">
                          <a:effectLst/>
                          <a:latin typeface="Arial Nova" panose="020B0504020202020204"/>
                        </a:rPr>
                        <a:t>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1800" b="0" i="0" dirty="0">
                          <a:effectLst/>
                          <a:latin typeface="Arial Nova" panose="020B0504020202020204"/>
                        </a:rPr>
                        <a:t>50%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extBox 5"/>
          <p:cNvSpPr txBox="1"/>
          <p:nvPr/>
        </p:nvSpPr>
        <p:spPr>
          <a:xfrm>
            <a:off x="494271" y="4967416"/>
            <a:ext cx="808131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solidFill>
                  <a:schemeClr val="tx1"/>
                </a:solidFill>
              </a:rPr>
              <a:t>After evaluating the models for accuracy and considering their respective running times, we have chosen the CNN model due to its efficient performance.</a:t>
            </a:r>
            <a:endParaRPr lang="en-US">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a:latin typeface="Arial Nova" panose="020B0504020202020204"/>
                <a:cs typeface="Times New Roman" panose="02020603050405020304"/>
                <a:sym typeface="+mn-ea"/>
              </a:rPr>
              <a:t>Project Architecture</a:t>
            </a:r>
            <a:endParaRPr lang="en-US" altLang="zh-CN"/>
          </a:p>
        </p:txBody>
      </p:sp>
      <p:pic>
        <p:nvPicPr>
          <p:cNvPr id="4" name="内容占位符 3"/>
          <p:cNvPicPr>
            <a:picLocks noGrp="1" noChangeAspect="1"/>
          </p:cNvPicPr>
          <p:nvPr>
            <p:ph idx="1"/>
          </p:nvPr>
        </p:nvPicPr>
        <p:blipFill>
          <a:blip r:embed="rId2"/>
          <a:stretch>
            <a:fillRect/>
          </a:stretch>
        </p:blipFill>
        <p:spPr>
          <a:xfrm>
            <a:off x="435610" y="2103120"/>
            <a:ext cx="8273415" cy="4244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3" y="1434326"/>
            <a:ext cx="8272212" cy="548362"/>
          </a:xfrm>
        </p:spPr>
        <p:txBody>
          <a:bodyPr/>
          <a:lstStyle/>
          <a:p>
            <a:r>
              <a:rPr lang="en-US" b="1">
                <a:latin typeface="Arial Nova" panose="020B0504020202020204"/>
                <a:cs typeface="Times New Roman" panose="02020603050405020304"/>
              </a:rPr>
              <a:t>Findings of the model</a:t>
            </a:r>
          </a:p>
        </p:txBody>
      </p:sp>
      <p:sp>
        <p:nvSpPr>
          <p:cNvPr id="3" name="Content Placeholder 2"/>
          <p:cNvSpPr>
            <a:spLocks noGrp="1"/>
          </p:cNvSpPr>
          <p:nvPr>
            <p:ph idx="1"/>
          </p:nvPr>
        </p:nvSpPr>
        <p:spPr>
          <a:xfrm>
            <a:off x="435895" y="2229407"/>
            <a:ext cx="8272211" cy="4052640"/>
          </a:xfrm>
        </p:spPr>
        <p:txBody>
          <a:bodyPr/>
          <a:lstStyle/>
          <a:p>
            <a:r>
              <a:rPr lang="en-US" sz="1800">
                <a:latin typeface="Arial Nova" panose="020B0504020202020204"/>
              </a:rPr>
              <a:t>From the confusion matrix we can see that the Resnet model is decently predicting the classes, but sometimes it wrongly predicts other class. For </a:t>
            </a:r>
            <a:r>
              <a:rPr lang="en-US" sz="1800" err="1">
                <a:latin typeface="Arial Nova" panose="020B0504020202020204"/>
              </a:rPr>
              <a:t>eg.</a:t>
            </a:r>
            <a:r>
              <a:rPr lang="en-US" sz="1800">
                <a:latin typeface="Arial Nova" panose="020B0504020202020204"/>
              </a:rPr>
              <a:t> It does well on mild demented class, but it also misclassifies a lot of mild demented to be very mild demented. </a:t>
            </a:r>
          </a:p>
          <a:p>
            <a:endParaRPr lang="en-US" sz="1800">
              <a:latin typeface="Arial Nova" panose="020B0504020202020204"/>
            </a:endParaRPr>
          </a:p>
          <a:p>
            <a:r>
              <a:rPr lang="en-US" sz="1800">
                <a:latin typeface="Arial Nova" panose="020B0504020202020204"/>
              </a:rPr>
              <a:t>Next steps will be to fine tune the model by experimenting with various layers and parameters and improve the accuracy of the model. </a:t>
            </a:r>
          </a:p>
          <a:p>
            <a:endParaRPr lang="en-US" sz="1800">
              <a:latin typeface="Arial Nova" panose="020B0504020202020204"/>
            </a:endParaRPr>
          </a:p>
          <a:p>
            <a:endParaRPr lang="en-US" sz="1800">
              <a:latin typeface="Arial Nova" panose="020B05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54" y="257369"/>
            <a:ext cx="8635534" cy="1188720"/>
          </a:xfrm>
        </p:spPr>
        <p:txBody>
          <a:bodyPr/>
          <a:lstStyle/>
          <a:p>
            <a:pPr algn="l"/>
            <a:r>
              <a:rPr lang="en-US" b="1">
                <a:latin typeface="Arial Nova" panose="020B0504020202020204"/>
              </a:rPr>
              <a:t>Power BI </a:t>
            </a:r>
            <a:r>
              <a:rPr lang="en-US" sz="2000" b="1">
                <a:solidFill>
                  <a:srgbClr val="C00000"/>
                </a:solidFill>
                <a:latin typeface="Arial Nova" panose="020B0504020202020204"/>
                <a:cs typeface="Times New Roman" panose="02020603050405020304"/>
              </a:rPr>
              <a:t>(Data Overview and Demographic Analysis)</a:t>
            </a:r>
            <a:endParaRPr lang="en-US" sz="2000" b="1">
              <a:solidFill>
                <a:srgbClr val="C00000"/>
              </a:solidFill>
              <a:latin typeface="Arial Nova" panose="020B0504020202020204"/>
            </a:endParaRPr>
          </a:p>
        </p:txBody>
      </p:sp>
      <p:sp>
        <p:nvSpPr>
          <p:cNvPr id="3" name="Content Placeholder 2"/>
          <p:cNvSpPr>
            <a:spLocks noGrp="1"/>
          </p:cNvSpPr>
          <p:nvPr>
            <p:ph idx="1"/>
          </p:nvPr>
        </p:nvSpPr>
        <p:spPr>
          <a:xfrm>
            <a:off x="435895" y="1234068"/>
            <a:ext cx="8272211" cy="5297336"/>
          </a:xfrm>
        </p:spPr>
        <p:txBody>
          <a:bodyPr/>
          <a:lstStyle/>
          <a:p>
            <a:pPr marL="25400" indent="0">
              <a:buNone/>
            </a:pPr>
            <a:r>
              <a:rPr lang="en-US" sz="1600" b="1">
                <a:latin typeface="Times New Roman" panose="02020603050405020304"/>
              </a:rPr>
              <a:t>Data Load and Cleaning:</a:t>
            </a:r>
            <a:endParaRPr lang="en-US" b="1"/>
          </a:p>
          <a:p>
            <a:pPr marL="311150" indent="-285750"/>
            <a:r>
              <a:rPr lang="en-US" sz="1600">
                <a:latin typeface="Times New Roman" panose="02020603050405020304"/>
              </a:rPr>
              <a:t>We start by importing the MIRIAD dataset into Power BI using the "Get Data" option.</a:t>
            </a:r>
            <a:endParaRPr lang="en-US" b="1"/>
          </a:p>
          <a:p>
            <a:pPr marL="311150" indent="-285750"/>
            <a:r>
              <a:rPr lang="en-US" sz="1600">
                <a:latin typeface="Times New Roman" panose="02020603050405020304"/>
              </a:rPr>
              <a:t>Together, we review and clean the data, addressing any missing or inconsistent values.</a:t>
            </a:r>
            <a:endParaRPr lang="en-US" b="1"/>
          </a:p>
          <a:p>
            <a:pPr marL="25400" indent="0">
              <a:buNone/>
            </a:pPr>
            <a:endParaRPr lang="en-US" sz="1600" b="1">
              <a:latin typeface="Times New Roman" panose="02020603050405020304"/>
            </a:endParaRPr>
          </a:p>
          <a:p>
            <a:pPr marL="25400" indent="0">
              <a:buNone/>
            </a:pPr>
            <a:r>
              <a:rPr lang="en-US" sz="1600" b="1">
                <a:latin typeface="Times New Roman" panose="02020603050405020304"/>
              </a:rPr>
              <a:t>Demographic Analysis:</a:t>
            </a:r>
            <a:endParaRPr lang="en-US"/>
          </a:p>
          <a:p>
            <a:pPr marL="311150" indent="-285750"/>
            <a:r>
              <a:rPr lang="en-US" sz="1600">
                <a:latin typeface="Times New Roman" panose="02020603050405020304"/>
              </a:rPr>
              <a:t>Collaboratively, we explore demographic data, creating visuals like bar charts to compare age, gender, and baseline MMSE scores for Alzheimer's and control groups.</a:t>
            </a:r>
            <a:endParaRPr lang="en-US"/>
          </a:p>
          <a:p>
            <a:pPr marL="311150" indent="-285750"/>
            <a:r>
              <a:rPr lang="en-US" sz="1600">
                <a:latin typeface="Times New Roman" panose="02020603050405020304"/>
              </a:rPr>
              <a:t>Utilize scatter plots or box plots to examine the relationship between age and baseline MMSE scores.</a:t>
            </a:r>
            <a:endParaRPr lang="en-US"/>
          </a:p>
          <a:p>
            <a:pPr marL="25400" indent="0">
              <a:buNone/>
            </a:pPr>
            <a:endParaRPr lang="en-US" sz="1600" b="1">
              <a:latin typeface="Times New Roman" panose="02020603050405020304"/>
            </a:endParaRPr>
          </a:p>
          <a:p>
            <a:pPr marL="25400" indent="0">
              <a:buNone/>
            </a:pPr>
            <a:r>
              <a:rPr lang="en-US" sz="1600" b="1">
                <a:latin typeface="Times New Roman" panose="02020603050405020304"/>
              </a:rPr>
              <a:t>Temporal and Scanning Timepoints Analysis:</a:t>
            </a:r>
            <a:endParaRPr lang="en-US"/>
          </a:p>
          <a:p>
            <a:pPr marL="311150" indent="-285750"/>
            <a:r>
              <a:rPr lang="en-US" sz="1600">
                <a:latin typeface="Times New Roman" panose="02020603050405020304"/>
              </a:rPr>
              <a:t>Visualize changes in MMSE scores over time using line charts.</a:t>
            </a:r>
            <a:endParaRPr lang="en-US"/>
          </a:p>
          <a:p>
            <a:pPr marL="311150" indent="-285750"/>
            <a:r>
              <a:rPr lang="en-US" sz="1600">
                <a:latin typeface="Times New Roman" panose="02020603050405020304"/>
              </a:rPr>
              <a:t>Analyze the distribution of scanning time points and completed scans at each interval.</a:t>
            </a:r>
            <a:endParaRPr lang="en-US"/>
          </a:p>
          <a:p>
            <a:pPr marL="25400" indent="0">
              <a:buNone/>
            </a:pPr>
            <a:endParaRPr lang="en-US" sz="1600" b="1">
              <a:latin typeface="Times New Roman" panose="02020603050405020304"/>
            </a:endParaRPr>
          </a:p>
          <a:p>
            <a:pPr marL="25400" indent="0">
              <a:buNone/>
            </a:pPr>
            <a:r>
              <a:rPr lang="en-US" sz="1600" b="1">
                <a:latin typeface="Times New Roman" panose="02020603050405020304"/>
              </a:rPr>
              <a:t>Key Findings:</a:t>
            </a:r>
            <a:endParaRPr lang="en-US"/>
          </a:p>
          <a:p>
            <a:pPr marL="311150" indent="-285750"/>
            <a:r>
              <a:rPr lang="en-US" sz="1600">
                <a:latin typeface="Times New Roman" panose="02020603050405020304"/>
              </a:rPr>
              <a:t>Summarize initial insights into demographic differences and temporal patterns.</a:t>
            </a:r>
            <a:endParaRPr lang="en-US"/>
          </a:p>
          <a:p>
            <a:pPr marL="311150" indent="-285750"/>
            <a:r>
              <a:rPr lang="en-US" sz="1600">
                <a:latin typeface="Times New Roman" panose="02020603050405020304"/>
              </a:rPr>
              <a:t>Identify any notable trends or variations in the dataset.</a:t>
            </a:r>
            <a:endParaRPr lang="en-US"/>
          </a:p>
          <a:p>
            <a:endParaRPr lang="en-US" sz="4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Nova" panose="020B0504020202020204"/>
              </a:rPr>
              <a:t>Dashboard</a:t>
            </a:r>
          </a:p>
        </p:txBody>
      </p:sp>
      <p:pic>
        <p:nvPicPr>
          <p:cNvPr id="11" name="Content Placeholder 10" descr="A screenshot of a computer&#10;&#10;Description automatically generated"/>
          <p:cNvPicPr>
            <a:picLocks noGrp="1" noChangeAspect="1"/>
          </p:cNvPicPr>
          <p:nvPr>
            <p:ph idx="1"/>
          </p:nvPr>
        </p:nvPicPr>
        <p:blipFill rotWithShape="1">
          <a:blip r:embed="rId2"/>
          <a:srcRect l="15870" t="22109" r="19885" b="14966"/>
          <a:stretch>
            <a:fillRect/>
          </a:stretch>
        </p:blipFill>
        <p:spPr>
          <a:xfrm>
            <a:off x="1106568" y="1710669"/>
            <a:ext cx="6956046" cy="3843963"/>
          </a:xfrm>
        </p:spPr>
      </p:pic>
      <p:sp>
        <p:nvSpPr>
          <p:cNvPr id="14" name="TextBox 13"/>
          <p:cNvSpPr txBox="1"/>
          <p:nvPr/>
        </p:nvSpPr>
        <p:spPr>
          <a:xfrm>
            <a:off x="1020119" y="6027977"/>
            <a:ext cx="68811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600" dirty="0">
                <a:latin typeface="Arial Nova" panose="020B0504020202020204"/>
              </a:rPr>
              <a:t>Created an interactive dashboard which shows us patient's medical profile based on MRI and Dementia levels and is in sync with the report.</a:t>
            </a:r>
            <a:endParaRPr lang="en-US" sz="1600" b="1" dirty="0">
              <a:latin typeface="Arial Nova" panose="020B05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Nova" panose="020B0504020202020204"/>
              </a:rPr>
              <a:t>Dashboard (</a:t>
            </a:r>
            <a:r>
              <a:rPr lang="en-US" b="1" err="1">
                <a:latin typeface="Arial Nova" panose="020B0504020202020204"/>
              </a:rPr>
              <a:t>Cont</a:t>
            </a:r>
            <a:r>
              <a:rPr lang="en-US" b="1">
                <a:latin typeface="Arial Nova" panose="020B0504020202020204"/>
              </a:rPr>
              <a:t>)</a:t>
            </a:r>
          </a:p>
        </p:txBody>
      </p:sp>
      <p:pic>
        <p:nvPicPr>
          <p:cNvPr id="5" name="Content Placeholder 4" descr="A screenshot of a computer&#10;&#10;Description automatically generated"/>
          <p:cNvPicPr>
            <a:picLocks noGrp="1" noChangeAspect="1"/>
          </p:cNvPicPr>
          <p:nvPr>
            <p:ph idx="1"/>
          </p:nvPr>
        </p:nvPicPr>
        <p:blipFill rotWithShape="1">
          <a:blip r:embed="rId2"/>
          <a:srcRect l="15695" t="22281" r="20179" b="15385"/>
          <a:stretch>
            <a:fillRect/>
          </a:stretch>
        </p:blipFill>
        <p:spPr>
          <a:xfrm>
            <a:off x="1204398" y="1887555"/>
            <a:ext cx="7043859" cy="3876174"/>
          </a:xfrm>
        </p:spPr>
      </p:pic>
      <p:sp>
        <p:nvSpPr>
          <p:cNvPr id="6" name="TextBox 5"/>
          <p:cNvSpPr txBox="1"/>
          <p:nvPr/>
        </p:nvSpPr>
        <p:spPr>
          <a:xfrm>
            <a:off x="1020119" y="6027977"/>
            <a:ext cx="688116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1600" b="1">
                <a:latin typeface="Arial Nova" panose="020B0504020202020204"/>
              </a:rPr>
              <a:t>Report</a:t>
            </a:r>
            <a:endParaRPr lang="en-US" sz="1600">
              <a:latin typeface="Arial Nova" panose="020B05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59" y="746708"/>
            <a:ext cx="8272212" cy="402585"/>
          </a:xfrm>
        </p:spPr>
        <p:txBody>
          <a:bodyPr/>
          <a:lstStyle/>
          <a:p>
            <a:pPr algn="l"/>
            <a:r>
              <a:rPr lang="en-US" sz="2000" b="1">
                <a:solidFill>
                  <a:srgbClr val="C00000"/>
                </a:solidFill>
              </a:rPr>
              <a:t>Advanced Analysis and Recommendations</a:t>
            </a:r>
            <a:endParaRPr lang="en-US" sz="2000">
              <a:solidFill>
                <a:srgbClr val="C00000"/>
              </a:solidFill>
            </a:endParaRPr>
          </a:p>
        </p:txBody>
      </p:sp>
      <p:sp>
        <p:nvSpPr>
          <p:cNvPr id="3" name="Content Placeholder 2"/>
          <p:cNvSpPr>
            <a:spLocks noGrp="1"/>
          </p:cNvSpPr>
          <p:nvPr>
            <p:ph idx="1"/>
          </p:nvPr>
        </p:nvSpPr>
        <p:spPr>
          <a:xfrm>
            <a:off x="363488" y="1192693"/>
            <a:ext cx="8272211" cy="4720594"/>
          </a:xfrm>
        </p:spPr>
        <p:txBody>
          <a:bodyPr/>
          <a:lstStyle/>
          <a:p>
            <a:r>
              <a:rPr lang="en-US" sz="1400" b="1" dirty="0">
                <a:latin typeface="Times New Roman" panose="02020603050405020304"/>
              </a:rPr>
              <a:t>Advanced Analytics (Optional):</a:t>
            </a:r>
            <a:endParaRPr lang="en-US" b="1" dirty="0"/>
          </a:p>
          <a:p>
            <a:pPr lvl="1"/>
            <a:r>
              <a:rPr lang="en-US" sz="1400" dirty="0">
                <a:latin typeface="Times New Roman" panose="02020603050405020304"/>
              </a:rPr>
              <a:t>As a group decision, explore more advanced analyses like regression or clustering to identify patterns within the data.</a:t>
            </a:r>
          </a:p>
          <a:p>
            <a:r>
              <a:rPr lang="en-US" sz="1400" b="1" dirty="0">
                <a:latin typeface="Times New Roman" panose="02020603050405020304"/>
              </a:rPr>
              <a:t>Reproducibility and MRI Scanner Analysis:</a:t>
            </a:r>
          </a:p>
          <a:p>
            <a:pPr lvl="1"/>
            <a:r>
              <a:rPr lang="en-US" sz="1400" dirty="0">
                <a:latin typeface="Times New Roman" panose="02020603050405020304"/>
              </a:rPr>
              <a:t>Investigate the reproducibility of back-to-back scans at different intervals.</a:t>
            </a:r>
          </a:p>
          <a:p>
            <a:pPr lvl="1"/>
            <a:r>
              <a:rPr lang="en-US" sz="1400" dirty="0">
                <a:latin typeface="Times New Roman" panose="02020603050405020304"/>
              </a:rPr>
              <a:t>Examine the impact of the MRI scanner on the data, identifying variations or trends.</a:t>
            </a:r>
          </a:p>
          <a:p>
            <a:r>
              <a:rPr lang="en-US" sz="1400" b="1" dirty="0">
                <a:latin typeface="Times New Roman" panose="02020603050405020304"/>
              </a:rPr>
              <a:t>Dashboard Creation:</a:t>
            </a:r>
          </a:p>
          <a:p>
            <a:pPr lvl="1"/>
            <a:r>
              <a:rPr lang="en-US" sz="1400" dirty="0">
                <a:latin typeface="Times New Roman" panose="02020603050405020304"/>
              </a:rPr>
              <a:t>Collaboratively organize visuals into a dashboard for a cohesive presentation.</a:t>
            </a:r>
          </a:p>
          <a:p>
            <a:pPr lvl="1"/>
            <a:r>
              <a:rPr lang="en-US" sz="1400" dirty="0">
                <a:latin typeface="Times New Roman" panose="02020603050405020304"/>
              </a:rPr>
              <a:t>Enhance interactivity with slicers, filters, or drill-through options.</a:t>
            </a:r>
          </a:p>
          <a:p>
            <a:r>
              <a:rPr lang="en-US" sz="1400" b="1" dirty="0">
                <a:latin typeface="Times New Roman" panose="02020603050405020304"/>
              </a:rPr>
              <a:t>Publish and Share:</a:t>
            </a:r>
          </a:p>
          <a:p>
            <a:pPr lvl="1"/>
            <a:r>
              <a:rPr lang="en-US" sz="1400" dirty="0">
                <a:latin typeface="Times New Roman" panose="02020603050405020304"/>
              </a:rPr>
              <a:t>Once satisfied with our analysis, publish the report to the Power BI service.</a:t>
            </a:r>
          </a:p>
          <a:p>
            <a:pPr lvl="1"/>
            <a:r>
              <a:rPr lang="en-US" sz="1400" dirty="0">
                <a:latin typeface="Times New Roman" panose="02020603050405020304"/>
              </a:rPr>
              <a:t>Share the report with stakeholders for collaborative exploration and decision-making.</a:t>
            </a:r>
          </a:p>
          <a:p>
            <a:r>
              <a:rPr lang="en-US" sz="1400" b="1" dirty="0">
                <a:latin typeface="Times New Roman" panose="02020603050405020304"/>
              </a:rPr>
              <a:t>Next Steps and Iteration:</a:t>
            </a:r>
          </a:p>
          <a:p>
            <a:pPr lvl="1"/>
            <a:r>
              <a:rPr lang="en-US" sz="1400" dirty="0">
                <a:latin typeface="Times New Roman" panose="02020603050405020304"/>
              </a:rPr>
              <a:t>Discuss potential next steps based on findings.</a:t>
            </a:r>
          </a:p>
          <a:p>
            <a:pPr lvl="1"/>
            <a:r>
              <a:rPr lang="en-US" sz="1400" dirty="0">
                <a:latin typeface="Times New Roman" panose="02020603050405020304"/>
              </a:rPr>
              <a:t>Emphasize the iterative nature of data exploration and analysis.</a:t>
            </a:r>
            <a:endParaRPr lang="en-US" dirty="0"/>
          </a:p>
          <a:p>
            <a:pPr marL="25400" indent="0">
              <a:buNone/>
            </a:pPr>
            <a:r>
              <a:rPr lang="en-US" sz="1400" dirty="0">
                <a:latin typeface="Times New Roman" panose="02020603050405020304"/>
                <a:cs typeface="Times New Roman" panose="02020603050405020304"/>
              </a:rPr>
              <a:t>The comprehensive exploration of the MIRIAD dataset using Power BI empowers our research team with valuable insights into the demographics, temporal patterns, and technical aspects of the acquired MRI scans. This methodical analysis not only enhances our understanding of the baseline characteristics of Alzheimer's patients and the control group but also provides a nuanced view of cognitive changes over time.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319432"/>
            <a:ext cx="8272212" cy="1188720"/>
          </a:xfrm>
        </p:spPr>
        <p:txBody>
          <a:bodyPr/>
          <a:lstStyle/>
          <a:p>
            <a:r>
              <a:rPr lang="en-US" b="1">
                <a:latin typeface="Arial Nova" panose="020B0504020202020204"/>
              </a:rPr>
              <a:t>Google Vertex</a:t>
            </a:r>
          </a:p>
        </p:txBody>
      </p:sp>
      <p:pic>
        <p:nvPicPr>
          <p:cNvPr id="5" name="Picture 4" descr="A screenshot of a computer&#10;&#10;Description automatically generated"/>
          <p:cNvPicPr>
            <a:picLocks noChangeAspect="1"/>
          </p:cNvPicPr>
          <p:nvPr/>
        </p:nvPicPr>
        <p:blipFill rotWithShape="1">
          <a:blip r:embed="rId2"/>
          <a:srcRect l="2605" r="1699" b="584"/>
          <a:stretch>
            <a:fillRect/>
          </a:stretch>
        </p:blipFill>
        <p:spPr>
          <a:xfrm>
            <a:off x="247424" y="1287465"/>
            <a:ext cx="8750479" cy="528204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319432"/>
            <a:ext cx="8272212" cy="1188720"/>
          </a:xfrm>
        </p:spPr>
        <p:txBody>
          <a:bodyPr/>
          <a:lstStyle/>
          <a:p>
            <a:r>
              <a:rPr lang="en-US" b="1">
                <a:latin typeface="Arial Nova" panose="020B0504020202020204"/>
              </a:rPr>
              <a:t>Flask Website</a:t>
            </a:r>
          </a:p>
        </p:txBody>
      </p:sp>
      <p:pic>
        <p:nvPicPr>
          <p:cNvPr id="3" name="Picture 2" descr="A screenshot of a computer&#10;&#10;Description automatically generated"/>
          <p:cNvPicPr>
            <a:picLocks noChangeAspect="1"/>
          </p:cNvPicPr>
          <p:nvPr/>
        </p:nvPicPr>
        <p:blipFill>
          <a:blip r:embed="rId2"/>
          <a:stretch>
            <a:fillRect/>
          </a:stretch>
        </p:blipFill>
        <p:spPr>
          <a:xfrm>
            <a:off x="66582" y="1386278"/>
            <a:ext cx="9003437" cy="4425753"/>
          </a:xfrm>
          <a:prstGeom prst="rect">
            <a:avLst/>
          </a:prstGeom>
        </p:spPr>
      </p:pic>
      <p:sp>
        <p:nvSpPr>
          <p:cNvPr id="4" name="TextBox 3"/>
          <p:cNvSpPr txBox="1"/>
          <p:nvPr/>
        </p:nvSpPr>
        <p:spPr>
          <a:xfrm>
            <a:off x="389138" y="6056050"/>
            <a:ext cx="71672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atin typeface="Arial Nova" panose="020B0504020202020204"/>
              </a:rPr>
              <a:t>Click on Browse to upload an MRI Image and click on Analyze to run the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9557" y="1545683"/>
            <a:ext cx="8229600" cy="4714475"/>
          </a:xfrm>
        </p:spPr>
        <p:txBody>
          <a:bodyPr/>
          <a:lstStyle/>
          <a:p>
            <a:pPr marL="571500" indent="-342900">
              <a:lnSpc>
                <a:spcPct val="150000"/>
              </a:lnSpc>
              <a:buChar char="•"/>
            </a:pPr>
            <a:r>
              <a:rPr lang="en-IN" sz="1800" dirty="0">
                <a:solidFill>
                  <a:schemeClr val="tx1"/>
                </a:solidFill>
                <a:latin typeface="Arial Nova" panose="020B0504020202020204"/>
              </a:rPr>
              <a:t>Develop a machine learning model that can accurately classify Alzheimer's disease using defined MRI datasets.</a:t>
            </a:r>
            <a:endParaRPr lang="en-US" sz="1800" dirty="0">
              <a:solidFill>
                <a:schemeClr val="tx1"/>
              </a:solidFill>
              <a:latin typeface="Arial Nova" panose="020B0504020202020204"/>
            </a:endParaRPr>
          </a:p>
          <a:p>
            <a:pPr marL="571500" indent="-342900">
              <a:lnSpc>
                <a:spcPct val="150000"/>
              </a:lnSpc>
              <a:buChar char="•"/>
            </a:pPr>
            <a:r>
              <a:rPr lang="en-IN" sz="1800" dirty="0">
                <a:solidFill>
                  <a:schemeClr val="tx1"/>
                </a:solidFill>
                <a:latin typeface="Arial Nova" panose="020B0504020202020204"/>
              </a:rPr>
              <a:t>Determine the significance of the relationship between the presence of brain </a:t>
            </a:r>
            <a:r>
              <a:rPr lang="en-IN" sz="1800" dirty="0" err="1">
                <a:solidFill>
                  <a:schemeClr val="tx1"/>
                </a:solidFill>
                <a:latin typeface="Arial Nova" panose="020B0504020202020204"/>
              </a:rPr>
              <a:t>tumors</a:t>
            </a:r>
            <a:r>
              <a:rPr lang="en-IN" sz="1800" dirty="0">
                <a:solidFill>
                  <a:schemeClr val="tx1"/>
                </a:solidFill>
                <a:latin typeface="Arial Nova" panose="020B0504020202020204"/>
              </a:rPr>
              <a:t> and Alzheimer's disease.</a:t>
            </a:r>
          </a:p>
          <a:p>
            <a:pPr marL="571500" indent="-342900">
              <a:lnSpc>
                <a:spcPct val="150000"/>
              </a:lnSpc>
              <a:buChar char="•"/>
            </a:pPr>
            <a:r>
              <a:rPr lang="en-IN" sz="1800" dirty="0">
                <a:solidFill>
                  <a:schemeClr val="tx1"/>
                </a:solidFill>
                <a:latin typeface="Arial Nova" panose="020B0504020202020204"/>
              </a:rPr>
              <a:t>Develop an effective framework or architecture for Alzheimer's disease classification based on the insights gained from </a:t>
            </a:r>
            <a:r>
              <a:rPr lang="en-IN" sz="1800" dirty="0" err="1">
                <a:solidFill>
                  <a:schemeClr val="tx1"/>
                </a:solidFill>
                <a:latin typeface="Arial Nova" panose="020B0504020202020204"/>
              </a:rPr>
              <a:t>analyzing</a:t>
            </a:r>
            <a:r>
              <a:rPr lang="en-IN" sz="1800" dirty="0">
                <a:solidFill>
                  <a:schemeClr val="tx1"/>
                </a:solidFill>
                <a:latin typeface="Arial Nova" panose="020B0504020202020204"/>
              </a:rPr>
              <a:t> defined MRI datasets.</a:t>
            </a:r>
          </a:p>
          <a:p>
            <a:pPr marL="571500" indent="-342900">
              <a:lnSpc>
                <a:spcPct val="150000"/>
              </a:lnSpc>
              <a:buChar char="•"/>
            </a:pPr>
            <a:r>
              <a:rPr lang="en-IN" sz="1800" dirty="0">
                <a:solidFill>
                  <a:schemeClr val="tx1"/>
                </a:solidFill>
                <a:latin typeface="Arial Nova" panose="020B0504020202020204"/>
              </a:rPr>
              <a:t>Make significant improvements to the understanding and diagnosis of Alzheimer's disease by utilizing new machine-learning techniques and analysis.</a:t>
            </a:r>
          </a:p>
        </p:txBody>
      </p:sp>
      <p:sp>
        <p:nvSpPr>
          <p:cNvPr id="2" name="TextBox 1"/>
          <p:cNvSpPr txBox="1"/>
          <p:nvPr/>
        </p:nvSpPr>
        <p:spPr>
          <a:xfrm>
            <a:off x="402565" y="963283"/>
            <a:ext cx="82957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3200" b="1">
                <a:solidFill>
                  <a:srgbClr val="C00000"/>
                </a:solidFill>
              </a:rPr>
              <a:t>Objective &amp; Goals</a:t>
            </a:r>
            <a:endParaRPr lang="en-US" b="1">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67" y="653064"/>
            <a:ext cx="8272212" cy="1188720"/>
          </a:xfrm>
        </p:spPr>
        <p:txBody>
          <a:bodyPr/>
          <a:lstStyle/>
          <a:p>
            <a:r>
              <a:rPr lang="en-US" b="1"/>
              <a:t>Flask Website</a:t>
            </a:r>
            <a:endParaRPr lang="en-US" b="1">
              <a:solidFill>
                <a:srgbClr val="000000"/>
              </a:solidFill>
            </a:endParaRPr>
          </a:p>
          <a:p>
            <a:endParaRPr lang="en-US"/>
          </a:p>
        </p:txBody>
      </p:sp>
      <p:sp>
        <p:nvSpPr>
          <p:cNvPr id="4" name="TextBox 3"/>
          <p:cNvSpPr txBox="1"/>
          <p:nvPr/>
        </p:nvSpPr>
        <p:spPr>
          <a:xfrm>
            <a:off x="389138" y="6056050"/>
            <a:ext cx="84840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atin typeface="Arial Nova" panose="020B0504020202020204"/>
              </a:rPr>
              <a:t>Once uploaded an Image preview is Shown and the prediction by the model is presented as shown in the above snapshot</a:t>
            </a:r>
          </a:p>
        </p:txBody>
      </p:sp>
      <p:pic>
        <p:nvPicPr>
          <p:cNvPr id="5" name="Picture 4" descr="A screenshot of a computer&#10;&#10;Description automatically generated"/>
          <p:cNvPicPr>
            <a:picLocks noChangeAspect="1"/>
          </p:cNvPicPr>
          <p:nvPr/>
        </p:nvPicPr>
        <p:blipFill>
          <a:blip r:embed="rId2"/>
          <a:stretch>
            <a:fillRect/>
          </a:stretch>
        </p:blipFill>
        <p:spPr>
          <a:xfrm>
            <a:off x="96175" y="1247269"/>
            <a:ext cx="8951651" cy="462979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21" y="433732"/>
            <a:ext cx="8272212" cy="1188720"/>
          </a:xfrm>
        </p:spPr>
        <p:txBody>
          <a:bodyPr/>
          <a:lstStyle/>
          <a:p>
            <a:r>
              <a:rPr lang="en-US" sz="2400" b="1">
                <a:solidFill>
                  <a:srgbClr val="C00000"/>
                </a:solidFill>
                <a:latin typeface="Arial Nova" panose="020B0504020202020204"/>
              </a:rPr>
              <a:t>Project Code Modularization &amp; Data Integration Process </a:t>
            </a:r>
          </a:p>
        </p:txBody>
      </p:sp>
      <p:sp>
        <p:nvSpPr>
          <p:cNvPr id="3" name="TextBox 2"/>
          <p:cNvSpPr txBox="1"/>
          <p:nvPr/>
        </p:nvSpPr>
        <p:spPr>
          <a:xfrm>
            <a:off x="509154" y="1298863"/>
            <a:ext cx="8281554"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a:solidFill>
                  <a:schemeClr val="tx1"/>
                </a:solidFill>
              </a:rPr>
              <a:t>Objective:</a:t>
            </a:r>
            <a:endParaRPr lang="en-US">
              <a:solidFill>
                <a:schemeClr val="tx1"/>
              </a:solidFill>
            </a:endParaRPr>
          </a:p>
          <a:p>
            <a:pPr marL="285750" indent="-285750">
              <a:buChar char="•"/>
            </a:pPr>
            <a:r>
              <a:rPr lang="en-US">
                <a:solidFill>
                  <a:schemeClr val="tx1"/>
                </a:solidFill>
              </a:rPr>
              <a:t>Enhance code base manageability and scalability.</a:t>
            </a:r>
          </a:p>
          <a:p>
            <a:pPr marL="285750" indent="-285750">
              <a:buChar char="•"/>
            </a:pPr>
            <a:r>
              <a:rPr lang="en-US">
                <a:solidFill>
                  <a:schemeClr val="tx1"/>
                </a:solidFill>
              </a:rPr>
              <a:t>Streamline data processing and integration workflows.</a:t>
            </a:r>
          </a:p>
          <a:p>
            <a:r>
              <a:rPr lang="en-US" b="1">
                <a:solidFill>
                  <a:schemeClr val="tx1"/>
                </a:solidFill>
              </a:rPr>
              <a:t>Approach:</a:t>
            </a:r>
            <a:endParaRPr lang="en-US">
              <a:solidFill>
                <a:schemeClr val="tx1"/>
              </a:solidFill>
            </a:endParaRPr>
          </a:p>
          <a:p>
            <a:r>
              <a:rPr lang="en-US" b="1">
                <a:solidFill>
                  <a:schemeClr val="tx1"/>
                </a:solidFill>
              </a:rPr>
              <a:t>Modularization:</a:t>
            </a:r>
            <a:endParaRPr lang="en-US">
              <a:solidFill>
                <a:schemeClr val="tx1"/>
              </a:solidFill>
            </a:endParaRPr>
          </a:p>
          <a:p>
            <a:pPr marL="285750" lvl="1" indent="-285750">
              <a:buChar char="•"/>
            </a:pPr>
            <a:r>
              <a:rPr lang="en-US">
                <a:solidFill>
                  <a:schemeClr val="tx1"/>
                </a:solidFill>
              </a:rPr>
              <a:t>Break down code into smaller, reusable modules.</a:t>
            </a:r>
          </a:p>
          <a:p>
            <a:pPr marL="285750" lvl="1" indent="-285750">
              <a:buChar char="•"/>
            </a:pPr>
            <a:r>
              <a:rPr lang="en-US">
                <a:solidFill>
                  <a:schemeClr val="tx1"/>
                </a:solidFill>
              </a:rPr>
              <a:t>Each module serves as a specific function or task.</a:t>
            </a:r>
          </a:p>
          <a:p>
            <a:pPr marL="285750" lvl="1" indent="-285750">
              <a:buChar char="•"/>
            </a:pPr>
            <a:r>
              <a:rPr lang="en-US">
                <a:solidFill>
                  <a:schemeClr val="tx1"/>
                </a:solidFill>
              </a:rPr>
              <a:t>Facilitates easier maintenance and updates.</a:t>
            </a:r>
          </a:p>
          <a:p>
            <a:r>
              <a:rPr lang="en-US" b="1">
                <a:solidFill>
                  <a:schemeClr val="tx1"/>
                </a:solidFill>
              </a:rPr>
              <a:t>Refactor:</a:t>
            </a:r>
            <a:endParaRPr lang="en-US">
              <a:solidFill>
                <a:schemeClr val="tx1"/>
              </a:solidFill>
            </a:endParaRPr>
          </a:p>
          <a:p>
            <a:pPr marL="285750" lvl="1" indent="-285750">
              <a:buChar char="•"/>
            </a:pPr>
            <a:r>
              <a:rPr lang="en-US">
                <a:solidFill>
                  <a:schemeClr val="tx1"/>
                </a:solidFill>
              </a:rPr>
              <a:t>Restructure existing code for improved readability and efficiency.</a:t>
            </a:r>
          </a:p>
          <a:p>
            <a:pPr marL="285750" lvl="1" indent="-285750">
              <a:buChar char="•"/>
            </a:pPr>
            <a:r>
              <a:rPr lang="en-US">
                <a:solidFill>
                  <a:schemeClr val="tx1"/>
                </a:solidFill>
              </a:rPr>
              <a:t>Extract repeated code into functions or modules.</a:t>
            </a:r>
          </a:p>
          <a:p>
            <a:pPr marL="285750" lvl="1" indent="-285750">
              <a:buChar char="•"/>
            </a:pPr>
            <a:r>
              <a:rPr lang="en-US">
                <a:solidFill>
                  <a:schemeClr val="tx1"/>
                </a:solidFill>
              </a:rPr>
              <a:t>Optimize algorithms and improve code organization.</a:t>
            </a:r>
          </a:p>
          <a:p>
            <a:r>
              <a:rPr lang="en-US" b="1">
                <a:solidFill>
                  <a:schemeClr val="tx1"/>
                </a:solidFill>
              </a:rPr>
              <a:t>Rebase:</a:t>
            </a:r>
            <a:endParaRPr lang="en-US">
              <a:solidFill>
                <a:schemeClr val="tx1"/>
              </a:solidFill>
            </a:endParaRPr>
          </a:p>
          <a:p>
            <a:pPr marL="285750" lvl="1" indent="-285750">
              <a:buChar char="•"/>
            </a:pPr>
            <a:r>
              <a:rPr lang="en-US">
                <a:solidFill>
                  <a:schemeClr val="tx1"/>
                </a:solidFill>
              </a:rPr>
              <a:t>Integrate changes from feature branches into the main development branch.</a:t>
            </a:r>
          </a:p>
          <a:p>
            <a:pPr marL="285750" lvl="1" indent="-285750">
              <a:buChar char="•"/>
            </a:pPr>
            <a:r>
              <a:rPr lang="en-US">
                <a:solidFill>
                  <a:schemeClr val="tx1"/>
                </a:solidFill>
              </a:rPr>
              <a:t>Ensure smooth integration and resolve conflicts effectively.</a:t>
            </a:r>
          </a:p>
          <a:p>
            <a:r>
              <a:rPr lang="en-US" b="1">
                <a:solidFill>
                  <a:schemeClr val="tx1"/>
                </a:solidFill>
              </a:rPr>
              <a:t>Standardization:</a:t>
            </a:r>
            <a:endParaRPr lang="en-US">
              <a:solidFill>
                <a:schemeClr val="tx1"/>
              </a:solidFill>
            </a:endParaRPr>
          </a:p>
          <a:p>
            <a:pPr marL="285750" lvl="1" indent="-285750">
              <a:buChar char="•"/>
            </a:pPr>
            <a:r>
              <a:rPr lang="en-US">
                <a:solidFill>
                  <a:schemeClr val="tx1"/>
                </a:solidFill>
              </a:rPr>
              <a:t>Establish consistent coding conventions and practices.</a:t>
            </a:r>
          </a:p>
          <a:p>
            <a:pPr marL="285750" lvl="1" indent="-285750">
              <a:buChar char="•"/>
            </a:pPr>
            <a:r>
              <a:rPr lang="en-US">
                <a:solidFill>
                  <a:schemeClr val="tx1"/>
                </a:solidFill>
              </a:rPr>
              <a:t>Maintain uniformity in code formatting, naming conventions, and documentation.</a:t>
            </a:r>
          </a:p>
          <a:p>
            <a:pPr marL="285750" lvl="1" indent="-285750">
              <a:buChar char="•"/>
            </a:pPr>
            <a:r>
              <a:rPr lang="en-US">
                <a:solidFill>
                  <a:schemeClr val="tx1"/>
                </a:solidFill>
              </a:rPr>
              <a:t>Ensure consistency in data formats, processing workflows, and integration methods.</a:t>
            </a:r>
          </a:p>
          <a:p>
            <a:pPr lvl="1"/>
            <a:r>
              <a:rPr lang="en-US" b="1">
                <a:solidFill>
                  <a:schemeClr val="tx1"/>
                </a:solidFill>
              </a:rPr>
              <a:t>Benefits:</a:t>
            </a:r>
            <a:endParaRPr lang="en-US">
              <a:solidFill>
                <a:schemeClr val="tx1"/>
              </a:solidFill>
            </a:endParaRPr>
          </a:p>
          <a:p>
            <a:pPr marL="285750" indent="-285750">
              <a:buChar char="•"/>
            </a:pPr>
            <a:r>
              <a:rPr lang="en-US">
                <a:solidFill>
                  <a:schemeClr val="tx1"/>
                </a:solidFill>
              </a:rPr>
              <a:t>Improved code clarity, maintainability, and scalability.</a:t>
            </a:r>
          </a:p>
          <a:p>
            <a:pPr marL="285750" indent="-285750">
              <a:buChar char="•"/>
            </a:pPr>
            <a:r>
              <a:rPr lang="en-US">
                <a:solidFill>
                  <a:schemeClr val="tx1"/>
                </a:solidFill>
              </a:rPr>
              <a:t>Streamlined data processing pipelines and integration workflows.</a:t>
            </a:r>
          </a:p>
          <a:p>
            <a:pPr marL="285750" indent="-285750">
              <a:buChar char="•"/>
            </a:pPr>
            <a:r>
              <a:rPr lang="en-US">
                <a:solidFill>
                  <a:schemeClr val="tx1"/>
                </a:solidFill>
              </a:rPr>
              <a:t>Reduced errors and enhanced collaboration among team members.</a:t>
            </a:r>
          </a:p>
          <a:p>
            <a:br>
              <a:rPr lang="en-US"/>
            </a:br>
            <a:endParaRPr 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319432"/>
            <a:ext cx="8272212" cy="1188720"/>
          </a:xfrm>
        </p:spPr>
        <p:txBody>
          <a:bodyPr/>
          <a:lstStyle/>
          <a:p>
            <a:r>
              <a:rPr lang="en-US" b="1">
                <a:latin typeface="Arial Nova" panose="020B0504020202020204"/>
              </a:rPr>
              <a:t>Link to the </a:t>
            </a:r>
            <a:r>
              <a:rPr lang="en-US" b="1" err="1">
                <a:latin typeface="Arial Nova" panose="020B0504020202020204"/>
              </a:rPr>
              <a:t>Colab</a:t>
            </a:r>
            <a:r>
              <a:rPr lang="en-US" b="1">
                <a:latin typeface="Arial Nova" panose="020B0504020202020204"/>
              </a:rPr>
              <a:t> Notebook Code</a:t>
            </a:r>
          </a:p>
        </p:txBody>
      </p:sp>
      <p:sp>
        <p:nvSpPr>
          <p:cNvPr id="4" name="TextBox 3"/>
          <p:cNvSpPr txBox="1"/>
          <p:nvPr/>
        </p:nvSpPr>
        <p:spPr>
          <a:xfrm>
            <a:off x="389138" y="1794768"/>
            <a:ext cx="84840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hlinkClick r:id="rId2"/>
              </a:rPr>
              <a:t>https://colab.research.google.com/drive/1GNngMRKx9qZA7nker-6tWQXXeM846Y_e?usp=sharing</a:t>
            </a:r>
            <a:endParaRPr lang="en-US" sz="1600" dirty="0"/>
          </a:p>
          <a:p>
            <a:endParaRPr 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p:cNvPicPr>
            <a:picLocks noChangeAspect="1"/>
          </p:cNvPicPr>
          <p:nvPr/>
        </p:nvPicPr>
        <p:blipFill>
          <a:blip r:embed="rId2"/>
          <a:stretch>
            <a:fillRect/>
          </a:stretch>
        </p:blipFill>
        <p:spPr>
          <a:xfrm>
            <a:off x="1013701" y="1422894"/>
            <a:ext cx="7013159" cy="4529405"/>
          </a:xfrm>
          <a:prstGeom prst="rect">
            <a:avLst/>
          </a:prstGeom>
        </p:spPr>
      </p:pic>
      <p:sp>
        <p:nvSpPr>
          <p:cNvPr id="2" name="TextBox 1"/>
          <p:cNvSpPr txBox="1"/>
          <p:nvPr/>
        </p:nvSpPr>
        <p:spPr>
          <a:xfrm>
            <a:off x="1340427" y="737754"/>
            <a:ext cx="67021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400" b="1">
                <a:solidFill>
                  <a:srgbClr val="C00000"/>
                </a:solidFill>
                <a:latin typeface="Arial Nova" panose="020B0504020202020204"/>
              </a:rPr>
              <a:t>Vertex AI</a:t>
            </a:r>
            <a:endParaRPr lang="en-US">
              <a:solidFill>
                <a:srgbClr val="C00000"/>
              </a:solidFill>
              <a:latin typeface="Arial Nova" panose="020B05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p:cNvPicPr>
            <a:picLocks noGrp="1" noChangeAspect="1"/>
          </p:cNvPicPr>
          <p:nvPr>
            <p:ph idx="1"/>
          </p:nvPr>
        </p:nvPicPr>
        <p:blipFill rotWithShape="1">
          <a:blip r:embed="rId2"/>
          <a:srcRect l="22373" r="-56" b="154"/>
          <a:stretch>
            <a:fillRect/>
          </a:stretch>
        </p:blipFill>
        <p:spPr>
          <a:xfrm>
            <a:off x="2554610" y="3239063"/>
            <a:ext cx="6426110" cy="2990490"/>
          </a:xfrm>
        </p:spPr>
      </p:pic>
      <p:pic>
        <p:nvPicPr>
          <p:cNvPr id="5" name="Picture 4" descr="A white square with blue and black text&#10;&#10;Description automatically generated"/>
          <p:cNvPicPr>
            <a:picLocks noChangeAspect="1"/>
          </p:cNvPicPr>
          <p:nvPr/>
        </p:nvPicPr>
        <p:blipFill>
          <a:blip r:embed="rId3"/>
          <a:stretch>
            <a:fillRect/>
          </a:stretch>
        </p:blipFill>
        <p:spPr>
          <a:xfrm>
            <a:off x="620633" y="1054217"/>
            <a:ext cx="7913077" cy="1831985"/>
          </a:xfrm>
          <a:prstGeom prst="rect">
            <a:avLst/>
          </a:prstGeom>
        </p:spPr>
      </p:pic>
      <p:pic>
        <p:nvPicPr>
          <p:cNvPr id="6" name="Picture 5" descr="A screenshot of a phone&#10;&#10;Description automatically generated"/>
          <p:cNvPicPr>
            <a:picLocks noChangeAspect="1"/>
          </p:cNvPicPr>
          <p:nvPr/>
        </p:nvPicPr>
        <p:blipFill>
          <a:blip r:embed="rId4"/>
          <a:stretch>
            <a:fillRect/>
          </a:stretch>
        </p:blipFill>
        <p:spPr>
          <a:xfrm>
            <a:off x="195548" y="3631130"/>
            <a:ext cx="2278743" cy="264114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525511"/>
            <a:ext cx="8272212" cy="1188720"/>
          </a:xfrm>
        </p:spPr>
        <p:txBody>
          <a:bodyPr/>
          <a:lstStyle/>
          <a:p>
            <a:r>
              <a:rPr lang="en-US" sz="3200" b="1">
                <a:solidFill>
                  <a:srgbClr val="C00000"/>
                </a:solidFill>
                <a:latin typeface="Arial Nova" panose="020B0504020202020204"/>
              </a:rPr>
              <a:t>Planned Process for the models Deployment</a:t>
            </a:r>
          </a:p>
        </p:txBody>
      </p:sp>
      <p:sp>
        <p:nvSpPr>
          <p:cNvPr id="3" name="Content Placeholder 2"/>
          <p:cNvSpPr>
            <a:spLocks noGrp="1"/>
          </p:cNvSpPr>
          <p:nvPr>
            <p:ph idx="1"/>
          </p:nvPr>
        </p:nvSpPr>
        <p:spPr>
          <a:xfrm>
            <a:off x="363159" y="1655065"/>
            <a:ext cx="8272211" cy="5161948"/>
          </a:xfrm>
        </p:spPr>
        <p:txBody>
          <a:bodyPr/>
          <a:lstStyle/>
          <a:p>
            <a:r>
              <a:rPr lang="en-US" sz="2000"/>
              <a:t>Conduct thorough documentation of the entire model deployment process, including steps for hyperparameter tuning, model training, and deployment on GCP.</a:t>
            </a:r>
          </a:p>
          <a:p>
            <a:r>
              <a:rPr lang="en-US" sz="2000"/>
              <a:t>Ensure clear communication and coordination with the Sponsor to adhere to their instructions and requirements for deploying the models on GCP.</a:t>
            </a:r>
          </a:p>
          <a:p>
            <a:r>
              <a:rPr lang="en-US" sz="2000"/>
              <a:t>Organize the model code into easily manageable files and prepare them for deployment on GCP, following best practices for file structure and version control.</a:t>
            </a:r>
          </a:p>
          <a:p>
            <a:r>
              <a:rPr lang="en-US" sz="2000"/>
              <a:t>Utilize Flask to create virtual servers on GCP for hosting the deployed models, ensuring scalability and reliability.</a:t>
            </a:r>
          </a:p>
          <a:p>
            <a:r>
              <a:rPr lang="en-US" sz="2000"/>
              <a:t>Collaborate with teammates responsible for creating the HTML website with a user-friendly GUI for uploading MRI images and displaying prediction results.</a:t>
            </a:r>
          </a:p>
          <a:p>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03" y="587856"/>
            <a:ext cx="8951833" cy="1188720"/>
          </a:xfrm>
        </p:spPr>
        <p:txBody>
          <a:bodyPr/>
          <a:lstStyle/>
          <a:p>
            <a:r>
              <a:rPr lang="en-US" sz="2800" b="1">
                <a:solidFill>
                  <a:srgbClr val="C00000"/>
                </a:solidFill>
                <a:latin typeface="Arial Nova" panose="020B0504020202020204"/>
              </a:rPr>
              <a:t>Planned Process for the models Deployment (contd...)</a:t>
            </a:r>
          </a:p>
        </p:txBody>
      </p:sp>
      <p:sp>
        <p:nvSpPr>
          <p:cNvPr id="3" name="Content Placeholder 2"/>
          <p:cNvSpPr>
            <a:spLocks noGrp="1"/>
          </p:cNvSpPr>
          <p:nvPr>
            <p:ph idx="1"/>
          </p:nvPr>
        </p:nvSpPr>
        <p:spPr>
          <a:xfrm>
            <a:off x="363159" y="1717410"/>
            <a:ext cx="8272211" cy="5161948"/>
          </a:xfrm>
        </p:spPr>
        <p:txBody>
          <a:bodyPr/>
          <a:lstStyle/>
          <a:p>
            <a:r>
              <a:rPr lang="en-US" sz="2000"/>
              <a:t>Implement a dropdown menu feature on the website to enable users to select the desired model for running predictions on uploaded images, enhancing flexibility and usability.</a:t>
            </a:r>
          </a:p>
          <a:p>
            <a:r>
              <a:rPr lang="en-US" sz="2000"/>
              <a:t>Conduct rigorous testing of the deployed models and the website interface to identify and resolve any potential issues or bugs.</a:t>
            </a:r>
          </a:p>
          <a:p>
            <a:r>
              <a:rPr lang="en-US" sz="2000"/>
              <a:t>Prioritize security measures such as access control and data encryption to safeguard sensitive information and ensure compliance with privacy regulations.</a:t>
            </a:r>
          </a:p>
          <a:p>
            <a:r>
              <a:rPr lang="en-US" sz="2000"/>
              <a:t>Implement monitoring and logging mechanisms to track the performance and usage of the deployed models, facilitating ongoing optimization and troubleshooting efforts.</a:t>
            </a:r>
          </a:p>
          <a:p>
            <a:r>
              <a:rPr lang="en-US" sz="2000"/>
              <a:t>Provide comprehensive training and support documentation for end-users to effectively utilize the deployed system and troubleshoot common issues.</a:t>
            </a:r>
          </a:p>
          <a:p>
            <a:endParaRPr 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431587"/>
            <a:ext cx="8286499" cy="4258013"/>
          </a:xfrm>
        </p:spPr>
        <p:txBody>
          <a:bodyPr/>
          <a:lstStyle/>
          <a:p>
            <a:pPr marL="25400" indent="0">
              <a:buNone/>
            </a:pPr>
            <a:endParaRPr lang="en-US" sz="2000"/>
          </a:p>
          <a:p>
            <a:r>
              <a:rPr lang="en-US" sz="2000"/>
              <a:t>Our Model is based on ML algorithm of CNN to classify the </a:t>
            </a:r>
            <a:r>
              <a:rPr lang="en-US" sz="2000" err="1"/>
              <a:t>Alzheimers</a:t>
            </a:r>
            <a:r>
              <a:rPr lang="en-US" sz="2000"/>
              <a:t> and Brain Tumor </a:t>
            </a:r>
            <a:r>
              <a:rPr lang="en-US" sz="2000" err="1"/>
              <a:t>clases</a:t>
            </a:r>
            <a:r>
              <a:rPr lang="en-US" sz="2000"/>
              <a:t> based on MRI scan to detect the level of degenerated braincells </a:t>
            </a:r>
          </a:p>
          <a:p>
            <a:endParaRPr lang="en-US" sz="2000"/>
          </a:p>
          <a:p>
            <a:r>
              <a:rPr lang="en-US" sz="2000"/>
              <a:t>We used this technique to classify the level of brain cells and classify them for </a:t>
            </a:r>
            <a:r>
              <a:rPr lang="en-US" sz="2000" err="1"/>
              <a:t>Alzheimers</a:t>
            </a:r>
            <a:r>
              <a:rPr lang="en-US" sz="2000"/>
              <a:t> and Brain Tumor </a:t>
            </a:r>
            <a:r>
              <a:rPr lang="en-US" sz="2000" err="1"/>
              <a:t>clases</a:t>
            </a:r>
            <a:r>
              <a:rPr lang="en-US" sz="2000"/>
              <a:t> based on MRI scan</a:t>
            </a:r>
          </a:p>
          <a:p>
            <a:endParaRPr lang="en-US" sz="2000"/>
          </a:p>
          <a:p>
            <a:r>
              <a:rPr lang="en-US" sz="2000"/>
              <a:t>We will deliver it to Sheldon Lawrence as a POC on behalf of </a:t>
            </a:r>
            <a:r>
              <a:rPr lang="en-US" sz="2000" err="1"/>
              <a:t>Cloudport</a:t>
            </a:r>
            <a:r>
              <a:rPr lang="en-US" sz="2000"/>
              <a:t> Digital Inc.</a:t>
            </a:r>
          </a:p>
          <a:p>
            <a:endParaRPr lang="en-US"/>
          </a:p>
        </p:txBody>
      </p:sp>
      <p:sp>
        <p:nvSpPr>
          <p:cNvPr id="6" name="Title 1"/>
          <p:cNvSpPr>
            <a:spLocks noGrp="1"/>
          </p:cNvSpPr>
          <p:nvPr>
            <p:ph type="title"/>
          </p:nvPr>
        </p:nvSpPr>
        <p:spPr>
          <a:xfrm>
            <a:off x="404721" y="530706"/>
            <a:ext cx="8272212" cy="1188720"/>
          </a:xfrm>
        </p:spPr>
        <p:txBody>
          <a:bodyPr/>
          <a:lstStyle/>
          <a:p>
            <a:r>
              <a:rPr lang="en-US" sz="2800" b="1">
                <a:solidFill>
                  <a:srgbClr val="C00000"/>
                </a:solidFill>
                <a:latin typeface="Arial Nova" panose="020B0504020202020204"/>
              </a:rPr>
              <a:t>Project Outline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895" y="1445875"/>
            <a:ext cx="8286499" cy="3700801"/>
          </a:xfrm>
        </p:spPr>
        <p:txBody>
          <a:bodyPr/>
          <a:lstStyle/>
          <a:p>
            <a:pPr marL="25400" indent="0">
              <a:buNone/>
            </a:pPr>
            <a:endParaRPr lang="en-US" sz="2000"/>
          </a:p>
          <a:p>
            <a:r>
              <a:rPr lang="en-US" sz="2000"/>
              <a:t>Developing a research paper detailing pretrained model for image classification </a:t>
            </a:r>
          </a:p>
          <a:p>
            <a:endParaRPr lang="en-US" sz="2000"/>
          </a:p>
          <a:p>
            <a:r>
              <a:rPr lang="en-US" sz="2000"/>
              <a:t>Training the model on Secondary dataset to test it out on real life MRI images.</a:t>
            </a:r>
          </a:p>
          <a:p>
            <a:endParaRPr lang="en-US" sz="2000"/>
          </a:p>
          <a:p>
            <a:r>
              <a:rPr lang="en-US" sz="2000"/>
              <a:t>Further fine tuning model based on feedback loop to improve overall model efficiency by benchmarking  it against Google Vertex output for improvement</a:t>
            </a:r>
          </a:p>
          <a:p>
            <a:endParaRPr lang="en-US" sz="2000"/>
          </a:p>
          <a:p>
            <a:r>
              <a:rPr lang="en-US" sz="2000"/>
              <a:t>Developing a dashboard in Looker for highlight the business KPI's for </a:t>
            </a:r>
            <a:r>
              <a:rPr lang="en-US" sz="2000" err="1"/>
              <a:t>Cloudport</a:t>
            </a:r>
            <a:r>
              <a:rPr lang="en-US" sz="2000"/>
              <a:t> Digital Inc.</a:t>
            </a:r>
          </a:p>
          <a:p>
            <a:endParaRPr lang="en-US" sz="2000"/>
          </a:p>
          <a:p>
            <a:endParaRPr lang="en-US" sz="2000"/>
          </a:p>
          <a:p>
            <a:endParaRPr lang="en-US" sz="2000"/>
          </a:p>
          <a:p>
            <a:endParaRPr lang="en-US" sz="2000"/>
          </a:p>
          <a:p>
            <a:pPr marL="25400" indent="0">
              <a:buNone/>
            </a:pPr>
            <a:endParaRPr lang="en-US" sz="2000"/>
          </a:p>
          <a:p>
            <a:endParaRPr lang="en-US" sz="2000"/>
          </a:p>
          <a:p>
            <a:endParaRPr lang="en-US"/>
          </a:p>
        </p:txBody>
      </p:sp>
      <p:sp>
        <p:nvSpPr>
          <p:cNvPr id="4" name="Title 1"/>
          <p:cNvSpPr>
            <a:spLocks noGrp="1"/>
          </p:cNvSpPr>
          <p:nvPr>
            <p:ph type="title"/>
          </p:nvPr>
        </p:nvSpPr>
        <p:spPr>
          <a:xfrm>
            <a:off x="404721" y="587856"/>
            <a:ext cx="8272212" cy="1188720"/>
          </a:xfrm>
        </p:spPr>
        <p:txBody>
          <a:bodyPr/>
          <a:lstStyle/>
          <a:p>
            <a:r>
              <a:rPr lang="en-US" sz="2800" b="1">
                <a:solidFill>
                  <a:srgbClr val="C00000"/>
                </a:solidFill>
                <a:latin typeface="Arial Nova" panose="020B0504020202020204"/>
              </a:rPr>
              <a:t>Research Paper Outline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39025"/>
            <a:ext cx="8229600" cy="639233"/>
          </a:xfrm>
        </p:spPr>
        <p:txBody>
          <a:bodyPr/>
          <a:lstStyle/>
          <a:p>
            <a:r>
              <a:rPr lang="en-GB">
                <a:solidFill>
                  <a:srgbClr val="C00000"/>
                </a:solidFill>
              </a:rPr>
              <a:t>Project flow:</a:t>
            </a:r>
          </a:p>
        </p:txBody>
      </p:sp>
      <p:pic>
        <p:nvPicPr>
          <p:cNvPr id="7" name="Picture 6"/>
          <p:cNvPicPr>
            <a:picLocks noChangeAspect="1"/>
          </p:cNvPicPr>
          <p:nvPr/>
        </p:nvPicPr>
        <p:blipFill>
          <a:blip r:embed="rId2"/>
          <a:stretch>
            <a:fillRect/>
          </a:stretch>
        </p:blipFill>
        <p:spPr>
          <a:xfrm>
            <a:off x="1876126" y="1405468"/>
            <a:ext cx="5397510" cy="3425741"/>
          </a:xfrm>
          <a:prstGeom prst="rect">
            <a:avLst/>
          </a:prstGeom>
          <a:ln>
            <a:noFill/>
          </a:ln>
          <a:effectLst>
            <a:softEdge rad="112500"/>
          </a:effectLst>
        </p:spPr>
      </p:pic>
      <p:sp>
        <p:nvSpPr>
          <p:cNvPr id="9" name="TextBox 8"/>
          <p:cNvSpPr txBox="1"/>
          <p:nvPr/>
        </p:nvSpPr>
        <p:spPr>
          <a:xfrm>
            <a:off x="457199" y="4973992"/>
            <a:ext cx="8602133" cy="1384995"/>
          </a:xfrm>
          <a:prstGeom prst="rect">
            <a:avLst/>
          </a:prstGeom>
          <a:noFill/>
        </p:spPr>
        <p:txBody>
          <a:bodyPr wrap="square">
            <a:spAutoFit/>
          </a:bodyPr>
          <a:lstStyle/>
          <a:p>
            <a:r>
              <a:rPr lang="en-GB" b="1" u="sng" err="1"/>
              <a:t>Colab</a:t>
            </a:r>
            <a:r>
              <a:rPr lang="en-GB" b="1" u="sng"/>
              <a:t> file: </a:t>
            </a:r>
            <a:r>
              <a:rPr lang="en-GB">
                <a:hlinkClick r:id="rId3"/>
              </a:rPr>
              <a:t>https://colab.research.google.com/drive/1GNngMRKx9qZA7nker6tWQXXeM846Y_e?usp=sharing</a:t>
            </a:r>
            <a:endParaRPr lang="en-GB"/>
          </a:p>
          <a:p>
            <a:r>
              <a:rPr lang="en-GB"/>
              <a:t> </a:t>
            </a:r>
          </a:p>
          <a:p>
            <a:r>
              <a:rPr lang="en-GB" b="1" u="sng"/>
              <a:t>Project timeline:</a:t>
            </a:r>
          </a:p>
          <a:p>
            <a:r>
              <a:rPr lang="en-US">
                <a:hlinkClick r:id="rId4"/>
              </a:rPr>
              <a:t>Project Timeline_Capstone_Group5.xlsx (sharepoint.com)</a:t>
            </a:r>
            <a:endParaRPr lang="en-GB" b="1" u="sng"/>
          </a:p>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b="1">
                <a:solidFill>
                  <a:srgbClr val="C00000"/>
                </a:solidFill>
                <a:latin typeface="Arial Nova" panose="020B0504020202020204"/>
              </a:rPr>
              <a:t>Initial EDAs: Bar Plot: Class Distribution</a:t>
            </a:r>
          </a:p>
        </p:txBody>
      </p:sp>
      <p:pic>
        <p:nvPicPr>
          <p:cNvPr id="4" name="Picture 3" descr="A graph of a class distribution&#10;&#10;Description automatically generated"/>
          <p:cNvPicPr>
            <a:picLocks noChangeAspect="1"/>
          </p:cNvPicPr>
          <p:nvPr/>
        </p:nvPicPr>
        <p:blipFill>
          <a:blip r:embed="rId2"/>
          <a:stretch>
            <a:fillRect/>
          </a:stretch>
        </p:blipFill>
        <p:spPr>
          <a:xfrm>
            <a:off x="2241755" y="1599953"/>
            <a:ext cx="4660490" cy="3598396"/>
          </a:xfrm>
          <a:prstGeom prst="rect">
            <a:avLst/>
          </a:prstGeom>
        </p:spPr>
      </p:pic>
      <p:sp>
        <p:nvSpPr>
          <p:cNvPr id="2" name="TextBox 1"/>
          <p:cNvSpPr txBox="1"/>
          <p:nvPr/>
        </p:nvSpPr>
        <p:spPr>
          <a:xfrm>
            <a:off x="531962" y="5233357"/>
            <a:ext cx="8080075"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latin typeface="Arial Nova" panose="020B0504020202020204"/>
              </a:rPr>
              <a:t>This visualization helps us understand the balance or imbalance of data across different categories, which is crucial for tasks such as classification, ensuring that the machine learning model receives sufficient training data for each class.</a:t>
            </a:r>
          </a:p>
          <a:p>
            <a:endParaRPr lang="en-US"/>
          </a:p>
          <a:p>
            <a:endParaRPr lang="en-US"/>
          </a:p>
          <a:p>
            <a:endParaRPr lang="en-US"/>
          </a:p>
          <a:p>
            <a:endParaRPr lang="en-US"/>
          </a:p>
          <a:p>
            <a:endParaRPr lang="en-US"/>
          </a:p>
          <a:p>
            <a:endParaRPr lang="en-US"/>
          </a:p>
          <a:p>
            <a:pPr algn="l"/>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4634"/>
            <a:ext cx="8229600" cy="1304421"/>
          </a:xfrm>
        </p:spPr>
        <p:txBody>
          <a:bodyPr/>
          <a:lstStyle/>
          <a:p>
            <a:r>
              <a:rPr lang="en-GB">
                <a:solidFill>
                  <a:srgbClr val="C00000"/>
                </a:solidFill>
                <a:latin typeface="Arial Nova" panose="020B0504020202020204"/>
              </a:rPr>
              <a:t>Future Recommendations:</a:t>
            </a:r>
          </a:p>
        </p:txBody>
      </p:sp>
      <p:sp>
        <p:nvSpPr>
          <p:cNvPr id="3" name="Text Placeholder 2"/>
          <p:cNvSpPr>
            <a:spLocks noGrp="1"/>
          </p:cNvSpPr>
          <p:nvPr>
            <p:ph type="body" idx="1"/>
          </p:nvPr>
        </p:nvSpPr>
        <p:spPr>
          <a:xfrm>
            <a:off x="457200" y="1515534"/>
            <a:ext cx="8229600" cy="4275666"/>
          </a:xfrm>
        </p:spPr>
        <p:txBody>
          <a:bodyPr/>
          <a:lstStyle/>
          <a:p>
            <a:pPr marL="228600" indent="0" rtl="0"/>
            <a:r>
              <a:rPr lang="en-GB" b="1">
                <a:solidFill>
                  <a:schemeClr val="tx1"/>
                </a:solidFill>
                <a:effectLst/>
                <a:latin typeface="Arial Nova" panose="020B0504020202020204"/>
              </a:rPr>
              <a:t>1. Model Enhancement:</a:t>
            </a:r>
            <a:endParaRPr lang="en-GB">
              <a:solidFill>
                <a:schemeClr val="tx1"/>
              </a:solidFill>
              <a:effectLst/>
              <a:latin typeface="Arial Nova" panose="020B0504020202020204"/>
            </a:endParaRPr>
          </a:p>
          <a:p>
            <a:pPr marL="742950" lvl="1" indent="-285750" rtl="0">
              <a:buFont typeface="+mj-lt"/>
              <a:buAutoNum type="arabicPeriod"/>
            </a:pPr>
            <a:r>
              <a:rPr lang="en-GB">
                <a:solidFill>
                  <a:schemeClr val="tx1"/>
                </a:solidFill>
                <a:effectLst/>
                <a:latin typeface="Arial Nova" panose="020B0504020202020204"/>
              </a:rPr>
              <a:t>Continuously improve model accuracy.</a:t>
            </a:r>
          </a:p>
          <a:p>
            <a:pPr marL="742950" lvl="1" indent="-285750" rtl="0">
              <a:buFont typeface="+mj-lt"/>
              <a:buAutoNum type="arabicPeriod"/>
            </a:pPr>
            <a:r>
              <a:rPr lang="en-GB">
                <a:solidFill>
                  <a:schemeClr val="tx1"/>
                </a:solidFill>
                <a:effectLst/>
                <a:latin typeface="Arial Nova" panose="020B0504020202020204"/>
              </a:rPr>
              <a:t>Explore advanced ML algorithms.</a:t>
            </a:r>
          </a:p>
          <a:p>
            <a:pPr marL="742950" lvl="1" indent="-285750" rtl="0">
              <a:buFont typeface="+mj-lt"/>
              <a:buAutoNum type="arabicPeriod"/>
            </a:pPr>
            <a:r>
              <a:rPr lang="en-GB">
                <a:solidFill>
                  <a:schemeClr val="tx1"/>
                </a:solidFill>
                <a:effectLst/>
                <a:latin typeface="Arial Nova" panose="020B0504020202020204"/>
              </a:rPr>
              <a:t>Incorporate diverse datasets.</a:t>
            </a:r>
          </a:p>
          <a:p>
            <a:pPr marL="228600" indent="0" rtl="0"/>
            <a:r>
              <a:rPr lang="en-GB" b="1">
                <a:solidFill>
                  <a:schemeClr val="tx1"/>
                </a:solidFill>
                <a:effectLst/>
                <a:latin typeface="Arial Nova" panose="020B0504020202020204"/>
              </a:rPr>
              <a:t>2. Collaborative Research:</a:t>
            </a:r>
            <a:endParaRPr lang="en-GB">
              <a:solidFill>
                <a:schemeClr val="tx1"/>
              </a:solidFill>
              <a:effectLst/>
              <a:latin typeface="Arial Nova" panose="020B0504020202020204"/>
            </a:endParaRPr>
          </a:p>
          <a:p>
            <a:pPr marL="742950" lvl="1" indent="-285750" rtl="0">
              <a:buFont typeface="+mj-lt"/>
              <a:buAutoNum type="arabicPeriod"/>
            </a:pPr>
            <a:r>
              <a:rPr lang="en-GB">
                <a:solidFill>
                  <a:schemeClr val="tx1"/>
                </a:solidFill>
                <a:effectLst/>
                <a:latin typeface="Arial Nova" panose="020B0504020202020204"/>
              </a:rPr>
              <a:t>Partner with medical research institutions.</a:t>
            </a:r>
          </a:p>
          <a:p>
            <a:pPr marL="742950" lvl="1" indent="-285750" rtl="0">
              <a:buFont typeface="+mj-lt"/>
              <a:buAutoNum type="arabicPeriod"/>
            </a:pPr>
            <a:r>
              <a:rPr lang="en-GB">
                <a:solidFill>
                  <a:schemeClr val="tx1"/>
                </a:solidFill>
                <a:effectLst/>
                <a:latin typeface="Arial Nova" panose="020B0504020202020204"/>
              </a:rPr>
              <a:t>Gain insights into biological mechanisms.</a:t>
            </a:r>
          </a:p>
          <a:p>
            <a:pPr marL="742950" lvl="1" indent="-285750" rtl="0">
              <a:buFont typeface="+mj-lt"/>
              <a:buAutoNum type="arabicPeriod"/>
            </a:pPr>
            <a:r>
              <a:rPr lang="en-GB">
                <a:solidFill>
                  <a:schemeClr val="tx1"/>
                </a:solidFill>
                <a:effectLst/>
                <a:latin typeface="Arial Nova" panose="020B0504020202020204"/>
              </a:rPr>
              <a:t>Inform model development and interpretation.</a:t>
            </a:r>
          </a:p>
          <a:p>
            <a:pPr marL="228600" indent="0" rtl="0"/>
            <a:r>
              <a:rPr lang="en-GB" b="1">
                <a:solidFill>
                  <a:schemeClr val="tx1"/>
                </a:solidFill>
                <a:effectLst/>
                <a:latin typeface="Arial Nova" panose="020B0504020202020204"/>
              </a:rPr>
              <a:t>3. Longitudinal Studies:</a:t>
            </a:r>
            <a:endParaRPr lang="en-GB">
              <a:solidFill>
                <a:schemeClr val="tx1"/>
              </a:solidFill>
              <a:effectLst/>
              <a:latin typeface="Arial Nova" panose="020B0504020202020204"/>
            </a:endParaRPr>
          </a:p>
          <a:p>
            <a:pPr marL="742950" lvl="1" indent="-285750" rtl="0">
              <a:buFont typeface="+mj-lt"/>
              <a:buAutoNum type="arabicPeriod"/>
            </a:pPr>
            <a:r>
              <a:rPr lang="en-GB">
                <a:solidFill>
                  <a:schemeClr val="tx1"/>
                </a:solidFill>
                <a:effectLst/>
                <a:latin typeface="Arial Nova" panose="020B0504020202020204"/>
              </a:rPr>
              <a:t>Conduct studies to track changes over time.</a:t>
            </a:r>
          </a:p>
          <a:p>
            <a:pPr marL="742950" lvl="1" indent="-285750" rtl="0">
              <a:buFont typeface="+mj-lt"/>
              <a:buAutoNum type="arabicPeriod"/>
            </a:pPr>
            <a:r>
              <a:rPr lang="en-GB">
                <a:solidFill>
                  <a:schemeClr val="tx1"/>
                </a:solidFill>
                <a:effectLst/>
                <a:latin typeface="Arial Nova" panose="020B0504020202020204"/>
              </a:rPr>
              <a:t>Understand the progression of brain </a:t>
            </a:r>
            <a:r>
              <a:rPr lang="en-GB" err="1">
                <a:solidFill>
                  <a:schemeClr val="tx1"/>
                </a:solidFill>
                <a:effectLst/>
                <a:latin typeface="Arial Nova" panose="020B0504020202020204"/>
              </a:rPr>
              <a:t>tumors</a:t>
            </a:r>
            <a:r>
              <a:rPr lang="en-GB">
                <a:solidFill>
                  <a:schemeClr val="tx1"/>
                </a:solidFill>
                <a:effectLst/>
                <a:latin typeface="Arial Nova" panose="020B0504020202020204"/>
              </a:rPr>
              <a:t> and Alzheimer's.</a:t>
            </a:r>
          </a:p>
          <a:p>
            <a:endParaRPr lang="en-GB">
              <a:solidFill>
                <a:schemeClr val="tx1"/>
              </a:solidFill>
              <a:latin typeface="Arial Nova" panose="020B05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9167"/>
            <a:ext cx="8229600" cy="1304421"/>
          </a:xfrm>
        </p:spPr>
        <p:txBody>
          <a:bodyPr/>
          <a:lstStyle/>
          <a:p>
            <a:r>
              <a:rPr lang="en-GB">
                <a:solidFill>
                  <a:srgbClr val="C00000"/>
                </a:solidFill>
              </a:rPr>
              <a:t>References:</a:t>
            </a:r>
          </a:p>
        </p:txBody>
      </p:sp>
      <p:sp>
        <p:nvSpPr>
          <p:cNvPr id="3" name="Text Placeholder 2"/>
          <p:cNvSpPr>
            <a:spLocks noGrp="1"/>
          </p:cNvSpPr>
          <p:nvPr>
            <p:ph type="body" idx="1"/>
          </p:nvPr>
        </p:nvSpPr>
        <p:spPr>
          <a:xfrm>
            <a:off x="242453" y="5117115"/>
            <a:ext cx="8229600" cy="1740885"/>
          </a:xfrm>
        </p:spPr>
        <p:txBody>
          <a:bodyPr/>
          <a:lstStyle/>
          <a:p>
            <a:pPr marL="685800" indent="-457200">
              <a:buFont typeface="+mj-lt"/>
              <a:buAutoNum type="arabicPeriod"/>
            </a:pPr>
            <a:r>
              <a:rPr lang="en-GB" b="1" i="1">
                <a:solidFill>
                  <a:schemeClr val="tx1"/>
                </a:solidFill>
              </a:rPr>
              <a:t>Book by Prof. Hema Seshadri: </a:t>
            </a:r>
            <a:r>
              <a:rPr lang="en-GB" b="0" i="0">
                <a:solidFill>
                  <a:srgbClr val="000000"/>
                </a:solidFill>
                <a:effectLst/>
                <a:latin typeface="Lato Extended"/>
              </a:rPr>
              <a:t> </a:t>
            </a:r>
            <a:r>
              <a:rPr lang="en-GB" b="0" i="0" u="sng">
                <a:effectLst/>
                <a:latin typeface="Lato Extended"/>
                <a:hlinkClick r:id="rId2"/>
              </a:rPr>
              <a:t>Analytics for Business Success: A Guide to Analytics Fitness</a:t>
            </a:r>
            <a:endParaRPr lang="en-GB" b="0" i="0" u="sng">
              <a:effectLst/>
              <a:latin typeface="Lato Extended"/>
            </a:endParaRPr>
          </a:p>
          <a:p>
            <a:pPr marL="685800" indent="-457200">
              <a:buFont typeface="+mj-lt"/>
              <a:buAutoNum type="arabicPeriod"/>
            </a:pPr>
            <a:endParaRPr lang="en-GB">
              <a:solidFill>
                <a:schemeClr val="tx1"/>
              </a:solidFill>
            </a:endParaRPr>
          </a:p>
          <a:p>
            <a:pPr marL="685800" indent="-457200">
              <a:buFont typeface="+mj-lt"/>
              <a:buAutoNum type="arabicPeriod"/>
            </a:pPr>
            <a:r>
              <a:rPr lang="en-GB" b="1" i="1" err="1">
                <a:solidFill>
                  <a:schemeClr val="tx1"/>
                </a:solidFill>
              </a:rPr>
              <a:t>Rrohan.Arrora</a:t>
            </a:r>
            <a:r>
              <a:rPr lang="en-GB" b="1" i="1">
                <a:solidFill>
                  <a:schemeClr val="tx1"/>
                </a:solidFill>
              </a:rPr>
              <a:t>. (2019, Nov 11). </a:t>
            </a:r>
            <a:r>
              <a:rPr lang="en-GB" b="1" i="1" err="1">
                <a:solidFill>
                  <a:schemeClr val="tx1"/>
                </a:solidFill>
              </a:rPr>
              <a:t>ResNets</a:t>
            </a:r>
            <a:r>
              <a:rPr lang="en-GB" b="1" i="1">
                <a:solidFill>
                  <a:schemeClr val="tx1"/>
                </a:solidFill>
              </a:rPr>
              <a:t>, </a:t>
            </a:r>
            <a:r>
              <a:rPr lang="en-GB" b="1" i="1" err="1">
                <a:solidFill>
                  <a:schemeClr val="tx1"/>
                </a:solidFill>
              </a:rPr>
              <a:t>DenseNets</a:t>
            </a:r>
            <a:r>
              <a:rPr lang="en-GB" b="1" i="1">
                <a:solidFill>
                  <a:schemeClr val="tx1"/>
                </a:solidFill>
              </a:rPr>
              <a:t> &amp; </a:t>
            </a:r>
            <a:r>
              <a:rPr lang="en-GB" b="1" i="1" err="1">
                <a:solidFill>
                  <a:schemeClr val="tx1"/>
                </a:solidFill>
              </a:rPr>
              <a:t>UNets</a:t>
            </a:r>
            <a:r>
              <a:rPr lang="en-GB" b="1" i="1">
                <a:solidFill>
                  <a:schemeClr val="tx1"/>
                </a:solidFill>
              </a:rPr>
              <a:t>. Retrieved from</a:t>
            </a:r>
            <a:r>
              <a:rPr lang="en-GB">
                <a:solidFill>
                  <a:schemeClr val="tx1"/>
                </a:solidFill>
              </a:rPr>
              <a:t> </a:t>
            </a:r>
            <a:r>
              <a:rPr lang="en-GB">
                <a:solidFill>
                  <a:schemeClr val="tx1"/>
                </a:solidFill>
                <a:hlinkClick r:id="rId3"/>
              </a:rPr>
              <a:t>https://medium.com/swlh/resnets-densenets-unets-6bbdbcfdf010</a:t>
            </a:r>
            <a:endParaRPr lang="en-GB">
              <a:solidFill>
                <a:schemeClr val="tx1"/>
              </a:solidFill>
            </a:endParaRPr>
          </a:p>
          <a:p>
            <a:pPr marL="685800" indent="-457200">
              <a:buFont typeface="+mj-lt"/>
              <a:buAutoNum type="arabicPeriod"/>
            </a:pPr>
            <a:endParaRPr lang="en-US">
              <a:solidFill>
                <a:schemeClr val="tx1"/>
              </a:solidFill>
            </a:endParaRPr>
          </a:p>
          <a:p>
            <a:pPr marL="685800" indent="-457200">
              <a:buFont typeface="+mj-lt"/>
              <a:buAutoNum type="arabicPeriod"/>
            </a:pPr>
            <a:r>
              <a:rPr lang="en-US" b="1" i="1">
                <a:solidFill>
                  <a:schemeClr val="tx1"/>
                </a:solidFill>
              </a:rPr>
              <a:t>Yehoshua, Dr. R. (2023,May 5). K-Nearest Neighbors (KNN): A Comprehensive Guide. Retrieved from</a:t>
            </a:r>
            <a:r>
              <a:rPr lang="en-US">
                <a:solidFill>
                  <a:schemeClr val="tx1"/>
                </a:solidFill>
              </a:rPr>
              <a:t> </a:t>
            </a:r>
            <a:r>
              <a:rPr lang="en-US">
                <a:solidFill>
                  <a:schemeClr val="tx1"/>
                </a:solidFill>
                <a:hlinkClick r:id="rId4"/>
              </a:rPr>
              <a:t>https://medium.com/ai-made-simple/k-nearest-neighbors-knn-a-comprehensive-guide-7add717806ad</a:t>
            </a:r>
            <a:endParaRPr lang="en-US">
              <a:solidFill>
                <a:schemeClr val="tx1"/>
              </a:solidFill>
            </a:endParaRPr>
          </a:p>
          <a:p>
            <a:pPr marL="685800" indent="-457200">
              <a:buFont typeface="+mj-lt"/>
              <a:buAutoNum type="arabicPeriod"/>
            </a:pPr>
            <a:endParaRPr lang="en-US">
              <a:solidFill>
                <a:schemeClr val="tx1"/>
              </a:solidFill>
            </a:endParaRPr>
          </a:p>
          <a:p>
            <a:pPr marL="685800" indent="-457200">
              <a:buFont typeface="+mj-lt"/>
              <a:buAutoNum type="arabicPeriod"/>
            </a:pPr>
            <a:r>
              <a:rPr lang="en-US" b="1" i="1">
                <a:solidFill>
                  <a:schemeClr val="tx1"/>
                </a:solidFill>
              </a:rPr>
              <a:t>Chakraborty, K. (2019,Jun 28). A Complete Guide To Support Vector Machines(SVMs). Retrieved from </a:t>
            </a:r>
            <a:r>
              <a:rPr lang="en-US">
                <a:solidFill>
                  <a:schemeClr val="tx1"/>
                </a:solidFill>
                <a:hlinkClick r:id="rId5"/>
              </a:rPr>
              <a:t>https://medium.com/@kushaldps1996/a-complete-guide-to-support-vector-machines-svms-501e71aec19e</a:t>
            </a:r>
            <a:endParaRPr lang="en-US">
              <a:solidFill>
                <a:schemeClr val="tx1"/>
              </a:solidFill>
            </a:endParaRPr>
          </a:p>
          <a:p>
            <a:pPr marL="685800" indent="-457200">
              <a:buFont typeface="+mj-lt"/>
              <a:buAutoNum type="arabicPeriod"/>
            </a:pPr>
            <a:endParaRPr lang="en-GB">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12"/>
          <p:cNvSpPr txBox="1">
            <a:spLocks noGrp="1"/>
          </p:cNvSpPr>
          <p:nvPr>
            <p:ph type="ctrTitle"/>
          </p:nvPr>
        </p:nvSpPr>
        <p:spPr>
          <a:xfrm>
            <a:off x="327074" y="2743787"/>
            <a:ext cx="8489852" cy="137042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6600" b="1">
                <a:solidFill>
                  <a:srgbClr val="C00000"/>
                </a:solidFill>
                <a:latin typeface="Times New Roman" panose="02020603050405020304"/>
                <a:cs typeface="Times New Roman" panose="02020603050405020304"/>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b="1">
                <a:solidFill>
                  <a:srgbClr val="C00000"/>
                </a:solidFill>
                <a:latin typeface="Arial Nova" panose="020B0504020202020204"/>
              </a:rPr>
              <a:t>Pixel Intensity Distribution by Class (Mean)</a:t>
            </a:r>
          </a:p>
        </p:txBody>
      </p:sp>
      <p:pic>
        <p:nvPicPr>
          <p:cNvPr id="4" name="Picture 3" descr="A chart with different colored boxes&#10;&#10;Description automatically generated"/>
          <p:cNvPicPr>
            <a:picLocks noChangeAspect="1"/>
          </p:cNvPicPr>
          <p:nvPr/>
        </p:nvPicPr>
        <p:blipFill>
          <a:blip r:embed="rId2"/>
          <a:stretch>
            <a:fillRect/>
          </a:stretch>
        </p:blipFill>
        <p:spPr>
          <a:xfrm>
            <a:off x="2286000" y="1680366"/>
            <a:ext cx="4572000" cy="3502304"/>
          </a:xfrm>
          <a:prstGeom prst="rect">
            <a:avLst/>
          </a:prstGeom>
        </p:spPr>
      </p:pic>
      <p:sp>
        <p:nvSpPr>
          <p:cNvPr id="5" name="TextBox 4"/>
          <p:cNvSpPr txBox="1"/>
          <p:nvPr/>
        </p:nvSpPr>
        <p:spPr>
          <a:xfrm>
            <a:off x="546339" y="5405887"/>
            <a:ext cx="81445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latin typeface="Arial Nova" panose="020B0504020202020204"/>
              </a:rPr>
              <a:t>Each box plot gives information about the central tendency and variability of pixel intensities within each class, allowing for a comparative analysis of how the pixel intensity distributions differ between categories.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838201"/>
            <a:ext cx="8229600" cy="887361"/>
          </a:xfrm>
        </p:spPr>
        <p:txBody>
          <a:bodyPr/>
          <a:lstStyle/>
          <a:p>
            <a:r>
              <a:rPr lang="en-US" sz="2800" b="1">
                <a:solidFill>
                  <a:srgbClr val="C00000"/>
                </a:solidFill>
                <a:latin typeface="Arial Nova" panose="020B0504020202020204"/>
              </a:rPr>
              <a:t>Distribution of Brain Tumor Presence by Alzheimer's Disease Class</a:t>
            </a:r>
          </a:p>
        </p:txBody>
      </p:sp>
      <p:pic>
        <p:nvPicPr>
          <p:cNvPr id="4" name="Picture 3" descr="A diagram of different colored shapes&#10;&#10;Description automatically generated"/>
          <p:cNvPicPr>
            <a:picLocks noChangeAspect="1"/>
          </p:cNvPicPr>
          <p:nvPr/>
        </p:nvPicPr>
        <p:blipFill>
          <a:blip r:embed="rId2"/>
          <a:stretch>
            <a:fillRect/>
          </a:stretch>
        </p:blipFill>
        <p:spPr>
          <a:xfrm>
            <a:off x="1983658" y="1784156"/>
            <a:ext cx="5176684" cy="3287584"/>
          </a:xfrm>
          <a:prstGeom prst="rect">
            <a:avLst/>
          </a:prstGeom>
        </p:spPr>
      </p:pic>
      <p:sp>
        <p:nvSpPr>
          <p:cNvPr id="5" name="TextBox 4"/>
          <p:cNvSpPr txBox="1"/>
          <p:nvPr/>
        </p:nvSpPr>
        <p:spPr>
          <a:xfrm>
            <a:off x="567905" y="5463396"/>
            <a:ext cx="80081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latin typeface="Arial Nova" panose="020B0504020202020204"/>
              </a:rPr>
              <a:t>Each violin plot depicts the presence of brain tumors within each Alzheimer's Disease class. The width of the plot for a given y-value indicates the density of data points at that level. Thicker portions indicate greater data density, while thinner regions suggest lower density.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400" b="1">
                <a:solidFill>
                  <a:srgbClr val="C00000"/>
                </a:solidFill>
                <a:latin typeface="Arial Nova" panose="020B0504020202020204"/>
              </a:rPr>
              <a:t>Presence of Brain Tumors by Alzheimer's Disease Class</a:t>
            </a:r>
          </a:p>
        </p:txBody>
      </p:sp>
      <p:pic>
        <p:nvPicPr>
          <p:cNvPr id="4" name="Picture 3" descr="A graph of a number of blue and orange bars&#10;&#10;Description automatically generated"/>
          <p:cNvPicPr>
            <a:picLocks noChangeAspect="1"/>
          </p:cNvPicPr>
          <p:nvPr/>
        </p:nvPicPr>
        <p:blipFill>
          <a:blip r:embed="rId2"/>
          <a:stretch>
            <a:fillRect/>
          </a:stretch>
        </p:blipFill>
        <p:spPr>
          <a:xfrm>
            <a:off x="1909917" y="1706895"/>
            <a:ext cx="5324167" cy="3446007"/>
          </a:xfrm>
          <a:prstGeom prst="rect">
            <a:avLst/>
          </a:prstGeom>
        </p:spPr>
      </p:pic>
      <p:sp>
        <p:nvSpPr>
          <p:cNvPr id="5" name="TextBox 4"/>
          <p:cNvSpPr txBox="1"/>
          <p:nvPr/>
        </p:nvSpPr>
        <p:spPr>
          <a:xfrm>
            <a:off x="496019" y="5362754"/>
            <a:ext cx="81519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latin typeface="Arial Nova" panose="020B0504020202020204"/>
              </a:rPr>
              <a:t>Brain tumor presence is a binary variable (0 or 1) indicating the presence (1) or absence (0) of a brain tumor.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397356"/>
            <a:ext cx="8272212" cy="1188720"/>
          </a:xfrm>
        </p:spPr>
        <p:txBody>
          <a:bodyPr/>
          <a:lstStyle/>
          <a:p>
            <a:r>
              <a:rPr lang="en-US" b="1">
                <a:latin typeface="Arial Nova" panose="020B0504020202020204"/>
              </a:rPr>
              <a:t>KNN Model</a:t>
            </a:r>
          </a:p>
        </p:txBody>
      </p:sp>
      <p:pic>
        <p:nvPicPr>
          <p:cNvPr id="4" name="Picture 3" descr="A blue squares with white text&#10;&#10;Description automatically generated"/>
          <p:cNvPicPr>
            <a:picLocks noChangeAspect="1"/>
          </p:cNvPicPr>
          <p:nvPr/>
        </p:nvPicPr>
        <p:blipFill>
          <a:blip r:embed="rId2"/>
          <a:stretch>
            <a:fillRect/>
          </a:stretch>
        </p:blipFill>
        <p:spPr>
          <a:xfrm>
            <a:off x="95821" y="1292352"/>
            <a:ext cx="3526917" cy="2804160"/>
          </a:xfrm>
          <a:prstGeom prst="rect">
            <a:avLst/>
          </a:prstGeom>
        </p:spPr>
      </p:pic>
      <p:pic>
        <p:nvPicPr>
          <p:cNvPr id="5" name="Picture 4" descr="A graph of a number of neighbors&#10;&#10;Description automatically generated"/>
          <p:cNvPicPr>
            <a:picLocks noChangeAspect="1"/>
          </p:cNvPicPr>
          <p:nvPr/>
        </p:nvPicPr>
        <p:blipFill>
          <a:blip r:embed="rId3"/>
          <a:stretch>
            <a:fillRect/>
          </a:stretch>
        </p:blipFill>
        <p:spPr>
          <a:xfrm>
            <a:off x="97726" y="4133088"/>
            <a:ext cx="3523107" cy="2560320"/>
          </a:xfrm>
          <a:prstGeom prst="rect">
            <a:avLst/>
          </a:prstGeom>
        </p:spPr>
      </p:pic>
      <p:sp>
        <p:nvSpPr>
          <p:cNvPr id="6" name="TextBox 5"/>
          <p:cNvSpPr txBox="1"/>
          <p:nvPr/>
        </p:nvSpPr>
        <p:spPr>
          <a:xfrm>
            <a:off x="4230624" y="1444752"/>
            <a:ext cx="4632960"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Char char="•"/>
            </a:pPr>
            <a:r>
              <a:rPr lang="en-US" sz="1600">
                <a:solidFill>
                  <a:schemeClr val="tx1"/>
                </a:solidFill>
                <a:latin typeface="Arial Nova" panose="020B0504020202020204"/>
              </a:rPr>
              <a:t>Explored </a:t>
            </a:r>
            <a:r>
              <a:rPr lang="en-US" sz="1600" err="1">
                <a:solidFill>
                  <a:schemeClr val="tx1"/>
                </a:solidFill>
                <a:latin typeface="Arial Nova" panose="020B0504020202020204"/>
              </a:rPr>
              <a:t>n_neighbors</a:t>
            </a:r>
            <a:r>
              <a:rPr lang="en-US" sz="1600">
                <a:solidFill>
                  <a:schemeClr val="tx1"/>
                </a:solidFill>
                <a:latin typeface="Arial Nova" panose="020B0504020202020204"/>
              </a:rPr>
              <a:t> range: 3 to 24.</a:t>
            </a:r>
          </a:p>
          <a:p>
            <a:endParaRPr lang="en-US" sz="1600">
              <a:solidFill>
                <a:schemeClr val="tx1"/>
              </a:solidFill>
              <a:latin typeface="Arial Nova" panose="020B0504020202020204"/>
            </a:endParaRPr>
          </a:p>
          <a:p>
            <a:pPr marL="285750" indent="-285750">
              <a:buChar char="•"/>
            </a:pPr>
            <a:r>
              <a:rPr lang="en-US" sz="1600">
                <a:solidFill>
                  <a:schemeClr val="tx1"/>
                </a:solidFill>
                <a:latin typeface="Arial Nova" panose="020B0504020202020204"/>
              </a:rPr>
              <a:t>Calculated accuracy, precision, recall, and F1 score for each KNN configuration.</a:t>
            </a:r>
          </a:p>
          <a:p>
            <a:endParaRPr lang="en-US" sz="1600">
              <a:solidFill>
                <a:schemeClr val="tx1"/>
              </a:solidFill>
              <a:latin typeface="Arial Nova" panose="020B0504020202020204"/>
            </a:endParaRPr>
          </a:p>
          <a:p>
            <a:pPr marL="285750" indent="-285750">
              <a:buChar char="•"/>
            </a:pPr>
            <a:r>
              <a:rPr lang="en-US" sz="1600">
                <a:solidFill>
                  <a:schemeClr val="tx1"/>
                </a:solidFill>
                <a:latin typeface="Arial Nova" panose="020B0504020202020204"/>
              </a:rPr>
              <a:t>Best performance achieved with </a:t>
            </a:r>
            <a:r>
              <a:rPr lang="en-US" sz="1600" err="1">
                <a:solidFill>
                  <a:schemeClr val="tx1"/>
                </a:solidFill>
                <a:latin typeface="Arial Nova" panose="020B0504020202020204"/>
              </a:rPr>
              <a:t>n_neighbors</a:t>
            </a:r>
            <a:r>
              <a:rPr lang="en-US" sz="1600">
                <a:solidFill>
                  <a:schemeClr val="tx1"/>
                </a:solidFill>
                <a:latin typeface="Arial Nova" panose="020B0504020202020204"/>
              </a:rPr>
              <a:t>=4.</a:t>
            </a:r>
          </a:p>
          <a:p>
            <a:endParaRPr lang="en-US" sz="1600">
              <a:solidFill>
                <a:schemeClr val="tx1"/>
              </a:solidFill>
              <a:latin typeface="Arial Nova" panose="020B0504020202020204"/>
            </a:endParaRPr>
          </a:p>
          <a:p>
            <a:pPr marL="285750" indent="-285750">
              <a:buChar char="•"/>
            </a:pPr>
            <a:r>
              <a:rPr lang="en-US" sz="1600">
                <a:solidFill>
                  <a:schemeClr val="tx1"/>
                </a:solidFill>
                <a:latin typeface="Arial Nova" panose="020B0504020202020204"/>
              </a:rPr>
              <a:t>Highest accuracy recorded at 0.54 on the testing set</a:t>
            </a:r>
          </a:p>
          <a:p>
            <a:endParaRPr lang="en-US" sz="1600">
              <a:solidFill>
                <a:schemeClr val="tx1"/>
              </a:solidFill>
              <a:latin typeface="Arial Nova" panose="020B0504020202020204"/>
            </a:endParaRPr>
          </a:p>
          <a:p>
            <a:pPr marL="285750" indent="-285750">
              <a:buChar char="•"/>
            </a:pPr>
            <a:r>
              <a:rPr lang="en-US" sz="1600">
                <a:solidFill>
                  <a:schemeClr val="tx1"/>
                </a:solidFill>
                <a:latin typeface="Arial Nova" panose="020B0504020202020204"/>
              </a:rPr>
              <a:t>The KNN model with </a:t>
            </a:r>
            <a:r>
              <a:rPr lang="en-US" sz="1600" err="1">
                <a:solidFill>
                  <a:schemeClr val="tx1"/>
                </a:solidFill>
                <a:latin typeface="Arial Nova" panose="020B0504020202020204"/>
              </a:rPr>
              <a:t>n_neighbors</a:t>
            </a:r>
            <a:r>
              <a:rPr lang="en-US" sz="1600">
                <a:solidFill>
                  <a:schemeClr val="tx1"/>
                </a:solidFill>
                <a:latin typeface="Arial Nova" panose="020B0504020202020204"/>
              </a:rPr>
              <a:t>=4 shows the strongest predictive ability for the second class, with 124 correct classifications.</a:t>
            </a:r>
          </a:p>
          <a:p>
            <a:endParaRPr lang="en-US" sz="1600">
              <a:solidFill>
                <a:schemeClr val="tx1"/>
              </a:solidFill>
              <a:latin typeface="Arial Nova" panose="020B0504020202020204"/>
            </a:endParaRPr>
          </a:p>
          <a:p>
            <a:pPr marL="285750" indent="-285750">
              <a:buChar char="•"/>
            </a:pPr>
            <a:r>
              <a:rPr lang="en-US" sz="1600">
                <a:solidFill>
                  <a:schemeClr val="tx1"/>
                </a:solidFill>
                <a:latin typeface="Arial Nova" panose="020B0504020202020204"/>
              </a:rPr>
              <a:t>From the confusion matrix, there is evidence of misclassification between classes, especially between the first and third classes, we will look into it further in the future optimization of the model.</a:t>
            </a:r>
          </a:p>
          <a:p>
            <a:pPr marL="285750" indent="-285750">
              <a:buChar char="•"/>
            </a:pPr>
            <a:endParaRPr lang="en-US" sz="1600">
              <a:solidFill>
                <a:schemeClr val="tx1"/>
              </a:solidFill>
              <a:latin typeface="Arial Nova" panose="020B0504020202020204"/>
            </a:endParaRPr>
          </a:p>
          <a:p>
            <a:endParaRPr lang="en-US" sz="1600">
              <a:solidFill>
                <a:schemeClr val="tx1"/>
              </a:solidFill>
              <a:latin typeface="Arial Nova" panose="020B05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324418" y="660966"/>
            <a:ext cx="4493104" cy="642964"/>
          </a:xfrm>
        </p:spPr>
        <p:txBody>
          <a:bodyPr/>
          <a:lstStyle/>
          <a:p>
            <a:r>
              <a:rPr lang="en-US" b="1">
                <a:latin typeface="Arial Nova" panose="020B0504020202020204"/>
              </a:rPr>
              <a:t>Hyper-tuned KNN</a:t>
            </a:r>
          </a:p>
        </p:txBody>
      </p:sp>
      <p:sp>
        <p:nvSpPr>
          <p:cNvPr id="6" name="TextBox 5"/>
          <p:cNvSpPr txBox="1"/>
          <p:nvPr/>
        </p:nvSpPr>
        <p:spPr>
          <a:xfrm>
            <a:off x="3676012" y="1489735"/>
            <a:ext cx="5435768"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Char char="•"/>
            </a:pPr>
            <a:r>
              <a:rPr lang="en-US" b="1">
                <a:solidFill>
                  <a:schemeClr val="tx1"/>
                </a:solidFill>
                <a:latin typeface="Arial Nova" panose="020B0504020202020204"/>
              </a:rPr>
              <a:t>Feature Scaling</a:t>
            </a:r>
            <a:r>
              <a:rPr lang="en-US">
                <a:solidFill>
                  <a:schemeClr val="tx1"/>
                </a:solidFill>
                <a:latin typeface="Arial Nova" panose="020B0504020202020204"/>
              </a:rPr>
              <a:t>: Applied </a:t>
            </a:r>
            <a:r>
              <a:rPr lang="en-US" err="1">
                <a:solidFill>
                  <a:schemeClr val="tx1"/>
                </a:solidFill>
                <a:latin typeface="Arial Nova" panose="020B0504020202020204"/>
              </a:rPr>
              <a:t>StandardScaler</a:t>
            </a:r>
            <a:r>
              <a:rPr lang="en-US">
                <a:solidFill>
                  <a:schemeClr val="tx1"/>
                </a:solidFill>
                <a:latin typeface="Arial Nova" panose="020B0504020202020204"/>
              </a:rPr>
              <a:t> to normalize the dataset, ensuring equal contribution of each feature.</a:t>
            </a:r>
          </a:p>
          <a:p>
            <a:pPr>
              <a:buChar char="•"/>
            </a:pPr>
            <a:r>
              <a:rPr lang="en-US" b="1">
                <a:solidFill>
                  <a:schemeClr val="tx1"/>
                </a:solidFill>
                <a:latin typeface="Arial Nova" panose="020B0504020202020204"/>
              </a:rPr>
              <a:t>Dimensionality Reduction</a:t>
            </a:r>
            <a:r>
              <a:rPr lang="en-US">
                <a:solidFill>
                  <a:schemeClr val="tx1"/>
                </a:solidFill>
                <a:latin typeface="Arial Nova" panose="020B0504020202020204"/>
              </a:rPr>
              <a:t>: Used PCA to retain 95% of data variance, simplifying the model without significant information loss.</a:t>
            </a:r>
          </a:p>
          <a:p>
            <a:pPr>
              <a:buChar char="•"/>
            </a:pPr>
            <a:r>
              <a:rPr lang="en-US" b="1">
                <a:solidFill>
                  <a:schemeClr val="tx1"/>
                </a:solidFill>
                <a:latin typeface="Arial Nova" panose="020B0504020202020204"/>
              </a:rPr>
              <a:t>Initial Grid Search</a:t>
            </a:r>
            <a:r>
              <a:rPr lang="en-US">
                <a:solidFill>
                  <a:schemeClr val="tx1"/>
                </a:solidFill>
                <a:latin typeface="Arial Nova" panose="020B0504020202020204"/>
              </a:rPr>
              <a:t>: Conducted hyperparameter tuning for </a:t>
            </a:r>
            <a:r>
              <a:rPr lang="en-US" err="1">
                <a:solidFill>
                  <a:schemeClr val="tx1"/>
                </a:solidFill>
                <a:latin typeface="Arial Nova" panose="020B0504020202020204"/>
              </a:rPr>
              <a:t>n_neighbors</a:t>
            </a:r>
            <a:r>
              <a:rPr lang="en-US">
                <a:solidFill>
                  <a:schemeClr val="tx1"/>
                </a:solidFill>
                <a:latin typeface="Arial Nova" panose="020B0504020202020204"/>
              </a:rPr>
              <a:t> (3-24), identifying the best performance at 3 neighbors with 93.84% accuracy.</a:t>
            </a:r>
          </a:p>
          <a:p>
            <a:pPr>
              <a:buChar char="•"/>
            </a:pPr>
            <a:r>
              <a:rPr lang="en-US" b="1">
                <a:solidFill>
                  <a:schemeClr val="tx1"/>
                </a:solidFill>
                <a:latin typeface="Arial Nova" panose="020B0504020202020204"/>
              </a:rPr>
              <a:t>Extended Grid Search</a:t>
            </a:r>
            <a:r>
              <a:rPr lang="en-US">
                <a:solidFill>
                  <a:schemeClr val="tx1"/>
                </a:solidFill>
                <a:latin typeface="Arial Nova" panose="020B0504020202020204"/>
              </a:rPr>
              <a:t>: Expanded tuning to include </a:t>
            </a:r>
            <a:r>
              <a:rPr lang="en-US" err="1">
                <a:solidFill>
                  <a:schemeClr val="tx1"/>
                </a:solidFill>
                <a:latin typeface="Arial Nova" panose="020B0504020202020204"/>
              </a:rPr>
              <a:t>n_neighbors</a:t>
            </a:r>
            <a:r>
              <a:rPr lang="en-US">
                <a:solidFill>
                  <a:schemeClr val="tx1"/>
                </a:solidFill>
                <a:latin typeface="Arial Nova" panose="020B0504020202020204"/>
              </a:rPr>
              <a:t>, weights, algorithm, and p, finding the optimal combination (</a:t>
            </a:r>
            <a:r>
              <a:rPr lang="en-US" err="1">
                <a:solidFill>
                  <a:schemeClr val="tx1"/>
                </a:solidFill>
                <a:latin typeface="Arial Nova" panose="020B0504020202020204"/>
              </a:rPr>
              <a:t>n_neighbors</a:t>
            </a:r>
            <a:r>
              <a:rPr lang="en-US">
                <a:solidFill>
                  <a:schemeClr val="tx1"/>
                </a:solidFill>
                <a:latin typeface="Arial Nova" panose="020B0504020202020204"/>
              </a:rPr>
              <a:t>: 4, weights: 'distance', algorithm: 'auto', p: 2) with 91.68% accuracy.</a:t>
            </a:r>
          </a:p>
          <a:p>
            <a:pPr>
              <a:buChar char="•"/>
            </a:pPr>
            <a:r>
              <a:rPr lang="en-US" b="1">
                <a:solidFill>
                  <a:schemeClr val="tx1"/>
                </a:solidFill>
                <a:latin typeface="Arial Nova" panose="020B0504020202020204"/>
              </a:rPr>
              <a:t>Randomized Search</a:t>
            </a:r>
            <a:r>
              <a:rPr lang="en-US">
                <a:solidFill>
                  <a:schemeClr val="tx1"/>
                </a:solidFill>
                <a:latin typeface="Arial Nova" panose="020B0504020202020204"/>
              </a:rPr>
              <a:t>: Implemented </a:t>
            </a:r>
            <a:r>
              <a:rPr lang="en-US" err="1">
                <a:solidFill>
                  <a:schemeClr val="tx1"/>
                </a:solidFill>
                <a:latin typeface="Arial Nova" panose="020B0504020202020204"/>
              </a:rPr>
              <a:t>RandomizedSearchCV</a:t>
            </a:r>
            <a:r>
              <a:rPr lang="en-US">
                <a:solidFill>
                  <a:schemeClr val="tx1"/>
                </a:solidFill>
                <a:latin typeface="Arial Nova" panose="020B0504020202020204"/>
              </a:rPr>
              <a:t> with 100 iterations, confirming the optimal parameters and achieving 91.68% accuracy, demonstrating efficiency in finding the best parameters with fewer computations.</a:t>
            </a:r>
          </a:p>
          <a:p>
            <a:pPr>
              <a:buChar char="•"/>
            </a:pPr>
            <a:r>
              <a:rPr lang="en-US" b="1">
                <a:solidFill>
                  <a:schemeClr val="tx1"/>
                </a:solidFill>
                <a:latin typeface="Arial Nova" panose="020B0504020202020204"/>
              </a:rPr>
              <a:t>Bayesian Optimization (</a:t>
            </a:r>
            <a:r>
              <a:rPr lang="en-US" b="1" err="1">
                <a:solidFill>
                  <a:schemeClr val="tx1"/>
                </a:solidFill>
                <a:latin typeface="Arial Nova" panose="020B0504020202020204"/>
              </a:rPr>
              <a:t>Hyperopt</a:t>
            </a:r>
            <a:r>
              <a:rPr lang="en-US" b="1">
                <a:solidFill>
                  <a:schemeClr val="tx1"/>
                </a:solidFill>
                <a:latin typeface="Arial Nova" panose="020B0504020202020204"/>
              </a:rPr>
              <a:t>)</a:t>
            </a:r>
            <a:r>
              <a:rPr lang="en-US">
                <a:solidFill>
                  <a:schemeClr val="tx1"/>
                </a:solidFill>
                <a:latin typeface="Arial Nova" panose="020B0504020202020204"/>
              </a:rPr>
              <a:t>: Applied </a:t>
            </a:r>
            <a:r>
              <a:rPr lang="en-US" err="1">
                <a:solidFill>
                  <a:schemeClr val="tx1"/>
                </a:solidFill>
                <a:latin typeface="Arial Nova" panose="020B0504020202020204"/>
              </a:rPr>
              <a:t>Hyperopt</a:t>
            </a:r>
            <a:r>
              <a:rPr lang="en-US">
                <a:solidFill>
                  <a:schemeClr val="tx1"/>
                </a:solidFill>
                <a:latin typeface="Arial Nova" panose="020B0504020202020204"/>
              </a:rPr>
              <a:t> for parameter tuning, achieving the same optimal parameters and accuracy as the extended Grid Search and Randomized Search.</a:t>
            </a:r>
          </a:p>
          <a:p>
            <a:pPr>
              <a:buChar char="•"/>
            </a:pPr>
            <a:r>
              <a:rPr lang="en-US" b="1">
                <a:solidFill>
                  <a:schemeClr val="tx1"/>
                </a:solidFill>
                <a:latin typeface="Arial Nova" panose="020B0504020202020204"/>
              </a:rPr>
              <a:t>Genetic Algorithm</a:t>
            </a:r>
            <a:r>
              <a:rPr lang="en-US">
                <a:solidFill>
                  <a:schemeClr val="tx1"/>
                </a:solidFill>
                <a:latin typeface="Arial Nova" panose="020B0504020202020204"/>
              </a:rPr>
              <a:t>: Utilized a genetic algorithm for hyperparameter exploration, achieving the optimal configuration that matches previous methods, with a 91.68% accuracy.</a:t>
            </a:r>
          </a:p>
        </p:txBody>
      </p:sp>
      <p:pic>
        <p:nvPicPr>
          <p:cNvPr id="2" name="Picture 1" descr="A graph with numbers and squares&#10;&#10;Description automatically generated"/>
          <p:cNvPicPr>
            <a:picLocks noChangeAspect="1"/>
          </p:cNvPicPr>
          <p:nvPr/>
        </p:nvPicPr>
        <p:blipFill>
          <a:blip r:embed="rId2"/>
          <a:stretch>
            <a:fillRect/>
          </a:stretch>
        </p:blipFill>
        <p:spPr>
          <a:xfrm>
            <a:off x="127691" y="1607870"/>
            <a:ext cx="3419093" cy="272172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IzODlhMzcyZWE1MDhiZjM1ZjdlMjMzZjhiODk3MDMifQ=="/>
</p:tagLst>
</file>

<file path=ppt/theme/theme1.xml><?xml version="1.0" encoding="utf-8"?>
<a:theme xmlns:a="http://schemas.openxmlformats.org/drawingml/2006/main" name="powerpoint_newNE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3749EB52514E49AB26EAE99B67BC20" ma:contentTypeVersion="18" ma:contentTypeDescription="Create a new document." ma:contentTypeScope="" ma:versionID="50518e666fffedb61b47c994d11d7da5">
  <xsd:schema xmlns:xsd="http://www.w3.org/2001/XMLSchema" xmlns:xs="http://www.w3.org/2001/XMLSchema" xmlns:p="http://schemas.microsoft.com/office/2006/metadata/properties" xmlns:ns3="76a8b39d-68c9-444c-bbe9-e626a06f4d15" xmlns:ns4="09f0b564-970b-48d9-aff6-1e52864361ba" targetNamespace="http://schemas.microsoft.com/office/2006/metadata/properties" ma:root="true" ma:fieldsID="b26462d398863fcce3cac6f40a742be9" ns3:_="" ns4:_="">
    <xsd:import namespace="76a8b39d-68c9-444c-bbe9-e626a06f4d15"/>
    <xsd:import namespace="09f0b564-970b-48d9-aff6-1e52864361b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AutoTags" minOccurs="0"/>
                <xsd:element ref="ns3:MediaServiceObjectDetectorVersions" minOccurs="0"/>
                <xsd:element ref="ns3:MediaServiceOCR" minOccurs="0"/>
                <xsd:element ref="ns3:MediaServiceGenerationTime" minOccurs="0"/>
                <xsd:element ref="ns3:MediaServiceEventHashCode" minOccurs="0"/>
                <xsd:element ref="ns3:MediaServiceSystemTag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a8b39d-68c9-444c-bbe9-e626a06f4d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9f0b564-970b-48d9-aff6-1e52864361b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6a8b39d-68c9-444c-bbe9-e626a06f4d1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D2E974-9F1C-43AE-9377-C59CFAA9EB81}">
  <ds:schemaRefs/>
</ds:datastoreItem>
</file>

<file path=customXml/itemProps2.xml><?xml version="1.0" encoding="utf-8"?>
<ds:datastoreItem xmlns:ds="http://schemas.openxmlformats.org/officeDocument/2006/customXml" ds:itemID="{BAA26A7A-B27F-4AA4-A397-911B9139617E}">
  <ds:schemaRefs/>
</ds:datastoreItem>
</file>

<file path=customXml/itemProps3.xml><?xml version="1.0" encoding="utf-8"?>
<ds:datastoreItem xmlns:ds="http://schemas.openxmlformats.org/officeDocument/2006/customXml" ds:itemID="{B6A690D5-C96F-4CAF-B51C-944020B7BEF0}">
  <ds:schemaRefs/>
</ds:datastoreItem>
</file>

<file path=docProps/app.xml><?xml version="1.0" encoding="utf-8"?>
<Properties xmlns="http://schemas.openxmlformats.org/officeDocument/2006/extended-properties" xmlns:vt="http://schemas.openxmlformats.org/officeDocument/2006/docPropsVTypes">
  <TotalTime>91</TotalTime>
  <Words>2721</Words>
  <Application>Microsoft Office PowerPoint</Application>
  <PresentationFormat>On-screen Show (4:3)</PresentationFormat>
  <Paragraphs>263</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Times New Roman</vt:lpstr>
      <vt:lpstr>Arial Nova</vt:lpstr>
      <vt:lpstr>Helvetica Neue</vt:lpstr>
      <vt:lpstr>Lato Extended</vt:lpstr>
      <vt:lpstr>powerpoint_newNEU</vt:lpstr>
      <vt:lpstr>GROUP 5  Project: Alzheimer's Classification and Brain Tumor Relationship Analysis using Annotated MRI Datasets   March 29th, 2024  ALY6980: CAPSTONE  INSTRUCTOR: PROF. HEMA SESHADRI  </vt:lpstr>
      <vt:lpstr>Overview</vt:lpstr>
      <vt:lpstr>PowerPoint Presentation</vt:lpstr>
      <vt:lpstr>Initial EDAs: Bar Plot: Class Distribution</vt:lpstr>
      <vt:lpstr>Pixel Intensity Distribution by Class (Mean)</vt:lpstr>
      <vt:lpstr>Distribution of Brain Tumor Presence by Alzheimer's Disease Class</vt:lpstr>
      <vt:lpstr>Presence of Brain Tumors by Alzheimer's Disease Class</vt:lpstr>
      <vt:lpstr>KNN Model</vt:lpstr>
      <vt:lpstr>Hyper-tuned KNN</vt:lpstr>
      <vt:lpstr>ANN Model</vt:lpstr>
      <vt:lpstr>Result on running the model</vt:lpstr>
      <vt:lpstr>Hyper – tuned ANN</vt:lpstr>
      <vt:lpstr>SVM Model</vt:lpstr>
      <vt:lpstr>Hyper-tuned SVM</vt:lpstr>
      <vt:lpstr>CNN Model</vt:lpstr>
      <vt:lpstr>Hyper-tuned Analytical Techniques  </vt:lpstr>
      <vt:lpstr>DenseNEt model</vt:lpstr>
      <vt:lpstr>Confusion Matrix on running code</vt:lpstr>
      <vt:lpstr>Resnet Model</vt:lpstr>
      <vt:lpstr>Result on running the model</vt:lpstr>
      <vt:lpstr>Comparing models</vt:lpstr>
      <vt:lpstr>Project Architecture</vt:lpstr>
      <vt:lpstr>Findings of the model</vt:lpstr>
      <vt:lpstr>Power BI (Data Overview and Demographic Analysis)</vt:lpstr>
      <vt:lpstr>Dashboard</vt:lpstr>
      <vt:lpstr>Dashboard (Cont)</vt:lpstr>
      <vt:lpstr>Advanced Analysis and Recommendations</vt:lpstr>
      <vt:lpstr>Google Vertex</vt:lpstr>
      <vt:lpstr>Flask Website</vt:lpstr>
      <vt:lpstr>Flask Website </vt:lpstr>
      <vt:lpstr>Project Code Modularization &amp; Data Integration Process </vt:lpstr>
      <vt:lpstr>Link to the Colab Notebook Code</vt:lpstr>
      <vt:lpstr>PowerPoint Presentation</vt:lpstr>
      <vt:lpstr>PowerPoint Presentation</vt:lpstr>
      <vt:lpstr>Planned Process for the models Deployment</vt:lpstr>
      <vt:lpstr>Planned Process for the models Deployment (contd...)</vt:lpstr>
      <vt:lpstr>Project Outline</vt:lpstr>
      <vt:lpstr>Research Paper Outline</vt:lpstr>
      <vt:lpstr>Project flow:</vt:lpstr>
      <vt:lpstr>Future 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 6000  Database Management Systems Final Project Presentation Year Term B Lead Management System</dc:title>
  <dc:creator>Saurabh V Zulkanthiwar</dc:creator>
  <cp:lastModifiedBy>Ayushi Walia</cp:lastModifiedBy>
  <cp:revision>6</cp:revision>
  <dcterms:created xsi:type="dcterms:W3CDTF">2010-04-13T14:21:00Z</dcterms:created>
  <dcterms:modified xsi:type="dcterms:W3CDTF">2024-06-04T20:44:21Z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0x010100033749EB52514E49AB26EAE99B67BC20</vt:lpwstr>
  </property>
  <property fmtid="{D5CDD505-2E9C-101B-9397-08002B2CF9AE}" pid="3" name="ICV">
    <vt:lpwstr>5A1BB0021A42458EB61708FA9CD1A180_12</vt:lpwstr>
  </property>
  <property fmtid="{D5CDD505-2E9C-101B-9397-08002B2CF9AE}" pid="4" name="KSOProductBuildVer">
    <vt:lpwstr>2052-12.1.0.16417</vt:lpwstr>
  </property>
</Properties>
</file>