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70" r:id="rId5"/>
    <p:sldId id="260" r:id="rId6"/>
    <p:sldId id="271" r:id="rId7"/>
    <p:sldId id="261" r:id="rId8"/>
    <p:sldId id="264" r:id="rId9"/>
    <p:sldId id="265" r:id="rId10"/>
    <p:sldId id="267" r:id="rId11"/>
    <p:sldId id="268" r:id="rId12"/>
    <p:sldId id="269" r:id="rId13"/>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p:cViewPr varScale="1">
        <p:scale>
          <a:sx n="59" d="100"/>
          <a:sy n="59" d="100"/>
        </p:scale>
        <p:origin x="154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9413"/>
          </a:xfrm>
          <a:prstGeom prst="rect">
            <a:avLst/>
          </a:prstGeom>
        </p:spPr>
        <p:txBody>
          <a:bodyPr vert="horz" lIns="91440" tIns="45720" rIns="91440" bIns="45720" rtlCol="0"/>
          <a:lstStyle>
            <a:lvl1pPr algn="r">
              <a:defRPr sz="1200"/>
            </a:lvl1pPr>
          </a:lstStyle>
          <a:p>
            <a:fld id="{86CD7CFF-AAAE-9648-BEF8-8FE8AB3DFCEE}" type="datetimeFigureOut">
              <a:rPr lang="en-US" smtClean="0"/>
              <a:t>2/17/2024</a:t>
            </a:fld>
            <a:endParaRPr lang="en-US"/>
          </a:p>
        </p:txBody>
      </p:sp>
      <p:sp>
        <p:nvSpPr>
          <p:cNvPr id="4" name="Slide Image Placeholder 3"/>
          <p:cNvSpPr>
            <a:spLocks noGrp="1" noRot="1" noChangeAspect="1"/>
          </p:cNvSpPr>
          <p:nvPr>
            <p:ph type="sldImg" idx="2"/>
          </p:nvPr>
        </p:nvSpPr>
        <p:spPr>
          <a:xfrm>
            <a:off x="3341688" y="946150"/>
            <a:ext cx="3400425"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640138"/>
            <a:ext cx="8067675"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370388"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83438"/>
            <a:ext cx="4370388" cy="379412"/>
          </a:xfrm>
          <a:prstGeom prst="rect">
            <a:avLst/>
          </a:prstGeom>
        </p:spPr>
        <p:txBody>
          <a:bodyPr vert="horz" lIns="91440" tIns="45720" rIns="91440" bIns="45720" rtlCol="0" anchor="b"/>
          <a:lstStyle>
            <a:lvl1pPr algn="r">
              <a:defRPr sz="1200"/>
            </a:lvl1pPr>
          </a:lstStyle>
          <a:p>
            <a:fld id="{1C7DCC2C-3591-F349-B2E4-9C8565FAD11B}" type="slidenum">
              <a:rPr lang="en-US" smtClean="0"/>
              <a:t>‹#›</a:t>
            </a:fld>
            <a:endParaRPr lang="en-US"/>
          </a:p>
        </p:txBody>
      </p:sp>
    </p:spTree>
    <p:extLst>
      <p:ext uri="{BB962C8B-B14F-4D97-AF65-F5344CB8AC3E}">
        <p14:creationId xmlns:p14="http://schemas.microsoft.com/office/powerpoint/2010/main" val="387239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C031-84CF-96F7-95E0-F3A33ACE503D}"/>
              </a:ext>
            </a:extLst>
          </p:cNvPr>
          <p:cNvSpPr>
            <a:spLocks noGrp="1"/>
          </p:cNvSpPr>
          <p:nvPr>
            <p:ph type="ctrTitle"/>
          </p:nvPr>
        </p:nvSpPr>
        <p:spPr>
          <a:xfrm>
            <a:off x="1260475" y="1237717"/>
            <a:ext cx="7562850" cy="2632992"/>
          </a:xfrm>
        </p:spPr>
        <p:txBody>
          <a:bodyPr anchor="b"/>
          <a:lstStyle>
            <a:lvl1pPr algn="ctr">
              <a:defRPr sz="4963"/>
            </a:lvl1pPr>
          </a:lstStyle>
          <a:p>
            <a:r>
              <a:rPr lang="en-US"/>
              <a:t>Click to edit Master title style</a:t>
            </a:r>
          </a:p>
        </p:txBody>
      </p:sp>
      <p:sp>
        <p:nvSpPr>
          <p:cNvPr id="3" name="Subtitle 2">
            <a:extLst>
              <a:ext uri="{FF2B5EF4-FFF2-40B4-BE49-F238E27FC236}">
                <a16:creationId xmlns:a16="http://schemas.microsoft.com/office/drawing/2014/main" id="{4DFD94B3-46D5-09BE-9E4B-81C2392BAA94}"/>
              </a:ext>
            </a:extLst>
          </p:cNvPr>
          <p:cNvSpPr>
            <a:spLocks noGrp="1"/>
          </p:cNvSpPr>
          <p:nvPr>
            <p:ph type="subTitle" idx="1"/>
          </p:nvPr>
        </p:nvSpPr>
        <p:spPr>
          <a:xfrm>
            <a:off x="1260475" y="3972247"/>
            <a:ext cx="7562850" cy="1825938"/>
          </a:xfrm>
        </p:spPr>
        <p:txBody>
          <a:bodyPr/>
          <a:lstStyle>
            <a:lvl1pPr marL="0" indent="0" algn="ctr">
              <a:buNone/>
              <a:defRPr sz="1985"/>
            </a:lvl1pPr>
            <a:lvl2pPr marL="378150" indent="0" algn="ctr">
              <a:buNone/>
              <a:defRPr sz="1654"/>
            </a:lvl2pPr>
            <a:lvl3pPr marL="756300" indent="0" algn="ctr">
              <a:buNone/>
              <a:defRPr sz="1489"/>
            </a:lvl3pPr>
            <a:lvl4pPr marL="1134450" indent="0" algn="ctr">
              <a:buNone/>
              <a:defRPr sz="1323"/>
            </a:lvl4pPr>
            <a:lvl5pPr marL="1512600" indent="0" algn="ctr">
              <a:buNone/>
              <a:defRPr sz="1323"/>
            </a:lvl5pPr>
            <a:lvl6pPr marL="1890751" indent="0" algn="ctr">
              <a:buNone/>
              <a:defRPr sz="1323"/>
            </a:lvl6pPr>
            <a:lvl7pPr marL="2268901" indent="0" algn="ctr">
              <a:buNone/>
              <a:defRPr sz="1323"/>
            </a:lvl7pPr>
            <a:lvl8pPr marL="2647051" indent="0" algn="ctr">
              <a:buNone/>
              <a:defRPr sz="1323"/>
            </a:lvl8pPr>
            <a:lvl9pPr marL="3025201" indent="0" algn="ctr">
              <a:buNone/>
              <a:defRPr sz="1323"/>
            </a:lvl9pPr>
          </a:lstStyle>
          <a:p>
            <a:r>
              <a:rPr lang="en-US"/>
              <a:t>Click to edit Master subtitle style</a:t>
            </a:r>
          </a:p>
        </p:txBody>
      </p:sp>
      <p:sp>
        <p:nvSpPr>
          <p:cNvPr id="4" name="Date Placeholder 3">
            <a:extLst>
              <a:ext uri="{FF2B5EF4-FFF2-40B4-BE49-F238E27FC236}">
                <a16:creationId xmlns:a16="http://schemas.microsoft.com/office/drawing/2014/main" id="{51208DB0-4AFD-9493-9969-A4E4E5332AA1}"/>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5" name="Footer Placeholder 4">
            <a:extLst>
              <a:ext uri="{FF2B5EF4-FFF2-40B4-BE49-F238E27FC236}">
                <a16:creationId xmlns:a16="http://schemas.microsoft.com/office/drawing/2014/main" id="{F75AA9B8-0A22-42CE-0564-E1E452A39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C46B7-3CE2-4AD0-E861-46211CFBB459}"/>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37994926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2E82-5ECA-8711-FA42-704C56D91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4B63BC-CFC0-3963-B2F5-4B277A2C3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6EFF2-327F-13DF-52F2-F9E738BB8A80}"/>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5" name="Footer Placeholder 4">
            <a:extLst>
              <a:ext uri="{FF2B5EF4-FFF2-40B4-BE49-F238E27FC236}">
                <a16:creationId xmlns:a16="http://schemas.microsoft.com/office/drawing/2014/main" id="{038F6AAC-F985-0B02-E933-284816D59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B7541-7E6F-2C92-10A0-9BAF71FFC2CC}"/>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27612580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4186F-339A-BA47-DE96-849BB93778E4}"/>
              </a:ext>
            </a:extLst>
          </p:cNvPr>
          <p:cNvSpPr>
            <a:spLocks noGrp="1"/>
          </p:cNvSpPr>
          <p:nvPr>
            <p:ph type="title" orient="vert"/>
          </p:nvPr>
        </p:nvSpPr>
        <p:spPr>
          <a:xfrm>
            <a:off x="7216220" y="402652"/>
            <a:ext cx="2174319" cy="64091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04A8B8-865C-2CF0-146D-CEA26B12CE7F}"/>
              </a:ext>
            </a:extLst>
          </p:cNvPr>
          <p:cNvSpPr>
            <a:spLocks noGrp="1"/>
          </p:cNvSpPr>
          <p:nvPr>
            <p:ph type="body" orient="vert" idx="1"/>
          </p:nvPr>
        </p:nvSpPr>
        <p:spPr>
          <a:xfrm>
            <a:off x="693261" y="402652"/>
            <a:ext cx="6396911"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76483-F4A4-1455-FA52-416A32533477}"/>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5" name="Footer Placeholder 4">
            <a:extLst>
              <a:ext uri="{FF2B5EF4-FFF2-40B4-BE49-F238E27FC236}">
                <a16:creationId xmlns:a16="http://schemas.microsoft.com/office/drawing/2014/main" id="{A2BBF9C4-CBFC-923A-E0D6-EFB3EE374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6C6D1-8576-25BD-A55E-609AD65D2A07}"/>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3861820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33333"/>
                </a:solidFill>
                <a:latin typeface="Carlito"/>
                <a:cs typeface="Carlito"/>
              </a:defRPr>
            </a:lvl1pPr>
          </a:lstStyle>
          <a:p>
            <a:endParaRPr/>
          </a:p>
        </p:txBody>
      </p:sp>
      <p:sp>
        <p:nvSpPr>
          <p:cNvPr id="3" name="Holder 3"/>
          <p:cNvSpPr>
            <a:spLocks noGrp="1"/>
          </p:cNvSpPr>
          <p:nvPr>
            <p:ph sz="half" idx="2"/>
          </p:nvPr>
        </p:nvSpPr>
        <p:spPr>
          <a:xfrm>
            <a:off x="504190" y="1739455"/>
            <a:ext cx="4386453"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9455"/>
            <a:ext cx="4386453"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9528AE7-CB01-1F4D-87F0-CD3C14FEFD0E}" type="datetime1">
              <a:rPr lang="en-US" smtClean="0"/>
              <a:t>2/17/2024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Noto Sans"/>
                <a:cs typeface="Noto Sans"/>
              </a:defRPr>
            </a:lvl1pPr>
          </a:lstStyle>
          <a:p>
            <a:pPr marL="139700">
              <a:lnSpc>
                <a:spcPct val="100000"/>
              </a:lnSpc>
              <a:spcBef>
                <a:spcPts val="195"/>
              </a:spcBef>
            </a:pPr>
            <a:fld id="{81D60167-4931-47E6-BA6A-407CBD079E47}" type="slidenum">
              <a:rPr dirty="0"/>
              <a:t>‹#›</a:t>
            </a:fld>
            <a:r>
              <a:rPr dirty="0"/>
              <a:t> /</a:t>
            </a:r>
            <a:r>
              <a:rPr spc="-85" dirty="0"/>
              <a:t> </a:t>
            </a:r>
            <a:r>
              <a:rPr dirty="0"/>
              <a:t>13</a:t>
            </a:r>
          </a:p>
        </p:txBody>
      </p:sp>
    </p:spTree>
    <p:extLst>
      <p:ext uri="{BB962C8B-B14F-4D97-AF65-F5344CB8AC3E}">
        <p14:creationId xmlns:p14="http://schemas.microsoft.com/office/powerpoint/2010/main" val="166475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33C4-11F0-B4B4-10A2-387F7B0A2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D9CBA-70F3-897A-05B5-A0E7160CF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7E9FA-052D-FD39-79BF-D41B4EB8D0D9}"/>
              </a:ext>
            </a:extLst>
          </p:cNvPr>
          <p:cNvSpPr>
            <a:spLocks noGrp="1"/>
          </p:cNvSpPr>
          <p:nvPr>
            <p:ph type="dt" sz="half" idx="10"/>
          </p:nvPr>
        </p:nvSpPr>
        <p:spPr/>
        <p:txBody>
          <a:bodyPr/>
          <a:lstStyle/>
          <a:p>
            <a:fld id="{ED52C9AC-33B5-584B-8BEF-F1FF87B75943}" type="datetime1">
              <a:rPr lang="en-US" smtClean="0"/>
              <a:t>2/17/2024</a:t>
            </a:fld>
            <a:endParaRPr lang="en-US"/>
          </a:p>
        </p:txBody>
      </p:sp>
      <p:sp>
        <p:nvSpPr>
          <p:cNvPr id="5" name="Footer Placeholder 4">
            <a:extLst>
              <a:ext uri="{FF2B5EF4-FFF2-40B4-BE49-F238E27FC236}">
                <a16:creationId xmlns:a16="http://schemas.microsoft.com/office/drawing/2014/main" id="{7D045620-2C00-EBFC-C88C-FFA469D76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2D985-93F6-806F-1CF4-8A10AB6FB58F}"/>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326135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F1F2-F9D9-04AD-B47E-9762DCE47AB7}"/>
              </a:ext>
            </a:extLst>
          </p:cNvPr>
          <p:cNvSpPr>
            <a:spLocks noGrp="1"/>
          </p:cNvSpPr>
          <p:nvPr>
            <p:ph type="title"/>
          </p:nvPr>
        </p:nvSpPr>
        <p:spPr>
          <a:xfrm>
            <a:off x="688009" y="1885462"/>
            <a:ext cx="8697278" cy="3145935"/>
          </a:xfrm>
        </p:spPr>
        <p:txBody>
          <a:bodyPr anchor="b"/>
          <a:lstStyle>
            <a:lvl1pPr>
              <a:defRPr sz="4963"/>
            </a:lvl1pPr>
          </a:lstStyle>
          <a:p>
            <a:r>
              <a:rPr lang="en-US"/>
              <a:t>Click to edit Master title style</a:t>
            </a:r>
          </a:p>
        </p:txBody>
      </p:sp>
      <p:sp>
        <p:nvSpPr>
          <p:cNvPr id="3" name="Text Placeholder 2">
            <a:extLst>
              <a:ext uri="{FF2B5EF4-FFF2-40B4-BE49-F238E27FC236}">
                <a16:creationId xmlns:a16="http://schemas.microsoft.com/office/drawing/2014/main" id="{8347E453-91C3-FD4E-8036-C8766E7EBA5E}"/>
              </a:ext>
            </a:extLst>
          </p:cNvPr>
          <p:cNvSpPr>
            <a:spLocks noGrp="1"/>
          </p:cNvSpPr>
          <p:nvPr>
            <p:ph type="body" idx="1"/>
          </p:nvPr>
        </p:nvSpPr>
        <p:spPr>
          <a:xfrm>
            <a:off x="688009" y="5061158"/>
            <a:ext cx="8697278" cy="1654373"/>
          </a:xfrm>
        </p:spPr>
        <p:txBody>
          <a:bodyPr/>
          <a:lstStyle>
            <a:lvl1pPr marL="0" indent="0">
              <a:buNone/>
              <a:defRPr sz="1985">
                <a:solidFill>
                  <a:schemeClr val="tx1">
                    <a:tint val="75000"/>
                  </a:schemeClr>
                </a:solidFill>
              </a:defRPr>
            </a:lvl1pPr>
            <a:lvl2pPr marL="378150" indent="0">
              <a:buNone/>
              <a:defRPr sz="1654">
                <a:solidFill>
                  <a:schemeClr val="tx1">
                    <a:tint val="75000"/>
                  </a:schemeClr>
                </a:solidFill>
              </a:defRPr>
            </a:lvl2pPr>
            <a:lvl3pPr marL="756300" indent="0">
              <a:buNone/>
              <a:defRPr sz="1489">
                <a:solidFill>
                  <a:schemeClr val="tx1">
                    <a:tint val="75000"/>
                  </a:schemeClr>
                </a:solidFill>
              </a:defRPr>
            </a:lvl3pPr>
            <a:lvl4pPr marL="1134450" indent="0">
              <a:buNone/>
              <a:defRPr sz="1323">
                <a:solidFill>
                  <a:schemeClr val="tx1">
                    <a:tint val="75000"/>
                  </a:schemeClr>
                </a:solidFill>
              </a:defRPr>
            </a:lvl4pPr>
            <a:lvl5pPr marL="1512600" indent="0">
              <a:buNone/>
              <a:defRPr sz="1323">
                <a:solidFill>
                  <a:schemeClr val="tx1">
                    <a:tint val="75000"/>
                  </a:schemeClr>
                </a:solidFill>
              </a:defRPr>
            </a:lvl5pPr>
            <a:lvl6pPr marL="1890751" indent="0">
              <a:buNone/>
              <a:defRPr sz="1323">
                <a:solidFill>
                  <a:schemeClr val="tx1">
                    <a:tint val="75000"/>
                  </a:schemeClr>
                </a:solidFill>
              </a:defRPr>
            </a:lvl6pPr>
            <a:lvl7pPr marL="2268901" indent="0">
              <a:buNone/>
              <a:defRPr sz="1323">
                <a:solidFill>
                  <a:schemeClr val="tx1">
                    <a:tint val="75000"/>
                  </a:schemeClr>
                </a:solidFill>
              </a:defRPr>
            </a:lvl7pPr>
            <a:lvl8pPr marL="2647051" indent="0">
              <a:buNone/>
              <a:defRPr sz="1323">
                <a:solidFill>
                  <a:schemeClr val="tx1">
                    <a:tint val="75000"/>
                  </a:schemeClr>
                </a:solidFill>
              </a:defRPr>
            </a:lvl8pPr>
            <a:lvl9pPr marL="3025201" indent="0">
              <a:buNone/>
              <a:defRPr sz="132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D6F9D6-9C75-2A70-84BD-45CCBED62D04}"/>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5" name="Footer Placeholder 4">
            <a:extLst>
              <a:ext uri="{FF2B5EF4-FFF2-40B4-BE49-F238E27FC236}">
                <a16:creationId xmlns:a16="http://schemas.microsoft.com/office/drawing/2014/main" id="{5409165E-8B7F-3EDD-E9BD-673F69C9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F2B41-A4D1-6966-520F-3EA3DEC936F0}"/>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291301611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7F25-1808-04E4-2D40-57DE156F6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40D34-AFDA-267B-5B01-CF76BAC95D79}"/>
              </a:ext>
            </a:extLst>
          </p:cNvPr>
          <p:cNvSpPr>
            <a:spLocks noGrp="1"/>
          </p:cNvSpPr>
          <p:nvPr>
            <p:ph sz="half" idx="1"/>
          </p:nvPr>
        </p:nvSpPr>
        <p:spPr>
          <a:xfrm>
            <a:off x="693261" y="2013259"/>
            <a:ext cx="428561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82F53-7D6F-50B2-90D2-DEAC10151B22}"/>
              </a:ext>
            </a:extLst>
          </p:cNvPr>
          <p:cNvSpPr>
            <a:spLocks noGrp="1"/>
          </p:cNvSpPr>
          <p:nvPr>
            <p:ph sz="half" idx="2"/>
          </p:nvPr>
        </p:nvSpPr>
        <p:spPr>
          <a:xfrm>
            <a:off x="5104924" y="2013259"/>
            <a:ext cx="428561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B23673-7D8D-3136-3216-3D5A0B207EF8}"/>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6" name="Footer Placeholder 5">
            <a:extLst>
              <a:ext uri="{FF2B5EF4-FFF2-40B4-BE49-F238E27FC236}">
                <a16:creationId xmlns:a16="http://schemas.microsoft.com/office/drawing/2014/main" id="{1D580FE0-9E69-78EF-5C2F-15127AAD5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414A8-4F84-128D-19B0-C2CDF054D405}"/>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24814236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74CA-17A2-75D3-3D6B-784783AD61EA}"/>
              </a:ext>
            </a:extLst>
          </p:cNvPr>
          <p:cNvSpPr>
            <a:spLocks noGrp="1"/>
          </p:cNvSpPr>
          <p:nvPr>
            <p:ph type="title"/>
          </p:nvPr>
        </p:nvSpPr>
        <p:spPr>
          <a:xfrm>
            <a:off x="694574" y="402652"/>
            <a:ext cx="8697278" cy="1461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351F5-6D4B-8475-B56B-CB326B08E552}"/>
              </a:ext>
            </a:extLst>
          </p:cNvPr>
          <p:cNvSpPr>
            <a:spLocks noGrp="1"/>
          </p:cNvSpPr>
          <p:nvPr>
            <p:ph type="body" idx="1"/>
          </p:nvPr>
        </p:nvSpPr>
        <p:spPr>
          <a:xfrm>
            <a:off x="694575" y="1853949"/>
            <a:ext cx="4265920" cy="908592"/>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a:t>Click to edit Master text styles</a:t>
            </a:r>
          </a:p>
        </p:txBody>
      </p:sp>
      <p:sp>
        <p:nvSpPr>
          <p:cNvPr id="4" name="Content Placeholder 3">
            <a:extLst>
              <a:ext uri="{FF2B5EF4-FFF2-40B4-BE49-F238E27FC236}">
                <a16:creationId xmlns:a16="http://schemas.microsoft.com/office/drawing/2014/main" id="{D0E6DB0B-07C1-BB0B-E46F-208A9557EB26}"/>
              </a:ext>
            </a:extLst>
          </p:cNvPr>
          <p:cNvSpPr>
            <a:spLocks noGrp="1"/>
          </p:cNvSpPr>
          <p:nvPr>
            <p:ph sz="half" idx="2"/>
          </p:nvPr>
        </p:nvSpPr>
        <p:spPr>
          <a:xfrm>
            <a:off x="694575" y="2762541"/>
            <a:ext cx="4265920"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D6A5E9-5EBF-CFE9-0095-310B67FD007B}"/>
              </a:ext>
            </a:extLst>
          </p:cNvPr>
          <p:cNvSpPr>
            <a:spLocks noGrp="1"/>
          </p:cNvSpPr>
          <p:nvPr>
            <p:ph type="body" sz="quarter" idx="3"/>
          </p:nvPr>
        </p:nvSpPr>
        <p:spPr>
          <a:xfrm>
            <a:off x="5104924" y="1853949"/>
            <a:ext cx="4286928" cy="908592"/>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a:t>Click to edit Master text styles</a:t>
            </a:r>
          </a:p>
        </p:txBody>
      </p:sp>
      <p:sp>
        <p:nvSpPr>
          <p:cNvPr id="6" name="Content Placeholder 5">
            <a:extLst>
              <a:ext uri="{FF2B5EF4-FFF2-40B4-BE49-F238E27FC236}">
                <a16:creationId xmlns:a16="http://schemas.microsoft.com/office/drawing/2014/main" id="{F8CC2E08-C3F6-1F2A-AA74-076D79725762}"/>
              </a:ext>
            </a:extLst>
          </p:cNvPr>
          <p:cNvSpPr>
            <a:spLocks noGrp="1"/>
          </p:cNvSpPr>
          <p:nvPr>
            <p:ph sz="quarter" idx="4"/>
          </p:nvPr>
        </p:nvSpPr>
        <p:spPr>
          <a:xfrm>
            <a:off x="5104924" y="2762541"/>
            <a:ext cx="4286928"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9986B-13E7-3BE0-5F52-63592620452C}"/>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8" name="Footer Placeholder 7">
            <a:extLst>
              <a:ext uri="{FF2B5EF4-FFF2-40B4-BE49-F238E27FC236}">
                <a16:creationId xmlns:a16="http://schemas.microsoft.com/office/drawing/2014/main" id="{CD069AFF-B39C-DE3D-9818-A5CA74ACB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39FBB5-2BEC-0D94-B068-377F8DD1849E}"/>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18399240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CBA4-8C0C-46FC-7C3D-E950A887D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AD9DBD-08D1-EE36-DFBD-2EE67542B93B}"/>
              </a:ext>
            </a:extLst>
          </p:cNvPr>
          <p:cNvSpPr>
            <a:spLocks noGrp="1"/>
          </p:cNvSpPr>
          <p:nvPr>
            <p:ph type="dt" sz="half" idx="10"/>
          </p:nvPr>
        </p:nvSpPr>
        <p:spPr/>
        <p:txBody>
          <a:bodyPr/>
          <a:lstStyle/>
          <a:p>
            <a:fld id="{37D7DF0D-9353-214F-9910-D88145662E8B}" type="datetime1">
              <a:rPr lang="en-US" smtClean="0"/>
              <a:t>2/17/2024</a:t>
            </a:fld>
            <a:endParaRPr lang="en-US"/>
          </a:p>
        </p:txBody>
      </p:sp>
      <p:sp>
        <p:nvSpPr>
          <p:cNvPr id="4" name="Footer Placeholder 3">
            <a:extLst>
              <a:ext uri="{FF2B5EF4-FFF2-40B4-BE49-F238E27FC236}">
                <a16:creationId xmlns:a16="http://schemas.microsoft.com/office/drawing/2014/main" id="{CE023105-9581-6AB9-161E-5B7CBBC84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BD4F82-03DA-F796-8CB1-446822294ED9}"/>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28386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2230F-63DF-8DBF-885E-2157D712B4E6}"/>
              </a:ext>
            </a:extLst>
          </p:cNvPr>
          <p:cNvSpPr>
            <a:spLocks noGrp="1"/>
          </p:cNvSpPr>
          <p:nvPr>
            <p:ph type="dt" sz="half" idx="10"/>
          </p:nvPr>
        </p:nvSpPr>
        <p:spPr/>
        <p:txBody>
          <a:bodyPr/>
          <a:lstStyle/>
          <a:p>
            <a:fld id="{4700C4D4-2835-CC45-8FEE-7D4EDBF54DFA}" type="datetime1">
              <a:rPr lang="en-US" smtClean="0"/>
              <a:t>2/17/2024</a:t>
            </a:fld>
            <a:endParaRPr lang="en-US"/>
          </a:p>
        </p:txBody>
      </p:sp>
      <p:sp>
        <p:nvSpPr>
          <p:cNvPr id="3" name="Footer Placeholder 2">
            <a:extLst>
              <a:ext uri="{FF2B5EF4-FFF2-40B4-BE49-F238E27FC236}">
                <a16:creationId xmlns:a16="http://schemas.microsoft.com/office/drawing/2014/main" id="{532B2E77-0CFC-6025-1A3B-382716FC34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A48A93-570C-B1F1-28CE-28070D8AC3E2}"/>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142046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0399-97BE-F2EB-571A-40F465D7E884}"/>
              </a:ext>
            </a:extLst>
          </p:cNvPr>
          <p:cNvSpPr>
            <a:spLocks noGrp="1"/>
          </p:cNvSpPr>
          <p:nvPr>
            <p:ph type="title"/>
          </p:nvPr>
        </p:nvSpPr>
        <p:spPr>
          <a:xfrm>
            <a:off x="694575" y="504190"/>
            <a:ext cx="3252288" cy="1764665"/>
          </a:xfrm>
        </p:spPr>
        <p:txBody>
          <a:bodyPr anchor="b"/>
          <a:lstStyle>
            <a:lvl1pPr>
              <a:defRPr sz="2647"/>
            </a:lvl1pPr>
          </a:lstStyle>
          <a:p>
            <a:r>
              <a:rPr lang="en-US"/>
              <a:t>Click to edit Master title style</a:t>
            </a:r>
          </a:p>
        </p:txBody>
      </p:sp>
      <p:sp>
        <p:nvSpPr>
          <p:cNvPr id="3" name="Content Placeholder 2">
            <a:extLst>
              <a:ext uri="{FF2B5EF4-FFF2-40B4-BE49-F238E27FC236}">
                <a16:creationId xmlns:a16="http://schemas.microsoft.com/office/drawing/2014/main" id="{FEE0C6BD-ECF5-2DC4-216A-F0078D6989BE}"/>
              </a:ext>
            </a:extLst>
          </p:cNvPr>
          <p:cNvSpPr>
            <a:spLocks noGrp="1"/>
          </p:cNvSpPr>
          <p:nvPr>
            <p:ph idx="1"/>
          </p:nvPr>
        </p:nvSpPr>
        <p:spPr>
          <a:xfrm>
            <a:off x="4286928" y="1088911"/>
            <a:ext cx="5104924" cy="5374525"/>
          </a:xfrm>
        </p:spPr>
        <p:txBody>
          <a:bodyPr/>
          <a:lstStyle>
            <a:lvl1pPr>
              <a:defRPr sz="2647"/>
            </a:lvl1pPr>
            <a:lvl2pPr>
              <a:defRPr sz="2316"/>
            </a:lvl2pPr>
            <a:lvl3pPr>
              <a:defRPr sz="1985"/>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0FE7C-755C-D90E-94EC-031D78EC4B4B}"/>
              </a:ext>
            </a:extLst>
          </p:cNvPr>
          <p:cNvSpPr>
            <a:spLocks noGrp="1"/>
          </p:cNvSpPr>
          <p:nvPr>
            <p:ph type="body" sz="half" idx="2"/>
          </p:nvPr>
        </p:nvSpPr>
        <p:spPr>
          <a:xfrm>
            <a:off x="694575" y="2268855"/>
            <a:ext cx="3252288" cy="4203335"/>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2ADAD625-3710-DD1B-F67B-FC1A1EFE1FEA}"/>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6" name="Footer Placeholder 5">
            <a:extLst>
              <a:ext uri="{FF2B5EF4-FFF2-40B4-BE49-F238E27FC236}">
                <a16:creationId xmlns:a16="http://schemas.microsoft.com/office/drawing/2014/main" id="{43ABE266-6B73-89CA-A4D3-D57532FA0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96EAF-83CD-C3C3-A3D2-120556A0D086}"/>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419991461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E4BA-AA01-6BBC-228A-D5EFCEA11FCD}"/>
              </a:ext>
            </a:extLst>
          </p:cNvPr>
          <p:cNvSpPr>
            <a:spLocks noGrp="1"/>
          </p:cNvSpPr>
          <p:nvPr>
            <p:ph type="title"/>
          </p:nvPr>
        </p:nvSpPr>
        <p:spPr>
          <a:xfrm>
            <a:off x="694575" y="504190"/>
            <a:ext cx="3252288" cy="1764665"/>
          </a:xfrm>
        </p:spPr>
        <p:txBody>
          <a:bodyPr anchor="b"/>
          <a:lstStyle>
            <a:lvl1pPr>
              <a:defRPr sz="2647"/>
            </a:lvl1pPr>
          </a:lstStyle>
          <a:p>
            <a:r>
              <a:rPr lang="en-US"/>
              <a:t>Click to edit Master title style</a:t>
            </a:r>
          </a:p>
        </p:txBody>
      </p:sp>
      <p:sp>
        <p:nvSpPr>
          <p:cNvPr id="3" name="Picture Placeholder 2">
            <a:extLst>
              <a:ext uri="{FF2B5EF4-FFF2-40B4-BE49-F238E27FC236}">
                <a16:creationId xmlns:a16="http://schemas.microsoft.com/office/drawing/2014/main" id="{EE67523C-57C0-BECD-B247-84E8F9A46601}"/>
              </a:ext>
            </a:extLst>
          </p:cNvPr>
          <p:cNvSpPr>
            <a:spLocks noGrp="1"/>
          </p:cNvSpPr>
          <p:nvPr>
            <p:ph type="pic" idx="1"/>
          </p:nvPr>
        </p:nvSpPr>
        <p:spPr>
          <a:xfrm>
            <a:off x="4286928" y="1088911"/>
            <a:ext cx="5104924" cy="5374525"/>
          </a:xfrm>
        </p:spPr>
        <p:txBody>
          <a:bodyPr/>
          <a:lstStyle>
            <a:lvl1pPr marL="0" indent="0">
              <a:buNone/>
              <a:defRPr sz="2647"/>
            </a:lvl1pPr>
            <a:lvl2pPr marL="378150" indent="0">
              <a:buNone/>
              <a:defRPr sz="2316"/>
            </a:lvl2pPr>
            <a:lvl3pPr marL="756300" indent="0">
              <a:buNone/>
              <a:defRPr sz="1985"/>
            </a:lvl3pPr>
            <a:lvl4pPr marL="1134450" indent="0">
              <a:buNone/>
              <a:defRPr sz="1654"/>
            </a:lvl4pPr>
            <a:lvl5pPr marL="1512600" indent="0">
              <a:buNone/>
              <a:defRPr sz="1654"/>
            </a:lvl5pPr>
            <a:lvl6pPr marL="1890751" indent="0">
              <a:buNone/>
              <a:defRPr sz="1654"/>
            </a:lvl6pPr>
            <a:lvl7pPr marL="2268901" indent="0">
              <a:buNone/>
              <a:defRPr sz="1654"/>
            </a:lvl7pPr>
            <a:lvl8pPr marL="2647051" indent="0">
              <a:buNone/>
              <a:defRPr sz="1654"/>
            </a:lvl8pPr>
            <a:lvl9pPr marL="3025201" indent="0">
              <a:buNone/>
              <a:defRPr sz="1654"/>
            </a:lvl9pPr>
          </a:lstStyle>
          <a:p>
            <a:endParaRPr lang="en-US"/>
          </a:p>
        </p:txBody>
      </p:sp>
      <p:sp>
        <p:nvSpPr>
          <p:cNvPr id="4" name="Text Placeholder 3">
            <a:extLst>
              <a:ext uri="{FF2B5EF4-FFF2-40B4-BE49-F238E27FC236}">
                <a16:creationId xmlns:a16="http://schemas.microsoft.com/office/drawing/2014/main" id="{6CE25AEA-D053-2EBB-C143-7E474F082F11}"/>
              </a:ext>
            </a:extLst>
          </p:cNvPr>
          <p:cNvSpPr>
            <a:spLocks noGrp="1"/>
          </p:cNvSpPr>
          <p:nvPr>
            <p:ph type="body" sz="half" idx="2"/>
          </p:nvPr>
        </p:nvSpPr>
        <p:spPr>
          <a:xfrm>
            <a:off x="694575" y="2268855"/>
            <a:ext cx="3252288" cy="4203335"/>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D6D9390F-3144-3794-AE4A-863492DB1088}"/>
              </a:ext>
            </a:extLst>
          </p:cNvPr>
          <p:cNvSpPr>
            <a:spLocks noGrp="1"/>
          </p:cNvSpPr>
          <p:nvPr>
            <p:ph type="dt" sz="half" idx="10"/>
          </p:nvPr>
        </p:nvSpPr>
        <p:spPr/>
        <p:txBody>
          <a:bodyPr/>
          <a:lstStyle/>
          <a:p>
            <a:fld id="{6092264B-ADF0-E748-B35E-C2CD2E4978E4}" type="datetime1">
              <a:rPr lang="en-US" smtClean="0"/>
              <a:t>2/17/2024</a:t>
            </a:fld>
            <a:endParaRPr lang="en-US"/>
          </a:p>
        </p:txBody>
      </p:sp>
      <p:sp>
        <p:nvSpPr>
          <p:cNvPr id="6" name="Footer Placeholder 5">
            <a:extLst>
              <a:ext uri="{FF2B5EF4-FFF2-40B4-BE49-F238E27FC236}">
                <a16:creationId xmlns:a16="http://schemas.microsoft.com/office/drawing/2014/main" id="{3EE7D21B-6253-E647-F53E-8FB590BD1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1D8D6-F65C-2269-7B5A-BFA793AC6F3F}"/>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36698086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01D23-B18E-515F-EC7C-458778246600}"/>
              </a:ext>
            </a:extLst>
          </p:cNvPr>
          <p:cNvSpPr>
            <a:spLocks noGrp="1"/>
          </p:cNvSpPr>
          <p:nvPr>
            <p:ph type="title"/>
          </p:nvPr>
        </p:nvSpPr>
        <p:spPr>
          <a:xfrm>
            <a:off x="693261" y="402652"/>
            <a:ext cx="8697278"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978BAA-08E3-C553-900C-8D94D6247581}"/>
              </a:ext>
            </a:extLst>
          </p:cNvPr>
          <p:cNvSpPr>
            <a:spLocks noGrp="1"/>
          </p:cNvSpPr>
          <p:nvPr>
            <p:ph type="body" idx="1"/>
          </p:nvPr>
        </p:nvSpPr>
        <p:spPr>
          <a:xfrm>
            <a:off x="693261" y="2013259"/>
            <a:ext cx="8697278"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CB488-B423-7A20-D2E0-5189B1AFF63E}"/>
              </a:ext>
            </a:extLst>
          </p:cNvPr>
          <p:cNvSpPr>
            <a:spLocks noGrp="1"/>
          </p:cNvSpPr>
          <p:nvPr>
            <p:ph type="dt" sz="half" idx="2"/>
          </p:nvPr>
        </p:nvSpPr>
        <p:spPr>
          <a:xfrm>
            <a:off x="693261" y="7009642"/>
            <a:ext cx="2268855" cy="402652"/>
          </a:xfrm>
          <a:prstGeom prst="rect">
            <a:avLst/>
          </a:prstGeom>
        </p:spPr>
        <p:txBody>
          <a:bodyPr vert="horz" lIns="91440" tIns="45720" rIns="91440" bIns="45720" rtlCol="0" anchor="ctr"/>
          <a:lstStyle>
            <a:lvl1pPr algn="l">
              <a:defRPr sz="993">
                <a:solidFill>
                  <a:schemeClr val="tx1">
                    <a:tint val="75000"/>
                  </a:schemeClr>
                </a:solidFill>
              </a:defRPr>
            </a:lvl1pPr>
          </a:lstStyle>
          <a:p>
            <a:fld id="{6092264B-ADF0-E748-B35E-C2CD2E4978E4}" type="datetime1">
              <a:rPr lang="en-US" smtClean="0"/>
              <a:t>2/17/2024</a:t>
            </a:fld>
            <a:endParaRPr lang="en-US"/>
          </a:p>
        </p:txBody>
      </p:sp>
      <p:sp>
        <p:nvSpPr>
          <p:cNvPr id="5" name="Footer Placeholder 4">
            <a:extLst>
              <a:ext uri="{FF2B5EF4-FFF2-40B4-BE49-F238E27FC236}">
                <a16:creationId xmlns:a16="http://schemas.microsoft.com/office/drawing/2014/main" id="{736E6C8C-121D-DFEC-7B99-1592E2B26E57}"/>
              </a:ext>
            </a:extLst>
          </p:cNvPr>
          <p:cNvSpPr>
            <a:spLocks noGrp="1"/>
          </p:cNvSpPr>
          <p:nvPr>
            <p:ph type="ftr" sz="quarter" idx="3"/>
          </p:nvPr>
        </p:nvSpPr>
        <p:spPr>
          <a:xfrm>
            <a:off x="3340259" y="7009642"/>
            <a:ext cx="3403283" cy="402652"/>
          </a:xfrm>
          <a:prstGeom prst="rect">
            <a:avLst/>
          </a:prstGeom>
        </p:spPr>
        <p:txBody>
          <a:bodyPr vert="horz" lIns="91440" tIns="45720" rIns="91440" bIns="45720" rtlCol="0" anchor="ctr"/>
          <a:lstStyle>
            <a:lvl1pPr algn="ctr">
              <a:defRPr sz="99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71C024-0AA5-5FD0-968C-190D6307C25B}"/>
              </a:ext>
            </a:extLst>
          </p:cNvPr>
          <p:cNvSpPr>
            <a:spLocks noGrp="1"/>
          </p:cNvSpPr>
          <p:nvPr>
            <p:ph type="sldNum" sz="quarter" idx="4"/>
          </p:nvPr>
        </p:nvSpPr>
        <p:spPr>
          <a:xfrm>
            <a:off x="7121684" y="7009642"/>
            <a:ext cx="2268855" cy="402652"/>
          </a:xfrm>
          <a:prstGeom prst="rect">
            <a:avLst/>
          </a:prstGeom>
        </p:spPr>
        <p:txBody>
          <a:bodyPr vert="horz" lIns="91440" tIns="45720" rIns="91440" bIns="45720" rtlCol="0" anchor="ctr"/>
          <a:lstStyle>
            <a:lvl1pPr algn="r">
              <a:defRPr sz="993">
                <a:solidFill>
                  <a:schemeClr val="tx1">
                    <a:tint val="75000"/>
                  </a:schemeClr>
                </a:solidFill>
              </a:defRPr>
            </a:lvl1pPr>
          </a:lstStyle>
          <a:p>
            <a:pPr marL="139700">
              <a:lnSpc>
                <a:spcPct val="100000"/>
              </a:lnSpc>
              <a:spcBef>
                <a:spcPts val="195"/>
              </a:spcBef>
            </a:pPr>
            <a:fld id="{81D60167-4931-47E6-BA6A-407CBD079E47}" type="slidenum">
              <a:rPr lang="en-US" smtClean="0"/>
              <a:t>‹#›</a:t>
            </a:fld>
            <a:r>
              <a:rPr lang="en-US"/>
              <a:t> /</a:t>
            </a:r>
            <a:r>
              <a:rPr lang="en-US" spc="-85"/>
              <a:t> </a:t>
            </a:r>
            <a:r>
              <a:rPr lang="en-US"/>
              <a:t>13</a:t>
            </a:r>
            <a:endParaRPr lang="en-US" dirty="0"/>
          </a:p>
        </p:txBody>
      </p:sp>
    </p:spTree>
    <p:extLst>
      <p:ext uri="{BB962C8B-B14F-4D97-AF65-F5344CB8AC3E}">
        <p14:creationId xmlns:p14="http://schemas.microsoft.com/office/powerpoint/2010/main" val="267288874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756300" rtl="0" eaLnBrk="1" latinLnBrk="0" hangingPunct="1">
        <a:lnSpc>
          <a:spcPct val="90000"/>
        </a:lnSpc>
        <a:spcBef>
          <a:spcPct val="0"/>
        </a:spcBef>
        <a:buNone/>
        <a:defRPr sz="3639" kern="1200">
          <a:solidFill>
            <a:schemeClr val="tx1"/>
          </a:solidFill>
          <a:latin typeface="+mj-lt"/>
          <a:ea typeface="+mj-ea"/>
          <a:cs typeface="+mj-cs"/>
        </a:defRPr>
      </a:lvl1pPr>
    </p:titleStyle>
    <p:bodyStyle>
      <a:lvl1pPr marL="189075" indent="-189075" algn="l" defTabSz="756300" rtl="0" eaLnBrk="1" latinLnBrk="0" hangingPunct="1">
        <a:lnSpc>
          <a:spcPct val="90000"/>
        </a:lnSpc>
        <a:spcBef>
          <a:spcPts val="827"/>
        </a:spcBef>
        <a:buFont typeface="Arial" panose="020B0604020202020204" pitchFamily="34" charset="0"/>
        <a:buChar char="•"/>
        <a:defRPr sz="2316" kern="1200">
          <a:solidFill>
            <a:schemeClr val="tx1"/>
          </a:solidFill>
          <a:latin typeface="+mn-lt"/>
          <a:ea typeface="+mn-ea"/>
          <a:cs typeface="+mn-cs"/>
        </a:defRPr>
      </a:lvl1pPr>
      <a:lvl2pPr marL="567225" indent="-189075" algn="l" defTabSz="756300" rtl="0" eaLnBrk="1" latinLnBrk="0" hangingPunct="1">
        <a:lnSpc>
          <a:spcPct val="90000"/>
        </a:lnSpc>
        <a:spcBef>
          <a:spcPts val="414"/>
        </a:spcBef>
        <a:buFont typeface="Arial" panose="020B0604020202020204" pitchFamily="34" charset="0"/>
        <a:buChar char="•"/>
        <a:defRPr sz="1985" kern="1200">
          <a:solidFill>
            <a:schemeClr val="tx1"/>
          </a:solidFill>
          <a:latin typeface="+mn-lt"/>
          <a:ea typeface="+mn-ea"/>
          <a:cs typeface="+mn-cs"/>
        </a:defRPr>
      </a:lvl2pPr>
      <a:lvl3pPr marL="945375" indent="-189075" algn="l" defTabSz="756300" rtl="0" eaLnBrk="1" latinLnBrk="0" hangingPunct="1">
        <a:lnSpc>
          <a:spcPct val="90000"/>
        </a:lnSpc>
        <a:spcBef>
          <a:spcPts val="414"/>
        </a:spcBef>
        <a:buFont typeface="Arial" panose="020B0604020202020204" pitchFamily="34" charset="0"/>
        <a:buChar char="•"/>
        <a:defRPr sz="1654" kern="1200">
          <a:solidFill>
            <a:schemeClr val="tx1"/>
          </a:solidFill>
          <a:latin typeface="+mn-lt"/>
          <a:ea typeface="+mn-ea"/>
          <a:cs typeface="+mn-cs"/>
        </a:defRPr>
      </a:lvl3pPr>
      <a:lvl4pPr marL="1323525"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4pPr>
      <a:lvl5pPr marL="17016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5pPr>
      <a:lvl6pPr marL="20798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6pPr>
      <a:lvl7pPr marL="24579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7pPr>
      <a:lvl8pPr marL="28361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8pPr>
      <a:lvl9pPr marL="32142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9pPr>
    </p:bodyStyle>
    <p:otherStyle>
      <a:defPPr>
        <a:defRPr lang="en-US"/>
      </a:defPPr>
      <a:lvl1pPr marL="0" algn="l" defTabSz="756300" rtl="0" eaLnBrk="1" latinLnBrk="0" hangingPunct="1">
        <a:defRPr sz="1489" kern="1200">
          <a:solidFill>
            <a:schemeClr val="tx1"/>
          </a:solidFill>
          <a:latin typeface="+mn-lt"/>
          <a:ea typeface="+mn-ea"/>
          <a:cs typeface="+mn-cs"/>
        </a:defRPr>
      </a:lvl1pPr>
      <a:lvl2pPr marL="378150" algn="l" defTabSz="756300" rtl="0" eaLnBrk="1" latinLnBrk="0" hangingPunct="1">
        <a:defRPr sz="1489" kern="1200">
          <a:solidFill>
            <a:schemeClr val="tx1"/>
          </a:solidFill>
          <a:latin typeface="+mn-lt"/>
          <a:ea typeface="+mn-ea"/>
          <a:cs typeface="+mn-cs"/>
        </a:defRPr>
      </a:lvl2pPr>
      <a:lvl3pPr marL="756300" algn="l" defTabSz="756300" rtl="0" eaLnBrk="1" latinLnBrk="0" hangingPunct="1">
        <a:defRPr sz="1489" kern="1200">
          <a:solidFill>
            <a:schemeClr val="tx1"/>
          </a:solidFill>
          <a:latin typeface="+mn-lt"/>
          <a:ea typeface="+mn-ea"/>
          <a:cs typeface="+mn-cs"/>
        </a:defRPr>
      </a:lvl3pPr>
      <a:lvl4pPr marL="1134450" algn="l" defTabSz="756300" rtl="0" eaLnBrk="1" latinLnBrk="0" hangingPunct="1">
        <a:defRPr sz="1489" kern="1200">
          <a:solidFill>
            <a:schemeClr val="tx1"/>
          </a:solidFill>
          <a:latin typeface="+mn-lt"/>
          <a:ea typeface="+mn-ea"/>
          <a:cs typeface="+mn-cs"/>
        </a:defRPr>
      </a:lvl4pPr>
      <a:lvl5pPr marL="1512600" algn="l" defTabSz="756300" rtl="0" eaLnBrk="1" latinLnBrk="0" hangingPunct="1">
        <a:defRPr sz="1489" kern="1200">
          <a:solidFill>
            <a:schemeClr val="tx1"/>
          </a:solidFill>
          <a:latin typeface="+mn-lt"/>
          <a:ea typeface="+mn-ea"/>
          <a:cs typeface="+mn-cs"/>
        </a:defRPr>
      </a:lvl5pPr>
      <a:lvl6pPr marL="1890751" algn="l" defTabSz="756300" rtl="0" eaLnBrk="1" latinLnBrk="0" hangingPunct="1">
        <a:defRPr sz="1489" kern="1200">
          <a:solidFill>
            <a:schemeClr val="tx1"/>
          </a:solidFill>
          <a:latin typeface="+mn-lt"/>
          <a:ea typeface="+mn-ea"/>
          <a:cs typeface="+mn-cs"/>
        </a:defRPr>
      </a:lvl6pPr>
      <a:lvl7pPr marL="2268901" algn="l" defTabSz="756300" rtl="0" eaLnBrk="1" latinLnBrk="0" hangingPunct="1">
        <a:defRPr sz="1489" kern="1200">
          <a:solidFill>
            <a:schemeClr val="tx1"/>
          </a:solidFill>
          <a:latin typeface="+mn-lt"/>
          <a:ea typeface="+mn-ea"/>
          <a:cs typeface="+mn-cs"/>
        </a:defRPr>
      </a:lvl7pPr>
      <a:lvl8pPr marL="2647051" algn="l" defTabSz="756300" rtl="0" eaLnBrk="1" latinLnBrk="0" hangingPunct="1">
        <a:defRPr sz="1489" kern="1200">
          <a:solidFill>
            <a:schemeClr val="tx1"/>
          </a:solidFill>
          <a:latin typeface="+mn-lt"/>
          <a:ea typeface="+mn-ea"/>
          <a:cs typeface="+mn-cs"/>
        </a:defRPr>
      </a:lvl8pPr>
      <a:lvl9pPr marL="3025201" algn="l" defTabSz="756300" rtl="0" eaLnBrk="1" latinLnBrk="0" hangingPunct="1">
        <a:defRPr sz="14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86067" y="5622130"/>
            <a:ext cx="9997733" cy="1701959"/>
            <a:chOff x="0" y="3998557"/>
            <a:chExt cx="10079990" cy="1505813"/>
          </a:xfrm>
        </p:grpSpPr>
        <p:sp>
          <p:nvSpPr>
            <p:cNvPr id="4" name="object 4"/>
            <p:cNvSpPr/>
            <p:nvPr/>
          </p:nvSpPr>
          <p:spPr>
            <a:xfrm>
              <a:off x="0" y="4321137"/>
              <a:ext cx="504190" cy="1079500"/>
            </a:xfrm>
            <a:custGeom>
              <a:avLst/>
              <a:gdLst/>
              <a:ahLst/>
              <a:cxnLst/>
              <a:rect l="l" t="t" r="r" b="b"/>
              <a:pathLst>
                <a:path w="504190" h="1079500">
                  <a:moveTo>
                    <a:pt x="504190" y="0"/>
                  </a:moveTo>
                  <a:lnTo>
                    <a:pt x="0" y="0"/>
                  </a:lnTo>
                  <a:lnTo>
                    <a:pt x="0" y="1079500"/>
                  </a:lnTo>
                  <a:lnTo>
                    <a:pt x="504190" y="1079500"/>
                  </a:lnTo>
                  <a:close/>
                </a:path>
              </a:pathLst>
            </a:custGeom>
            <a:solidFill>
              <a:srgbClr val="EE2828"/>
            </a:solidFill>
          </p:spPr>
          <p:txBody>
            <a:bodyPr wrap="square" lIns="0" tIns="0" rIns="0" bIns="0" rtlCol="0"/>
            <a:lstStyle/>
            <a:p>
              <a:endParaRPr/>
            </a:p>
          </p:txBody>
        </p:sp>
        <p:sp>
          <p:nvSpPr>
            <p:cNvPr id="6" name="object 6"/>
            <p:cNvSpPr/>
            <p:nvPr/>
          </p:nvSpPr>
          <p:spPr>
            <a:xfrm>
              <a:off x="4496933" y="3998557"/>
              <a:ext cx="5583057" cy="1505813"/>
            </a:xfrm>
            <a:custGeom>
              <a:avLst/>
              <a:gdLst/>
              <a:ahLst/>
              <a:cxnLst/>
              <a:rect l="l" t="t" r="r" b="b"/>
              <a:pathLst>
                <a:path w="5760720" h="1579879">
                  <a:moveTo>
                    <a:pt x="5760720" y="0"/>
                  </a:moveTo>
                  <a:lnTo>
                    <a:pt x="0" y="0"/>
                  </a:lnTo>
                  <a:lnTo>
                    <a:pt x="0" y="1579879"/>
                  </a:lnTo>
                  <a:lnTo>
                    <a:pt x="5760720" y="1579879"/>
                  </a:lnTo>
                  <a:close/>
                </a:path>
              </a:pathLst>
            </a:custGeom>
            <a:solidFill>
              <a:srgbClr val="DBDBDB"/>
            </a:solidFill>
          </p:spPr>
          <p:txBody>
            <a:bodyPr wrap="square" lIns="0" tIns="0" rIns="0" bIns="0" rtlCol="0"/>
            <a:lstStyle/>
            <a:p>
              <a:endParaRPr dirty="0"/>
            </a:p>
          </p:txBody>
        </p:sp>
      </p:grpSp>
      <p:sp>
        <p:nvSpPr>
          <p:cNvPr id="7" name="object 7"/>
          <p:cNvSpPr txBox="1"/>
          <p:nvPr/>
        </p:nvSpPr>
        <p:spPr>
          <a:xfrm>
            <a:off x="4556369" y="6294083"/>
            <a:ext cx="5257801" cy="408060"/>
          </a:xfrm>
          <a:prstGeom prst="rect">
            <a:avLst/>
          </a:prstGeom>
        </p:spPr>
        <p:txBody>
          <a:bodyPr vert="horz" wrap="square" lIns="0" tIns="12700" rIns="0" bIns="0" rtlCol="0">
            <a:spAutoFit/>
          </a:bodyPr>
          <a:lstStyle/>
          <a:p>
            <a:pPr marL="12700" marR="5080" algn="ctr">
              <a:lnSpc>
                <a:spcPct val="113599"/>
              </a:lnSpc>
              <a:spcBef>
                <a:spcPts val="100"/>
              </a:spcBef>
              <a:tabLst>
                <a:tab pos="1951355" algn="l"/>
              </a:tabLst>
            </a:pPr>
            <a:r>
              <a:rPr sz="2400" b="1" dirty="0">
                <a:solidFill>
                  <a:srgbClr val="0070C0"/>
                </a:solidFill>
                <a:latin typeface="Noto Sans"/>
                <a:cs typeface="Noto Sans"/>
              </a:rPr>
              <a:t>City</a:t>
            </a:r>
            <a:r>
              <a:rPr sz="2400" b="1" spc="-5" dirty="0">
                <a:solidFill>
                  <a:srgbClr val="0070C0"/>
                </a:solidFill>
                <a:latin typeface="Noto Sans"/>
                <a:cs typeface="Noto Sans"/>
              </a:rPr>
              <a:t> of</a:t>
            </a:r>
            <a:r>
              <a:rPr lang="en-US" sz="2400" b="1" spc="-5" dirty="0">
                <a:solidFill>
                  <a:srgbClr val="0070C0"/>
                </a:solidFill>
                <a:latin typeface="Noto Sans"/>
                <a:cs typeface="Noto Sans"/>
              </a:rPr>
              <a:t> </a:t>
            </a:r>
            <a:r>
              <a:rPr sz="2400" b="1" spc="-5" dirty="0">
                <a:solidFill>
                  <a:srgbClr val="0070C0"/>
                </a:solidFill>
                <a:latin typeface="Noto Sans"/>
                <a:cs typeface="Noto Sans"/>
              </a:rPr>
              <a:t>Boston Earnings</a:t>
            </a:r>
            <a:r>
              <a:rPr sz="2400" b="1" spc="-70" dirty="0">
                <a:solidFill>
                  <a:srgbClr val="0070C0"/>
                </a:solidFill>
                <a:latin typeface="Noto Sans"/>
                <a:cs typeface="Noto Sans"/>
              </a:rPr>
              <a:t> </a:t>
            </a:r>
            <a:r>
              <a:rPr sz="2400" b="1" spc="-5" dirty="0">
                <a:solidFill>
                  <a:srgbClr val="0070C0"/>
                </a:solidFill>
                <a:latin typeface="Noto Sans"/>
                <a:cs typeface="Noto Sans"/>
              </a:rPr>
              <a:t>Analysis</a:t>
            </a:r>
            <a:endParaRPr sz="2400" dirty="0">
              <a:solidFill>
                <a:srgbClr val="0070C0"/>
              </a:solidFill>
              <a:latin typeface="Noto Sans"/>
              <a:cs typeface="Noto Sans"/>
            </a:endParaRPr>
          </a:p>
        </p:txBody>
      </p:sp>
      <p:sp>
        <p:nvSpPr>
          <p:cNvPr id="8" name="object 8"/>
          <p:cNvSpPr txBox="1"/>
          <p:nvPr/>
        </p:nvSpPr>
        <p:spPr>
          <a:xfrm>
            <a:off x="877972" y="5999258"/>
            <a:ext cx="3678397" cy="997709"/>
          </a:xfrm>
          <a:prstGeom prst="rect">
            <a:avLst/>
          </a:prstGeom>
        </p:spPr>
        <p:txBody>
          <a:bodyPr vert="horz" wrap="square" lIns="0" tIns="12700" rIns="0" bIns="0" rtlCol="0">
            <a:spAutoFit/>
          </a:bodyPr>
          <a:lstStyle/>
          <a:p>
            <a:pPr marL="12700">
              <a:lnSpc>
                <a:spcPct val="100000"/>
              </a:lnSpc>
              <a:spcBef>
                <a:spcPts val="100"/>
              </a:spcBef>
            </a:pPr>
            <a:r>
              <a:rPr lang="en-US" sz="3200" spc="-10" dirty="0">
                <a:latin typeface="Liberation Sans"/>
                <a:cs typeface="Liberation Sans"/>
              </a:rPr>
              <a:t>Saurabh Zulkanthiwar</a:t>
            </a:r>
            <a:endParaRPr sz="3200" dirty="0">
              <a:latin typeface="Liberation Sans"/>
              <a:cs typeface="Liberation Sans"/>
            </a:endParaRPr>
          </a:p>
        </p:txBody>
      </p:sp>
      <p:pic>
        <p:nvPicPr>
          <p:cNvPr id="1026" name="Picture 2" descr="Where To Stay In Boston In 2023">
            <a:extLst>
              <a:ext uri="{FF2B5EF4-FFF2-40B4-BE49-F238E27FC236}">
                <a16:creationId xmlns:a16="http://schemas.microsoft.com/office/drawing/2014/main" id="{C8425C58-B828-E436-4D7C-390DBE6B8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3800" cy="56721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a:extLst>
              <a:ext uri="{FF2B5EF4-FFF2-40B4-BE49-F238E27FC236}">
                <a16:creationId xmlns:a16="http://schemas.microsoft.com/office/drawing/2014/main" id="{AC9E2381-FD1A-6B93-F449-D8E49B867EE2}"/>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1</a:t>
            </a:fld>
            <a:r>
              <a:rPr lang="en-US" dirty="0"/>
              <a:t> /</a:t>
            </a:r>
            <a:r>
              <a:rPr lang="en-US" spc="-85" dirty="0"/>
              <a:t> </a:t>
            </a:r>
            <a:r>
              <a:rPr lang="en-US" dirty="0"/>
              <a:t>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390" y="500977"/>
            <a:ext cx="5172710" cy="690565"/>
          </a:xfrm>
          <a:prstGeom prst="rect">
            <a:avLst/>
          </a:prstGeom>
        </p:spPr>
        <p:txBody>
          <a:bodyPr vert="horz" wrap="square" lIns="0" tIns="12700" rIns="0" bIns="0" rtlCol="0">
            <a:spAutoFit/>
          </a:bodyPr>
          <a:lstStyle/>
          <a:p>
            <a:pPr marL="12700">
              <a:lnSpc>
                <a:spcPct val="100000"/>
              </a:lnSpc>
              <a:spcBef>
                <a:spcPts val="100"/>
              </a:spcBef>
            </a:pPr>
            <a:r>
              <a:rPr lang="en-US" spc="-75" dirty="0"/>
              <a:t>Recommendations</a:t>
            </a:r>
            <a:endParaRPr spc="-5" dirty="0"/>
          </a:p>
        </p:txBody>
      </p:sp>
      <p:sp>
        <p:nvSpPr>
          <p:cNvPr id="19" name="Slide Number Placeholder 18">
            <a:extLst>
              <a:ext uri="{FF2B5EF4-FFF2-40B4-BE49-F238E27FC236}">
                <a16:creationId xmlns:a16="http://schemas.microsoft.com/office/drawing/2014/main" id="{9D26D296-10C3-52F6-B463-FB9E8B8E5EFA}"/>
              </a:ext>
            </a:extLst>
          </p:cNvPr>
          <p:cNvSpPr>
            <a:spLocks noGrp="1"/>
          </p:cNvSpPr>
          <p:nvPr>
            <p:ph type="sldNum" sz="quarter" idx="12"/>
          </p:nvPr>
        </p:nvSpPr>
        <p:spPr>
          <a:xfrm>
            <a:off x="8971280" y="6875537"/>
            <a:ext cx="795020" cy="215444"/>
          </a:xfrm>
        </p:spPr>
        <p:txBody>
          <a:bodyPr/>
          <a:lstStyle/>
          <a:p>
            <a:pPr marL="139700">
              <a:lnSpc>
                <a:spcPct val="100000"/>
              </a:lnSpc>
              <a:spcBef>
                <a:spcPts val="195"/>
              </a:spcBef>
            </a:pPr>
            <a:fld id="{81D60167-4931-47E6-BA6A-407CBD079E47}" type="slidenum">
              <a:rPr lang="en-US" smtClean="0"/>
              <a:t>10</a:t>
            </a:fld>
            <a:r>
              <a:rPr lang="en-US" dirty="0"/>
              <a:t> /</a:t>
            </a:r>
            <a:r>
              <a:rPr lang="en-US" spc="-85" dirty="0"/>
              <a:t> </a:t>
            </a:r>
            <a:r>
              <a:rPr lang="en-US" dirty="0"/>
              <a:t>12</a:t>
            </a:r>
          </a:p>
        </p:txBody>
      </p:sp>
      <p:sp>
        <p:nvSpPr>
          <p:cNvPr id="3" name="object 3"/>
          <p:cNvSpPr txBox="1"/>
          <p:nvPr/>
        </p:nvSpPr>
        <p:spPr>
          <a:xfrm>
            <a:off x="873760" y="155253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a:latin typeface="OpenSymbol"/>
              <a:cs typeface="OpenSymbol"/>
            </a:endParaRPr>
          </a:p>
        </p:txBody>
      </p:sp>
      <p:sp>
        <p:nvSpPr>
          <p:cNvPr id="4" name="object 4"/>
          <p:cNvSpPr txBox="1"/>
          <p:nvPr/>
        </p:nvSpPr>
        <p:spPr>
          <a:xfrm>
            <a:off x="1019906" y="1499955"/>
            <a:ext cx="9004300" cy="1551707"/>
          </a:xfrm>
          <a:prstGeom prst="rect">
            <a:avLst/>
          </a:prstGeom>
        </p:spPr>
        <p:txBody>
          <a:bodyPr vert="horz" wrap="square" lIns="0" tIns="12700" rIns="0" bIns="0" rtlCol="0">
            <a:spAutoFit/>
          </a:bodyPr>
          <a:lstStyle/>
          <a:p>
            <a:r>
              <a:rPr lang="en-US" sz="1400" dirty="0">
                <a:latin typeface="Noto Sans" panose="020B0502040504020204" pitchFamily="34" charset="0"/>
                <a:ea typeface="Noto Sans" panose="020B0502040504020204" pitchFamily="34" charset="0"/>
                <a:cs typeface="Noto Sans" panose="020B0502040504020204" pitchFamily="34" charset="0"/>
              </a:rPr>
              <a:t>Boston City should have to pay more money to FF for doing overtime.</a:t>
            </a:r>
          </a:p>
          <a:p>
            <a:pPr marL="12700">
              <a:lnSpc>
                <a:spcPct val="100000"/>
              </a:lnSpc>
              <a:spcBef>
                <a:spcPts val="1230"/>
              </a:spcBef>
            </a:pPr>
            <a:r>
              <a:rPr lang="en-US" sz="1400" i="0" dirty="0">
                <a:effectLst/>
                <a:latin typeface="Noto Sans" panose="020B0502040504020204" pitchFamily="34" charset="0"/>
                <a:ea typeface="Noto Sans" panose="020B0502040504020204" pitchFamily="34" charset="0"/>
                <a:cs typeface="Noto Sans" panose="020B0502040504020204" pitchFamily="34" charset="0"/>
              </a:rPr>
              <a:t>Analyzing Quinn Bill’s education and overtime can offer insights for better human resource and workforce management at Boston Police Department.</a:t>
            </a:r>
          </a:p>
          <a:p>
            <a:pPr marL="12700">
              <a:lnSpc>
                <a:spcPct val="100000"/>
              </a:lnSpc>
              <a:spcBef>
                <a:spcPts val="1230"/>
              </a:spcBef>
            </a:pPr>
            <a:r>
              <a:rPr lang="en-US" sz="1400" dirty="0">
                <a:latin typeface="Noto Sans" panose="020B0502040504020204" pitchFamily="34" charset="0"/>
                <a:ea typeface="Noto Sans" panose="020B0502040504020204" pitchFamily="34" charset="0"/>
                <a:cs typeface="Noto Sans" panose="020B0502040504020204" pitchFamily="34" charset="0"/>
              </a:rPr>
              <a:t>On the basis of what they hire no. of employees in PO &amp; FF department ( They have to mention)</a:t>
            </a:r>
            <a:endParaRPr lang="en-US" sz="1400" i="0" dirty="0">
              <a:effectLst/>
              <a:latin typeface="Noto Sans" panose="020B0502040504020204" pitchFamily="34" charset="0"/>
              <a:ea typeface="Noto Sans" panose="020B0502040504020204" pitchFamily="34" charset="0"/>
              <a:cs typeface="Noto Sans" panose="020B0502040504020204" pitchFamily="34" charset="0"/>
            </a:endParaRPr>
          </a:p>
          <a:p>
            <a:pPr marL="12700">
              <a:lnSpc>
                <a:spcPct val="100000"/>
              </a:lnSpc>
              <a:spcBef>
                <a:spcPts val="1230"/>
              </a:spcBef>
            </a:pPr>
            <a:r>
              <a:rPr lang="en-US" sz="1400" i="0" dirty="0">
                <a:effectLst/>
                <a:latin typeface="Noto Sans" panose="020B0502040504020204" pitchFamily="34" charset="0"/>
                <a:ea typeface="Noto Sans" panose="020B0502040504020204" pitchFamily="34" charset="0"/>
                <a:cs typeface="Noto Sans" panose="020B0502040504020204" pitchFamily="34" charset="0"/>
              </a:rPr>
              <a:t>We’ll get more information if we have the following data </a:t>
            </a:r>
          </a:p>
        </p:txBody>
      </p:sp>
      <p:sp>
        <p:nvSpPr>
          <p:cNvPr id="5" name="object 5"/>
          <p:cNvSpPr txBox="1"/>
          <p:nvPr/>
        </p:nvSpPr>
        <p:spPr>
          <a:xfrm>
            <a:off x="873760" y="192337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a:latin typeface="OpenSymbol"/>
              <a:cs typeface="OpenSymbol"/>
            </a:endParaRPr>
          </a:p>
        </p:txBody>
      </p:sp>
      <p:sp>
        <p:nvSpPr>
          <p:cNvPr id="6" name="object 6"/>
          <p:cNvSpPr txBox="1"/>
          <p:nvPr/>
        </p:nvSpPr>
        <p:spPr>
          <a:xfrm>
            <a:off x="873760" y="2294217"/>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8" name="object 8"/>
          <p:cNvSpPr txBox="1"/>
          <p:nvPr/>
        </p:nvSpPr>
        <p:spPr>
          <a:xfrm>
            <a:off x="1305560" y="323655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a:latin typeface="OpenSymbol"/>
              <a:cs typeface="OpenSymbol"/>
            </a:endParaRPr>
          </a:p>
        </p:txBody>
      </p:sp>
      <p:sp>
        <p:nvSpPr>
          <p:cNvPr id="9" name="object 9"/>
          <p:cNvSpPr txBox="1"/>
          <p:nvPr/>
        </p:nvSpPr>
        <p:spPr>
          <a:xfrm>
            <a:off x="1536700" y="3175497"/>
            <a:ext cx="2969260" cy="2138919"/>
          </a:xfrm>
          <a:prstGeom prst="rect">
            <a:avLst/>
          </a:prstGeom>
        </p:spPr>
        <p:txBody>
          <a:bodyPr vert="horz" wrap="square" lIns="0" tIns="12700" rIns="0" bIns="0" rtlCol="0">
            <a:spAutoFit/>
          </a:bodyPr>
          <a:lstStyle/>
          <a:p>
            <a:pPr marL="12700" marR="1040765">
              <a:lnSpc>
                <a:spcPct val="122000"/>
              </a:lnSpc>
              <a:spcBef>
                <a:spcPts val="100"/>
              </a:spcBef>
            </a:pPr>
            <a:r>
              <a:rPr sz="1400" spc="-5" dirty="0">
                <a:latin typeface="Noto Sans"/>
                <a:cs typeface="Noto Sans"/>
              </a:rPr>
              <a:t>Employment start</a:t>
            </a:r>
            <a:r>
              <a:rPr sz="1400" spc="-70" dirty="0">
                <a:latin typeface="Noto Sans"/>
                <a:cs typeface="Noto Sans"/>
              </a:rPr>
              <a:t> </a:t>
            </a:r>
            <a:r>
              <a:rPr sz="1400" spc="-5" dirty="0">
                <a:latin typeface="Noto Sans"/>
                <a:cs typeface="Noto Sans"/>
              </a:rPr>
              <a:t>date  </a:t>
            </a:r>
            <a:r>
              <a:rPr sz="1400" dirty="0">
                <a:latin typeface="Noto Sans"/>
                <a:cs typeface="Noto Sans"/>
              </a:rPr>
              <a:t>End</a:t>
            </a:r>
            <a:r>
              <a:rPr sz="1400" spc="-15" dirty="0">
                <a:latin typeface="Noto Sans"/>
                <a:cs typeface="Noto Sans"/>
              </a:rPr>
              <a:t> </a:t>
            </a:r>
            <a:r>
              <a:rPr sz="1400" spc="-5" dirty="0">
                <a:latin typeface="Noto Sans"/>
                <a:cs typeface="Noto Sans"/>
              </a:rPr>
              <a:t>date</a:t>
            </a:r>
            <a:endParaRPr sz="1400" dirty="0">
              <a:latin typeface="Noto Sans"/>
              <a:cs typeface="Noto Sans"/>
            </a:endParaRPr>
          </a:p>
          <a:p>
            <a:pPr marL="12700">
              <a:lnSpc>
                <a:spcPct val="100000"/>
              </a:lnSpc>
              <a:spcBef>
                <a:spcPts val="380"/>
              </a:spcBef>
            </a:pPr>
            <a:r>
              <a:rPr sz="1400" spc="-5" dirty="0">
                <a:latin typeface="Noto Sans"/>
                <a:cs typeface="Noto Sans"/>
              </a:rPr>
              <a:t>Promotion</a:t>
            </a:r>
            <a:r>
              <a:rPr sz="1400" spc="-10" dirty="0">
                <a:latin typeface="Noto Sans"/>
                <a:cs typeface="Noto Sans"/>
              </a:rPr>
              <a:t> </a:t>
            </a:r>
            <a:r>
              <a:rPr sz="1400" spc="-5" dirty="0">
                <a:latin typeface="Noto Sans"/>
                <a:cs typeface="Noto Sans"/>
              </a:rPr>
              <a:t>date</a:t>
            </a:r>
            <a:endParaRPr lang="en-US" sz="1400" spc="-5" dirty="0">
              <a:latin typeface="Noto Sans"/>
              <a:cs typeface="Noto Sans"/>
            </a:endParaRPr>
          </a:p>
          <a:p>
            <a:pPr marL="12700">
              <a:lnSpc>
                <a:spcPct val="100000"/>
              </a:lnSpc>
              <a:spcBef>
                <a:spcPts val="380"/>
              </a:spcBef>
            </a:pPr>
            <a:r>
              <a:rPr lang="en-US" sz="1400" spc="-5" dirty="0">
                <a:latin typeface="Noto Sans"/>
                <a:cs typeface="Noto Sans"/>
              </a:rPr>
              <a:t>Time to fill</a:t>
            </a:r>
          </a:p>
          <a:p>
            <a:pPr marL="12700">
              <a:lnSpc>
                <a:spcPct val="100000"/>
              </a:lnSpc>
              <a:spcBef>
                <a:spcPts val="380"/>
              </a:spcBef>
            </a:pPr>
            <a:r>
              <a:rPr lang="en-US" sz="1400" spc="-5" dirty="0">
                <a:latin typeface="Noto Sans"/>
                <a:cs typeface="Noto Sans"/>
              </a:rPr>
              <a:t>Performance Metrics</a:t>
            </a:r>
          </a:p>
          <a:p>
            <a:pPr marL="12700">
              <a:lnSpc>
                <a:spcPct val="100000"/>
              </a:lnSpc>
              <a:spcBef>
                <a:spcPts val="380"/>
              </a:spcBef>
            </a:pPr>
            <a:r>
              <a:rPr lang="en-US" sz="1400" spc="-5" dirty="0">
                <a:latin typeface="Noto Sans"/>
                <a:cs typeface="Noto Sans"/>
              </a:rPr>
              <a:t>Work Hours</a:t>
            </a:r>
          </a:p>
          <a:p>
            <a:pPr marL="12700">
              <a:lnSpc>
                <a:spcPct val="100000"/>
              </a:lnSpc>
              <a:spcBef>
                <a:spcPts val="380"/>
              </a:spcBef>
            </a:pPr>
            <a:r>
              <a:rPr lang="en-US" sz="1400" dirty="0">
                <a:latin typeface="Noto Sans"/>
                <a:cs typeface="Noto Sans"/>
              </a:rPr>
              <a:t>Pay Increment</a:t>
            </a:r>
          </a:p>
          <a:p>
            <a:pPr marL="12700">
              <a:lnSpc>
                <a:spcPct val="100000"/>
              </a:lnSpc>
              <a:spcBef>
                <a:spcPts val="380"/>
              </a:spcBef>
            </a:pPr>
            <a:r>
              <a:rPr lang="en-US" sz="1400" dirty="0">
                <a:latin typeface="Noto Sans"/>
                <a:cs typeface="Noto Sans"/>
              </a:rPr>
              <a:t>Age range</a:t>
            </a:r>
          </a:p>
        </p:txBody>
      </p:sp>
      <p:sp>
        <p:nvSpPr>
          <p:cNvPr id="10" name="object 10"/>
          <p:cNvSpPr txBox="1"/>
          <p:nvPr/>
        </p:nvSpPr>
        <p:spPr>
          <a:xfrm>
            <a:off x="1305560" y="349690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a:latin typeface="OpenSymbol"/>
              <a:cs typeface="OpenSymbol"/>
            </a:endParaRPr>
          </a:p>
        </p:txBody>
      </p:sp>
      <p:sp>
        <p:nvSpPr>
          <p:cNvPr id="11" name="object 11"/>
          <p:cNvSpPr txBox="1"/>
          <p:nvPr/>
        </p:nvSpPr>
        <p:spPr>
          <a:xfrm>
            <a:off x="1305560" y="375725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a:latin typeface="OpenSymbol"/>
              <a:cs typeface="OpenSymbol"/>
            </a:endParaRPr>
          </a:p>
        </p:txBody>
      </p:sp>
      <p:sp>
        <p:nvSpPr>
          <p:cNvPr id="12" name="object 12"/>
          <p:cNvSpPr txBox="1"/>
          <p:nvPr/>
        </p:nvSpPr>
        <p:spPr>
          <a:xfrm>
            <a:off x="1305560" y="401887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pic>
        <p:nvPicPr>
          <p:cNvPr id="2050" name="Picture 2" descr="Homepage | Boston.gov">
            <a:extLst>
              <a:ext uri="{FF2B5EF4-FFF2-40B4-BE49-F238E27FC236}">
                <a16:creationId xmlns:a16="http://schemas.microsoft.com/office/drawing/2014/main" id="{F72E2577-1752-6502-939E-B2CEE4810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143" y="3494913"/>
            <a:ext cx="2125980" cy="2125980"/>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12">
            <a:extLst>
              <a:ext uri="{FF2B5EF4-FFF2-40B4-BE49-F238E27FC236}">
                <a16:creationId xmlns:a16="http://schemas.microsoft.com/office/drawing/2014/main" id="{76456444-A982-D690-8C51-5475DBB82364}"/>
              </a:ext>
            </a:extLst>
          </p:cNvPr>
          <p:cNvSpPr txBox="1"/>
          <p:nvPr/>
        </p:nvSpPr>
        <p:spPr>
          <a:xfrm>
            <a:off x="1305560" y="428049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16" name="object 12">
            <a:extLst>
              <a:ext uri="{FF2B5EF4-FFF2-40B4-BE49-F238E27FC236}">
                <a16:creationId xmlns:a16="http://schemas.microsoft.com/office/drawing/2014/main" id="{81CEFE86-C34E-2B30-4C0B-8DCA7D2C1CC2}"/>
              </a:ext>
            </a:extLst>
          </p:cNvPr>
          <p:cNvSpPr txBox="1"/>
          <p:nvPr/>
        </p:nvSpPr>
        <p:spPr>
          <a:xfrm>
            <a:off x="1305560" y="4588654"/>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14" name="object 12">
            <a:extLst>
              <a:ext uri="{FF2B5EF4-FFF2-40B4-BE49-F238E27FC236}">
                <a16:creationId xmlns:a16="http://schemas.microsoft.com/office/drawing/2014/main" id="{39F34963-4EE0-B9E1-3AE3-E14B89B62AFC}"/>
              </a:ext>
            </a:extLst>
          </p:cNvPr>
          <p:cNvSpPr txBox="1"/>
          <p:nvPr/>
        </p:nvSpPr>
        <p:spPr>
          <a:xfrm>
            <a:off x="1363084" y="4804101"/>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18" name="object 6">
            <a:extLst>
              <a:ext uri="{FF2B5EF4-FFF2-40B4-BE49-F238E27FC236}">
                <a16:creationId xmlns:a16="http://schemas.microsoft.com/office/drawing/2014/main" id="{8F7AA97E-B6DA-0E55-6BB8-D95C2B4877B0}"/>
              </a:ext>
            </a:extLst>
          </p:cNvPr>
          <p:cNvSpPr txBox="1"/>
          <p:nvPr/>
        </p:nvSpPr>
        <p:spPr>
          <a:xfrm>
            <a:off x="850936" y="2564813"/>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0" name="object 6">
            <a:extLst>
              <a:ext uri="{FF2B5EF4-FFF2-40B4-BE49-F238E27FC236}">
                <a16:creationId xmlns:a16="http://schemas.microsoft.com/office/drawing/2014/main" id="{E81D4FB5-8E50-E03D-7C9B-C20189C36C64}"/>
              </a:ext>
            </a:extLst>
          </p:cNvPr>
          <p:cNvSpPr txBox="1"/>
          <p:nvPr/>
        </p:nvSpPr>
        <p:spPr>
          <a:xfrm>
            <a:off x="887095" y="2835409"/>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2" name="object 12">
            <a:extLst>
              <a:ext uri="{FF2B5EF4-FFF2-40B4-BE49-F238E27FC236}">
                <a16:creationId xmlns:a16="http://schemas.microsoft.com/office/drawing/2014/main" id="{6C08E485-CD75-EFED-3F62-1ACC8F9C291B}"/>
              </a:ext>
            </a:extLst>
          </p:cNvPr>
          <p:cNvSpPr txBox="1"/>
          <p:nvPr/>
        </p:nvSpPr>
        <p:spPr>
          <a:xfrm>
            <a:off x="1321435" y="5064451"/>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23" name="TextBox 22">
            <a:extLst>
              <a:ext uri="{FF2B5EF4-FFF2-40B4-BE49-F238E27FC236}">
                <a16:creationId xmlns:a16="http://schemas.microsoft.com/office/drawing/2014/main" id="{7F20A31A-DC03-0D86-3520-4987992C53F7}"/>
              </a:ext>
            </a:extLst>
          </p:cNvPr>
          <p:cNvSpPr txBox="1"/>
          <p:nvPr/>
        </p:nvSpPr>
        <p:spPr>
          <a:xfrm>
            <a:off x="1043065" y="5323146"/>
            <a:ext cx="6098540" cy="892552"/>
          </a:xfrm>
          <a:prstGeom prst="rect">
            <a:avLst/>
          </a:prstGeom>
          <a:noFill/>
        </p:spPr>
        <p:txBody>
          <a:bodyPr wrap="square" rtlCol="0">
            <a:spAutoFit/>
          </a:bodyPr>
          <a:lstStyle/>
          <a:p>
            <a:pPr algn="l"/>
            <a:r>
              <a:rPr lang="en-US" sz="1400" b="0" i="0" dirty="0">
                <a:effectLst/>
                <a:latin typeface="Noto Sans" panose="020B0502040504020204" pitchFamily="34" charset="0"/>
                <a:ea typeface="Noto Sans" panose="020B0502040504020204" pitchFamily="34" charset="0"/>
                <a:cs typeface="Noto Sans" panose="020B0502040504020204" pitchFamily="34" charset="0"/>
              </a:rPr>
              <a:t>How many new employees are hired annually in Boston?</a:t>
            </a:r>
          </a:p>
          <a:p>
            <a:br>
              <a:rPr lang="en-US" dirty="0"/>
            </a:br>
            <a:endParaRPr lang="en-US" dirty="0"/>
          </a:p>
        </p:txBody>
      </p:sp>
      <p:sp>
        <p:nvSpPr>
          <p:cNvPr id="24" name="object 6">
            <a:extLst>
              <a:ext uri="{FF2B5EF4-FFF2-40B4-BE49-F238E27FC236}">
                <a16:creationId xmlns:a16="http://schemas.microsoft.com/office/drawing/2014/main" id="{328559B5-6F00-1C17-C509-10F20073FD7C}"/>
              </a:ext>
            </a:extLst>
          </p:cNvPr>
          <p:cNvSpPr txBox="1"/>
          <p:nvPr/>
        </p:nvSpPr>
        <p:spPr>
          <a:xfrm>
            <a:off x="828992" y="5355530"/>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390" y="500978"/>
            <a:ext cx="5782310" cy="689932"/>
          </a:xfrm>
          <a:prstGeom prst="rect">
            <a:avLst/>
          </a:prstGeom>
        </p:spPr>
        <p:txBody>
          <a:bodyPr vert="horz" wrap="square" lIns="0" tIns="12700" rIns="0" bIns="0" rtlCol="0">
            <a:spAutoFit/>
          </a:bodyPr>
          <a:lstStyle/>
          <a:p>
            <a:pPr marL="12700">
              <a:lnSpc>
                <a:spcPct val="100000"/>
              </a:lnSpc>
              <a:spcBef>
                <a:spcPts val="100"/>
              </a:spcBef>
            </a:pPr>
            <a:r>
              <a:rPr lang="en-US" dirty="0"/>
              <a:t>Conclusion</a:t>
            </a:r>
            <a:endParaRPr dirty="0"/>
          </a:p>
        </p:txBody>
      </p:sp>
      <p:sp>
        <p:nvSpPr>
          <p:cNvPr id="31" name="Slide Number Placeholder 30">
            <a:extLst>
              <a:ext uri="{FF2B5EF4-FFF2-40B4-BE49-F238E27FC236}">
                <a16:creationId xmlns:a16="http://schemas.microsoft.com/office/drawing/2014/main" id="{11B4A79A-3A36-0D55-89C8-FF528677393F}"/>
              </a:ext>
            </a:extLst>
          </p:cNvPr>
          <p:cNvSpPr>
            <a:spLocks noGrp="1"/>
          </p:cNvSpPr>
          <p:nvPr>
            <p:ph type="sldNum" sz="quarter" idx="12"/>
          </p:nvPr>
        </p:nvSpPr>
        <p:spPr>
          <a:xfrm>
            <a:off x="8971280" y="6875537"/>
            <a:ext cx="871220" cy="215444"/>
          </a:xfrm>
        </p:spPr>
        <p:txBody>
          <a:bodyPr/>
          <a:lstStyle/>
          <a:p>
            <a:pPr marL="139700">
              <a:lnSpc>
                <a:spcPct val="100000"/>
              </a:lnSpc>
              <a:spcBef>
                <a:spcPts val="195"/>
              </a:spcBef>
            </a:pPr>
            <a:fld id="{81D60167-4931-47E6-BA6A-407CBD079E47}" type="slidenum">
              <a:rPr lang="en-US" smtClean="0"/>
              <a:t>11</a:t>
            </a:fld>
            <a:r>
              <a:rPr lang="en-US" dirty="0"/>
              <a:t> /</a:t>
            </a:r>
            <a:r>
              <a:rPr lang="en-US" spc="-85" dirty="0"/>
              <a:t> </a:t>
            </a:r>
            <a:r>
              <a:rPr lang="en-US" dirty="0"/>
              <a:t>12</a:t>
            </a:r>
          </a:p>
        </p:txBody>
      </p:sp>
      <p:sp>
        <p:nvSpPr>
          <p:cNvPr id="32" name="TextBox 31">
            <a:extLst>
              <a:ext uri="{FF2B5EF4-FFF2-40B4-BE49-F238E27FC236}">
                <a16:creationId xmlns:a16="http://schemas.microsoft.com/office/drawing/2014/main" id="{45C10AC8-EEE7-D74D-62E5-3D4F0F159992}"/>
              </a:ext>
            </a:extLst>
          </p:cNvPr>
          <p:cNvSpPr txBox="1"/>
          <p:nvPr/>
        </p:nvSpPr>
        <p:spPr>
          <a:xfrm>
            <a:off x="707390" y="1495425"/>
            <a:ext cx="9135110" cy="2308324"/>
          </a:xfrm>
          <a:prstGeom prst="rect">
            <a:avLst/>
          </a:prstGeom>
          <a:noFill/>
        </p:spPr>
        <p:txBody>
          <a:bodyPr wrap="square" rtlCol="0">
            <a:spAutoFit/>
          </a:bodyPr>
          <a:lstStyle/>
          <a:p>
            <a:endParaRPr lang="en-US" dirty="0">
              <a:latin typeface="Noto Sans" panose="020B0502040504020204" pitchFamily="34" charset="0"/>
              <a:ea typeface="Noto Sans" panose="020B0502040504020204" pitchFamily="34" charset="0"/>
              <a:cs typeface="Noto Sans" panose="020B0502040504020204" pitchFamily="34" charset="0"/>
            </a:endParaRPr>
          </a:p>
          <a:p>
            <a:r>
              <a:rPr lang="en-US" dirty="0">
                <a:latin typeface="Noto Sans" panose="020B0502040504020204" pitchFamily="34" charset="0"/>
                <a:ea typeface="Noto Sans" panose="020B0502040504020204" pitchFamily="34" charset="0"/>
                <a:cs typeface="Noto Sans" panose="020B0502040504020204" pitchFamily="34" charset="0"/>
              </a:rPr>
              <a:t>If any sudden situation happens Boston has enough PO &amp; FF. using that no. Boston can prepare strategic plans.</a:t>
            </a:r>
          </a:p>
          <a:p>
            <a:endParaRPr lang="en-US" dirty="0">
              <a:latin typeface="Noto Sans" panose="020B0502040504020204" pitchFamily="34" charset="0"/>
              <a:ea typeface="Noto Sans" panose="020B0502040504020204" pitchFamily="34" charset="0"/>
              <a:cs typeface="Noto Sans" panose="020B0502040504020204" pitchFamily="34" charset="0"/>
            </a:endParaRPr>
          </a:p>
          <a:p>
            <a:r>
              <a:rPr lang="en-US" sz="1800" dirty="0">
                <a:effectLst/>
                <a:latin typeface="Noto Sans" panose="020B0502040504020204" pitchFamily="34" charset="0"/>
                <a:ea typeface="Noto Sans" panose="020B0502040504020204" pitchFamily="34" charset="0"/>
                <a:cs typeface="Noto Sans" panose="020B0502040504020204" pitchFamily="34" charset="0"/>
              </a:rPr>
              <a:t>an in-depth analysis of the relationship between education pursued under the Quinn Bill and overtime work can provide valuable insights that may lead to strategic improvements in the management of human resources and workforce planning within the Boston Police Department.</a:t>
            </a:r>
            <a:endParaRPr lang="en-US" dirty="0">
              <a:latin typeface="Noto Sans" panose="020B0502040504020204" pitchFamily="34" charset="0"/>
              <a:ea typeface="Noto Sans" panose="020B0502040504020204" pitchFamily="34" charset="0"/>
              <a:cs typeface="Noto Sans" panose="020B0502040504020204" pitchFamily="34" charset="0"/>
            </a:endParaRPr>
          </a:p>
        </p:txBody>
      </p:sp>
      <p:sp>
        <p:nvSpPr>
          <p:cNvPr id="33" name="object 5">
            <a:extLst>
              <a:ext uri="{FF2B5EF4-FFF2-40B4-BE49-F238E27FC236}">
                <a16:creationId xmlns:a16="http://schemas.microsoft.com/office/drawing/2014/main" id="{57BD08CB-4BBD-1EB1-3B73-8C0BB25ED6D1}"/>
              </a:ext>
            </a:extLst>
          </p:cNvPr>
          <p:cNvSpPr txBox="1"/>
          <p:nvPr/>
        </p:nvSpPr>
        <p:spPr>
          <a:xfrm>
            <a:off x="481331" y="2790825"/>
            <a:ext cx="107314" cy="137217"/>
          </a:xfrm>
          <a:prstGeom prst="rect">
            <a:avLst/>
          </a:prstGeom>
        </p:spPr>
        <p:txBody>
          <a:bodyPr vert="horz" wrap="square" lIns="0" tIns="13970" rIns="0" bIns="0" rtlCol="0">
            <a:spAutoFit/>
          </a:bodyPr>
          <a:lstStyle/>
          <a:p>
            <a:pPr marL="12700">
              <a:lnSpc>
                <a:spcPct val="100000"/>
              </a:lnSpc>
              <a:spcBef>
                <a:spcPts val="110"/>
              </a:spcBef>
            </a:pPr>
            <a:r>
              <a:rPr sz="800" spc="5" dirty="0">
                <a:solidFill>
                  <a:srgbClr val="EE2828"/>
                </a:solidFill>
                <a:latin typeface="OpenSymbol"/>
                <a:cs typeface="OpenSymbol"/>
              </a:rPr>
              <a:t>●</a:t>
            </a:r>
            <a:endParaRPr sz="800" dirty="0">
              <a:latin typeface="OpenSymbol"/>
              <a:cs typeface="OpenSymbol"/>
            </a:endParaRPr>
          </a:p>
        </p:txBody>
      </p:sp>
      <p:sp>
        <p:nvSpPr>
          <p:cNvPr id="34" name="object 5">
            <a:extLst>
              <a:ext uri="{FF2B5EF4-FFF2-40B4-BE49-F238E27FC236}">
                <a16:creationId xmlns:a16="http://schemas.microsoft.com/office/drawing/2014/main" id="{C8AD815B-1A59-0C57-C607-0DD9E41B119E}"/>
              </a:ext>
            </a:extLst>
          </p:cNvPr>
          <p:cNvSpPr txBox="1"/>
          <p:nvPr/>
        </p:nvSpPr>
        <p:spPr>
          <a:xfrm>
            <a:off x="469900" y="1945033"/>
            <a:ext cx="107314" cy="137217"/>
          </a:xfrm>
          <a:prstGeom prst="rect">
            <a:avLst/>
          </a:prstGeom>
        </p:spPr>
        <p:txBody>
          <a:bodyPr vert="horz" wrap="square" lIns="0" tIns="13970" rIns="0" bIns="0" rtlCol="0">
            <a:spAutoFit/>
          </a:bodyPr>
          <a:lstStyle/>
          <a:p>
            <a:pPr marL="12700">
              <a:lnSpc>
                <a:spcPct val="100000"/>
              </a:lnSpc>
              <a:spcBef>
                <a:spcPts val="110"/>
              </a:spcBef>
            </a:pPr>
            <a:r>
              <a:rPr sz="800" spc="5" dirty="0">
                <a:solidFill>
                  <a:srgbClr val="EE2828"/>
                </a:solidFill>
                <a:latin typeface="OpenSymbol"/>
                <a:cs typeface="OpenSymbol"/>
              </a:rPr>
              <a:t>●</a:t>
            </a:r>
            <a:endParaRPr sz="800" dirty="0">
              <a:latin typeface="OpenSymbol"/>
              <a:cs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38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1B682-49AF-DDAA-B031-09CDBB4EA13D}"/>
              </a:ext>
            </a:extLst>
          </p:cNvPr>
          <p:cNvSpPr>
            <a:spLocks noGrp="1"/>
          </p:cNvSpPr>
          <p:nvPr>
            <p:ph type="title"/>
          </p:nvPr>
        </p:nvSpPr>
        <p:spPr>
          <a:xfrm>
            <a:off x="693260" y="1206205"/>
            <a:ext cx="8689714" cy="3272171"/>
          </a:xfrm>
        </p:spPr>
        <p:txBody>
          <a:bodyPr vert="horz" lIns="91440" tIns="45720" rIns="91440" bIns="45720" rtlCol="0" anchor="b">
            <a:normAutofit/>
          </a:bodyPr>
          <a:lstStyle/>
          <a:p>
            <a:pPr defTabSz="914400"/>
            <a:r>
              <a:rPr lang="en-US" sz="7700" kern="1200" dirty="0">
                <a:solidFill>
                  <a:schemeClr val="tx1"/>
                </a:solidFill>
                <a:latin typeface="Noto Sans" panose="020B0502040504020204" pitchFamily="34" charset="0"/>
                <a:ea typeface="Noto Sans" panose="020B0502040504020204" pitchFamily="34" charset="0"/>
                <a:cs typeface="Noto Sans" panose="020B0502040504020204" pitchFamily="34" charset="0"/>
              </a:rPr>
              <a:t>Thank you !</a:t>
            </a:r>
          </a:p>
        </p:txBody>
      </p:sp>
      <p:sp>
        <p:nvSpPr>
          <p:cNvPr id="11"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782" y="4776313"/>
            <a:ext cx="8689714"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3087" y="3134300"/>
            <a:ext cx="60503" cy="3264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C37CD5C-9914-E012-A36D-B848D5793492}"/>
              </a:ext>
            </a:extLst>
          </p:cNvPr>
          <p:cNvSpPr>
            <a:spLocks noGrp="1"/>
          </p:cNvSpPr>
          <p:nvPr>
            <p:ph type="sldNum" sz="quarter" idx="12"/>
          </p:nvPr>
        </p:nvSpPr>
        <p:spPr>
          <a:xfrm>
            <a:off x="7121683" y="7009641"/>
            <a:ext cx="2268855" cy="402652"/>
          </a:xfrm>
        </p:spPr>
        <p:txBody>
          <a:bodyPr vert="horz" lIns="91440" tIns="45720" rIns="91440" bIns="45720" rtlCol="0" anchor="ctr">
            <a:normAutofit/>
          </a:bodyPr>
          <a:lstStyle/>
          <a:p>
            <a:pPr>
              <a:spcBef>
                <a:spcPts val="195"/>
              </a:spcBef>
            </a:pPr>
            <a:fld id="{81D60167-4931-47E6-BA6A-407CBD079E47}" type="slidenum">
              <a:rPr lang="en-US" sz="1200">
                <a:solidFill>
                  <a:schemeClr val="tx1">
                    <a:lumMod val="50000"/>
                    <a:lumOff val="50000"/>
                  </a:schemeClr>
                </a:solidFill>
              </a:rPr>
              <a:pPr>
                <a:spcBef>
                  <a:spcPts val="195"/>
                </a:spcBef>
              </a:pPr>
              <a:t>12</a:t>
            </a:fld>
            <a:r>
              <a:rPr lang="en-US" sz="1200">
                <a:solidFill>
                  <a:schemeClr val="tx1">
                    <a:lumMod val="50000"/>
                    <a:lumOff val="50000"/>
                  </a:schemeClr>
                </a:solidFill>
              </a:rPr>
              <a:t> /</a:t>
            </a:r>
            <a:r>
              <a:rPr lang="en-US" sz="1200" spc="-85">
                <a:solidFill>
                  <a:schemeClr val="tx1">
                    <a:lumMod val="50000"/>
                    <a:lumOff val="50000"/>
                  </a:schemeClr>
                </a:solidFill>
              </a:rPr>
              <a:t> </a:t>
            </a:r>
            <a:r>
              <a:rPr lang="en-US" sz="1200">
                <a:solidFill>
                  <a:schemeClr val="tx1">
                    <a:lumMod val="50000"/>
                    <a:lumOff val="50000"/>
                  </a:schemeClr>
                </a:solidFill>
              </a:rPr>
              <a:t>13</a:t>
            </a:r>
          </a:p>
        </p:txBody>
      </p:sp>
    </p:spTree>
    <p:extLst>
      <p:ext uri="{BB962C8B-B14F-4D97-AF65-F5344CB8AC3E}">
        <p14:creationId xmlns:p14="http://schemas.microsoft.com/office/powerpoint/2010/main" val="38068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19982" y="336370"/>
            <a:ext cx="2845435" cy="695960"/>
          </a:xfrm>
          <a:prstGeom prst="rect">
            <a:avLst/>
          </a:prstGeom>
        </p:spPr>
        <p:txBody>
          <a:bodyPr vert="horz" wrap="square" lIns="0" tIns="12700" rIns="0" bIns="0" rtlCol="0">
            <a:spAutoFit/>
          </a:bodyPr>
          <a:lstStyle/>
          <a:p>
            <a:pPr marL="12700">
              <a:lnSpc>
                <a:spcPct val="100000"/>
              </a:lnSpc>
              <a:spcBef>
                <a:spcPts val="100"/>
              </a:spcBef>
            </a:pPr>
            <a:r>
              <a:rPr spc="-10" dirty="0"/>
              <a:t>I</a:t>
            </a:r>
            <a:r>
              <a:rPr spc="-45" dirty="0"/>
              <a:t>n</a:t>
            </a:r>
            <a:r>
              <a:rPr dirty="0"/>
              <a:t>t</a:t>
            </a:r>
            <a:r>
              <a:rPr spc="-75" dirty="0"/>
              <a:t>r</a:t>
            </a:r>
            <a:r>
              <a:rPr spc="5" dirty="0"/>
              <a:t>o</a:t>
            </a:r>
            <a:r>
              <a:rPr dirty="0"/>
              <a:t>d</a:t>
            </a:r>
            <a:r>
              <a:rPr spc="-5" dirty="0"/>
              <a:t>uc</a:t>
            </a:r>
            <a:r>
              <a:rPr spc="-25" dirty="0"/>
              <a:t>ti</a:t>
            </a:r>
            <a:r>
              <a:rPr spc="5" dirty="0"/>
              <a:t>o</a:t>
            </a:r>
            <a:r>
              <a:rPr dirty="0"/>
              <a:t>n</a:t>
            </a:r>
          </a:p>
        </p:txBody>
      </p:sp>
      <p:sp>
        <p:nvSpPr>
          <p:cNvPr id="41" name="Slide Number Placeholder 40">
            <a:extLst>
              <a:ext uri="{FF2B5EF4-FFF2-40B4-BE49-F238E27FC236}">
                <a16:creationId xmlns:a16="http://schemas.microsoft.com/office/drawing/2014/main" id="{513C024E-4410-C480-F3EB-00871512AABE}"/>
              </a:ext>
            </a:extLst>
          </p:cNvPr>
          <p:cNvSpPr>
            <a:spLocks noGrp="1"/>
          </p:cNvSpPr>
          <p:nvPr>
            <p:ph type="sldNum" sz="quarter" idx="12"/>
          </p:nvPr>
        </p:nvSpPr>
        <p:spPr>
          <a:xfrm>
            <a:off x="8971280" y="6875538"/>
            <a:ext cx="617220" cy="456535"/>
          </a:xfrm>
        </p:spPr>
        <p:txBody>
          <a:bodyPr/>
          <a:lstStyle/>
          <a:p>
            <a:pPr marL="139700">
              <a:lnSpc>
                <a:spcPct val="100000"/>
              </a:lnSpc>
              <a:spcBef>
                <a:spcPts val="195"/>
              </a:spcBef>
            </a:pPr>
            <a:fld id="{81D60167-4931-47E6-BA6A-407CBD079E47}" type="slidenum">
              <a:rPr lang="en-US" smtClean="0"/>
              <a:t>2</a:t>
            </a:fld>
            <a:r>
              <a:rPr lang="en-US" dirty="0"/>
              <a:t> /</a:t>
            </a:r>
            <a:r>
              <a:rPr lang="en-US" spc="-85" dirty="0"/>
              <a:t> </a:t>
            </a:r>
            <a:r>
              <a:rPr lang="en-US" dirty="0"/>
              <a:t>12</a:t>
            </a:r>
          </a:p>
          <a:p>
            <a:pPr marL="139700">
              <a:lnSpc>
                <a:spcPct val="100000"/>
              </a:lnSpc>
              <a:spcBef>
                <a:spcPts val="195"/>
              </a:spcBef>
            </a:pPr>
            <a:endParaRPr lang="en-US" dirty="0"/>
          </a:p>
        </p:txBody>
      </p:sp>
      <p:sp>
        <p:nvSpPr>
          <p:cNvPr id="6" name="object 6"/>
          <p:cNvSpPr txBox="1"/>
          <p:nvPr/>
        </p:nvSpPr>
        <p:spPr>
          <a:xfrm>
            <a:off x="631901" y="1048937"/>
            <a:ext cx="610489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Noto Sans"/>
                <a:cs typeface="Noto Sans"/>
              </a:rPr>
              <a:t>City </a:t>
            </a:r>
            <a:r>
              <a:rPr sz="1400" spc="5" dirty="0">
                <a:latin typeface="Noto Sans"/>
                <a:cs typeface="Noto Sans"/>
              </a:rPr>
              <a:t>of </a:t>
            </a:r>
            <a:r>
              <a:rPr sz="1400" dirty="0">
                <a:latin typeface="Noto Sans"/>
                <a:cs typeface="Noto Sans"/>
              </a:rPr>
              <a:t>Boston </a:t>
            </a:r>
            <a:r>
              <a:rPr sz="1400" spc="-5" dirty="0">
                <a:latin typeface="Noto Sans"/>
                <a:cs typeface="Noto Sans"/>
              </a:rPr>
              <a:t>publishes detailed earnings </a:t>
            </a:r>
            <a:r>
              <a:rPr sz="1400" dirty="0">
                <a:latin typeface="Noto Sans"/>
                <a:cs typeface="Noto Sans"/>
              </a:rPr>
              <a:t>for </a:t>
            </a:r>
            <a:r>
              <a:rPr sz="1400" spc="-5" dirty="0">
                <a:latin typeface="Noto Sans"/>
                <a:cs typeface="Noto Sans"/>
              </a:rPr>
              <a:t>city</a:t>
            </a:r>
            <a:r>
              <a:rPr sz="1400" spc="-45" dirty="0">
                <a:latin typeface="Noto Sans"/>
                <a:cs typeface="Noto Sans"/>
              </a:rPr>
              <a:t> </a:t>
            </a:r>
            <a:r>
              <a:rPr sz="1400" spc="-5" dirty="0">
                <a:latin typeface="Noto Sans"/>
                <a:cs typeface="Noto Sans"/>
              </a:rPr>
              <a:t>employees</a:t>
            </a:r>
            <a:r>
              <a:rPr lang="en-US" sz="1400" spc="-5" dirty="0">
                <a:latin typeface="Noto Sans"/>
                <a:cs typeface="Noto Sans"/>
              </a:rPr>
              <a:t> Every year</a:t>
            </a:r>
            <a:endParaRPr sz="1400" dirty="0">
              <a:latin typeface="Noto Sans"/>
              <a:cs typeface="Noto Sans"/>
            </a:endParaRPr>
          </a:p>
        </p:txBody>
      </p:sp>
      <p:sp>
        <p:nvSpPr>
          <p:cNvPr id="7" name="object 7"/>
          <p:cNvSpPr txBox="1"/>
          <p:nvPr/>
        </p:nvSpPr>
        <p:spPr>
          <a:xfrm>
            <a:off x="1305560" y="193480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8" name="object 8"/>
          <p:cNvSpPr txBox="1"/>
          <p:nvPr/>
        </p:nvSpPr>
        <p:spPr>
          <a:xfrm>
            <a:off x="1608135" y="1663090"/>
            <a:ext cx="5835967" cy="2405082"/>
          </a:xfrm>
          <a:prstGeom prst="rect">
            <a:avLst/>
          </a:prstGeom>
        </p:spPr>
        <p:txBody>
          <a:bodyPr vert="horz" wrap="square" lIns="0" tIns="12700" rIns="0" bIns="0" rtlCol="0">
            <a:spAutoFit/>
          </a:bodyPr>
          <a:lstStyle/>
          <a:p>
            <a:pPr algn="l"/>
            <a:r>
              <a:rPr lang="en-US" sz="14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What top departments contribute to Boston?</a:t>
            </a:r>
          </a:p>
          <a:p>
            <a:pPr algn="l"/>
            <a:r>
              <a:rPr lang="en-US" sz="14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Are employees who earn $150k or more likely to go for overtime?</a:t>
            </a:r>
          </a:p>
          <a:p>
            <a:pPr algn="l"/>
            <a:r>
              <a:rPr lang="en-US" sz="14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Is there evidence of wealth segregation area-wise (income vs. area they live)?</a:t>
            </a:r>
          </a:p>
          <a:p>
            <a:pPr algn="l"/>
            <a:r>
              <a:rPr lang="en-US" sz="14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How does the bill affect all earners, and is there any inclination over the years?</a:t>
            </a:r>
          </a:p>
          <a:p>
            <a:pPr algn="l"/>
            <a:r>
              <a:rPr lang="en-US" sz="1400"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Which department makes the most money? It's like finding out who the rockstars of the job world are.</a:t>
            </a:r>
          </a:p>
          <a:p>
            <a:pPr algn="l"/>
            <a:br>
              <a:rPr lang="en-US" sz="1400" b="0" i="0" dirty="0">
                <a:solidFill>
                  <a:srgbClr val="000000"/>
                </a:solidFill>
                <a:effectLst/>
                <a:latin typeface="Söhne"/>
              </a:rPr>
            </a:br>
            <a:endParaRPr lang="en-US" sz="1400" b="0" i="0" dirty="0">
              <a:solidFill>
                <a:srgbClr val="000000"/>
              </a:solidFill>
              <a:effectLst/>
              <a:latin typeface="Söhne"/>
            </a:endParaRPr>
          </a:p>
          <a:p>
            <a:pPr marL="12700" marR="329565">
              <a:lnSpc>
                <a:spcPct val="156500"/>
              </a:lnSpc>
              <a:spcBef>
                <a:spcPts val="100"/>
              </a:spcBef>
            </a:pPr>
            <a:endParaRPr sz="1050" dirty="0">
              <a:latin typeface="Noto Sans"/>
              <a:cs typeface="Noto Sans"/>
            </a:endParaRPr>
          </a:p>
        </p:txBody>
      </p:sp>
      <p:sp>
        <p:nvSpPr>
          <p:cNvPr id="9" name="object 9"/>
          <p:cNvSpPr txBox="1"/>
          <p:nvPr/>
        </p:nvSpPr>
        <p:spPr>
          <a:xfrm>
            <a:off x="1305560" y="2267546"/>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a:latin typeface="OpenSymbol"/>
              <a:cs typeface="OpenSymbol"/>
            </a:endParaRPr>
          </a:p>
        </p:txBody>
      </p:sp>
      <p:sp>
        <p:nvSpPr>
          <p:cNvPr id="10" name="object 10"/>
          <p:cNvSpPr txBox="1"/>
          <p:nvPr/>
        </p:nvSpPr>
        <p:spPr>
          <a:xfrm>
            <a:off x="1305560" y="260155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11" name="object 11"/>
          <p:cNvSpPr txBox="1"/>
          <p:nvPr/>
        </p:nvSpPr>
        <p:spPr>
          <a:xfrm>
            <a:off x="8983461" y="3953141"/>
            <a:ext cx="1261110" cy="423193"/>
          </a:xfrm>
          <a:prstGeom prst="rect">
            <a:avLst/>
          </a:prstGeom>
        </p:spPr>
        <p:txBody>
          <a:bodyPr vert="horz" wrap="square" lIns="0" tIns="12700" rIns="0" bIns="0" rtlCol="0">
            <a:spAutoFit/>
          </a:bodyPr>
          <a:lstStyle/>
          <a:p>
            <a:pPr marL="12700">
              <a:lnSpc>
                <a:spcPts val="1625"/>
              </a:lnSpc>
              <a:spcBef>
                <a:spcPts val="100"/>
              </a:spcBef>
            </a:pPr>
            <a:r>
              <a:rPr sz="1400" spc="-30" dirty="0">
                <a:latin typeface="Noto Sans" panose="020B0502040504020204" pitchFamily="34" charset="0"/>
                <a:ea typeface="Noto Sans" panose="020B0502040504020204" pitchFamily="34" charset="0"/>
                <a:cs typeface="Noto Sans" panose="020B0502040504020204" pitchFamily="34" charset="0"/>
              </a:rPr>
              <a:t>Years</a:t>
            </a:r>
            <a:r>
              <a:rPr sz="1400" spc="-10" dirty="0">
                <a:latin typeface="Noto Sans" panose="020B0502040504020204" pitchFamily="34" charset="0"/>
                <a:ea typeface="Noto Sans" panose="020B0502040504020204" pitchFamily="34" charset="0"/>
                <a:cs typeface="Noto Sans" panose="020B0502040504020204" pitchFamily="34" charset="0"/>
              </a:rPr>
              <a:t> </a:t>
            </a:r>
            <a:r>
              <a:rPr sz="1400" spc="-30" dirty="0">
                <a:latin typeface="Noto Sans" panose="020B0502040504020204" pitchFamily="34" charset="0"/>
                <a:ea typeface="Noto Sans" panose="020B0502040504020204" pitchFamily="34" charset="0"/>
                <a:cs typeface="Noto Sans" panose="020B0502040504020204" pitchFamily="34" charset="0"/>
              </a:rPr>
              <a:t>201</a:t>
            </a:r>
            <a:r>
              <a:rPr lang="en-US" sz="1400" spc="-30" dirty="0">
                <a:latin typeface="Noto Sans" panose="020B0502040504020204" pitchFamily="34" charset="0"/>
                <a:ea typeface="Noto Sans" panose="020B0502040504020204" pitchFamily="34" charset="0"/>
                <a:cs typeface="Noto Sans" panose="020B0502040504020204" pitchFamily="34" charset="0"/>
              </a:rPr>
              <a:t>9</a:t>
            </a:r>
            <a:endParaRPr sz="1400" dirty="0">
              <a:latin typeface="Noto Sans" panose="020B0502040504020204" pitchFamily="34" charset="0"/>
              <a:ea typeface="Noto Sans" panose="020B0502040504020204" pitchFamily="34" charset="0"/>
              <a:cs typeface="Noto Sans" panose="020B0502040504020204" pitchFamily="34" charset="0"/>
            </a:endParaRPr>
          </a:p>
          <a:p>
            <a:pPr marL="12700">
              <a:lnSpc>
                <a:spcPts val="1625"/>
              </a:lnSpc>
            </a:pPr>
            <a:r>
              <a:rPr sz="1400" spc="-5" dirty="0">
                <a:latin typeface="Noto Sans" panose="020B0502040504020204" pitchFamily="34" charset="0"/>
                <a:ea typeface="Noto Sans" panose="020B0502040504020204" pitchFamily="34" charset="0"/>
                <a:cs typeface="Noto Sans" panose="020B0502040504020204" pitchFamily="34" charset="0"/>
              </a:rPr>
              <a:t>through</a:t>
            </a:r>
            <a:r>
              <a:rPr sz="1400" spc="-60" dirty="0">
                <a:latin typeface="Noto Sans" panose="020B0502040504020204" pitchFamily="34" charset="0"/>
                <a:ea typeface="Noto Sans" panose="020B0502040504020204" pitchFamily="34" charset="0"/>
                <a:cs typeface="Noto Sans" panose="020B0502040504020204" pitchFamily="34" charset="0"/>
              </a:rPr>
              <a:t> </a:t>
            </a:r>
            <a:r>
              <a:rPr lang="en-US" sz="1400" spc="-5" dirty="0">
                <a:latin typeface="Noto Sans" panose="020B0502040504020204" pitchFamily="34" charset="0"/>
                <a:ea typeface="Noto Sans" panose="020B0502040504020204" pitchFamily="34" charset="0"/>
                <a:cs typeface="Noto Sans" panose="020B0502040504020204" pitchFamily="34" charset="0"/>
              </a:rPr>
              <a:t>2022</a:t>
            </a:r>
            <a:endParaRPr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14" name="object 14"/>
          <p:cNvSpPr/>
          <p:nvPr/>
        </p:nvSpPr>
        <p:spPr>
          <a:xfrm>
            <a:off x="2832099" y="3945805"/>
            <a:ext cx="3383279" cy="182880"/>
          </a:xfrm>
          <a:custGeom>
            <a:avLst/>
            <a:gdLst/>
            <a:ahLst/>
            <a:cxnLst/>
            <a:rect l="l" t="t" r="r" b="b"/>
            <a:pathLst>
              <a:path w="3383279" h="182879">
                <a:moveTo>
                  <a:pt x="0" y="0"/>
                </a:moveTo>
                <a:lnTo>
                  <a:pt x="3383280" y="0"/>
                </a:lnTo>
              </a:path>
              <a:path w="3383279" h="182879">
                <a:moveTo>
                  <a:pt x="0" y="0"/>
                </a:moveTo>
                <a:lnTo>
                  <a:pt x="0" y="182880"/>
                </a:lnTo>
              </a:path>
              <a:path w="3383279" h="182879">
                <a:moveTo>
                  <a:pt x="3383280" y="0"/>
                </a:moveTo>
                <a:lnTo>
                  <a:pt x="3383280" y="182880"/>
                </a:lnTo>
              </a:path>
            </a:pathLst>
          </a:custGeom>
          <a:ln w="3175">
            <a:solidFill>
              <a:srgbClr val="0000CC"/>
            </a:solidFill>
          </a:ln>
        </p:spPr>
        <p:txBody>
          <a:bodyPr wrap="square" lIns="0" tIns="0" rIns="0" bIns="0" rtlCol="0"/>
          <a:lstStyle/>
          <a:p>
            <a:endParaRPr/>
          </a:p>
        </p:txBody>
      </p:sp>
      <p:sp>
        <p:nvSpPr>
          <p:cNvPr id="15" name="object 15"/>
          <p:cNvSpPr txBox="1"/>
          <p:nvPr/>
        </p:nvSpPr>
        <p:spPr>
          <a:xfrm>
            <a:off x="3684346" y="3573397"/>
            <a:ext cx="160020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CC"/>
                </a:solidFill>
                <a:latin typeface="Liberation Sans"/>
                <a:cs typeface="Liberation Sans"/>
              </a:rPr>
              <a:t>Earnings</a:t>
            </a:r>
            <a:r>
              <a:rPr sz="1400" spc="-30" dirty="0">
                <a:solidFill>
                  <a:srgbClr val="0000CC"/>
                </a:solidFill>
                <a:latin typeface="Liberation Sans"/>
                <a:cs typeface="Liberation Sans"/>
              </a:rPr>
              <a:t> </a:t>
            </a:r>
            <a:r>
              <a:rPr sz="1400" spc="-5" dirty="0">
                <a:solidFill>
                  <a:srgbClr val="0000CC"/>
                </a:solidFill>
                <a:latin typeface="Liberation Sans"/>
                <a:cs typeface="Liberation Sans"/>
              </a:rPr>
              <a:t>categories</a:t>
            </a:r>
            <a:endParaRPr sz="1400" dirty="0">
              <a:latin typeface="Liberation Sans"/>
              <a:cs typeface="Liberation Sans"/>
            </a:endParaRPr>
          </a:p>
        </p:txBody>
      </p:sp>
      <p:sp>
        <p:nvSpPr>
          <p:cNvPr id="17" name="object 17"/>
          <p:cNvSpPr txBox="1"/>
          <p:nvPr/>
        </p:nvSpPr>
        <p:spPr>
          <a:xfrm>
            <a:off x="1148080" y="5311703"/>
            <a:ext cx="4708525" cy="663964"/>
          </a:xfrm>
          <a:prstGeom prst="rect">
            <a:avLst/>
          </a:prstGeom>
        </p:spPr>
        <p:txBody>
          <a:bodyPr vert="horz" wrap="square" lIns="0" tIns="12700" rIns="0" bIns="0" rtlCol="0">
            <a:spAutoFit/>
          </a:bodyPr>
          <a:lstStyle/>
          <a:p>
            <a:pPr marL="12700" marR="5080">
              <a:lnSpc>
                <a:spcPct val="156500"/>
              </a:lnSpc>
              <a:spcBef>
                <a:spcPts val="100"/>
              </a:spcBef>
            </a:pPr>
            <a:endParaRPr lang="en-US" sz="1400" spc="-5" dirty="0">
              <a:solidFill>
                <a:srgbClr val="333333"/>
              </a:solidFill>
              <a:latin typeface="Noto Sans"/>
              <a:cs typeface="Noto Sans"/>
            </a:endParaRPr>
          </a:p>
          <a:p>
            <a:pPr marL="12700" marR="5080">
              <a:lnSpc>
                <a:spcPct val="156500"/>
              </a:lnSpc>
              <a:spcBef>
                <a:spcPts val="100"/>
              </a:spcBef>
            </a:pPr>
            <a:r>
              <a:rPr sz="1400" spc="-5" dirty="0">
                <a:solidFill>
                  <a:srgbClr val="333333"/>
                </a:solidFill>
                <a:latin typeface="Noto Sans"/>
                <a:cs typeface="Noto Sans"/>
              </a:rPr>
              <a:t>Data cleaning </a:t>
            </a:r>
            <a:r>
              <a:rPr sz="1400" dirty="0">
                <a:solidFill>
                  <a:srgbClr val="333333"/>
                </a:solidFill>
                <a:latin typeface="Noto Sans"/>
                <a:cs typeface="Noto Sans"/>
              </a:rPr>
              <a:t>was </a:t>
            </a:r>
            <a:r>
              <a:rPr sz="1400" spc="-5" dirty="0">
                <a:solidFill>
                  <a:srgbClr val="333333"/>
                </a:solidFill>
                <a:latin typeface="Noto Sans"/>
                <a:cs typeface="Noto Sans"/>
              </a:rPr>
              <a:t>needed </a:t>
            </a:r>
            <a:r>
              <a:rPr sz="1400" dirty="0">
                <a:solidFill>
                  <a:srgbClr val="333333"/>
                </a:solidFill>
                <a:latin typeface="Noto Sans"/>
                <a:cs typeface="Noto Sans"/>
              </a:rPr>
              <a:t>for a </a:t>
            </a:r>
            <a:r>
              <a:rPr sz="1400" spc="-10" dirty="0">
                <a:solidFill>
                  <a:srgbClr val="333333"/>
                </a:solidFill>
                <a:latin typeface="Noto Sans"/>
                <a:cs typeface="Noto Sans"/>
              </a:rPr>
              <a:t>few</a:t>
            </a:r>
            <a:r>
              <a:rPr sz="1400" spc="-30" dirty="0">
                <a:solidFill>
                  <a:srgbClr val="333333"/>
                </a:solidFill>
                <a:latin typeface="Noto Sans"/>
                <a:cs typeface="Noto Sans"/>
              </a:rPr>
              <a:t> </a:t>
            </a:r>
            <a:r>
              <a:rPr sz="1400" spc="-5" dirty="0">
                <a:solidFill>
                  <a:srgbClr val="333333"/>
                </a:solidFill>
                <a:latin typeface="Noto Sans"/>
                <a:cs typeface="Noto Sans"/>
              </a:rPr>
              <a:t>items:</a:t>
            </a:r>
            <a:endParaRPr sz="1400" dirty="0">
              <a:latin typeface="Noto Sans"/>
              <a:cs typeface="Noto Sans"/>
            </a:endParaRPr>
          </a:p>
        </p:txBody>
      </p:sp>
      <p:sp>
        <p:nvSpPr>
          <p:cNvPr id="18" name="object 18"/>
          <p:cNvSpPr txBox="1"/>
          <p:nvPr/>
        </p:nvSpPr>
        <p:spPr>
          <a:xfrm flipV="1">
            <a:off x="850900" y="5838825"/>
            <a:ext cx="65404"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19" name="object 19"/>
          <p:cNvSpPr txBox="1"/>
          <p:nvPr/>
        </p:nvSpPr>
        <p:spPr>
          <a:xfrm>
            <a:off x="1258569" y="6158562"/>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20" name="object 20"/>
          <p:cNvSpPr txBox="1"/>
          <p:nvPr/>
        </p:nvSpPr>
        <p:spPr>
          <a:xfrm>
            <a:off x="1482724" y="6028327"/>
            <a:ext cx="5673090" cy="1027430"/>
          </a:xfrm>
          <a:prstGeom prst="rect">
            <a:avLst/>
          </a:prstGeom>
        </p:spPr>
        <p:txBody>
          <a:bodyPr vert="horz" wrap="square" lIns="0" tIns="12700" rIns="0" bIns="0" rtlCol="0">
            <a:spAutoFit/>
          </a:bodyPr>
          <a:lstStyle/>
          <a:p>
            <a:pPr marL="12700" marR="942975">
              <a:lnSpc>
                <a:spcPct val="156500"/>
              </a:lnSpc>
              <a:spcBef>
                <a:spcPts val="100"/>
              </a:spcBef>
            </a:pPr>
            <a:r>
              <a:rPr sz="1400" dirty="0">
                <a:latin typeface="Noto Sans"/>
                <a:cs typeface="Noto Sans"/>
              </a:rPr>
              <a:t>Some </a:t>
            </a:r>
            <a:r>
              <a:rPr sz="1400" spc="-5" dirty="0">
                <a:latin typeface="Noto Sans"/>
                <a:cs typeface="Noto Sans"/>
              </a:rPr>
              <a:t>departments consolidated </a:t>
            </a:r>
            <a:r>
              <a:rPr sz="1400" dirty="0">
                <a:latin typeface="Noto Sans"/>
                <a:cs typeface="Noto Sans"/>
              </a:rPr>
              <a:t>and/or </a:t>
            </a:r>
            <a:r>
              <a:rPr sz="1400" spc="-5" dirty="0">
                <a:latin typeface="Noto Sans"/>
                <a:cs typeface="Noto Sans"/>
              </a:rPr>
              <a:t>changed names  Titles </a:t>
            </a:r>
            <a:r>
              <a:rPr sz="1400" spc="-10" dirty="0">
                <a:latin typeface="Noto Sans"/>
                <a:cs typeface="Noto Sans"/>
              </a:rPr>
              <a:t>are </a:t>
            </a:r>
            <a:r>
              <a:rPr sz="1400" spc="-5" dirty="0">
                <a:latin typeface="Noto Sans"/>
                <a:cs typeface="Noto Sans"/>
              </a:rPr>
              <a:t>spelled </a:t>
            </a:r>
            <a:r>
              <a:rPr sz="1400" dirty="0">
                <a:latin typeface="Noto Sans"/>
                <a:cs typeface="Noto Sans"/>
              </a:rPr>
              <a:t>out </a:t>
            </a:r>
            <a:r>
              <a:rPr sz="1400" spc="-5" dirty="0">
                <a:latin typeface="Noto Sans"/>
                <a:cs typeface="Noto Sans"/>
              </a:rPr>
              <a:t>in various</a:t>
            </a:r>
            <a:r>
              <a:rPr sz="1400" spc="-25" dirty="0">
                <a:latin typeface="Noto Sans"/>
                <a:cs typeface="Noto Sans"/>
              </a:rPr>
              <a:t> </a:t>
            </a:r>
            <a:r>
              <a:rPr sz="1400" dirty="0">
                <a:latin typeface="Noto Sans"/>
                <a:cs typeface="Noto Sans"/>
              </a:rPr>
              <a:t>ways</a:t>
            </a:r>
          </a:p>
          <a:p>
            <a:pPr marL="12700">
              <a:lnSpc>
                <a:spcPct val="100000"/>
              </a:lnSpc>
              <a:spcBef>
                <a:spcPts val="950"/>
              </a:spcBef>
            </a:pPr>
            <a:r>
              <a:rPr sz="1400" dirty="0">
                <a:latin typeface="Noto Sans"/>
                <a:cs typeface="Noto Sans"/>
              </a:rPr>
              <a:t>Some </a:t>
            </a:r>
            <a:r>
              <a:rPr sz="1400" spc="-5" dirty="0">
                <a:latin typeface="Noto Sans"/>
                <a:cs typeface="Noto Sans"/>
              </a:rPr>
              <a:t>employees list </a:t>
            </a:r>
            <a:r>
              <a:rPr sz="1400" dirty="0">
                <a:latin typeface="Noto Sans"/>
                <a:cs typeface="Noto Sans"/>
              </a:rPr>
              <a:t>work </a:t>
            </a:r>
            <a:r>
              <a:rPr sz="1400" spc="-5" dirty="0">
                <a:latin typeface="Noto Sans"/>
                <a:cs typeface="Noto Sans"/>
              </a:rPr>
              <a:t>place zip code </a:t>
            </a:r>
            <a:r>
              <a:rPr sz="1400" spc="5" dirty="0">
                <a:latin typeface="Noto Sans"/>
                <a:cs typeface="Noto Sans"/>
              </a:rPr>
              <a:t>or </a:t>
            </a:r>
            <a:r>
              <a:rPr sz="1400" spc="-5" dirty="0">
                <a:latin typeface="Noto Sans"/>
                <a:cs typeface="Noto Sans"/>
              </a:rPr>
              <a:t>wrong/missing zip</a:t>
            </a:r>
            <a:r>
              <a:rPr sz="1400" spc="-60" dirty="0">
                <a:latin typeface="Noto Sans"/>
                <a:cs typeface="Noto Sans"/>
              </a:rPr>
              <a:t> </a:t>
            </a:r>
            <a:r>
              <a:rPr sz="1400" dirty="0">
                <a:latin typeface="Noto Sans"/>
                <a:cs typeface="Noto Sans"/>
              </a:rPr>
              <a:t>code</a:t>
            </a:r>
          </a:p>
        </p:txBody>
      </p:sp>
      <p:sp>
        <p:nvSpPr>
          <p:cNvPr id="21" name="object 21"/>
          <p:cNvSpPr txBox="1"/>
          <p:nvPr/>
        </p:nvSpPr>
        <p:spPr>
          <a:xfrm>
            <a:off x="1255710" y="6496201"/>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
        <p:nvSpPr>
          <p:cNvPr id="22" name="object 22"/>
          <p:cNvSpPr txBox="1"/>
          <p:nvPr/>
        </p:nvSpPr>
        <p:spPr>
          <a:xfrm>
            <a:off x="1283452" y="6857549"/>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a:latin typeface="OpenSymbol"/>
              <a:cs typeface="OpenSymbol"/>
            </a:endParaRPr>
          </a:p>
        </p:txBody>
      </p:sp>
      <p:sp>
        <p:nvSpPr>
          <p:cNvPr id="24" name="object 24"/>
          <p:cNvSpPr txBox="1"/>
          <p:nvPr/>
        </p:nvSpPr>
        <p:spPr>
          <a:xfrm>
            <a:off x="131032" y="4179804"/>
            <a:ext cx="977899" cy="641201"/>
          </a:xfrm>
          <a:prstGeom prst="rect">
            <a:avLst/>
          </a:prstGeom>
        </p:spPr>
        <p:txBody>
          <a:bodyPr vert="horz" wrap="square" lIns="0" tIns="12700" rIns="0" bIns="0" rtlCol="0">
            <a:spAutoFit/>
          </a:bodyPr>
          <a:lstStyle/>
          <a:p>
            <a:pPr marL="12700">
              <a:lnSpc>
                <a:spcPts val="1625"/>
              </a:lnSpc>
              <a:spcBef>
                <a:spcPts val="100"/>
              </a:spcBef>
            </a:pPr>
            <a:r>
              <a:rPr sz="1400" dirty="0">
                <a:latin typeface="Noto Sans" panose="020B0502040504020204" pitchFamily="34" charset="0"/>
                <a:ea typeface="Noto Sans" panose="020B0502040504020204" pitchFamily="34" charset="0"/>
                <a:cs typeface="Noto Sans" panose="020B0502040504020204" pitchFamily="34" charset="0"/>
              </a:rPr>
              <a:t>~</a:t>
            </a:r>
            <a:r>
              <a:rPr sz="1400" spc="-20" dirty="0">
                <a:latin typeface="Noto Sans" panose="020B0502040504020204" pitchFamily="34" charset="0"/>
                <a:ea typeface="Noto Sans" panose="020B0502040504020204" pitchFamily="34" charset="0"/>
                <a:cs typeface="Noto Sans" panose="020B0502040504020204" pitchFamily="34" charset="0"/>
              </a:rPr>
              <a:t> </a:t>
            </a:r>
            <a:r>
              <a:rPr sz="1400" spc="-5" dirty="0">
                <a:latin typeface="Noto Sans" panose="020B0502040504020204" pitchFamily="34" charset="0"/>
                <a:ea typeface="Noto Sans" panose="020B0502040504020204" pitchFamily="34" charset="0"/>
                <a:cs typeface="Noto Sans" panose="020B0502040504020204" pitchFamily="34" charset="0"/>
              </a:rPr>
              <a:t>2</a:t>
            </a:r>
            <a:r>
              <a:rPr lang="en-US" sz="1400" spc="-5" dirty="0">
                <a:latin typeface="Noto Sans" panose="020B0502040504020204" pitchFamily="34" charset="0"/>
                <a:ea typeface="Noto Sans" panose="020B0502040504020204" pitchFamily="34" charset="0"/>
                <a:cs typeface="Noto Sans" panose="020B0502040504020204" pitchFamily="34" charset="0"/>
              </a:rPr>
              <a:t>2</a:t>
            </a:r>
            <a:r>
              <a:rPr sz="1400" spc="-5" dirty="0">
                <a:latin typeface="Noto Sans" panose="020B0502040504020204" pitchFamily="34" charset="0"/>
                <a:ea typeface="Noto Sans" panose="020B0502040504020204" pitchFamily="34" charset="0"/>
                <a:cs typeface="Noto Sans" panose="020B0502040504020204" pitchFamily="34" charset="0"/>
              </a:rPr>
              <a:t>,000</a:t>
            </a:r>
            <a:endParaRPr sz="1400" dirty="0">
              <a:latin typeface="Noto Sans" panose="020B0502040504020204" pitchFamily="34" charset="0"/>
              <a:ea typeface="Noto Sans" panose="020B0502040504020204" pitchFamily="34" charset="0"/>
              <a:cs typeface="Noto Sans" panose="020B0502040504020204" pitchFamily="34" charset="0"/>
            </a:endParaRPr>
          </a:p>
          <a:p>
            <a:pPr marL="12700" marR="5080">
              <a:lnSpc>
                <a:spcPts val="1570"/>
              </a:lnSpc>
              <a:spcBef>
                <a:spcPts val="85"/>
              </a:spcBef>
            </a:pPr>
            <a:r>
              <a:rPr sz="1400" spc="-5" dirty="0">
                <a:latin typeface="Noto Sans" panose="020B0502040504020204" pitchFamily="34" charset="0"/>
                <a:ea typeface="Noto Sans" panose="020B0502040504020204" pitchFamily="34" charset="0"/>
                <a:cs typeface="Noto Sans" panose="020B0502040504020204" pitchFamily="34" charset="0"/>
              </a:rPr>
              <a:t>e</a:t>
            </a:r>
            <a:r>
              <a:rPr sz="1400" spc="-10" dirty="0">
                <a:latin typeface="Noto Sans" panose="020B0502040504020204" pitchFamily="34" charset="0"/>
                <a:ea typeface="Noto Sans" panose="020B0502040504020204" pitchFamily="34" charset="0"/>
                <a:cs typeface="Noto Sans" panose="020B0502040504020204" pitchFamily="34" charset="0"/>
              </a:rPr>
              <a:t>m</a:t>
            </a:r>
            <a:r>
              <a:rPr sz="1400" spc="-5" dirty="0">
                <a:latin typeface="Noto Sans" panose="020B0502040504020204" pitchFamily="34" charset="0"/>
                <a:ea typeface="Noto Sans" panose="020B0502040504020204" pitchFamily="34" charset="0"/>
                <a:cs typeface="Noto Sans" panose="020B0502040504020204" pitchFamily="34" charset="0"/>
              </a:rPr>
              <a:t>plo</a:t>
            </a:r>
            <a:r>
              <a:rPr sz="1400" spc="5" dirty="0">
                <a:latin typeface="Noto Sans" panose="020B0502040504020204" pitchFamily="34" charset="0"/>
                <a:ea typeface="Noto Sans" panose="020B0502040504020204" pitchFamily="34" charset="0"/>
                <a:cs typeface="Noto Sans" panose="020B0502040504020204" pitchFamily="34" charset="0"/>
              </a:rPr>
              <a:t>y</a:t>
            </a:r>
            <a:r>
              <a:rPr sz="1400" spc="-5" dirty="0">
                <a:latin typeface="Noto Sans" panose="020B0502040504020204" pitchFamily="34" charset="0"/>
                <a:ea typeface="Noto Sans" panose="020B0502040504020204" pitchFamily="34" charset="0"/>
                <a:cs typeface="Noto Sans" panose="020B0502040504020204" pitchFamily="34" charset="0"/>
              </a:rPr>
              <a:t>ees  per</a:t>
            </a:r>
            <a:r>
              <a:rPr sz="1400" spc="-20" dirty="0">
                <a:latin typeface="Noto Sans" panose="020B0502040504020204" pitchFamily="34" charset="0"/>
                <a:ea typeface="Noto Sans" panose="020B0502040504020204" pitchFamily="34" charset="0"/>
                <a:cs typeface="Noto Sans" panose="020B0502040504020204" pitchFamily="34" charset="0"/>
              </a:rPr>
              <a:t> </a:t>
            </a:r>
            <a:r>
              <a:rPr sz="1400" spc="-5" dirty="0">
                <a:latin typeface="Noto Sans" panose="020B0502040504020204" pitchFamily="34" charset="0"/>
                <a:ea typeface="Noto Sans" panose="020B0502040504020204" pitchFamily="34" charset="0"/>
                <a:cs typeface="Noto Sans" panose="020B0502040504020204" pitchFamily="34" charset="0"/>
              </a:rPr>
              <a:t>year</a:t>
            </a:r>
            <a:endParaRPr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26" name="object 24">
            <a:extLst>
              <a:ext uri="{FF2B5EF4-FFF2-40B4-BE49-F238E27FC236}">
                <a16:creationId xmlns:a16="http://schemas.microsoft.com/office/drawing/2014/main" id="{9FB120D8-A4A7-3B5D-4AD8-572EBAA8023C}"/>
              </a:ext>
            </a:extLst>
          </p:cNvPr>
          <p:cNvSpPr txBox="1"/>
          <p:nvPr/>
        </p:nvSpPr>
        <p:spPr>
          <a:xfrm>
            <a:off x="7690485" y="692223"/>
            <a:ext cx="1261109" cy="1090042"/>
          </a:xfrm>
          <a:prstGeom prst="rect">
            <a:avLst/>
          </a:prstGeom>
        </p:spPr>
        <p:txBody>
          <a:bodyPr vert="horz" wrap="square" lIns="0" tIns="12700" rIns="0" bIns="0" rtlCol="0">
            <a:spAutoFit/>
          </a:bodyPr>
          <a:lstStyle/>
          <a:p>
            <a:pPr marL="12700">
              <a:lnSpc>
                <a:spcPts val="1625"/>
              </a:lnSpc>
              <a:spcBef>
                <a:spcPts val="100"/>
              </a:spcBef>
            </a:pPr>
            <a:r>
              <a:rPr lang="en-US" sz="1400" dirty="0">
                <a:latin typeface="Liberation Sans"/>
                <a:cs typeface="Liberation Sans"/>
              </a:rPr>
              <a:t>2019: 23,000</a:t>
            </a:r>
          </a:p>
          <a:p>
            <a:pPr marL="12700">
              <a:lnSpc>
                <a:spcPts val="1625"/>
              </a:lnSpc>
              <a:spcBef>
                <a:spcPts val="100"/>
              </a:spcBef>
            </a:pPr>
            <a:r>
              <a:rPr lang="en-US" sz="1400" dirty="0">
                <a:latin typeface="Liberation Sans"/>
                <a:cs typeface="Liberation Sans"/>
              </a:rPr>
              <a:t>2020: 21859</a:t>
            </a:r>
          </a:p>
          <a:p>
            <a:pPr marL="12700">
              <a:lnSpc>
                <a:spcPts val="1625"/>
              </a:lnSpc>
              <a:spcBef>
                <a:spcPts val="100"/>
              </a:spcBef>
            </a:pPr>
            <a:r>
              <a:rPr lang="en-US" sz="1400" dirty="0">
                <a:latin typeface="Liberation Sans"/>
                <a:cs typeface="Liberation Sans"/>
              </a:rPr>
              <a:t>2021: 22547</a:t>
            </a:r>
          </a:p>
          <a:p>
            <a:pPr marL="12700">
              <a:lnSpc>
                <a:spcPts val="1625"/>
              </a:lnSpc>
              <a:spcBef>
                <a:spcPts val="100"/>
              </a:spcBef>
            </a:pPr>
            <a:r>
              <a:rPr lang="en-US" sz="1400" dirty="0">
                <a:latin typeface="Liberation Sans"/>
                <a:cs typeface="Liberation Sans"/>
              </a:rPr>
              <a:t>2022: 23,205</a:t>
            </a:r>
          </a:p>
          <a:p>
            <a:pPr marL="12700">
              <a:lnSpc>
                <a:spcPts val="1625"/>
              </a:lnSpc>
              <a:spcBef>
                <a:spcPts val="100"/>
              </a:spcBef>
            </a:pPr>
            <a:endParaRPr sz="1400" dirty="0">
              <a:latin typeface="Liberation Sans"/>
              <a:cs typeface="Liberation Sans"/>
            </a:endParaRPr>
          </a:p>
        </p:txBody>
      </p:sp>
      <p:sp>
        <p:nvSpPr>
          <p:cNvPr id="29" name="Right Brace 28">
            <a:extLst>
              <a:ext uri="{FF2B5EF4-FFF2-40B4-BE49-F238E27FC236}">
                <a16:creationId xmlns:a16="http://schemas.microsoft.com/office/drawing/2014/main" id="{1D209AE3-1AFA-581E-A1FD-982554E4AD2B}"/>
              </a:ext>
            </a:extLst>
          </p:cNvPr>
          <p:cNvSpPr/>
          <p:nvPr/>
        </p:nvSpPr>
        <p:spPr>
          <a:xfrm>
            <a:off x="8742680" y="768563"/>
            <a:ext cx="355600" cy="783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bject 24">
            <a:extLst>
              <a:ext uri="{FF2B5EF4-FFF2-40B4-BE49-F238E27FC236}">
                <a16:creationId xmlns:a16="http://schemas.microsoft.com/office/drawing/2014/main" id="{7FA6513D-5957-376A-8163-D0B64FDA2BD5}"/>
              </a:ext>
            </a:extLst>
          </p:cNvPr>
          <p:cNvSpPr txBox="1"/>
          <p:nvPr/>
        </p:nvSpPr>
        <p:spPr>
          <a:xfrm>
            <a:off x="9079305" y="740010"/>
            <a:ext cx="1004495" cy="628377"/>
          </a:xfrm>
          <a:prstGeom prst="rect">
            <a:avLst/>
          </a:prstGeom>
        </p:spPr>
        <p:txBody>
          <a:bodyPr vert="horz" wrap="square" lIns="0" tIns="12700" rIns="0" bIns="0" rtlCol="0">
            <a:spAutoFit/>
          </a:bodyPr>
          <a:lstStyle/>
          <a:p>
            <a:pPr marL="12700">
              <a:lnSpc>
                <a:spcPts val="1625"/>
              </a:lnSpc>
              <a:spcBef>
                <a:spcPts val="100"/>
              </a:spcBef>
            </a:pPr>
            <a:r>
              <a:rPr lang="en-US" sz="1400" dirty="0">
                <a:latin typeface="Liberation Sans"/>
                <a:cs typeface="Liberation Sans"/>
              </a:rPr>
              <a:t>Count of Employees per year</a:t>
            </a:r>
            <a:endParaRPr sz="1400" dirty="0">
              <a:latin typeface="Liberation Sans"/>
              <a:cs typeface="Liberation Sans"/>
            </a:endParaRPr>
          </a:p>
        </p:txBody>
      </p:sp>
      <p:sp>
        <p:nvSpPr>
          <p:cNvPr id="32" name="object 7">
            <a:extLst>
              <a:ext uri="{FF2B5EF4-FFF2-40B4-BE49-F238E27FC236}">
                <a16:creationId xmlns:a16="http://schemas.microsoft.com/office/drawing/2014/main" id="{D4D2D5A1-1280-B96D-6BF3-D055DDE28C26}"/>
              </a:ext>
            </a:extLst>
          </p:cNvPr>
          <p:cNvSpPr txBox="1"/>
          <p:nvPr/>
        </p:nvSpPr>
        <p:spPr>
          <a:xfrm>
            <a:off x="1305559" y="1711205"/>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pic>
        <p:nvPicPr>
          <p:cNvPr id="36" name="Picture 35" descr="A screenshot of a computer&#10;&#10;Description automatically generated">
            <a:extLst>
              <a:ext uri="{FF2B5EF4-FFF2-40B4-BE49-F238E27FC236}">
                <a16:creationId xmlns:a16="http://schemas.microsoft.com/office/drawing/2014/main" id="{65325E77-FB7D-0C74-4862-B683F78D8A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996" y="4262333"/>
            <a:ext cx="7772400" cy="964953"/>
          </a:xfrm>
          <a:prstGeom prst="rect">
            <a:avLst/>
          </a:prstGeom>
        </p:spPr>
      </p:pic>
      <p:sp>
        <p:nvSpPr>
          <p:cNvPr id="37" name="object 10">
            <a:extLst>
              <a:ext uri="{FF2B5EF4-FFF2-40B4-BE49-F238E27FC236}">
                <a16:creationId xmlns:a16="http://schemas.microsoft.com/office/drawing/2014/main" id="{C35E555C-55F4-46CE-1465-1A6011521D93}"/>
              </a:ext>
            </a:extLst>
          </p:cNvPr>
          <p:cNvSpPr txBox="1"/>
          <p:nvPr/>
        </p:nvSpPr>
        <p:spPr>
          <a:xfrm>
            <a:off x="1305558" y="2920697"/>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EE2828"/>
                </a:solidFill>
                <a:latin typeface="OpenSymbol"/>
                <a:cs typeface="OpenSymbol"/>
              </a:rPr>
              <a:t>–</a:t>
            </a:r>
            <a:endParaRPr sz="1050" dirty="0">
              <a:latin typeface="OpenSymbol"/>
              <a:cs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390" y="501203"/>
            <a:ext cx="5706110" cy="572849"/>
          </a:xfrm>
          <a:prstGeom prst="rect">
            <a:avLst/>
          </a:prstGeom>
        </p:spPr>
        <p:txBody>
          <a:bodyPr vert="horz" wrap="square" lIns="0" tIns="12700" rIns="0" bIns="0" rtlCol="0">
            <a:spAutoFit/>
          </a:bodyPr>
          <a:lstStyle/>
          <a:p>
            <a:pPr marL="12700">
              <a:lnSpc>
                <a:spcPct val="100000"/>
              </a:lnSpc>
              <a:spcBef>
                <a:spcPts val="100"/>
              </a:spcBef>
            </a:pPr>
            <a:r>
              <a:rPr lang="en-US" spc="-15" dirty="0"/>
              <a:t>Payroll Change over years</a:t>
            </a:r>
            <a:endParaRPr spc="-60" dirty="0"/>
          </a:p>
        </p:txBody>
      </p:sp>
      <p:sp>
        <p:nvSpPr>
          <p:cNvPr id="26" name="Slide Number Placeholder 25">
            <a:extLst>
              <a:ext uri="{FF2B5EF4-FFF2-40B4-BE49-F238E27FC236}">
                <a16:creationId xmlns:a16="http://schemas.microsoft.com/office/drawing/2014/main" id="{9F90FA17-0492-1B51-8661-2B4213DCC720}"/>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3</a:t>
            </a:fld>
            <a:r>
              <a:rPr lang="en-US" dirty="0"/>
              <a:t> /</a:t>
            </a:r>
            <a:r>
              <a:rPr lang="en-US" spc="-85" dirty="0"/>
              <a:t> </a:t>
            </a:r>
            <a:r>
              <a:rPr lang="en-US" dirty="0"/>
              <a:t>12</a:t>
            </a:r>
          </a:p>
        </p:txBody>
      </p:sp>
      <p:sp>
        <p:nvSpPr>
          <p:cNvPr id="3" name="object 3"/>
          <p:cNvSpPr txBox="1"/>
          <p:nvPr/>
        </p:nvSpPr>
        <p:spPr>
          <a:xfrm>
            <a:off x="873760" y="162492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a:latin typeface="OpenSymbol"/>
              <a:cs typeface="OpenSymbol"/>
            </a:endParaRPr>
          </a:p>
        </p:txBody>
      </p:sp>
      <p:sp>
        <p:nvSpPr>
          <p:cNvPr id="4" name="object 4"/>
          <p:cNvSpPr txBox="1"/>
          <p:nvPr/>
        </p:nvSpPr>
        <p:spPr>
          <a:xfrm>
            <a:off x="1002908" y="1593724"/>
            <a:ext cx="8117597" cy="1447769"/>
          </a:xfrm>
          <a:prstGeom prst="rect">
            <a:avLst/>
          </a:prstGeom>
        </p:spPr>
        <p:txBody>
          <a:bodyPr vert="horz" wrap="square" lIns="0" tIns="12700" rIns="0" bIns="0" rtlCol="0">
            <a:spAutoFit/>
          </a:bodyPr>
          <a:lstStyle/>
          <a:p>
            <a:pPr marL="12700">
              <a:lnSpc>
                <a:spcPct val="100000"/>
              </a:lnSpc>
              <a:spcBef>
                <a:spcPts val="100"/>
              </a:spcBef>
            </a:pPr>
            <a:r>
              <a:rPr sz="1400" spc="-5" dirty="0">
                <a:latin typeface="Noto Sans"/>
                <a:cs typeface="Noto Sans"/>
              </a:rPr>
              <a:t>Biggest increase in total payroll between 20</a:t>
            </a:r>
            <a:r>
              <a:rPr lang="en-US" sz="1400" spc="-5" dirty="0">
                <a:latin typeface="Noto Sans"/>
                <a:cs typeface="Noto Sans"/>
              </a:rPr>
              <a:t>21</a:t>
            </a:r>
            <a:r>
              <a:rPr sz="1400" spc="-5" dirty="0">
                <a:latin typeface="Noto Sans"/>
                <a:cs typeface="Noto Sans"/>
              </a:rPr>
              <a:t> and</a:t>
            </a:r>
            <a:r>
              <a:rPr sz="1400" spc="5" dirty="0">
                <a:latin typeface="Noto Sans"/>
                <a:cs typeface="Noto Sans"/>
              </a:rPr>
              <a:t> </a:t>
            </a:r>
            <a:r>
              <a:rPr sz="1400" spc="-5" dirty="0">
                <a:latin typeface="Noto Sans"/>
                <a:cs typeface="Noto Sans"/>
              </a:rPr>
              <a:t>20</a:t>
            </a:r>
            <a:r>
              <a:rPr lang="en-US" sz="1400" spc="-5" dirty="0">
                <a:latin typeface="Noto Sans"/>
                <a:cs typeface="Noto Sans"/>
              </a:rPr>
              <a:t>22</a:t>
            </a:r>
            <a:endParaRPr sz="1400" dirty="0">
              <a:latin typeface="Noto Sans"/>
              <a:cs typeface="Noto Sans"/>
            </a:endParaRPr>
          </a:p>
          <a:p>
            <a:pPr marL="12700" marR="208915">
              <a:lnSpc>
                <a:spcPct val="197600"/>
              </a:lnSpc>
              <a:spcBef>
                <a:spcPts val="10"/>
              </a:spcBef>
            </a:pPr>
            <a:r>
              <a:rPr lang="en-US" sz="1400" spc="-5" dirty="0">
                <a:latin typeface="Noto Sans"/>
                <a:cs typeface="Noto Sans"/>
              </a:rPr>
              <a:t>The number</a:t>
            </a:r>
            <a:r>
              <a:rPr sz="1400" spc="-5" dirty="0">
                <a:latin typeface="Noto Sans"/>
                <a:cs typeface="Noto Sans"/>
              </a:rPr>
              <a:t> </a:t>
            </a:r>
            <a:r>
              <a:rPr sz="1400" dirty="0">
                <a:latin typeface="Noto Sans"/>
                <a:cs typeface="Noto Sans"/>
              </a:rPr>
              <a:t>of </a:t>
            </a:r>
            <a:r>
              <a:rPr sz="1400" spc="-5" dirty="0">
                <a:latin typeface="Noto Sans"/>
                <a:cs typeface="Noto Sans"/>
              </a:rPr>
              <a:t>employees decreased during </a:t>
            </a:r>
            <a:r>
              <a:rPr lang="en-US" sz="1400" spc="-5" dirty="0">
                <a:latin typeface="Noto Sans"/>
                <a:cs typeface="Noto Sans"/>
              </a:rPr>
              <a:t>the </a:t>
            </a:r>
            <a:r>
              <a:rPr lang="en-US" sz="1400" b="0" i="0" dirty="0">
                <a:effectLst/>
                <a:latin typeface="Noto Sans" panose="020B0502040504020204" pitchFamily="34" charset="0"/>
                <a:ea typeface="Noto Sans" panose="020B0502040504020204" pitchFamily="34" charset="0"/>
                <a:cs typeface="Noto Sans" panose="020B0502040504020204" pitchFamily="34" charset="0"/>
              </a:rPr>
              <a:t>pandemic</a:t>
            </a:r>
            <a:r>
              <a:rPr lang="en-US" sz="1400" dirty="0">
                <a:latin typeface="Noto Sans"/>
                <a:cs typeface="Noto Sans"/>
              </a:rPr>
              <a:t> </a:t>
            </a:r>
            <a:r>
              <a:rPr sz="1400" dirty="0">
                <a:latin typeface="Noto Sans"/>
                <a:cs typeface="Noto Sans"/>
              </a:rPr>
              <a:t> </a:t>
            </a:r>
            <a:r>
              <a:rPr sz="1400" spc="-5" dirty="0">
                <a:latin typeface="Noto Sans"/>
                <a:cs typeface="Noto Sans"/>
              </a:rPr>
              <a:t>period</a:t>
            </a:r>
            <a:r>
              <a:rPr lang="en-US" sz="1400" spc="-5" dirty="0">
                <a:latin typeface="Noto Sans"/>
                <a:cs typeface="Noto Sans"/>
              </a:rPr>
              <a:t>, but then gain the momentum</a:t>
            </a:r>
          </a:p>
          <a:p>
            <a:pPr marL="12700" marR="208915">
              <a:lnSpc>
                <a:spcPct val="197600"/>
              </a:lnSpc>
              <a:spcBef>
                <a:spcPts val="10"/>
              </a:spcBef>
            </a:pPr>
            <a:r>
              <a:rPr sz="1400" spc="-5" dirty="0">
                <a:latin typeface="Noto Sans"/>
                <a:cs typeface="Noto Sans"/>
              </a:rPr>
              <a:t>Significant </a:t>
            </a:r>
            <a:r>
              <a:rPr sz="1400" spc="-15" dirty="0">
                <a:latin typeface="Noto Sans"/>
                <a:cs typeface="Noto Sans"/>
              </a:rPr>
              <a:t>growth </a:t>
            </a:r>
            <a:r>
              <a:rPr sz="1400" spc="-5" dirty="0">
                <a:latin typeface="Noto Sans"/>
                <a:cs typeface="Noto Sans"/>
              </a:rPr>
              <a:t>in average earnings </a:t>
            </a:r>
            <a:r>
              <a:rPr sz="1400" dirty="0">
                <a:latin typeface="Noto Sans"/>
                <a:cs typeface="Noto Sans"/>
              </a:rPr>
              <a:t>per</a:t>
            </a:r>
            <a:r>
              <a:rPr sz="1400" spc="-30" dirty="0">
                <a:latin typeface="Noto Sans"/>
                <a:cs typeface="Noto Sans"/>
              </a:rPr>
              <a:t> </a:t>
            </a:r>
            <a:r>
              <a:rPr sz="1400" spc="-5" dirty="0">
                <a:latin typeface="Noto Sans"/>
                <a:cs typeface="Noto Sans"/>
              </a:rPr>
              <a:t>employee</a:t>
            </a:r>
            <a:endParaRPr sz="1400" dirty="0">
              <a:latin typeface="Noto Sans"/>
              <a:cs typeface="Noto Sans"/>
            </a:endParaRPr>
          </a:p>
        </p:txBody>
      </p:sp>
      <p:sp>
        <p:nvSpPr>
          <p:cNvPr id="5" name="object 5"/>
          <p:cNvSpPr txBox="1"/>
          <p:nvPr/>
        </p:nvSpPr>
        <p:spPr>
          <a:xfrm>
            <a:off x="873760" y="2046567"/>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6" name="object 6"/>
          <p:cNvSpPr txBox="1"/>
          <p:nvPr/>
        </p:nvSpPr>
        <p:spPr>
          <a:xfrm>
            <a:off x="873760" y="246947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8" name="object 8"/>
          <p:cNvSpPr txBox="1"/>
          <p:nvPr/>
        </p:nvSpPr>
        <p:spPr>
          <a:xfrm>
            <a:off x="7015480" y="4815083"/>
            <a:ext cx="1955800" cy="646331"/>
          </a:xfrm>
          <a:prstGeom prst="rect">
            <a:avLst/>
          </a:prstGeom>
        </p:spPr>
        <p:txBody>
          <a:bodyPr vert="horz" wrap="square" lIns="0" tIns="30480" rIns="0" bIns="0" rtlCol="0">
            <a:spAutoFit/>
          </a:bodyPr>
          <a:lstStyle/>
          <a:p>
            <a:pPr marL="12700" marR="5080">
              <a:lnSpc>
                <a:spcPts val="1570"/>
              </a:lnSpc>
              <a:spcBef>
                <a:spcPts val="240"/>
              </a:spcBef>
            </a:pPr>
            <a:r>
              <a:rPr sz="1400" spc="-5" dirty="0">
                <a:latin typeface="Noto Sans" panose="020B0502040504020204" pitchFamily="34" charset="0"/>
                <a:ea typeface="Noto Sans" panose="020B0502040504020204" pitchFamily="34" charset="0"/>
                <a:cs typeface="Noto Sans" panose="020B0502040504020204" pitchFamily="34" charset="0"/>
              </a:rPr>
              <a:t>Slower growth than SSA  average wage index in  recent</a:t>
            </a:r>
            <a:r>
              <a:rPr sz="1400" spc="15" dirty="0">
                <a:latin typeface="Noto Sans" panose="020B0502040504020204" pitchFamily="34" charset="0"/>
                <a:ea typeface="Noto Sans" panose="020B0502040504020204" pitchFamily="34" charset="0"/>
                <a:cs typeface="Noto Sans" panose="020B0502040504020204" pitchFamily="34" charset="0"/>
              </a:rPr>
              <a:t> </a:t>
            </a:r>
            <a:r>
              <a:rPr sz="1400" spc="-5" dirty="0">
                <a:latin typeface="Noto Sans" panose="020B0502040504020204" pitchFamily="34" charset="0"/>
                <a:ea typeface="Noto Sans" panose="020B0502040504020204" pitchFamily="34" charset="0"/>
                <a:cs typeface="Noto Sans" panose="020B0502040504020204" pitchFamily="34" charset="0"/>
              </a:rPr>
              <a:t>years</a:t>
            </a:r>
            <a:endParaRPr sz="1400" dirty="0">
              <a:latin typeface="Noto Sans" panose="020B0502040504020204" pitchFamily="34" charset="0"/>
              <a:ea typeface="Noto Sans" panose="020B0502040504020204" pitchFamily="34" charset="0"/>
              <a:cs typeface="Noto Sans" panose="020B0502040504020204" pitchFamily="34" charset="0"/>
            </a:endParaRPr>
          </a:p>
        </p:txBody>
      </p:sp>
      <p:pic>
        <p:nvPicPr>
          <p:cNvPr id="18" name="Picture 17" descr="A group of blue bars with red lines&#10;&#10;Description automatically generated">
            <a:extLst>
              <a:ext uri="{FF2B5EF4-FFF2-40B4-BE49-F238E27FC236}">
                <a16:creationId xmlns:a16="http://schemas.microsoft.com/office/drawing/2014/main" id="{68C19BE6-8197-5C79-15F2-76565AB8B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28043"/>
            <a:ext cx="6753028" cy="4811619"/>
          </a:xfrm>
          <a:prstGeom prst="rect">
            <a:avLst/>
          </a:prstGeom>
        </p:spPr>
      </p:pic>
      <p:sp>
        <p:nvSpPr>
          <p:cNvPr id="19" name="object 24">
            <a:extLst>
              <a:ext uri="{FF2B5EF4-FFF2-40B4-BE49-F238E27FC236}">
                <a16:creationId xmlns:a16="http://schemas.microsoft.com/office/drawing/2014/main" id="{D9164ADB-5225-6E83-ECD9-930E066BB9BA}"/>
              </a:ext>
            </a:extLst>
          </p:cNvPr>
          <p:cNvSpPr txBox="1"/>
          <p:nvPr/>
        </p:nvSpPr>
        <p:spPr>
          <a:xfrm>
            <a:off x="8034802" y="814520"/>
            <a:ext cx="2048998" cy="1154162"/>
          </a:xfrm>
          <a:prstGeom prst="rect">
            <a:avLst/>
          </a:prstGeom>
        </p:spPr>
        <p:txBody>
          <a:bodyPr vert="horz" wrap="square" lIns="0" tIns="12700" rIns="0" bIns="0" rtlCol="0">
            <a:spAutoFit/>
          </a:bodyPr>
          <a:lstStyle/>
          <a:p>
            <a:r>
              <a:rPr lang="en-US" sz="1200" dirty="0">
                <a:effectLst/>
              </a:rPr>
              <a:t>Downloaded new Boston data: </a:t>
            </a:r>
            <a:r>
              <a:rPr lang="en-US" sz="1200" b="1" dirty="0">
                <a:effectLst/>
              </a:rPr>
              <a:t>Population and Average Wage Index (AWI).</a:t>
            </a:r>
          </a:p>
          <a:p>
            <a:pPr algn="l"/>
            <a:br>
              <a:rPr lang="en-US" sz="1200" b="0" i="0" dirty="0">
                <a:effectLst/>
                <a:latin typeface="Söhne"/>
              </a:rPr>
            </a:br>
            <a:endParaRPr lang="en-US" sz="1200" b="0" i="0" dirty="0">
              <a:effectLst/>
              <a:latin typeface="Söhne"/>
            </a:endParaRPr>
          </a:p>
          <a:p>
            <a:pPr marL="12700">
              <a:lnSpc>
                <a:spcPts val="1625"/>
              </a:lnSpc>
              <a:spcBef>
                <a:spcPts val="100"/>
              </a:spcBef>
            </a:pPr>
            <a:endParaRPr sz="1400" dirty="0">
              <a:latin typeface="Liberation Sans"/>
              <a:cs typeface="Liberation Sans"/>
            </a:endParaRPr>
          </a:p>
        </p:txBody>
      </p:sp>
      <p:sp>
        <p:nvSpPr>
          <p:cNvPr id="21" name="Freeform 20">
            <a:extLst>
              <a:ext uri="{FF2B5EF4-FFF2-40B4-BE49-F238E27FC236}">
                <a16:creationId xmlns:a16="http://schemas.microsoft.com/office/drawing/2014/main" id="{2CC4A20F-708D-3CD3-BDCB-EF9EC358E221}"/>
              </a:ext>
            </a:extLst>
          </p:cNvPr>
          <p:cNvSpPr/>
          <p:nvPr/>
        </p:nvSpPr>
        <p:spPr>
          <a:xfrm>
            <a:off x="6084473" y="5709842"/>
            <a:ext cx="949569" cy="596471"/>
          </a:xfrm>
          <a:custGeom>
            <a:avLst/>
            <a:gdLst>
              <a:gd name="connsiteX0" fmla="*/ 0 w 949569"/>
              <a:gd name="connsiteY0" fmla="*/ 234461 h 634356"/>
              <a:gd name="connsiteX1" fmla="*/ 58615 w 949569"/>
              <a:gd name="connsiteY1" fmla="*/ 152400 h 634356"/>
              <a:gd name="connsiteX2" fmla="*/ 117231 w 949569"/>
              <a:gd name="connsiteY2" fmla="*/ 105508 h 634356"/>
              <a:gd name="connsiteX3" fmla="*/ 269631 w 949569"/>
              <a:gd name="connsiteY3" fmla="*/ 11723 h 634356"/>
              <a:gd name="connsiteX4" fmla="*/ 328246 w 949569"/>
              <a:gd name="connsiteY4" fmla="*/ 0 h 634356"/>
              <a:gd name="connsiteX5" fmla="*/ 398585 w 949569"/>
              <a:gd name="connsiteY5" fmla="*/ 23446 h 634356"/>
              <a:gd name="connsiteX6" fmla="*/ 410308 w 949569"/>
              <a:gd name="connsiteY6" fmla="*/ 70338 h 634356"/>
              <a:gd name="connsiteX7" fmla="*/ 386862 w 949569"/>
              <a:gd name="connsiteY7" fmla="*/ 293077 h 634356"/>
              <a:gd name="connsiteX8" fmla="*/ 363415 w 949569"/>
              <a:gd name="connsiteY8" fmla="*/ 386861 h 634356"/>
              <a:gd name="connsiteX9" fmla="*/ 316523 w 949569"/>
              <a:gd name="connsiteY9" fmla="*/ 515815 h 634356"/>
              <a:gd name="connsiteX10" fmla="*/ 328246 w 949569"/>
              <a:gd name="connsiteY10" fmla="*/ 633046 h 634356"/>
              <a:gd name="connsiteX11" fmla="*/ 398585 w 949569"/>
              <a:gd name="connsiteY11" fmla="*/ 586154 h 634356"/>
              <a:gd name="connsiteX12" fmla="*/ 433754 w 949569"/>
              <a:gd name="connsiteY12" fmla="*/ 480646 h 634356"/>
              <a:gd name="connsiteX13" fmla="*/ 468923 w 949569"/>
              <a:gd name="connsiteY13" fmla="*/ 363415 h 634356"/>
              <a:gd name="connsiteX14" fmla="*/ 492369 w 949569"/>
              <a:gd name="connsiteY14" fmla="*/ 328246 h 634356"/>
              <a:gd name="connsiteX15" fmla="*/ 527538 w 949569"/>
              <a:gd name="connsiteY15" fmla="*/ 316523 h 634356"/>
              <a:gd name="connsiteX16" fmla="*/ 562708 w 949569"/>
              <a:gd name="connsiteY16" fmla="*/ 328246 h 634356"/>
              <a:gd name="connsiteX17" fmla="*/ 597877 w 949569"/>
              <a:gd name="connsiteY17" fmla="*/ 363415 h 634356"/>
              <a:gd name="connsiteX18" fmla="*/ 691662 w 949569"/>
              <a:gd name="connsiteY18" fmla="*/ 351692 h 634356"/>
              <a:gd name="connsiteX19" fmla="*/ 762000 w 949569"/>
              <a:gd name="connsiteY19" fmla="*/ 316523 h 634356"/>
              <a:gd name="connsiteX20" fmla="*/ 785446 w 949569"/>
              <a:gd name="connsiteY20" fmla="*/ 363415 h 634356"/>
              <a:gd name="connsiteX21" fmla="*/ 797169 w 949569"/>
              <a:gd name="connsiteY21" fmla="*/ 539261 h 634356"/>
              <a:gd name="connsiteX22" fmla="*/ 844062 w 949569"/>
              <a:gd name="connsiteY22" fmla="*/ 527538 h 634356"/>
              <a:gd name="connsiteX23" fmla="*/ 879231 w 949569"/>
              <a:gd name="connsiteY23" fmla="*/ 515815 h 634356"/>
              <a:gd name="connsiteX24" fmla="*/ 926123 w 949569"/>
              <a:gd name="connsiteY24" fmla="*/ 492369 h 634356"/>
              <a:gd name="connsiteX25" fmla="*/ 949569 w 949569"/>
              <a:gd name="connsiteY25" fmla="*/ 480646 h 6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49569" h="634356">
                <a:moveTo>
                  <a:pt x="0" y="234461"/>
                </a:moveTo>
                <a:cubicBezTo>
                  <a:pt x="19538" y="207107"/>
                  <a:pt x="36003" y="177273"/>
                  <a:pt x="58615" y="152400"/>
                </a:cubicBezTo>
                <a:cubicBezTo>
                  <a:pt x="75446" y="133886"/>
                  <a:pt x="97214" y="120521"/>
                  <a:pt x="117231" y="105508"/>
                </a:cubicBezTo>
                <a:cubicBezTo>
                  <a:pt x="165628" y="69211"/>
                  <a:pt x="212112" y="32639"/>
                  <a:pt x="269631" y="11723"/>
                </a:cubicBezTo>
                <a:cubicBezTo>
                  <a:pt x="288357" y="4914"/>
                  <a:pt x="308708" y="3908"/>
                  <a:pt x="328246" y="0"/>
                </a:cubicBezTo>
                <a:cubicBezTo>
                  <a:pt x="351692" y="7815"/>
                  <a:pt x="379820" y="7362"/>
                  <a:pt x="398585" y="23446"/>
                </a:cubicBezTo>
                <a:cubicBezTo>
                  <a:pt x="410818" y="33931"/>
                  <a:pt x="411008" y="54241"/>
                  <a:pt x="410308" y="70338"/>
                </a:cubicBezTo>
                <a:cubicBezTo>
                  <a:pt x="407065" y="144924"/>
                  <a:pt x="397803" y="219227"/>
                  <a:pt x="386862" y="293077"/>
                </a:cubicBezTo>
                <a:cubicBezTo>
                  <a:pt x="382140" y="324953"/>
                  <a:pt x="372268" y="355877"/>
                  <a:pt x="363415" y="386861"/>
                </a:cubicBezTo>
                <a:cubicBezTo>
                  <a:pt x="348363" y="439543"/>
                  <a:pt x="336335" y="466285"/>
                  <a:pt x="316523" y="515815"/>
                </a:cubicBezTo>
                <a:cubicBezTo>
                  <a:pt x="311294" y="541961"/>
                  <a:pt x="286183" y="612015"/>
                  <a:pt x="328246" y="633046"/>
                </a:cubicBezTo>
                <a:cubicBezTo>
                  <a:pt x="347171" y="642508"/>
                  <a:pt x="386721" y="598017"/>
                  <a:pt x="398585" y="586154"/>
                </a:cubicBezTo>
                <a:cubicBezTo>
                  <a:pt x="410308" y="550985"/>
                  <a:pt x="424763" y="516611"/>
                  <a:pt x="433754" y="480646"/>
                </a:cubicBezTo>
                <a:cubicBezTo>
                  <a:pt x="440307" y="454433"/>
                  <a:pt x="457507" y="380539"/>
                  <a:pt x="468923" y="363415"/>
                </a:cubicBezTo>
                <a:cubicBezTo>
                  <a:pt x="476738" y="351692"/>
                  <a:pt x="481367" y="337048"/>
                  <a:pt x="492369" y="328246"/>
                </a:cubicBezTo>
                <a:cubicBezTo>
                  <a:pt x="502018" y="320527"/>
                  <a:pt x="515815" y="320431"/>
                  <a:pt x="527538" y="316523"/>
                </a:cubicBezTo>
                <a:cubicBezTo>
                  <a:pt x="539261" y="320431"/>
                  <a:pt x="552426" y="321391"/>
                  <a:pt x="562708" y="328246"/>
                </a:cubicBezTo>
                <a:cubicBezTo>
                  <a:pt x="576502" y="337442"/>
                  <a:pt x="581566" y="360449"/>
                  <a:pt x="597877" y="363415"/>
                </a:cubicBezTo>
                <a:cubicBezTo>
                  <a:pt x="628874" y="369051"/>
                  <a:pt x="660400" y="355600"/>
                  <a:pt x="691662" y="351692"/>
                </a:cubicBezTo>
                <a:cubicBezTo>
                  <a:pt x="696337" y="348575"/>
                  <a:pt x="749228" y="308860"/>
                  <a:pt x="762000" y="316523"/>
                </a:cubicBezTo>
                <a:cubicBezTo>
                  <a:pt x="776985" y="325514"/>
                  <a:pt x="777631" y="347784"/>
                  <a:pt x="785446" y="363415"/>
                </a:cubicBezTo>
                <a:lnTo>
                  <a:pt x="797169" y="539261"/>
                </a:lnTo>
                <a:cubicBezTo>
                  <a:pt x="802588" y="554434"/>
                  <a:pt x="828570" y="531964"/>
                  <a:pt x="844062" y="527538"/>
                </a:cubicBezTo>
                <a:cubicBezTo>
                  <a:pt x="855944" y="524143"/>
                  <a:pt x="867873" y="520683"/>
                  <a:pt x="879231" y="515815"/>
                </a:cubicBezTo>
                <a:cubicBezTo>
                  <a:pt x="895294" y="508931"/>
                  <a:pt x="910492" y="500184"/>
                  <a:pt x="926123" y="492369"/>
                </a:cubicBezTo>
                <a:lnTo>
                  <a:pt x="949569" y="480646"/>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bject 8">
            <a:extLst>
              <a:ext uri="{FF2B5EF4-FFF2-40B4-BE49-F238E27FC236}">
                <a16:creationId xmlns:a16="http://schemas.microsoft.com/office/drawing/2014/main" id="{31F15A79-B764-073C-FEE8-93A260BDA7E0}"/>
              </a:ext>
            </a:extLst>
          </p:cNvPr>
          <p:cNvSpPr txBox="1"/>
          <p:nvPr/>
        </p:nvSpPr>
        <p:spPr>
          <a:xfrm>
            <a:off x="7056902" y="5943600"/>
            <a:ext cx="1955800" cy="851515"/>
          </a:xfrm>
          <a:prstGeom prst="rect">
            <a:avLst/>
          </a:prstGeom>
        </p:spPr>
        <p:txBody>
          <a:bodyPr vert="horz" wrap="square" lIns="0" tIns="30480" rIns="0" bIns="0" rtlCol="0">
            <a:spAutoFit/>
          </a:bodyPr>
          <a:lstStyle/>
          <a:p>
            <a:pPr marL="12700" marR="5080">
              <a:lnSpc>
                <a:spcPts val="1570"/>
              </a:lnSpc>
              <a:spcBef>
                <a:spcPts val="240"/>
              </a:spcBef>
            </a:pPr>
            <a:r>
              <a:rPr lang="en-US" sz="1400" spc="-5" dirty="0">
                <a:latin typeface="Noto Sans" panose="020B0502040504020204" pitchFamily="34" charset="0"/>
                <a:ea typeface="Noto Sans" panose="020B0502040504020204" pitchFamily="34" charset="0"/>
                <a:cs typeface="Noto Sans" panose="020B0502040504020204" pitchFamily="34" charset="0"/>
              </a:rPr>
              <a:t>SSA has an DECLINED trend, on the country's avg. regular income INCLINED in Boston.</a:t>
            </a:r>
            <a:endParaRPr sz="1400" dirty="0">
              <a:latin typeface="Noto Sans" panose="020B0502040504020204" pitchFamily="34" charset="0"/>
              <a:ea typeface="Noto Sans" panose="020B0502040504020204" pitchFamily="34" charset="0"/>
              <a:cs typeface="Noto Sans" panose="020B050204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9074-6178-0E85-0591-F7DF8814EAB5}"/>
              </a:ext>
            </a:extLst>
          </p:cNvPr>
          <p:cNvSpPr>
            <a:spLocks noGrp="1"/>
          </p:cNvSpPr>
          <p:nvPr>
            <p:ph type="title"/>
          </p:nvPr>
        </p:nvSpPr>
        <p:spPr>
          <a:xfrm>
            <a:off x="693261" y="402652"/>
            <a:ext cx="8029927" cy="342953"/>
          </a:xfrm>
        </p:spPr>
        <p:txBody>
          <a:bodyPr>
            <a:normAutofit fontScale="90000"/>
          </a:bodyPr>
          <a:lstStyle/>
          <a:p>
            <a:r>
              <a:rPr lang="en-US" dirty="0"/>
              <a:t>Overtime trends with regular income</a:t>
            </a:r>
          </a:p>
        </p:txBody>
      </p:sp>
      <p:sp>
        <p:nvSpPr>
          <p:cNvPr id="4" name="Slide Number Placeholder 3">
            <a:extLst>
              <a:ext uri="{FF2B5EF4-FFF2-40B4-BE49-F238E27FC236}">
                <a16:creationId xmlns:a16="http://schemas.microsoft.com/office/drawing/2014/main" id="{2A3F11CE-0D21-07A8-1614-79EDEDC75488}"/>
              </a:ext>
            </a:extLst>
          </p:cNvPr>
          <p:cNvSpPr>
            <a:spLocks noGrp="1"/>
          </p:cNvSpPr>
          <p:nvPr>
            <p:ph type="sldNum" sz="quarter" idx="12"/>
          </p:nvPr>
        </p:nvSpPr>
        <p:spPr/>
        <p:txBody>
          <a:bodyPr/>
          <a:lstStyle/>
          <a:p>
            <a:pPr marL="139700">
              <a:lnSpc>
                <a:spcPct val="100000"/>
              </a:lnSpc>
              <a:spcBef>
                <a:spcPts val="195"/>
              </a:spcBef>
            </a:pPr>
            <a:fld id="{81D60167-4931-47E6-BA6A-407CBD079E47}" type="slidenum">
              <a:rPr lang="en-US" smtClean="0"/>
              <a:t>4</a:t>
            </a:fld>
            <a:r>
              <a:rPr lang="en-US"/>
              <a:t> /</a:t>
            </a:r>
            <a:r>
              <a:rPr lang="en-US" spc="-85"/>
              <a:t> </a:t>
            </a:r>
            <a:r>
              <a:rPr lang="en-US"/>
              <a:t>13</a:t>
            </a:r>
            <a:endParaRPr lang="en-US" dirty="0"/>
          </a:p>
        </p:txBody>
      </p:sp>
      <p:pic>
        <p:nvPicPr>
          <p:cNvPr id="5" name="Content Placeholder 4" descr="A graph showing a line graph&#10;&#10;Description automatically generated with medium confidence">
            <a:extLst>
              <a:ext uri="{FF2B5EF4-FFF2-40B4-BE49-F238E27FC236}">
                <a16:creationId xmlns:a16="http://schemas.microsoft.com/office/drawing/2014/main" id="{B4E42EAC-85D9-56B0-3AB8-BCB9460B70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23448"/>
            <a:ext cx="6100011" cy="3645616"/>
          </a:xfrm>
          <a:prstGeom prst="rect">
            <a:avLst/>
          </a:prstGeom>
        </p:spPr>
      </p:pic>
      <p:sp>
        <p:nvSpPr>
          <p:cNvPr id="6" name="object 6">
            <a:extLst>
              <a:ext uri="{FF2B5EF4-FFF2-40B4-BE49-F238E27FC236}">
                <a16:creationId xmlns:a16="http://schemas.microsoft.com/office/drawing/2014/main" id="{E2DA2F20-624A-8E53-BD39-50F48819435B}"/>
              </a:ext>
            </a:extLst>
          </p:cNvPr>
          <p:cNvSpPr txBox="1"/>
          <p:nvPr/>
        </p:nvSpPr>
        <p:spPr>
          <a:xfrm>
            <a:off x="5880100" y="1783104"/>
            <a:ext cx="3916297" cy="985013"/>
          </a:xfrm>
          <a:prstGeom prst="rect">
            <a:avLst/>
          </a:prstGeom>
        </p:spPr>
        <p:txBody>
          <a:bodyPr vert="horz" wrap="square" lIns="0" tIns="12700" rIns="0" bIns="0" rtlCol="0">
            <a:spAutoFit/>
          </a:bodyPr>
          <a:lstStyle/>
          <a:p>
            <a:pPr marL="12700" marR="5080" algn="just">
              <a:lnSpc>
                <a:spcPct val="112999"/>
              </a:lnSpc>
              <a:spcBef>
                <a:spcPts val="100"/>
              </a:spcBef>
            </a:pPr>
            <a:r>
              <a:rPr lang="en-US" sz="1400" spc="-5" dirty="0">
                <a:latin typeface="Noto Sans"/>
                <a:cs typeface="Noto Sans"/>
              </a:rPr>
              <a:t>Lower to mid-level income employees are the ones primarily engaging in overtime. Thus, we're setting a $120k overtime limit.</a:t>
            </a:r>
          </a:p>
          <a:p>
            <a:pPr marL="12700" marR="5080" algn="just">
              <a:lnSpc>
                <a:spcPct val="112999"/>
              </a:lnSpc>
              <a:spcBef>
                <a:spcPts val="100"/>
              </a:spcBef>
            </a:pPr>
            <a:endParaRPr sz="1400" dirty="0">
              <a:latin typeface="Noto Sans"/>
              <a:cs typeface="Noto Sans"/>
            </a:endParaRPr>
          </a:p>
        </p:txBody>
      </p:sp>
      <p:sp>
        <p:nvSpPr>
          <p:cNvPr id="7" name="object 6">
            <a:extLst>
              <a:ext uri="{FF2B5EF4-FFF2-40B4-BE49-F238E27FC236}">
                <a16:creationId xmlns:a16="http://schemas.microsoft.com/office/drawing/2014/main" id="{07B1CB1D-BA26-F3CB-A1E0-7A49ACB2BA3D}"/>
              </a:ext>
            </a:extLst>
          </p:cNvPr>
          <p:cNvSpPr txBox="1"/>
          <p:nvPr/>
        </p:nvSpPr>
        <p:spPr>
          <a:xfrm>
            <a:off x="5904909" y="2790754"/>
            <a:ext cx="3891488" cy="728726"/>
          </a:xfrm>
          <a:prstGeom prst="rect">
            <a:avLst/>
          </a:prstGeom>
        </p:spPr>
        <p:txBody>
          <a:bodyPr vert="horz" wrap="square" lIns="0" tIns="12700" rIns="0" bIns="0" rtlCol="0">
            <a:spAutoFit/>
          </a:bodyPr>
          <a:lstStyle/>
          <a:p>
            <a:pPr marL="12700" marR="5080" algn="just">
              <a:lnSpc>
                <a:spcPct val="112999"/>
              </a:lnSpc>
              <a:spcBef>
                <a:spcPts val="100"/>
              </a:spcBef>
            </a:pPr>
            <a:r>
              <a:rPr lang="en-US" sz="1400" spc="-5" dirty="0">
                <a:latin typeface="Noto Sans"/>
                <a:cs typeface="Noto Sans"/>
              </a:rPr>
              <a:t>From the OLS regression, lower regular earnings correspond to about a 90-cent increase in injured pay per dollar.</a:t>
            </a:r>
            <a:endParaRPr sz="1400" dirty="0">
              <a:latin typeface="Noto Sans"/>
              <a:cs typeface="Noto Sans"/>
            </a:endParaRPr>
          </a:p>
        </p:txBody>
      </p:sp>
      <p:sp>
        <p:nvSpPr>
          <p:cNvPr id="8" name="object 6">
            <a:extLst>
              <a:ext uri="{FF2B5EF4-FFF2-40B4-BE49-F238E27FC236}">
                <a16:creationId xmlns:a16="http://schemas.microsoft.com/office/drawing/2014/main" id="{A2759E31-8446-E412-5194-762A6B0E8F82}"/>
              </a:ext>
            </a:extLst>
          </p:cNvPr>
          <p:cNvSpPr txBox="1"/>
          <p:nvPr/>
        </p:nvSpPr>
        <p:spPr>
          <a:xfrm>
            <a:off x="5615311" y="2028825"/>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9" name="object 6">
            <a:extLst>
              <a:ext uri="{FF2B5EF4-FFF2-40B4-BE49-F238E27FC236}">
                <a16:creationId xmlns:a16="http://schemas.microsoft.com/office/drawing/2014/main" id="{177518E0-EF3C-CA79-38CD-8B3A46EF9661}"/>
              </a:ext>
            </a:extLst>
          </p:cNvPr>
          <p:cNvSpPr txBox="1"/>
          <p:nvPr/>
        </p:nvSpPr>
        <p:spPr>
          <a:xfrm>
            <a:off x="5684415" y="3044035"/>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pic>
        <p:nvPicPr>
          <p:cNvPr id="11" name="Picture 10" descr="A screenshot of a computer&#10;&#10;Description automatically generated">
            <a:extLst>
              <a:ext uri="{FF2B5EF4-FFF2-40B4-BE49-F238E27FC236}">
                <a16:creationId xmlns:a16="http://schemas.microsoft.com/office/drawing/2014/main" id="{F698189E-E328-37B4-8EF2-AEAF485F9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4818524"/>
            <a:ext cx="5927271" cy="2471911"/>
          </a:xfrm>
          <a:prstGeom prst="rect">
            <a:avLst/>
          </a:prstGeom>
        </p:spPr>
      </p:pic>
      <p:sp>
        <p:nvSpPr>
          <p:cNvPr id="12" name="object 6">
            <a:extLst>
              <a:ext uri="{FF2B5EF4-FFF2-40B4-BE49-F238E27FC236}">
                <a16:creationId xmlns:a16="http://schemas.microsoft.com/office/drawing/2014/main" id="{1A8E9192-6843-C1B2-E309-C0EB0C87E8FC}"/>
              </a:ext>
            </a:extLst>
          </p:cNvPr>
          <p:cNvSpPr txBox="1"/>
          <p:nvPr/>
        </p:nvSpPr>
        <p:spPr>
          <a:xfrm>
            <a:off x="6092371" y="5720131"/>
            <a:ext cx="3916297" cy="486030"/>
          </a:xfrm>
          <a:prstGeom prst="rect">
            <a:avLst/>
          </a:prstGeom>
        </p:spPr>
        <p:txBody>
          <a:bodyPr vert="horz" wrap="square" lIns="0" tIns="12700" rIns="0" bIns="0" rtlCol="0">
            <a:spAutoFit/>
          </a:bodyPr>
          <a:lstStyle/>
          <a:p>
            <a:pPr marL="12700" marR="5080" algn="just">
              <a:lnSpc>
                <a:spcPct val="112999"/>
              </a:lnSpc>
              <a:spcBef>
                <a:spcPts val="100"/>
              </a:spcBef>
            </a:pPr>
            <a:r>
              <a:rPr lang="en-US" sz="1400" b="0" i="0" dirty="0">
                <a:effectLst/>
                <a:latin typeface="Noto Sans" panose="020B0502040504020204" pitchFamily="34" charset="0"/>
                <a:ea typeface="Noto Sans" panose="020B0502040504020204" pitchFamily="34" charset="0"/>
                <a:cs typeface="Noto Sans" panose="020B0502040504020204" pitchFamily="34" charset="0"/>
              </a:rPr>
              <a:t>each unit increase in overtime, regular earnings increase by approximately $0.60</a:t>
            </a:r>
            <a:endParaRPr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13" name="object 14">
            <a:extLst>
              <a:ext uri="{FF2B5EF4-FFF2-40B4-BE49-F238E27FC236}">
                <a16:creationId xmlns:a16="http://schemas.microsoft.com/office/drawing/2014/main" id="{2A7504F9-2ECF-C69B-B524-0C98C42FD723}"/>
              </a:ext>
            </a:extLst>
          </p:cNvPr>
          <p:cNvSpPr/>
          <p:nvPr/>
        </p:nvSpPr>
        <p:spPr>
          <a:xfrm flipV="1">
            <a:off x="1231900" y="6901565"/>
            <a:ext cx="533400" cy="553208"/>
          </a:xfrm>
          <a:custGeom>
            <a:avLst/>
            <a:gdLst/>
            <a:ahLst/>
            <a:cxnLst/>
            <a:rect l="l" t="t" r="r" b="b"/>
            <a:pathLst>
              <a:path w="640079" h="1280160">
                <a:moveTo>
                  <a:pt x="320039" y="0"/>
                </a:moveTo>
                <a:lnTo>
                  <a:pt x="381840" y="11185"/>
                </a:lnTo>
                <a:lnTo>
                  <a:pt x="439298" y="43502"/>
                </a:lnTo>
                <a:lnTo>
                  <a:pt x="491445" y="95087"/>
                </a:lnTo>
                <a:lnTo>
                  <a:pt x="515225" y="127525"/>
                </a:lnTo>
                <a:lnTo>
                  <a:pt x="537314" y="164082"/>
                </a:lnTo>
                <a:lnTo>
                  <a:pt x="557592" y="204525"/>
                </a:lnTo>
                <a:lnTo>
                  <a:pt x="575937" y="248623"/>
                </a:lnTo>
                <a:lnTo>
                  <a:pt x="592228" y="296142"/>
                </a:lnTo>
                <a:lnTo>
                  <a:pt x="606346" y="346850"/>
                </a:lnTo>
                <a:lnTo>
                  <a:pt x="618167" y="400514"/>
                </a:lnTo>
                <a:lnTo>
                  <a:pt x="627572" y="456902"/>
                </a:lnTo>
                <a:lnTo>
                  <a:pt x="634440" y="515780"/>
                </a:lnTo>
                <a:lnTo>
                  <a:pt x="638649" y="576917"/>
                </a:lnTo>
                <a:lnTo>
                  <a:pt x="640079" y="640079"/>
                </a:lnTo>
                <a:lnTo>
                  <a:pt x="638649" y="703043"/>
                </a:lnTo>
                <a:lnTo>
                  <a:pt x="634440" y="764030"/>
                </a:lnTo>
                <a:lnTo>
                  <a:pt x="627572" y="822801"/>
                </a:lnTo>
                <a:lnTo>
                  <a:pt x="618167" y="879121"/>
                </a:lnTo>
                <a:lnTo>
                  <a:pt x="606346" y="932751"/>
                </a:lnTo>
                <a:lnTo>
                  <a:pt x="592228" y="983454"/>
                </a:lnTo>
                <a:lnTo>
                  <a:pt x="575937" y="1030993"/>
                </a:lnTo>
                <a:lnTo>
                  <a:pt x="557592" y="1075131"/>
                </a:lnTo>
                <a:lnTo>
                  <a:pt x="537314" y="1115631"/>
                </a:lnTo>
                <a:lnTo>
                  <a:pt x="515225" y="1152254"/>
                </a:lnTo>
                <a:lnTo>
                  <a:pt x="491445" y="1184764"/>
                </a:lnTo>
                <a:lnTo>
                  <a:pt x="439298" y="1236496"/>
                </a:lnTo>
                <a:lnTo>
                  <a:pt x="381840" y="1268927"/>
                </a:lnTo>
                <a:lnTo>
                  <a:pt x="320039" y="1280160"/>
                </a:lnTo>
                <a:lnTo>
                  <a:pt x="288458" y="1277312"/>
                </a:lnTo>
                <a:lnTo>
                  <a:pt x="228451" y="1255243"/>
                </a:lnTo>
                <a:lnTo>
                  <a:pt x="173425" y="1212924"/>
                </a:lnTo>
                <a:lnTo>
                  <a:pt x="124311" y="1152254"/>
                </a:lnTo>
                <a:lnTo>
                  <a:pt x="102262" y="1115631"/>
                </a:lnTo>
                <a:lnTo>
                  <a:pt x="82041" y="1075131"/>
                </a:lnTo>
                <a:lnTo>
                  <a:pt x="63762" y="1030993"/>
                </a:lnTo>
                <a:lnTo>
                  <a:pt x="47543" y="983454"/>
                </a:lnTo>
                <a:lnTo>
                  <a:pt x="33501" y="932751"/>
                </a:lnTo>
                <a:lnTo>
                  <a:pt x="21751" y="879121"/>
                </a:lnTo>
                <a:lnTo>
                  <a:pt x="12409" y="822801"/>
                </a:lnTo>
                <a:lnTo>
                  <a:pt x="5592" y="764030"/>
                </a:lnTo>
                <a:lnTo>
                  <a:pt x="1417" y="703043"/>
                </a:lnTo>
                <a:lnTo>
                  <a:pt x="0" y="640079"/>
                </a:lnTo>
                <a:lnTo>
                  <a:pt x="1417" y="576917"/>
                </a:lnTo>
                <a:lnTo>
                  <a:pt x="5592" y="515780"/>
                </a:lnTo>
                <a:lnTo>
                  <a:pt x="12409" y="456902"/>
                </a:lnTo>
                <a:lnTo>
                  <a:pt x="21751" y="400514"/>
                </a:lnTo>
                <a:lnTo>
                  <a:pt x="33501" y="346850"/>
                </a:lnTo>
                <a:lnTo>
                  <a:pt x="47543" y="296142"/>
                </a:lnTo>
                <a:lnTo>
                  <a:pt x="63762" y="248623"/>
                </a:lnTo>
                <a:lnTo>
                  <a:pt x="82041" y="204525"/>
                </a:lnTo>
                <a:lnTo>
                  <a:pt x="102262" y="164082"/>
                </a:lnTo>
                <a:lnTo>
                  <a:pt x="124311" y="127525"/>
                </a:lnTo>
                <a:lnTo>
                  <a:pt x="148071" y="95087"/>
                </a:lnTo>
                <a:lnTo>
                  <a:pt x="200257" y="43502"/>
                </a:lnTo>
                <a:lnTo>
                  <a:pt x="257890" y="11185"/>
                </a:lnTo>
                <a:lnTo>
                  <a:pt x="320039" y="0"/>
                </a:lnTo>
                <a:close/>
              </a:path>
              <a:path w="640079" h="1280160">
                <a:moveTo>
                  <a:pt x="0" y="0"/>
                </a:moveTo>
                <a:lnTo>
                  <a:pt x="0" y="0"/>
                </a:lnTo>
              </a:path>
              <a:path w="640079" h="1280160">
                <a:moveTo>
                  <a:pt x="640079" y="1280160"/>
                </a:moveTo>
                <a:lnTo>
                  <a:pt x="640079" y="1280160"/>
                </a:lnTo>
              </a:path>
            </a:pathLst>
          </a:custGeom>
          <a:ln w="19048">
            <a:solidFill>
              <a:srgbClr val="DB133B"/>
            </a:solidFill>
          </a:ln>
        </p:spPr>
        <p:txBody>
          <a:bodyPr wrap="square" lIns="0" tIns="0" rIns="0" bIns="0" rtlCol="0"/>
          <a:lstStyle/>
          <a:p>
            <a:endParaRPr dirty="0">
              <a:solidFill>
                <a:schemeClr val="bg2">
                  <a:lumMod val="90000"/>
                </a:schemeClr>
              </a:solidFill>
              <a:highlight>
                <a:srgbClr val="000080"/>
              </a:highlight>
            </a:endParaRPr>
          </a:p>
        </p:txBody>
      </p:sp>
    </p:spTree>
    <p:extLst>
      <p:ext uri="{BB962C8B-B14F-4D97-AF65-F5344CB8AC3E}">
        <p14:creationId xmlns:p14="http://schemas.microsoft.com/office/powerpoint/2010/main" val="311827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59" y="449221"/>
            <a:ext cx="9276081" cy="572849"/>
          </a:xfrm>
          <a:prstGeom prst="rect">
            <a:avLst/>
          </a:prstGeom>
        </p:spPr>
        <p:txBody>
          <a:bodyPr vert="horz" wrap="square" lIns="0" tIns="12700" rIns="0" bIns="0" rtlCol="0">
            <a:spAutoFit/>
          </a:bodyPr>
          <a:lstStyle/>
          <a:p>
            <a:pPr marL="12700">
              <a:lnSpc>
                <a:spcPct val="100000"/>
              </a:lnSpc>
              <a:spcBef>
                <a:spcPts val="100"/>
              </a:spcBef>
            </a:pPr>
            <a:r>
              <a:rPr spc="-30" dirty="0"/>
              <a:t>Wealth</a:t>
            </a:r>
            <a:r>
              <a:rPr spc="-55" dirty="0"/>
              <a:t> </a:t>
            </a:r>
            <a:r>
              <a:rPr spc="-25" dirty="0"/>
              <a:t>Segregation</a:t>
            </a:r>
            <a:r>
              <a:rPr lang="en-US" spc="-25" dirty="0"/>
              <a:t> </a:t>
            </a:r>
            <a:r>
              <a:rPr lang="en-US" spc="-25" dirty="0" err="1"/>
              <a:t>w.r.t</a:t>
            </a:r>
            <a:r>
              <a:rPr lang="en-US" spc="-25" dirty="0"/>
              <a:t> income</a:t>
            </a:r>
            <a:endParaRPr spc="-25" dirty="0"/>
          </a:p>
        </p:txBody>
      </p:sp>
      <p:sp>
        <p:nvSpPr>
          <p:cNvPr id="25" name="Slide Number Placeholder 24">
            <a:extLst>
              <a:ext uri="{FF2B5EF4-FFF2-40B4-BE49-F238E27FC236}">
                <a16:creationId xmlns:a16="http://schemas.microsoft.com/office/drawing/2014/main" id="{C9FB1C2F-511E-BA58-E5D2-8F9BCDEF476A}"/>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5</a:t>
            </a:fld>
            <a:r>
              <a:rPr lang="en-US" dirty="0"/>
              <a:t> /</a:t>
            </a:r>
            <a:r>
              <a:rPr lang="en-US" spc="-85" dirty="0"/>
              <a:t> </a:t>
            </a:r>
            <a:r>
              <a:rPr lang="en-US" dirty="0"/>
              <a:t>12</a:t>
            </a:r>
          </a:p>
        </p:txBody>
      </p:sp>
      <p:sp>
        <p:nvSpPr>
          <p:cNvPr id="5" name="object 5"/>
          <p:cNvSpPr txBox="1"/>
          <p:nvPr/>
        </p:nvSpPr>
        <p:spPr>
          <a:xfrm>
            <a:off x="4592479" y="2450727"/>
            <a:ext cx="89535"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6" name="object 6"/>
          <p:cNvSpPr txBox="1"/>
          <p:nvPr/>
        </p:nvSpPr>
        <p:spPr>
          <a:xfrm>
            <a:off x="4737100" y="1638646"/>
            <a:ext cx="5029200" cy="1312924"/>
          </a:xfrm>
          <a:prstGeom prst="rect">
            <a:avLst/>
          </a:prstGeom>
        </p:spPr>
        <p:txBody>
          <a:bodyPr vert="horz" wrap="square" lIns="0" tIns="12700" rIns="0" bIns="0" rtlCol="0">
            <a:spAutoFit/>
          </a:bodyPr>
          <a:lstStyle/>
          <a:p>
            <a:pPr marL="12700" marR="5080">
              <a:lnSpc>
                <a:spcPct val="113700"/>
              </a:lnSpc>
              <a:spcBef>
                <a:spcPts val="100"/>
              </a:spcBef>
            </a:pPr>
            <a:r>
              <a:rPr lang="en-US" sz="1600" spc="-10" dirty="0">
                <a:solidFill>
                  <a:srgbClr val="333333"/>
                </a:solidFill>
                <a:latin typeface="Noto Sans" panose="020B0502040504020204" pitchFamily="34" charset="0"/>
                <a:ea typeface="Noto Sans" panose="020B0502040504020204" pitchFamily="34" charset="0"/>
                <a:cs typeface="Noto Sans" panose="020B0502040504020204" pitchFamily="34" charset="0"/>
              </a:rPr>
              <a:t>The majority employer’s live in Roxbury, Dorchester &amp; south Boston part</a:t>
            </a:r>
            <a:endParaRPr lang="en-US" sz="1600" b="0" i="0" dirty="0">
              <a:solidFill>
                <a:srgbClr val="374151"/>
              </a:solidFill>
              <a:effectLst/>
              <a:latin typeface="Noto Sans" panose="020B0502040504020204" pitchFamily="34" charset="0"/>
              <a:ea typeface="Noto Sans" panose="020B0502040504020204" pitchFamily="34" charset="0"/>
              <a:cs typeface="Noto Sans" panose="020B0502040504020204" pitchFamily="34" charset="0"/>
            </a:endParaRPr>
          </a:p>
          <a:p>
            <a:br>
              <a:rPr lang="en-US" sz="1600" dirty="0">
                <a:latin typeface="Noto Sans" panose="020B0502040504020204" pitchFamily="34" charset="0"/>
                <a:ea typeface="Noto Sans" panose="020B0502040504020204" pitchFamily="34" charset="0"/>
                <a:cs typeface="Noto Sans" panose="020B0502040504020204" pitchFamily="34" charset="0"/>
              </a:rPr>
            </a:br>
            <a:r>
              <a:rPr lang="en-US" sz="1600" dirty="0">
                <a:latin typeface="Noto Sans" panose="020B0502040504020204" pitchFamily="34" charset="0"/>
                <a:ea typeface="Noto Sans" panose="020B0502040504020204" pitchFamily="34" charset="0"/>
                <a:cs typeface="Noto Sans" panose="020B0502040504020204" pitchFamily="34" charset="0"/>
              </a:rPr>
              <a:t>Higher income: Dedham , Quincy, Milton ,</a:t>
            </a:r>
            <a:r>
              <a:rPr lang="en-US" sz="1600" spc="-10" dirty="0">
                <a:solidFill>
                  <a:srgbClr val="333333"/>
                </a:solidFill>
                <a:latin typeface="Noto Sans" panose="020B0502040504020204" pitchFamily="34" charset="0"/>
                <a:ea typeface="Noto Sans" panose="020B0502040504020204" pitchFamily="34" charset="0"/>
                <a:cs typeface="Noto Sans" panose="020B0502040504020204" pitchFamily="34" charset="0"/>
              </a:rPr>
              <a:t> Dorchester </a:t>
            </a:r>
            <a:r>
              <a:rPr lang="en-US" sz="1600" dirty="0">
                <a:latin typeface="Noto Sans" panose="020B0502040504020204" pitchFamily="34" charset="0"/>
                <a:ea typeface="Noto Sans" panose="020B0502040504020204" pitchFamily="34" charset="0"/>
                <a:cs typeface="Noto Sans" panose="020B0502040504020204" pitchFamily="34" charset="0"/>
              </a:rPr>
              <a:t>area.</a:t>
            </a:r>
            <a:endParaRPr sz="1600" dirty="0">
              <a:latin typeface="Noto Sans" panose="020B0502040504020204" pitchFamily="34" charset="0"/>
              <a:ea typeface="Noto Sans" panose="020B0502040504020204" pitchFamily="34" charset="0"/>
              <a:cs typeface="Noto Sans" panose="020B0502040504020204" pitchFamily="34" charset="0"/>
            </a:endParaRPr>
          </a:p>
        </p:txBody>
      </p:sp>
      <p:pic>
        <p:nvPicPr>
          <p:cNvPr id="14" name="Picture 13" descr="A close-up of a map&#10;&#10;Description automatically generated">
            <a:extLst>
              <a:ext uri="{FF2B5EF4-FFF2-40B4-BE49-F238E27FC236}">
                <a16:creationId xmlns:a16="http://schemas.microsoft.com/office/drawing/2014/main" id="{FC2B3E53-1950-D29D-C803-D7FAEE806A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0" y="4233182"/>
            <a:ext cx="7772400" cy="2363432"/>
          </a:xfrm>
          <a:prstGeom prst="rect">
            <a:avLst/>
          </a:prstGeom>
        </p:spPr>
      </p:pic>
      <p:pic>
        <p:nvPicPr>
          <p:cNvPr id="16" name="Picture 15" descr="A map with dots and numbers&#10;&#10;Description automatically generated">
            <a:extLst>
              <a:ext uri="{FF2B5EF4-FFF2-40B4-BE49-F238E27FC236}">
                <a16:creationId xmlns:a16="http://schemas.microsoft.com/office/drawing/2014/main" id="{48E1B544-FB18-A3CB-E196-FDD6C0859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43025"/>
            <a:ext cx="4433094" cy="3226533"/>
          </a:xfrm>
          <a:prstGeom prst="rect">
            <a:avLst/>
          </a:prstGeom>
        </p:spPr>
      </p:pic>
      <p:sp>
        <p:nvSpPr>
          <p:cNvPr id="17" name="object 5">
            <a:extLst>
              <a:ext uri="{FF2B5EF4-FFF2-40B4-BE49-F238E27FC236}">
                <a16:creationId xmlns:a16="http://schemas.microsoft.com/office/drawing/2014/main" id="{F1139C8F-849A-0B91-83B4-8E9A58A0EEBC}"/>
              </a:ext>
            </a:extLst>
          </p:cNvPr>
          <p:cNvSpPr txBox="1"/>
          <p:nvPr/>
        </p:nvSpPr>
        <p:spPr>
          <a:xfrm>
            <a:off x="4548105" y="1647393"/>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0" name="object 6">
            <a:extLst>
              <a:ext uri="{FF2B5EF4-FFF2-40B4-BE49-F238E27FC236}">
                <a16:creationId xmlns:a16="http://schemas.microsoft.com/office/drawing/2014/main" id="{C8780C1C-8741-14FB-5DF3-A618AB099F01}"/>
              </a:ext>
            </a:extLst>
          </p:cNvPr>
          <p:cNvSpPr txBox="1"/>
          <p:nvPr/>
        </p:nvSpPr>
        <p:spPr>
          <a:xfrm>
            <a:off x="7507333" y="5163996"/>
            <a:ext cx="1752600" cy="760208"/>
          </a:xfrm>
          <a:prstGeom prst="rect">
            <a:avLst/>
          </a:prstGeom>
        </p:spPr>
        <p:txBody>
          <a:bodyPr vert="horz" wrap="square" lIns="0" tIns="12700" rIns="0" bIns="0" rtlCol="0">
            <a:spAutoFit/>
          </a:bodyPr>
          <a:lstStyle/>
          <a:p>
            <a:pPr marL="12700" marR="5080">
              <a:lnSpc>
                <a:spcPct val="113700"/>
              </a:lnSpc>
              <a:spcBef>
                <a:spcPts val="100"/>
              </a:spcBef>
            </a:pPr>
            <a:r>
              <a:rPr lang="en-US" sz="1400" b="1" i="0" dirty="0">
                <a:solidFill>
                  <a:srgbClr val="0070C0"/>
                </a:solidFill>
                <a:effectLst/>
                <a:latin typeface="Noto Sans" panose="020B0502040504020204" pitchFamily="34" charset="0"/>
                <a:ea typeface="Noto Sans" panose="020B0502040504020204" pitchFamily="34" charset="0"/>
                <a:cs typeface="Noto Sans" panose="020B0502040504020204" pitchFamily="34" charset="0"/>
              </a:rPr>
              <a:t>segregation</a:t>
            </a:r>
            <a:endParaRPr lang="en-US" sz="1400" b="1" spc="-10" dirty="0">
              <a:solidFill>
                <a:srgbClr val="0070C0"/>
              </a:solidFill>
              <a:latin typeface="Noto Sans" panose="020B0502040504020204" pitchFamily="34" charset="0"/>
              <a:ea typeface="Noto Sans" panose="020B0502040504020204" pitchFamily="34" charset="0"/>
              <a:cs typeface="Noto Sans" panose="020B0502040504020204" pitchFamily="34" charset="0"/>
            </a:endParaRPr>
          </a:p>
          <a:p>
            <a:pPr marL="12700" marR="5080">
              <a:lnSpc>
                <a:spcPct val="113700"/>
              </a:lnSpc>
              <a:spcBef>
                <a:spcPts val="100"/>
              </a:spcBef>
            </a:pPr>
            <a:r>
              <a:rPr lang="en-US" sz="1400" spc="-10" dirty="0">
                <a:solidFill>
                  <a:srgbClr val="333333"/>
                </a:solidFill>
                <a:latin typeface="Noto Sans"/>
                <a:cs typeface="Noto Sans"/>
              </a:rPr>
              <a:t>Rich – $150000k</a:t>
            </a:r>
          </a:p>
          <a:p>
            <a:pPr marL="12700" marR="5080">
              <a:lnSpc>
                <a:spcPct val="113700"/>
              </a:lnSpc>
              <a:spcBef>
                <a:spcPts val="100"/>
              </a:spcBef>
            </a:pPr>
            <a:r>
              <a:rPr lang="en-US" sz="1400" spc="-10" dirty="0">
                <a:solidFill>
                  <a:srgbClr val="333333"/>
                </a:solidFill>
                <a:latin typeface="Noto Sans"/>
                <a:cs typeface="Noto Sans"/>
              </a:rPr>
              <a:t>Poor - $60k</a:t>
            </a:r>
            <a:endParaRPr sz="1400" dirty="0">
              <a:latin typeface="Noto Sans"/>
              <a:cs typeface="Noto Sans"/>
            </a:endParaRPr>
          </a:p>
        </p:txBody>
      </p:sp>
      <p:cxnSp>
        <p:nvCxnSpPr>
          <p:cNvPr id="7" name="Straight Arrow Connector 6">
            <a:extLst>
              <a:ext uri="{FF2B5EF4-FFF2-40B4-BE49-F238E27FC236}">
                <a16:creationId xmlns:a16="http://schemas.microsoft.com/office/drawing/2014/main" id="{2B1A8937-39D7-8C10-2CA5-38A7B75DAD0F}"/>
              </a:ext>
            </a:extLst>
          </p:cNvPr>
          <p:cNvCxnSpPr/>
          <p:nvPr/>
        </p:nvCxnSpPr>
        <p:spPr>
          <a:xfrm flipV="1">
            <a:off x="5958522" y="4322942"/>
            <a:ext cx="1143000" cy="6041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8B8C6192-6B7A-06CF-089B-CECF2981DF84}"/>
              </a:ext>
            </a:extLst>
          </p:cNvPr>
          <p:cNvSpPr txBox="1"/>
          <p:nvPr/>
        </p:nvSpPr>
        <p:spPr>
          <a:xfrm>
            <a:off x="7158718" y="3599860"/>
            <a:ext cx="2607582" cy="923330"/>
          </a:xfrm>
          <a:prstGeom prst="rect">
            <a:avLst/>
          </a:prstGeom>
          <a:noFill/>
        </p:spPr>
        <p:txBody>
          <a:bodyPr wrap="square" rtlCol="0">
            <a:spAutoFit/>
          </a:bodyPr>
          <a:lstStyle/>
          <a:p>
            <a:r>
              <a:rPr lang="en-US" dirty="0"/>
              <a:t>Compare Housing PP area wise &amp; segregate low vs high income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number of people&#10;&#10;Description automatically generated with medium confidence">
            <a:extLst>
              <a:ext uri="{FF2B5EF4-FFF2-40B4-BE49-F238E27FC236}">
                <a16:creationId xmlns:a16="http://schemas.microsoft.com/office/drawing/2014/main" id="{784A8E1C-872D-5178-52EA-D381D9EDB7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0209" y="1174986"/>
            <a:ext cx="6616859" cy="4134221"/>
          </a:xfrm>
        </p:spPr>
      </p:pic>
      <p:sp>
        <p:nvSpPr>
          <p:cNvPr id="4" name="Content Placeholder 3">
            <a:extLst>
              <a:ext uri="{FF2B5EF4-FFF2-40B4-BE49-F238E27FC236}">
                <a16:creationId xmlns:a16="http://schemas.microsoft.com/office/drawing/2014/main" id="{6769AF20-E31B-3833-C3B6-E3F8DE94D42D}"/>
              </a:ext>
            </a:extLst>
          </p:cNvPr>
          <p:cNvSpPr>
            <a:spLocks noGrp="1"/>
          </p:cNvSpPr>
          <p:nvPr>
            <p:ph sz="half" idx="3"/>
          </p:nvPr>
        </p:nvSpPr>
        <p:spPr>
          <a:xfrm>
            <a:off x="2984500" y="5547956"/>
            <a:ext cx="4386453" cy="886397"/>
          </a:xfrm>
        </p:spPr>
        <p:txBody>
          <a:bodyPr/>
          <a:lstStyle/>
          <a:p>
            <a:pPr marL="0" indent="0">
              <a:buNone/>
            </a:pPr>
            <a:r>
              <a:rPr lang="en-US" sz="1600" b="0" i="0" dirty="0">
                <a:effectLst/>
                <a:latin typeface="Noto Sans" panose="020B0502040504020204" pitchFamily="34" charset="0"/>
                <a:ea typeface="Noto Sans" panose="020B0502040504020204" pitchFamily="34" charset="0"/>
                <a:cs typeface="Noto Sans" panose="020B0502040504020204" pitchFamily="34" charset="0"/>
              </a:rPr>
              <a:t>Over 70% of employees are working in the 10 largest departments, therefore the remaining departments will not have a significant impact on the analysis</a:t>
            </a:r>
            <a:endParaRPr lang="en-US" sz="1600" dirty="0">
              <a:latin typeface="Noto Sans" panose="020B0502040504020204" pitchFamily="34" charset="0"/>
              <a:ea typeface="Noto Sans" panose="020B0502040504020204" pitchFamily="34" charset="0"/>
              <a:cs typeface="Noto Sans" panose="020B0502040504020204" pitchFamily="34" charset="0"/>
            </a:endParaRPr>
          </a:p>
        </p:txBody>
      </p:sp>
      <p:sp>
        <p:nvSpPr>
          <p:cNvPr id="5" name="Slide Number Placeholder 4">
            <a:extLst>
              <a:ext uri="{FF2B5EF4-FFF2-40B4-BE49-F238E27FC236}">
                <a16:creationId xmlns:a16="http://schemas.microsoft.com/office/drawing/2014/main" id="{774AFCAD-91BA-4011-95D6-C30EFFD7C906}"/>
              </a:ext>
            </a:extLst>
          </p:cNvPr>
          <p:cNvSpPr>
            <a:spLocks noGrp="1"/>
          </p:cNvSpPr>
          <p:nvPr>
            <p:ph type="sldNum" sz="quarter" idx="7"/>
          </p:nvPr>
        </p:nvSpPr>
        <p:spPr/>
        <p:txBody>
          <a:bodyPr/>
          <a:lstStyle/>
          <a:p>
            <a:pPr marL="139700">
              <a:lnSpc>
                <a:spcPct val="100000"/>
              </a:lnSpc>
              <a:spcBef>
                <a:spcPts val="195"/>
              </a:spcBef>
            </a:pPr>
            <a:fld id="{81D60167-4931-47E6-BA6A-407CBD079E47}" type="slidenum">
              <a:rPr lang="en-US" smtClean="0"/>
              <a:t>6</a:t>
            </a:fld>
            <a:r>
              <a:rPr lang="en-US"/>
              <a:t> /</a:t>
            </a:r>
            <a:r>
              <a:rPr lang="en-US" spc="-85"/>
              <a:t> </a:t>
            </a:r>
            <a:r>
              <a:rPr lang="en-US"/>
              <a:t>13</a:t>
            </a:r>
            <a:endParaRPr lang="en-US" dirty="0"/>
          </a:p>
        </p:txBody>
      </p:sp>
      <p:sp>
        <p:nvSpPr>
          <p:cNvPr id="8" name="object 5">
            <a:extLst>
              <a:ext uri="{FF2B5EF4-FFF2-40B4-BE49-F238E27FC236}">
                <a16:creationId xmlns:a16="http://schemas.microsoft.com/office/drawing/2014/main" id="{61B54431-FE3D-CFEB-1D80-83F74A7C1003}"/>
              </a:ext>
            </a:extLst>
          </p:cNvPr>
          <p:cNvSpPr txBox="1"/>
          <p:nvPr/>
        </p:nvSpPr>
        <p:spPr>
          <a:xfrm>
            <a:off x="2679700" y="554795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9" name="object 2">
            <a:extLst>
              <a:ext uri="{FF2B5EF4-FFF2-40B4-BE49-F238E27FC236}">
                <a16:creationId xmlns:a16="http://schemas.microsoft.com/office/drawing/2014/main" id="{17C581A0-4D5B-AD76-4BD2-E0D0FBA2458C}"/>
              </a:ext>
            </a:extLst>
          </p:cNvPr>
          <p:cNvSpPr txBox="1">
            <a:spLocks noGrp="1"/>
          </p:cNvSpPr>
          <p:nvPr>
            <p:ph type="title"/>
          </p:nvPr>
        </p:nvSpPr>
        <p:spPr>
          <a:xfrm>
            <a:off x="165100" y="431227"/>
            <a:ext cx="11950016" cy="1010020"/>
          </a:xfrm>
          <a:prstGeom prst="rect">
            <a:avLst/>
          </a:prstGeom>
        </p:spPr>
        <p:txBody>
          <a:bodyPr vert="horz" wrap="square" lIns="0" tIns="12700" rIns="0" bIns="0" rtlCol="0">
            <a:spAutoFit/>
          </a:bodyPr>
          <a:lstStyle/>
          <a:p>
            <a:pPr algn="l"/>
            <a:r>
              <a:rPr lang="en-US" sz="2400" b="0" i="0" dirty="0">
                <a:effectLst/>
                <a:latin typeface="Noto Sans" panose="020B0502040504020204" pitchFamily="34" charset="0"/>
                <a:ea typeface="Noto Sans" panose="020B0502040504020204" pitchFamily="34" charset="0"/>
                <a:cs typeface="Noto Sans" panose="020B0502040504020204" pitchFamily="34" charset="0"/>
              </a:rPr>
              <a:t>The top departments that contribute 70% to the Boston government.</a:t>
            </a:r>
            <a:br>
              <a:rPr lang="en-US" sz="2400" b="0" i="0" dirty="0">
                <a:effectLst/>
                <a:latin typeface="Noto Sans" panose="020B0502040504020204" pitchFamily="34" charset="0"/>
                <a:ea typeface="Noto Sans" panose="020B0502040504020204" pitchFamily="34" charset="0"/>
                <a:cs typeface="Noto Sans" panose="020B0502040504020204" pitchFamily="34" charset="0"/>
              </a:rPr>
            </a:br>
            <a:br>
              <a:rPr lang="en-US" sz="2400" dirty="0">
                <a:latin typeface="Noto Sans" panose="020B0502040504020204" pitchFamily="34" charset="0"/>
                <a:ea typeface="Noto Sans" panose="020B0502040504020204" pitchFamily="34" charset="0"/>
                <a:cs typeface="Noto Sans" panose="020B0502040504020204" pitchFamily="34" charset="0"/>
              </a:rPr>
            </a:br>
            <a:endParaRPr sz="2400" spc="-1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25035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290" y="117364"/>
            <a:ext cx="8737600" cy="1515543"/>
          </a:xfrm>
          <a:prstGeom prst="rect">
            <a:avLst/>
          </a:prstGeom>
        </p:spPr>
        <p:txBody>
          <a:bodyPr vert="horz" wrap="square" lIns="0" tIns="12700" rIns="0" bIns="0" rtlCol="0">
            <a:spAutoFit/>
          </a:bodyPr>
          <a:lstStyle/>
          <a:p>
            <a:pPr marL="12700" marR="329565">
              <a:lnSpc>
                <a:spcPct val="156500"/>
              </a:lnSpc>
              <a:spcBef>
                <a:spcPts val="100"/>
              </a:spcBef>
            </a:pPr>
            <a:r>
              <a:rPr lang="en-US" sz="1600" b="1" kern="0" dirty="0">
                <a:effectLst/>
                <a:latin typeface="Noto Sans" panose="020B0502040504020204" pitchFamily="34" charset="0"/>
                <a:ea typeface="Noto Sans" panose="020B0502040504020204" pitchFamily="34" charset="0"/>
                <a:cs typeface="Noto Sans" panose="020B0502040504020204" pitchFamily="34" charset="0"/>
              </a:rPr>
              <a:t>How is quin bill affecting all earners and is there any inclination through the years?</a:t>
            </a:r>
            <a:br>
              <a:rPr lang="en-US" sz="1600" b="1" kern="0" dirty="0">
                <a:effectLst/>
                <a:latin typeface="Noto Sans" panose="020B0502040504020204" pitchFamily="34" charset="0"/>
                <a:ea typeface="Noto Sans" panose="020B0502040504020204" pitchFamily="34" charset="0"/>
                <a:cs typeface="Noto Sans" panose="020B0502040504020204" pitchFamily="34" charset="0"/>
              </a:rPr>
            </a:br>
            <a:br>
              <a:rPr lang="en-US" sz="1600" b="1" kern="0" dirty="0">
                <a:effectLst/>
                <a:latin typeface="Noto Sans" panose="020B0502040504020204" pitchFamily="34" charset="0"/>
                <a:ea typeface="Noto Sans" panose="020B0502040504020204" pitchFamily="34" charset="0"/>
                <a:cs typeface="Noto Sans" panose="020B0502040504020204" pitchFamily="34" charset="0"/>
              </a:rPr>
            </a:br>
            <a:endParaRPr lang="en-US" sz="1600" b="1" kern="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24" name="Slide Number Placeholder 23">
            <a:extLst>
              <a:ext uri="{FF2B5EF4-FFF2-40B4-BE49-F238E27FC236}">
                <a16:creationId xmlns:a16="http://schemas.microsoft.com/office/drawing/2014/main" id="{C50FADEC-A9AD-0952-BB74-1E2B47108E4B}"/>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7</a:t>
            </a:fld>
            <a:r>
              <a:rPr lang="en-US" dirty="0"/>
              <a:t> /</a:t>
            </a:r>
            <a:r>
              <a:rPr lang="en-US" spc="-85" dirty="0"/>
              <a:t> </a:t>
            </a:r>
            <a:r>
              <a:rPr lang="en-US" dirty="0"/>
              <a:t>12</a:t>
            </a:r>
          </a:p>
        </p:txBody>
      </p:sp>
      <p:sp>
        <p:nvSpPr>
          <p:cNvPr id="5" name="object 5"/>
          <p:cNvSpPr txBox="1"/>
          <p:nvPr/>
        </p:nvSpPr>
        <p:spPr>
          <a:xfrm>
            <a:off x="5459718" y="5694208"/>
            <a:ext cx="89535"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7" name="object 7"/>
          <p:cNvSpPr txBox="1"/>
          <p:nvPr/>
        </p:nvSpPr>
        <p:spPr>
          <a:xfrm>
            <a:off x="10315900" y="1065427"/>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pic>
        <p:nvPicPr>
          <p:cNvPr id="13" name="Picture 12" descr="A graph of a police officer&#10;&#10;Description automatically generated">
            <a:extLst>
              <a:ext uri="{FF2B5EF4-FFF2-40B4-BE49-F238E27FC236}">
                <a16:creationId xmlns:a16="http://schemas.microsoft.com/office/drawing/2014/main" id="{16B478DF-3220-FDF7-9394-ADC7485E72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13326"/>
            <a:ext cx="5382658" cy="2432304"/>
          </a:xfrm>
          <a:prstGeom prst="rect">
            <a:avLst/>
          </a:prstGeom>
        </p:spPr>
      </p:pic>
      <p:pic>
        <p:nvPicPr>
          <p:cNvPr id="15" name="Picture 14" descr="A graph of a number of employees&#10;&#10;Description automatically generated">
            <a:extLst>
              <a:ext uri="{FF2B5EF4-FFF2-40B4-BE49-F238E27FC236}">
                <a16:creationId xmlns:a16="http://schemas.microsoft.com/office/drawing/2014/main" id="{70BA2E99-CBED-8488-EAE3-D65913056C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76308"/>
            <a:ext cx="5446920" cy="3074335"/>
          </a:xfrm>
          <a:prstGeom prst="rect">
            <a:avLst/>
          </a:prstGeom>
        </p:spPr>
      </p:pic>
      <p:sp>
        <p:nvSpPr>
          <p:cNvPr id="16" name="object 4">
            <a:extLst>
              <a:ext uri="{FF2B5EF4-FFF2-40B4-BE49-F238E27FC236}">
                <a16:creationId xmlns:a16="http://schemas.microsoft.com/office/drawing/2014/main" id="{2F1DA6D7-F294-01B4-F3BF-5632E4A04A7C}"/>
              </a:ext>
            </a:extLst>
          </p:cNvPr>
          <p:cNvSpPr txBox="1"/>
          <p:nvPr/>
        </p:nvSpPr>
        <p:spPr>
          <a:xfrm>
            <a:off x="1061820" y="1132532"/>
            <a:ext cx="8515669" cy="659155"/>
          </a:xfrm>
          <a:prstGeom prst="rect">
            <a:avLst/>
          </a:prstGeom>
        </p:spPr>
        <p:txBody>
          <a:bodyPr vert="horz" wrap="square" lIns="0" tIns="12700" rIns="0" bIns="0" rtlCol="0">
            <a:spAutoFit/>
          </a:bodyPr>
          <a:lstStyle/>
          <a:p>
            <a:pPr marL="0" marR="0">
              <a:spcBef>
                <a:spcPts val="0"/>
              </a:spcBef>
              <a:spcAft>
                <a:spcPts val="0"/>
              </a:spcAft>
            </a:pPr>
            <a:r>
              <a:rPr lang="en-US" sz="1400" b="0" i="0" dirty="0">
                <a:solidFill>
                  <a:srgbClr val="0070C0"/>
                </a:solidFill>
                <a:effectLst/>
                <a:latin typeface="Noto Sans" panose="020B0502040504020204" pitchFamily="34" charset="0"/>
                <a:ea typeface="Noto Sans" panose="020B0502040504020204" pitchFamily="34" charset="0"/>
                <a:cs typeface="Noto Sans" panose="020B0502040504020204" pitchFamily="34" charset="0"/>
              </a:rPr>
              <a:t>The </a:t>
            </a:r>
            <a:r>
              <a:rPr lang="en-US" sz="1400" b="1" i="0" dirty="0">
                <a:solidFill>
                  <a:srgbClr val="0070C0"/>
                </a:solidFill>
                <a:effectLst/>
                <a:latin typeface="Noto Sans" panose="020B0502040504020204" pitchFamily="34" charset="0"/>
                <a:ea typeface="Noto Sans" panose="020B0502040504020204" pitchFamily="34" charset="0"/>
                <a:cs typeface="Noto Sans" panose="020B0502040504020204" pitchFamily="34" charset="0"/>
              </a:rPr>
              <a:t>Quinn Bill( 1970)  </a:t>
            </a:r>
            <a:r>
              <a:rPr lang="en-US" sz="1400" b="0" i="0" dirty="0">
                <a:solidFill>
                  <a:srgbClr val="0070C0"/>
                </a:solidFill>
                <a:effectLst/>
                <a:latin typeface="Noto Sans" panose="020B0502040504020204" pitchFamily="34" charset="0"/>
                <a:ea typeface="Noto Sans" panose="020B0502040504020204" pitchFamily="34" charset="0"/>
                <a:cs typeface="Noto Sans" panose="020B0502040504020204" pitchFamily="34" charset="0"/>
              </a:rPr>
              <a:t>more formally known as the Police Career Incentive Pay Program (PCIPP).</a:t>
            </a:r>
            <a:endParaRPr lang="en-US" sz="1400" dirty="0"/>
          </a:p>
          <a:p>
            <a:br>
              <a:rPr lang="en-US" sz="1400" dirty="0"/>
            </a:br>
            <a:endParaRPr sz="1400" dirty="0">
              <a:latin typeface="Noto Sans"/>
              <a:cs typeface="Noto Sans"/>
            </a:endParaRPr>
          </a:p>
        </p:txBody>
      </p:sp>
      <p:sp>
        <p:nvSpPr>
          <p:cNvPr id="17" name="object 7">
            <a:extLst>
              <a:ext uri="{FF2B5EF4-FFF2-40B4-BE49-F238E27FC236}">
                <a16:creationId xmlns:a16="http://schemas.microsoft.com/office/drawing/2014/main" id="{3964CE27-78CA-C583-7CA0-3BECE99F384F}"/>
              </a:ext>
            </a:extLst>
          </p:cNvPr>
          <p:cNvSpPr txBox="1"/>
          <p:nvPr/>
        </p:nvSpPr>
        <p:spPr>
          <a:xfrm>
            <a:off x="933768" y="1126387"/>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18" name="object 7">
            <a:extLst>
              <a:ext uri="{FF2B5EF4-FFF2-40B4-BE49-F238E27FC236}">
                <a16:creationId xmlns:a16="http://schemas.microsoft.com/office/drawing/2014/main" id="{E749E604-DBFF-42EA-3B72-AC97DCB4B280}"/>
              </a:ext>
            </a:extLst>
          </p:cNvPr>
          <p:cNvSpPr txBox="1"/>
          <p:nvPr/>
        </p:nvSpPr>
        <p:spPr>
          <a:xfrm>
            <a:off x="5274888" y="2727373"/>
            <a:ext cx="89535"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0" name="object 24">
            <a:extLst>
              <a:ext uri="{FF2B5EF4-FFF2-40B4-BE49-F238E27FC236}">
                <a16:creationId xmlns:a16="http://schemas.microsoft.com/office/drawing/2014/main" id="{B616D86A-46E6-4A4F-3D80-943EC5A79474}"/>
              </a:ext>
            </a:extLst>
          </p:cNvPr>
          <p:cNvSpPr txBox="1"/>
          <p:nvPr/>
        </p:nvSpPr>
        <p:spPr>
          <a:xfrm>
            <a:off x="5723348" y="5476199"/>
            <a:ext cx="977899" cy="654025"/>
          </a:xfrm>
          <a:prstGeom prst="rect">
            <a:avLst/>
          </a:prstGeom>
        </p:spPr>
        <p:txBody>
          <a:bodyPr vert="horz" wrap="square" lIns="0" tIns="12700" rIns="0" bIns="0" rtlCol="0">
            <a:spAutoFit/>
          </a:bodyPr>
          <a:lstStyle/>
          <a:p>
            <a:pPr marL="12700">
              <a:lnSpc>
                <a:spcPts val="1625"/>
              </a:lnSpc>
              <a:spcBef>
                <a:spcPts val="100"/>
              </a:spcBef>
            </a:pPr>
            <a:r>
              <a:rPr lang="en-US" sz="1400" dirty="0">
                <a:latin typeface="Noto Sans" panose="020B0502040504020204" pitchFamily="34" charset="0"/>
                <a:ea typeface="Noto Sans" panose="020B0502040504020204" pitchFamily="34" charset="0"/>
                <a:cs typeface="Noto Sans" panose="020B0502040504020204" pitchFamily="34" charset="0"/>
              </a:rPr>
              <a:t>AS – 10 %</a:t>
            </a:r>
          </a:p>
          <a:p>
            <a:pPr marL="12700">
              <a:lnSpc>
                <a:spcPts val="1625"/>
              </a:lnSpc>
              <a:spcBef>
                <a:spcPts val="100"/>
              </a:spcBef>
            </a:pPr>
            <a:r>
              <a:rPr lang="en-US" sz="1400" dirty="0">
                <a:latin typeface="Noto Sans" panose="020B0502040504020204" pitchFamily="34" charset="0"/>
                <a:ea typeface="Noto Sans" panose="020B0502040504020204" pitchFamily="34" charset="0"/>
                <a:cs typeface="Noto Sans" panose="020B0502040504020204" pitchFamily="34" charset="0"/>
              </a:rPr>
              <a:t>BS – 20%</a:t>
            </a:r>
          </a:p>
          <a:p>
            <a:pPr marL="12700">
              <a:lnSpc>
                <a:spcPts val="1625"/>
              </a:lnSpc>
              <a:spcBef>
                <a:spcPts val="100"/>
              </a:spcBef>
            </a:pPr>
            <a:r>
              <a:rPr lang="en-US" sz="1400" dirty="0">
                <a:latin typeface="Noto Sans" panose="020B0502040504020204" pitchFamily="34" charset="0"/>
                <a:ea typeface="Noto Sans" panose="020B0502040504020204" pitchFamily="34" charset="0"/>
                <a:cs typeface="Noto Sans" panose="020B0502040504020204" pitchFamily="34" charset="0"/>
              </a:rPr>
              <a:t>MS – 25%</a:t>
            </a:r>
            <a:endParaRPr sz="1400" dirty="0">
              <a:latin typeface="Noto Sans" panose="020B0502040504020204" pitchFamily="34" charset="0"/>
              <a:ea typeface="Noto Sans" panose="020B0502040504020204" pitchFamily="34" charset="0"/>
              <a:cs typeface="Noto Sans" panose="020B0502040504020204" pitchFamily="34" charset="0"/>
            </a:endParaRPr>
          </a:p>
        </p:txBody>
      </p:sp>
      <p:cxnSp>
        <p:nvCxnSpPr>
          <p:cNvPr id="26" name="Straight Arrow Connector 25">
            <a:extLst>
              <a:ext uri="{FF2B5EF4-FFF2-40B4-BE49-F238E27FC236}">
                <a16:creationId xmlns:a16="http://schemas.microsoft.com/office/drawing/2014/main" id="{1E75A884-F1A6-9505-03EC-84A746E7BA0E}"/>
              </a:ext>
            </a:extLst>
          </p:cNvPr>
          <p:cNvCxnSpPr/>
          <p:nvPr/>
        </p:nvCxnSpPr>
        <p:spPr>
          <a:xfrm flipV="1">
            <a:off x="4761120" y="2542019"/>
            <a:ext cx="1371600" cy="165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D5BA247-3AE9-DF4B-D49F-7C82F8FE4B5A}"/>
              </a:ext>
            </a:extLst>
          </p:cNvPr>
          <p:cNvCxnSpPr/>
          <p:nvPr/>
        </p:nvCxnSpPr>
        <p:spPr>
          <a:xfrm flipV="1">
            <a:off x="4737100" y="2562225"/>
            <a:ext cx="1371600" cy="129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object 24">
            <a:extLst>
              <a:ext uri="{FF2B5EF4-FFF2-40B4-BE49-F238E27FC236}">
                <a16:creationId xmlns:a16="http://schemas.microsoft.com/office/drawing/2014/main" id="{3232A1AC-0E10-1D6B-E904-85B6FB7C94C4}"/>
              </a:ext>
            </a:extLst>
          </p:cNvPr>
          <p:cNvSpPr txBox="1"/>
          <p:nvPr/>
        </p:nvSpPr>
        <p:spPr>
          <a:xfrm>
            <a:off x="6212298" y="2453221"/>
            <a:ext cx="3360170" cy="218008"/>
          </a:xfrm>
          <a:prstGeom prst="rect">
            <a:avLst/>
          </a:prstGeom>
        </p:spPr>
        <p:txBody>
          <a:bodyPr vert="horz" wrap="square" lIns="0" tIns="12700" rIns="0" bIns="0" rtlCol="0">
            <a:spAutoFit/>
          </a:bodyPr>
          <a:lstStyle/>
          <a:p>
            <a:pPr marL="12700">
              <a:lnSpc>
                <a:spcPts val="1625"/>
              </a:lnSpc>
              <a:spcBef>
                <a:spcPts val="100"/>
              </a:spcBef>
            </a:pPr>
            <a:r>
              <a:rPr lang="en-US" sz="1400" dirty="0">
                <a:latin typeface="Noto Sans" panose="020B0502040504020204" pitchFamily="34" charset="0"/>
                <a:ea typeface="Noto Sans" panose="020B0502040504020204" pitchFamily="34" charset="0"/>
                <a:cs typeface="Noto Sans" panose="020B0502040504020204" pitchFamily="34" charset="0"/>
              </a:rPr>
              <a:t>Increment in no. of titles by year wise </a:t>
            </a:r>
            <a:endParaRPr sz="1400" dirty="0">
              <a:latin typeface="Noto Sans" panose="020B0502040504020204" pitchFamily="34" charset="0"/>
              <a:ea typeface="Noto Sans" panose="020B0502040504020204" pitchFamily="34" charset="0"/>
              <a:cs typeface="Noto Sans" panose="020B050204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288887"/>
            <a:ext cx="504190" cy="1079500"/>
          </a:xfrm>
          <a:custGeom>
            <a:avLst/>
            <a:gdLst/>
            <a:ahLst/>
            <a:cxnLst/>
            <a:rect l="l" t="t" r="r" b="b"/>
            <a:pathLst>
              <a:path w="504190" h="1079500">
                <a:moveTo>
                  <a:pt x="504190" y="0"/>
                </a:moveTo>
                <a:lnTo>
                  <a:pt x="0" y="0"/>
                </a:lnTo>
                <a:lnTo>
                  <a:pt x="0" y="1079500"/>
                </a:lnTo>
                <a:lnTo>
                  <a:pt x="504190" y="1079500"/>
                </a:lnTo>
                <a:close/>
              </a:path>
            </a:pathLst>
          </a:custGeom>
          <a:solidFill>
            <a:srgbClr val="EE2828"/>
          </a:solidFill>
        </p:spPr>
        <p:txBody>
          <a:bodyPr wrap="square" lIns="0" tIns="0" rIns="0" bIns="0" rtlCol="0"/>
          <a:lstStyle/>
          <a:p>
            <a:endParaRPr/>
          </a:p>
        </p:txBody>
      </p:sp>
      <p:sp>
        <p:nvSpPr>
          <p:cNvPr id="4" name="object 4"/>
          <p:cNvSpPr txBox="1">
            <a:spLocks noGrp="1"/>
          </p:cNvSpPr>
          <p:nvPr>
            <p:ph type="title"/>
          </p:nvPr>
        </p:nvSpPr>
        <p:spPr>
          <a:xfrm>
            <a:off x="707390" y="510331"/>
            <a:ext cx="9211310" cy="505267"/>
          </a:xfrm>
          <a:prstGeom prst="rect">
            <a:avLst/>
          </a:prstGeom>
        </p:spPr>
        <p:txBody>
          <a:bodyPr vert="horz" wrap="square" lIns="0" tIns="12700" rIns="0" bIns="0" rtlCol="0">
            <a:spAutoFit/>
          </a:bodyPr>
          <a:lstStyle/>
          <a:p>
            <a:pPr marL="12700">
              <a:lnSpc>
                <a:spcPct val="100000"/>
              </a:lnSpc>
              <a:spcBef>
                <a:spcPts val="100"/>
              </a:spcBef>
            </a:pPr>
            <a:r>
              <a:rPr lang="en-US" sz="3200" spc="-25" dirty="0"/>
              <a:t>Police vs Fire Department</a:t>
            </a:r>
            <a:endParaRPr spc="-10" dirty="0"/>
          </a:p>
        </p:txBody>
      </p:sp>
      <p:sp>
        <p:nvSpPr>
          <p:cNvPr id="43" name="Slide Number Placeholder 42">
            <a:extLst>
              <a:ext uri="{FF2B5EF4-FFF2-40B4-BE49-F238E27FC236}">
                <a16:creationId xmlns:a16="http://schemas.microsoft.com/office/drawing/2014/main" id="{CBCA90B4-CB3F-80D5-AAC7-1BBCC521A0BB}"/>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8</a:t>
            </a:fld>
            <a:r>
              <a:rPr lang="en-US" dirty="0"/>
              <a:t> /</a:t>
            </a:r>
            <a:r>
              <a:rPr lang="en-US" spc="-85" dirty="0"/>
              <a:t> </a:t>
            </a:r>
            <a:r>
              <a:rPr lang="en-US" dirty="0"/>
              <a:t>12</a:t>
            </a:r>
          </a:p>
        </p:txBody>
      </p:sp>
      <p:sp>
        <p:nvSpPr>
          <p:cNvPr id="7" name="object 7"/>
          <p:cNvSpPr txBox="1"/>
          <p:nvPr/>
        </p:nvSpPr>
        <p:spPr>
          <a:xfrm>
            <a:off x="-825500" y="1414449"/>
            <a:ext cx="107314" cy="149225"/>
          </a:xfrm>
          <a:prstGeom prst="rect">
            <a:avLst/>
          </a:prstGeom>
        </p:spPr>
        <p:txBody>
          <a:bodyPr vert="horz" wrap="square" lIns="0" tIns="13970" rIns="0" bIns="0" rtlCol="0">
            <a:spAutoFit/>
          </a:bodyPr>
          <a:lstStyle/>
          <a:p>
            <a:pPr marL="12700">
              <a:lnSpc>
                <a:spcPct val="100000"/>
              </a:lnSpc>
              <a:spcBef>
                <a:spcPts val="110"/>
              </a:spcBef>
            </a:pPr>
            <a:r>
              <a:rPr sz="800" spc="5" dirty="0">
                <a:solidFill>
                  <a:srgbClr val="EE2828"/>
                </a:solidFill>
                <a:latin typeface="OpenSymbol"/>
                <a:cs typeface="OpenSymbol"/>
              </a:rPr>
              <a:t>●</a:t>
            </a:r>
            <a:endParaRPr sz="800" dirty="0">
              <a:latin typeface="OpenSymbol"/>
              <a:cs typeface="OpenSymbol"/>
            </a:endParaRPr>
          </a:p>
        </p:txBody>
      </p:sp>
      <p:sp>
        <p:nvSpPr>
          <p:cNvPr id="22" name="object 22"/>
          <p:cNvSpPr txBox="1"/>
          <p:nvPr/>
        </p:nvSpPr>
        <p:spPr>
          <a:xfrm>
            <a:off x="662622" y="5608916"/>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3" name="object 23"/>
          <p:cNvSpPr txBox="1"/>
          <p:nvPr/>
        </p:nvSpPr>
        <p:spPr>
          <a:xfrm>
            <a:off x="982359" y="5367587"/>
            <a:ext cx="3145141" cy="1297471"/>
          </a:xfrm>
          <a:prstGeom prst="rect">
            <a:avLst/>
          </a:prstGeom>
        </p:spPr>
        <p:txBody>
          <a:bodyPr vert="horz" wrap="square" lIns="0" tIns="12700" rIns="0" bIns="0" rtlCol="0">
            <a:spAutoFit/>
          </a:bodyPr>
          <a:lstStyle/>
          <a:p>
            <a:pPr marL="12700" marR="5080">
              <a:lnSpc>
                <a:spcPct val="139300"/>
              </a:lnSpc>
              <a:spcBef>
                <a:spcPts val="100"/>
              </a:spcBef>
            </a:pPr>
            <a:r>
              <a:rPr lang="en-US" sz="1200" b="0" i="0" dirty="0">
                <a:effectLst/>
                <a:latin typeface="Noto Sans" panose="020B0502040504020204" pitchFamily="34" charset="0"/>
                <a:ea typeface="Noto Sans" panose="020B0502040504020204" pitchFamily="34" charset="0"/>
                <a:cs typeface="Noto Sans" panose="020B0502040504020204" pitchFamily="34" charset="0"/>
              </a:rPr>
              <a:t>There are roughly 1000 FF and 1400 PO working for the city of Boston</a:t>
            </a:r>
          </a:p>
          <a:p>
            <a:pPr marL="12700" marR="5080">
              <a:lnSpc>
                <a:spcPct val="139300"/>
              </a:lnSpc>
              <a:spcBef>
                <a:spcPts val="100"/>
              </a:spcBef>
            </a:pPr>
            <a:endParaRPr lang="en-US" sz="1200" spc="-5" dirty="0">
              <a:latin typeface="Noto Sans" panose="020B0502040504020204" pitchFamily="34" charset="0"/>
              <a:ea typeface="Noto Sans" panose="020B0502040504020204" pitchFamily="34" charset="0"/>
              <a:cs typeface="Noto Sans" panose="020B0502040504020204" pitchFamily="34" charset="0"/>
            </a:endParaRPr>
          </a:p>
          <a:p>
            <a:pPr marL="12700" marR="5080">
              <a:lnSpc>
                <a:spcPct val="139300"/>
              </a:lnSpc>
              <a:spcBef>
                <a:spcPts val="100"/>
              </a:spcBef>
            </a:pPr>
            <a:r>
              <a:rPr lang="en-US" sz="1200" spc="-5" dirty="0">
                <a:latin typeface="Noto Sans" panose="020B0502040504020204" pitchFamily="34" charset="0"/>
                <a:ea typeface="Noto Sans" panose="020B0502040504020204" pitchFamily="34" charset="0"/>
                <a:cs typeface="Noto Sans" panose="020B0502040504020204" pitchFamily="34" charset="0"/>
              </a:rPr>
              <a:t>We can see the no. of  PO going down on the country FF going up</a:t>
            </a:r>
            <a:endParaRPr sz="1200" dirty="0">
              <a:latin typeface="Noto Sans" panose="020B0502040504020204" pitchFamily="34" charset="0"/>
              <a:ea typeface="Noto Sans" panose="020B0502040504020204" pitchFamily="34" charset="0"/>
              <a:cs typeface="Noto Sans" panose="020B0502040504020204" pitchFamily="34" charset="0"/>
            </a:endParaRPr>
          </a:p>
        </p:txBody>
      </p:sp>
      <p:sp>
        <p:nvSpPr>
          <p:cNvPr id="24" name="object 24"/>
          <p:cNvSpPr txBox="1"/>
          <p:nvPr/>
        </p:nvSpPr>
        <p:spPr>
          <a:xfrm flipH="1">
            <a:off x="4960277" y="5046208"/>
            <a:ext cx="157823"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
        <p:nvSpPr>
          <p:cNvPr id="26" name="object 26"/>
          <p:cNvSpPr txBox="1"/>
          <p:nvPr/>
        </p:nvSpPr>
        <p:spPr>
          <a:xfrm>
            <a:off x="5158320" y="4883268"/>
            <a:ext cx="4470146" cy="716158"/>
          </a:xfrm>
          <a:prstGeom prst="rect">
            <a:avLst/>
          </a:prstGeom>
        </p:spPr>
        <p:txBody>
          <a:bodyPr vert="horz" wrap="square" lIns="0" tIns="96520" rIns="0" bIns="0" rtlCol="0">
            <a:spAutoFit/>
          </a:bodyPr>
          <a:lstStyle/>
          <a:p>
            <a:pPr marL="12700" marR="5080">
              <a:lnSpc>
                <a:spcPct val="113700"/>
              </a:lnSpc>
              <a:spcBef>
                <a:spcPts val="100"/>
              </a:spcBef>
            </a:pPr>
            <a:r>
              <a:rPr lang="en-US" sz="1200" dirty="0">
                <a:latin typeface="Noto Sans"/>
                <a:cs typeface="Noto Sans"/>
              </a:rPr>
              <a:t>In 2022 and 2021, </a:t>
            </a:r>
            <a:r>
              <a:rPr lang="en-US" sz="1200" spc="-10" dirty="0">
                <a:latin typeface="Noto Sans"/>
                <a:cs typeface="Noto Sans"/>
              </a:rPr>
              <a:t>there </a:t>
            </a:r>
            <a:r>
              <a:rPr lang="en-US" sz="1200" dirty="0">
                <a:latin typeface="Noto Sans"/>
                <a:cs typeface="Noto Sans"/>
              </a:rPr>
              <a:t>was a </a:t>
            </a:r>
            <a:r>
              <a:rPr lang="en-US" sz="1200" spc="-5" dirty="0">
                <a:latin typeface="Noto Sans"/>
                <a:cs typeface="Noto Sans"/>
              </a:rPr>
              <a:t>measurable difference in </a:t>
            </a:r>
            <a:r>
              <a:rPr lang="en-US" sz="1200" dirty="0">
                <a:latin typeface="Noto Sans"/>
                <a:cs typeface="Noto Sans"/>
              </a:rPr>
              <a:t>mean </a:t>
            </a:r>
            <a:r>
              <a:rPr lang="en-US" sz="1200" spc="-10" dirty="0">
                <a:latin typeface="Noto Sans"/>
                <a:cs typeface="Noto Sans"/>
              </a:rPr>
              <a:t>overtime </a:t>
            </a:r>
            <a:r>
              <a:rPr lang="en-US" sz="1200" dirty="0">
                <a:latin typeface="Noto Sans"/>
                <a:cs typeface="Noto Sans"/>
              </a:rPr>
              <a:t>pay </a:t>
            </a:r>
            <a:r>
              <a:rPr lang="en-US" sz="1200" spc="-5" dirty="0">
                <a:latin typeface="Noto Sans"/>
                <a:cs typeface="Noto Sans"/>
              </a:rPr>
              <a:t>between </a:t>
            </a:r>
            <a:r>
              <a:rPr lang="en-US" sz="1200" spc="-10" dirty="0">
                <a:latin typeface="Noto Sans"/>
                <a:cs typeface="Noto Sans"/>
              </a:rPr>
              <a:t>firefighters </a:t>
            </a:r>
            <a:r>
              <a:rPr lang="en-US" sz="1200" spc="-5" dirty="0">
                <a:latin typeface="Noto Sans"/>
                <a:cs typeface="Noto Sans"/>
              </a:rPr>
              <a:t>and police</a:t>
            </a:r>
            <a:r>
              <a:rPr lang="en-US" sz="1200" spc="10" dirty="0">
                <a:latin typeface="Noto Sans"/>
                <a:cs typeface="Noto Sans"/>
              </a:rPr>
              <a:t> </a:t>
            </a:r>
            <a:r>
              <a:rPr lang="en-US" sz="1200" spc="-5" dirty="0">
                <a:latin typeface="Noto Sans"/>
                <a:cs typeface="Noto Sans"/>
              </a:rPr>
              <a:t>officers &amp; no. of employers.</a:t>
            </a:r>
            <a:endParaRPr lang="en-US" sz="1200" dirty="0">
              <a:latin typeface="Noto Sans"/>
              <a:cs typeface="Noto Sans"/>
            </a:endParaRPr>
          </a:p>
        </p:txBody>
      </p:sp>
      <p:sp>
        <p:nvSpPr>
          <p:cNvPr id="29" name="object 29"/>
          <p:cNvSpPr txBox="1"/>
          <p:nvPr/>
        </p:nvSpPr>
        <p:spPr>
          <a:xfrm>
            <a:off x="707389" y="6232584"/>
            <a:ext cx="89535" cy="121920"/>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pic>
        <p:nvPicPr>
          <p:cNvPr id="32" name="Picture 31" descr="A graph of a number of employees&#10;&#10;Description automatically generated">
            <a:extLst>
              <a:ext uri="{FF2B5EF4-FFF2-40B4-BE49-F238E27FC236}">
                <a16:creationId xmlns:a16="http://schemas.microsoft.com/office/drawing/2014/main" id="{C8D10605-0D8E-D49B-A885-586D8D744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56" y="2102581"/>
            <a:ext cx="4668409" cy="2943627"/>
          </a:xfrm>
          <a:prstGeom prst="rect">
            <a:avLst/>
          </a:prstGeom>
        </p:spPr>
      </p:pic>
      <p:pic>
        <p:nvPicPr>
          <p:cNvPr id="34" name="Picture 33" descr="A graph of numbers and colors&#10;&#10;Description automatically generated with medium confidence">
            <a:extLst>
              <a:ext uri="{FF2B5EF4-FFF2-40B4-BE49-F238E27FC236}">
                <a16:creationId xmlns:a16="http://schemas.microsoft.com/office/drawing/2014/main" id="{5D225B73-949F-E91E-F8F6-F291A9688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500" y="2408535"/>
            <a:ext cx="5308730" cy="2331720"/>
          </a:xfrm>
          <a:prstGeom prst="rect">
            <a:avLst/>
          </a:prstGeom>
        </p:spPr>
      </p:pic>
      <p:sp>
        <p:nvSpPr>
          <p:cNvPr id="35" name="object 23">
            <a:extLst>
              <a:ext uri="{FF2B5EF4-FFF2-40B4-BE49-F238E27FC236}">
                <a16:creationId xmlns:a16="http://schemas.microsoft.com/office/drawing/2014/main" id="{1281BD02-D618-98E2-2A07-0D1F1C6F1727}"/>
              </a:ext>
            </a:extLst>
          </p:cNvPr>
          <p:cNvSpPr txBox="1"/>
          <p:nvPr/>
        </p:nvSpPr>
        <p:spPr>
          <a:xfrm>
            <a:off x="1035980" y="1503694"/>
            <a:ext cx="2740963" cy="283796"/>
          </a:xfrm>
          <a:prstGeom prst="rect">
            <a:avLst/>
          </a:prstGeom>
        </p:spPr>
        <p:txBody>
          <a:bodyPr vert="horz" wrap="square" lIns="0" tIns="12700" rIns="0" bIns="0" rtlCol="0">
            <a:spAutoFit/>
          </a:bodyPr>
          <a:lstStyle/>
          <a:p>
            <a:pPr marL="12700" marR="5080">
              <a:lnSpc>
                <a:spcPct val="139300"/>
              </a:lnSpc>
              <a:spcBef>
                <a:spcPts val="100"/>
              </a:spcBef>
            </a:pPr>
            <a:r>
              <a:rPr lang="en-US" sz="1400" b="1" spc="-5" dirty="0">
                <a:solidFill>
                  <a:srgbClr val="333333"/>
                </a:solidFill>
                <a:latin typeface="Noto Sans"/>
                <a:cs typeface="Noto Sans"/>
              </a:rPr>
              <a:t>No. of Employee per year</a:t>
            </a:r>
            <a:endParaRPr sz="1400" b="1" dirty="0">
              <a:latin typeface="Noto Sans"/>
              <a:cs typeface="Noto Sans"/>
            </a:endParaRPr>
          </a:p>
        </p:txBody>
      </p:sp>
      <p:sp>
        <p:nvSpPr>
          <p:cNvPr id="36" name="object 23">
            <a:extLst>
              <a:ext uri="{FF2B5EF4-FFF2-40B4-BE49-F238E27FC236}">
                <a16:creationId xmlns:a16="http://schemas.microsoft.com/office/drawing/2014/main" id="{0BA4E255-99EA-81A7-3A7F-57A85A9121DF}"/>
              </a:ext>
            </a:extLst>
          </p:cNvPr>
          <p:cNvSpPr txBox="1"/>
          <p:nvPr/>
        </p:nvSpPr>
        <p:spPr>
          <a:xfrm>
            <a:off x="5499507" y="1592629"/>
            <a:ext cx="2740963" cy="283796"/>
          </a:xfrm>
          <a:prstGeom prst="rect">
            <a:avLst/>
          </a:prstGeom>
        </p:spPr>
        <p:txBody>
          <a:bodyPr vert="horz" wrap="square" lIns="0" tIns="12700" rIns="0" bIns="0" rtlCol="0">
            <a:spAutoFit/>
          </a:bodyPr>
          <a:lstStyle/>
          <a:p>
            <a:pPr marL="12700" marR="5080">
              <a:lnSpc>
                <a:spcPct val="139300"/>
              </a:lnSpc>
              <a:spcBef>
                <a:spcPts val="100"/>
              </a:spcBef>
            </a:pPr>
            <a:r>
              <a:rPr lang="en-US" sz="1400" b="1" spc="-5" dirty="0">
                <a:solidFill>
                  <a:srgbClr val="333333"/>
                </a:solidFill>
                <a:latin typeface="Noto Sans"/>
                <a:cs typeface="Noto Sans"/>
              </a:rPr>
              <a:t>Salary Distribution</a:t>
            </a:r>
            <a:endParaRPr sz="1400" b="1" dirty="0">
              <a:latin typeface="Noto Sans"/>
              <a:cs typeface="Noto Sans"/>
            </a:endParaRPr>
          </a:p>
        </p:txBody>
      </p:sp>
      <p:sp>
        <p:nvSpPr>
          <p:cNvPr id="37" name="object 26">
            <a:extLst>
              <a:ext uri="{FF2B5EF4-FFF2-40B4-BE49-F238E27FC236}">
                <a16:creationId xmlns:a16="http://schemas.microsoft.com/office/drawing/2014/main" id="{2089116F-676E-C364-933A-D598B4997F92}"/>
              </a:ext>
            </a:extLst>
          </p:cNvPr>
          <p:cNvSpPr txBox="1"/>
          <p:nvPr/>
        </p:nvSpPr>
        <p:spPr>
          <a:xfrm>
            <a:off x="5176553" y="5776539"/>
            <a:ext cx="3972624" cy="716158"/>
          </a:xfrm>
          <a:prstGeom prst="rect">
            <a:avLst/>
          </a:prstGeom>
        </p:spPr>
        <p:txBody>
          <a:bodyPr vert="horz" wrap="square" lIns="0" tIns="96520" rIns="0" bIns="0" rtlCol="0">
            <a:spAutoFit/>
          </a:bodyPr>
          <a:lstStyle/>
          <a:p>
            <a:pPr marL="12700" marR="5080">
              <a:lnSpc>
                <a:spcPct val="113700"/>
              </a:lnSpc>
              <a:spcBef>
                <a:spcPts val="100"/>
              </a:spcBef>
            </a:pPr>
            <a:r>
              <a:rPr lang="en-US" sz="1200" b="0" i="0" dirty="0">
                <a:effectLst/>
                <a:latin typeface="Noto Sans" panose="020B0502040504020204" pitchFamily="34" charset="0"/>
                <a:ea typeface="Noto Sans" panose="020B0502040504020204" pitchFamily="34" charset="0"/>
                <a:cs typeface="Noto Sans" panose="020B0502040504020204" pitchFamily="34" charset="0"/>
              </a:rPr>
              <a:t>In 2022, firefighters have higher regular pay. In 2022, police officers saw a slight increase in all earnings categories.</a:t>
            </a:r>
            <a:endParaRPr lang="en-US" sz="1200" dirty="0">
              <a:latin typeface="Noto Sans" panose="020B0502040504020204" pitchFamily="34" charset="0"/>
              <a:ea typeface="Noto Sans" panose="020B0502040504020204" pitchFamily="34" charset="0"/>
              <a:cs typeface="Noto Sans" panose="020B0502040504020204" pitchFamily="34" charset="0"/>
            </a:endParaRPr>
          </a:p>
        </p:txBody>
      </p:sp>
      <p:sp>
        <p:nvSpPr>
          <p:cNvPr id="39" name="object 24">
            <a:extLst>
              <a:ext uri="{FF2B5EF4-FFF2-40B4-BE49-F238E27FC236}">
                <a16:creationId xmlns:a16="http://schemas.microsoft.com/office/drawing/2014/main" id="{1687AA00-A9DD-0C7D-DACC-8420A4E4FC1D}"/>
              </a:ext>
            </a:extLst>
          </p:cNvPr>
          <p:cNvSpPr txBox="1"/>
          <p:nvPr/>
        </p:nvSpPr>
        <p:spPr>
          <a:xfrm flipH="1">
            <a:off x="5079409" y="6014383"/>
            <a:ext cx="157823" cy="109004"/>
          </a:xfrm>
          <a:prstGeom prst="rect">
            <a:avLst/>
          </a:prstGeom>
        </p:spPr>
        <p:txBody>
          <a:bodyPr vert="horz" wrap="square" lIns="0" tIns="16510" rIns="0" bIns="0" rtlCol="0">
            <a:spAutoFit/>
          </a:bodyPr>
          <a:lstStyle/>
          <a:p>
            <a:pPr marL="12700">
              <a:lnSpc>
                <a:spcPct val="100000"/>
              </a:lnSpc>
              <a:spcBef>
                <a:spcPts val="130"/>
              </a:spcBef>
            </a:pPr>
            <a:r>
              <a:rPr sz="600" spc="20" dirty="0">
                <a:solidFill>
                  <a:srgbClr val="EE2828"/>
                </a:solidFill>
                <a:latin typeface="OpenSymbol"/>
                <a:cs typeface="OpenSymbol"/>
              </a:rPr>
              <a:t>●</a:t>
            </a:r>
            <a:endParaRPr sz="600" dirty="0">
              <a:latin typeface="OpenSymbol"/>
              <a:cs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7500" y="405419"/>
            <a:ext cx="10811510" cy="566822"/>
          </a:xfrm>
          <a:prstGeom prst="rect">
            <a:avLst/>
          </a:prstGeom>
        </p:spPr>
        <p:txBody>
          <a:bodyPr vert="horz" wrap="square" lIns="0" tIns="12700" rIns="0" bIns="0" rtlCol="0">
            <a:spAutoFit/>
          </a:bodyPr>
          <a:lstStyle/>
          <a:p>
            <a:pPr marL="12700">
              <a:lnSpc>
                <a:spcPct val="100000"/>
              </a:lnSpc>
              <a:spcBef>
                <a:spcPts val="100"/>
              </a:spcBef>
            </a:pPr>
            <a:r>
              <a:rPr sz="3600" spc="-20" dirty="0"/>
              <a:t>Police </a:t>
            </a:r>
            <a:r>
              <a:rPr sz="3600" spc="-30" dirty="0"/>
              <a:t>Officers </a:t>
            </a:r>
            <a:r>
              <a:rPr sz="3600" dirty="0"/>
              <a:t>and</a:t>
            </a:r>
            <a:r>
              <a:rPr sz="3600" spc="-65" dirty="0"/>
              <a:t> </a:t>
            </a:r>
            <a:r>
              <a:rPr sz="3600" spc="-25" dirty="0"/>
              <a:t>Firefighters</a:t>
            </a:r>
            <a:r>
              <a:rPr lang="en-US" sz="3600" spc="-25" dirty="0"/>
              <a:t>(Salary distribution)</a:t>
            </a:r>
            <a:endParaRPr sz="3600" dirty="0"/>
          </a:p>
        </p:txBody>
      </p:sp>
      <p:sp>
        <p:nvSpPr>
          <p:cNvPr id="15" name="Slide Number Placeholder 14">
            <a:extLst>
              <a:ext uri="{FF2B5EF4-FFF2-40B4-BE49-F238E27FC236}">
                <a16:creationId xmlns:a16="http://schemas.microsoft.com/office/drawing/2014/main" id="{770A3832-824D-CF78-9D1E-98F692636147}"/>
              </a:ext>
            </a:extLst>
          </p:cNvPr>
          <p:cNvSpPr>
            <a:spLocks noGrp="1"/>
          </p:cNvSpPr>
          <p:nvPr>
            <p:ph type="sldNum" sz="quarter" idx="12"/>
          </p:nvPr>
        </p:nvSpPr>
        <p:spPr>
          <a:xfrm>
            <a:off x="8971280" y="6875538"/>
            <a:ext cx="617220" cy="215444"/>
          </a:xfrm>
        </p:spPr>
        <p:txBody>
          <a:bodyPr/>
          <a:lstStyle/>
          <a:p>
            <a:pPr marL="139700">
              <a:lnSpc>
                <a:spcPct val="100000"/>
              </a:lnSpc>
              <a:spcBef>
                <a:spcPts val="195"/>
              </a:spcBef>
            </a:pPr>
            <a:fld id="{81D60167-4931-47E6-BA6A-407CBD079E47}" type="slidenum">
              <a:rPr lang="en-US" smtClean="0"/>
              <a:t>9</a:t>
            </a:fld>
            <a:r>
              <a:rPr lang="en-US" dirty="0"/>
              <a:t> /</a:t>
            </a:r>
            <a:r>
              <a:rPr lang="en-US" spc="-85" dirty="0"/>
              <a:t> </a:t>
            </a:r>
            <a:r>
              <a:rPr lang="en-US" dirty="0"/>
              <a:t>12</a:t>
            </a:r>
          </a:p>
        </p:txBody>
      </p:sp>
      <p:sp>
        <p:nvSpPr>
          <p:cNvPr id="4" name="object 4"/>
          <p:cNvSpPr txBox="1"/>
          <p:nvPr/>
        </p:nvSpPr>
        <p:spPr>
          <a:xfrm>
            <a:off x="1192530" y="1778597"/>
            <a:ext cx="98425" cy="135255"/>
          </a:xfrm>
          <a:prstGeom prst="rect">
            <a:avLst/>
          </a:prstGeom>
        </p:spPr>
        <p:txBody>
          <a:bodyPr vert="horz" wrap="square" lIns="0" tIns="15240" rIns="0" bIns="0" rtlCol="0">
            <a:spAutoFit/>
          </a:bodyPr>
          <a:lstStyle/>
          <a:p>
            <a:pPr marL="12700">
              <a:lnSpc>
                <a:spcPct val="100000"/>
              </a:lnSpc>
              <a:spcBef>
                <a:spcPts val="120"/>
              </a:spcBef>
            </a:pPr>
            <a:r>
              <a:rPr sz="700" spc="15" dirty="0">
                <a:solidFill>
                  <a:srgbClr val="EE2828"/>
                </a:solidFill>
                <a:latin typeface="OpenSymbol"/>
                <a:cs typeface="OpenSymbol"/>
              </a:rPr>
              <a:t>●</a:t>
            </a:r>
            <a:endParaRPr sz="700">
              <a:latin typeface="OpenSymbol"/>
              <a:cs typeface="OpenSymbol"/>
            </a:endParaRPr>
          </a:p>
        </p:txBody>
      </p:sp>
      <p:sp>
        <p:nvSpPr>
          <p:cNvPr id="5" name="object 5"/>
          <p:cNvSpPr txBox="1"/>
          <p:nvPr/>
        </p:nvSpPr>
        <p:spPr>
          <a:xfrm>
            <a:off x="1516380" y="1722716"/>
            <a:ext cx="5967095" cy="1418337"/>
          </a:xfrm>
          <a:prstGeom prst="rect">
            <a:avLst/>
          </a:prstGeom>
        </p:spPr>
        <p:txBody>
          <a:bodyPr vert="horz" wrap="square" lIns="0" tIns="12700" rIns="0" bIns="0" rtlCol="0">
            <a:spAutoFit/>
          </a:bodyPr>
          <a:lstStyle/>
          <a:p>
            <a:pPr marL="12700">
              <a:lnSpc>
                <a:spcPct val="100000"/>
              </a:lnSpc>
              <a:spcBef>
                <a:spcPts val="100"/>
              </a:spcBef>
            </a:pPr>
            <a:r>
              <a:rPr lang="en-US" sz="1400" spc="-5" dirty="0">
                <a:latin typeface="Noto Sans"/>
                <a:cs typeface="Noto Sans"/>
              </a:rPr>
              <a:t>The median salary for PO &amp; FF are around $100k to $150k</a:t>
            </a:r>
          </a:p>
          <a:p>
            <a:pPr marL="12700">
              <a:lnSpc>
                <a:spcPct val="100000"/>
              </a:lnSpc>
              <a:spcBef>
                <a:spcPts val="100"/>
              </a:spcBef>
            </a:pPr>
            <a:endParaRPr lang="en-US" sz="1400" spc="-5" dirty="0">
              <a:latin typeface="Noto Sans"/>
              <a:cs typeface="Noto Sans"/>
            </a:endParaRPr>
          </a:p>
          <a:p>
            <a:pPr marL="12700">
              <a:lnSpc>
                <a:spcPct val="100000"/>
              </a:lnSpc>
              <a:spcBef>
                <a:spcPts val="100"/>
              </a:spcBef>
            </a:pPr>
            <a:r>
              <a:rPr lang="en-US" sz="1400" spc="-5" dirty="0">
                <a:latin typeface="Noto Sans"/>
                <a:cs typeface="Noto Sans"/>
              </a:rPr>
              <a:t> There’s no change during the pandemic time in FF but we can see there are changes in overtime salary in PO.</a:t>
            </a:r>
          </a:p>
          <a:p>
            <a:pPr marL="12700">
              <a:lnSpc>
                <a:spcPct val="100000"/>
              </a:lnSpc>
              <a:spcBef>
                <a:spcPts val="100"/>
              </a:spcBef>
            </a:pPr>
            <a:endParaRPr lang="en-US" spc="-5" dirty="0">
              <a:latin typeface="Noto Sans"/>
              <a:cs typeface="Noto Sans"/>
            </a:endParaRPr>
          </a:p>
          <a:p>
            <a:pPr marL="12700">
              <a:lnSpc>
                <a:spcPct val="100000"/>
              </a:lnSpc>
              <a:spcBef>
                <a:spcPts val="100"/>
              </a:spcBef>
            </a:pPr>
            <a:r>
              <a:rPr lang="en-US" sz="1400" dirty="0">
                <a:latin typeface="Noto Sans"/>
                <a:cs typeface="Noto Sans"/>
              </a:rPr>
              <a:t>Po has the highest no. of officers but FF has the highest salary</a:t>
            </a:r>
            <a:endParaRPr sz="1400" dirty="0">
              <a:latin typeface="Noto Sans"/>
              <a:cs typeface="Noto Sans"/>
            </a:endParaRPr>
          </a:p>
        </p:txBody>
      </p:sp>
      <p:sp>
        <p:nvSpPr>
          <p:cNvPr id="6" name="object 6"/>
          <p:cNvSpPr txBox="1"/>
          <p:nvPr/>
        </p:nvSpPr>
        <p:spPr>
          <a:xfrm>
            <a:off x="1192530" y="2233256"/>
            <a:ext cx="98425" cy="135255"/>
          </a:xfrm>
          <a:prstGeom prst="rect">
            <a:avLst/>
          </a:prstGeom>
        </p:spPr>
        <p:txBody>
          <a:bodyPr vert="horz" wrap="square" lIns="0" tIns="15240" rIns="0" bIns="0" rtlCol="0">
            <a:spAutoFit/>
          </a:bodyPr>
          <a:lstStyle/>
          <a:p>
            <a:pPr marL="12700">
              <a:lnSpc>
                <a:spcPct val="100000"/>
              </a:lnSpc>
              <a:spcBef>
                <a:spcPts val="120"/>
              </a:spcBef>
            </a:pPr>
            <a:r>
              <a:rPr sz="700" spc="15" dirty="0">
                <a:solidFill>
                  <a:srgbClr val="EE2828"/>
                </a:solidFill>
                <a:latin typeface="OpenSymbol"/>
                <a:cs typeface="OpenSymbol"/>
              </a:rPr>
              <a:t>●</a:t>
            </a:r>
            <a:endParaRPr sz="700">
              <a:latin typeface="OpenSymbol"/>
              <a:cs typeface="OpenSymbol"/>
            </a:endParaRPr>
          </a:p>
        </p:txBody>
      </p:sp>
      <p:sp>
        <p:nvSpPr>
          <p:cNvPr id="7" name="object 7"/>
          <p:cNvSpPr txBox="1"/>
          <p:nvPr/>
        </p:nvSpPr>
        <p:spPr>
          <a:xfrm>
            <a:off x="1256030" y="2948902"/>
            <a:ext cx="98425" cy="135255"/>
          </a:xfrm>
          <a:prstGeom prst="rect">
            <a:avLst/>
          </a:prstGeom>
        </p:spPr>
        <p:txBody>
          <a:bodyPr vert="horz" wrap="square" lIns="0" tIns="15240" rIns="0" bIns="0" rtlCol="0">
            <a:spAutoFit/>
          </a:bodyPr>
          <a:lstStyle/>
          <a:p>
            <a:pPr marL="12700">
              <a:lnSpc>
                <a:spcPct val="100000"/>
              </a:lnSpc>
              <a:spcBef>
                <a:spcPts val="120"/>
              </a:spcBef>
            </a:pPr>
            <a:r>
              <a:rPr sz="700" spc="15" dirty="0">
                <a:solidFill>
                  <a:srgbClr val="EE2828"/>
                </a:solidFill>
                <a:latin typeface="OpenSymbol"/>
                <a:cs typeface="OpenSymbol"/>
              </a:rPr>
              <a:t>●</a:t>
            </a:r>
            <a:endParaRPr sz="700" dirty="0">
              <a:latin typeface="OpenSymbol"/>
              <a:cs typeface="OpenSymbol"/>
            </a:endParaRPr>
          </a:p>
        </p:txBody>
      </p:sp>
      <p:pic>
        <p:nvPicPr>
          <p:cNvPr id="12" name="Picture 11" descr="A graph of a number of blue and red colored shapes&#10;&#10;Description automatically generated with medium confidence">
            <a:extLst>
              <a:ext uri="{FF2B5EF4-FFF2-40B4-BE49-F238E27FC236}">
                <a16:creationId xmlns:a16="http://schemas.microsoft.com/office/drawing/2014/main" id="{FD20F1E6-69DA-BEAB-F4E5-79E803461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5048" y="3451185"/>
            <a:ext cx="5413704" cy="3328567"/>
          </a:xfrm>
          <a:prstGeom prst="rect">
            <a:avLst/>
          </a:prstGeom>
        </p:spPr>
      </p:pic>
      <p:pic>
        <p:nvPicPr>
          <p:cNvPr id="3074" name="Picture 2" descr="Boston Firefighters Douse 6-Alarm Fire In Charlestown, Cause Under  Investigation | WBUR News">
            <a:extLst>
              <a:ext uri="{FF2B5EF4-FFF2-40B4-BE49-F238E27FC236}">
                <a16:creationId xmlns:a16="http://schemas.microsoft.com/office/drawing/2014/main" id="{CB43F7DC-AD30-40A5-AF0A-4C10E2BBF3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126" y="4201068"/>
            <a:ext cx="2744281"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oston task force calls for independent office with subpoena power as part  of Boston Police Department reforms - masslive.com">
            <a:extLst>
              <a:ext uri="{FF2B5EF4-FFF2-40B4-BE49-F238E27FC236}">
                <a16:creationId xmlns:a16="http://schemas.microsoft.com/office/drawing/2014/main" id="{92FD01A2-BCCD-CECD-6E7D-BE35DA6B14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8" y="4129861"/>
            <a:ext cx="2371463" cy="17785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3016</TotalTime>
  <Words>846</Words>
  <Application>Microsoft Office PowerPoint</Application>
  <PresentationFormat>Custom</PresentationFormat>
  <Paragraphs>143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Carlito</vt:lpstr>
      <vt:lpstr>Liberation Sans</vt:lpstr>
      <vt:lpstr>Noto Sans</vt:lpstr>
      <vt:lpstr>OpenSymbol</vt:lpstr>
      <vt:lpstr>Söhne</vt:lpstr>
      <vt:lpstr>Office Theme</vt:lpstr>
      <vt:lpstr>PowerPoint Presentation</vt:lpstr>
      <vt:lpstr>Introduction</vt:lpstr>
      <vt:lpstr>Payroll Change over years</vt:lpstr>
      <vt:lpstr>Overtime trends with regular income</vt:lpstr>
      <vt:lpstr>Wealth Segregation w.r.t income</vt:lpstr>
      <vt:lpstr>The top departments that contribute 70% to the Boston government.  </vt:lpstr>
      <vt:lpstr>How is quin bill affecting all earners and is there any inclination through the years?  </vt:lpstr>
      <vt:lpstr>Police vs Fire Department</vt:lpstr>
      <vt:lpstr>Police Officers and Firefighters(Salary distribution)</vt:lpstr>
      <vt:lpstr>Recommendations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Jeffrey Nicolich</dc:creator>
  <cp:lastModifiedBy>Saurabh Vishwanath Zulkanthiwar</cp:lastModifiedBy>
  <cp:revision>107</cp:revision>
  <dcterms:created xsi:type="dcterms:W3CDTF">2023-08-11T14:40:54Z</dcterms:created>
  <dcterms:modified xsi:type="dcterms:W3CDTF">2024-02-18T04:01:21Z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2018-10-24T00:00:00Z</vt:filetime>
  </property>
  <property fmtid="{D5CDD505-2E9C-101B-9397-08002B2CF9AE}" pid="3" name="Creator">
    <vt:lpwstr>Impress</vt:lpwstr>
  </property>
  <property fmtid="{D5CDD505-2E9C-101B-9397-08002B2CF9AE}" pid="4" name="LastSaved">
    <vt:filetime>2023-08-11T00:00:00Z</vt:filetime>
  </property>
</Properties>
</file>