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81" r:id="rId14"/>
    <p:sldId id="280" r:id="rId15"/>
    <p:sldId id="284" r:id="rId16"/>
    <p:sldId id="286" r:id="rId17"/>
    <p:sldId id="287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892712" y="3152920"/>
            <a:ext cx="7358575" cy="19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US" sz="2400" b="1" dirty="0">
                <a:solidFill>
                  <a:schemeClr val="dk1"/>
                </a:solidFill>
              </a:rPr>
              <a:t>ALY 6080 –</a:t>
            </a:r>
            <a:br>
              <a:rPr lang="en-US" sz="2400" b="1" dirty="0">
                <a:solidFill>
                  <a:schemeClr val="dk1"/>
                </a:solidFill>
              </a:rPr>
            </a:br>
            <a:r>
              <a:rPr lang="en-US" sz="2400" b="1" dirty="0">
                <a:solidFill>
                  <a:schemeClr val="dk1"/>
                </a:solidFill>
              </a:rPr>
              <a:t> Analytics System Technology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>
                <a:solidFill>
                  <a:schemeClr val="dk1"/>
                </a:solidFill>
              </a:rPr>
              <a:t>Capstone Project : India Crime Data Analysis</a:t>
            </a:r>
            <a:br>
              <a:rPr lang="en-US" sz="2400" b="1" dirty="0">
                <a:solidFill>
                  <a:schemeClr val="dk1"/>
                </a:solidFill>
              </a:rPr>
            </a:br>
            <a:br>
              <a:rPr lang="en-US" sz="2400" b="1" dirty="0"/>
            </a:br>
            <a:br>
              <a:rPr lang="en-US" sz="2400" b="1" dirty="0"/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43000" y="5148775"/>
            <a:ext cx="6858000" cy="115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Helvetica Neue"/>
                <a:sym typeface="Helvetica Neue"/>
              </a:rPr>
              <a:t>Submitted by:</a:t>
            </a:r>
          </a:p>
          <a:p>
            <a:pPr algn="ctr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Saurabh Zulkanthiwar</a:t>
            </a:r>
            <a:endParaRPr lang="en-US" sz="2400" dirty="0">
              <a:solidFill>
                <a:schemeClr val="dk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3F58-6EC8-BCF4-BAF5-F47AAD58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7805854" cy="469785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79D96AB-0939-7264-7C83-035705B9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917"/>
            <a:ext cx="8842916" cy="3740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AADA9-BE89-DCCC-2D4D-A8A06C528E41}"/>
              </a:ext>
            </a:extLst>
          </p:cNvPr>
          <p:cNvSpPr txBox="1"/>
          <p:nvPr/>
        </p:nvSpPr>
        <p:spPr>
          <a:xfrm>
            <a:off x="928468" y="1562599"/>
            <a:ext cx="767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Analyzing trend of crimes committed  against women.</a:t>
            </a:r>
          </a:p>
        </p:txBody>
      </p:sp>
    </p:spTree>
    <p:extLst>
      <p:ext uri="{BB962C8B-B14F-4D97-AF65-F5344CB8AC3E}">
        <p14:creationId xmlns:p14="http://schemas.microsoft.com/office/powerpoint/2010/main" val="149736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B908-ADBF-56D9-E661-584B81AD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7683191" cy="358273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666FA30-AAEB-3B4A-D1B3-D397C5A1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430"/>
            <a:ext cx="5044813" cy="3551407"/>
          </a:xfrm>
          <a:prstGeom prst="rect">
            <a:avLst/>
          </a:prstGeom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3C35CAD-9117-44DD-1A82-2786E4D3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218" y="2436428"/>
            <a:ext cx="4318783" cy="3148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EF5722-B6C2-51B1-2267-D5E33AECE875}"/>
              </a:ext>
            </a:extLst>
          </p:cNvPr>
          <p:cNvSpPr txBox="1"/>
          <p:nvPr/>
        </p:nvSpPr>
        <p:spPr>
          <a:xfrm>
            <a:off x="576776" y="1445195"/>
            <a:ext cx="767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Analyzing crime for Rape against women.</a:t>
            </a:r>
          </a:p>
        </p:txBody>
      </p:sp>
    </p:spTree>
    <p:extLst>
      <p:ext uri="{BB962C8B-B14F-4D97-AF65-F5344CB8AC3E}">
        <p14:creationId xmlns:p14="http://schemas.microsoft.com/office/powerpoint/2010/main" val="94864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4924-2616-A0D7-3141-7736116C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8240752" cy="469786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</a:t>
            </a:r>
          </a:p>
        </p:txBody>
      </p:sp>
      <p:pic>
        <p:nvPicPr>
          <p:cNvPr id="3" name="Picture 3" descr="Map&#10;&#10;Description automatically generated">
            <a:extLst>
              <a:ext uri="{FF2B5EF4-FFF2-40B4-BE49-F238E27FC236}">
                <a16:creationId xmlns:a16="http://schemas.microsoft.com/office/drawing/2014/main" id="{FB918D3B-4465-7444-A37B-186BFCCD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" y="1712770"/>
            <a:ext cx="9121696" cy="4179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F61A40-024A-32AC-50B1-BFDB6A65702D}"/>
              </a:ext>
            </a:extLst>
          </p:cNvPr>
          <p:cNvSpPr txBox="1"/>
          <p:nvPr/>
        </p:nvSpPr>
        <p:spPr>
          <a:xfrm>
            <a:off x="1470073" y="1369068"/>
            <a:ext cx="767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Density of Rape cases across.</a:t>
            </a:r>
          </a:p>
        </p:txBody>
      </p:sp>
    </p:spTree>
    <p:extLst>
      <p:ext uri="{BB962C8B-B14F-4D97-AF65-F5344CB8AC3E}">
        <p14:creationId xmlns:p14="http://schemas.microsoft.com/office/powerpoint/2010/main" val="72793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9117-B974-9E46-5AC4-A7E8313D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04735"/>
            <a:ext cx="8229600" cy="1460538"/>
          </a:xfrm>
        </p:spPr>
        <p:txBody>
          <a:bodyPr/>
          <a:lstStyle/>
          <a:p>
            <a:r>
              <a:rPr lang="en-US" sz="3600"/>
              <a:t>Linear Regression </a:t>
            </a:r>
            <a:br>
              <a:rPr lang="en-US" sz="3600"/>
            </a:br>
            <a:r>
              <a:rPr lang="en-US" sz="3600"/>
              <a:t>Logistic Regression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C39DF-009D-472C-94B8-0CACEA2D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8139"/>
            <a:ext cx="8229600" cy="1302872"/>
          </a:xfrm>
        </p:spPr>
        <p:txBody>
          <a:bodyPr/>
          <a:lstStyle/>
          <a:p>
            <a:r>
              <a:rPr lang="en-US" sz="3600" b="1" dirty="0"/>
              <a:t>Predictive Modeling Techniques </a:t>
            </a:r>
          </a:p>
        </p:txBody>
      </p:sp>
    </p:spTree>
    <p:extLst>
      <p:ext uri="{BB962C8B-B14F-4D97-AF65-F5344CB8AC3E}">
        <p14:creationId xmlns:p14="http://schemas.microsoft.com/office/powerpoint/2010/main" val="286481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5C3C-7B54-8FC2-84D3-624C737E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7660888" cy="25791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E2853-2D05-2DBC-771F-8D106B9F5C60}"/>
              </a:ext>
            </a:extLst>
          </p:cNvPr>
          <p:cNvSpPr/>
          <p:nvPr/>
        </p:nvSpPr>
        <p:spPr>
          <a:xfrm>
            <a:off x="367990" y="1221058"/>
            <a:ext cx="8318810" cy="8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cs typeface="Arial"/>
              </a:rPr>
              <a:t>Dependent Variable X – Total IPC Crime</a:t>
            </a:r>
          </a:p>
          <a:p>
            <a:pPr algn="ctr"/>
            <a:r>
              <a:rPr lang="en-US" sz="1800">
                <a:cs typeface="Arial"/>
              </a:rPr>
              <a:t>Independent Variable Y - Year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13DFC6A-77E8-007F-97FC-32D0098D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2167886"/>
            <a:ext cx="4605453" cy="3815769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139EF0F-AD0F-64E7-8C31-58DA8A00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46" y="2162563"/>
            <a:ext cx="4159404" cy="263323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8BA2B31-7AC1-9146-9F30-B42878A3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722" y="5008961"/>
            <a:ext cx="4170556" cy="10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5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6ED92D-9BC7-05C9-A6A5-D4C25D93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21780"/>
            <a:ext cx="8296508" cy="1091387"/>
          </a:xfrm>
        </p:spPr>
        <p:txBody>
          <a:bodyPr/>
          <a:lstStyle/>
          <a:p>
            <a:r>
              <a:rPr lang="en-US" sz="2000"/>
              <a:t>Dependent Variable X – Total IPC Crime </a:t>
            </a:r>
          </a:p>
          <a:p>
            <a:r>
              <a:rPr lang="en-US" sz="2000"/>
              <a:t>Independent Variable Y – Year </a:t>
            </a:r>
          </a:p>
          <a:p>
            <a:endParaRPr lang="en-US" sz="2000"/>
          </a:p>
          <a:p>
            <a:pPr marL="114300" indent="0">
              <a:buNone/>
            </a:pPr>
            <a:r>
              <a:rPr lang="en-US" sz="2000"/>
              <a:t>Splitting Into Test and Train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66A0DE-34C3-AC5D-86A8-EBAB11EA8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7928518" cy="249044"/>
          </a:xfrm>
        </p:spPr>
        <p:txBody>
          <a:bodyPr/>
          <a:lstStyle/>
          <a:p>
            <a:r>
              <a:rPr lang="en-US" sz="2800"/>
              <a:t>Logistic Regression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F8FA27D-26DD-78AE-3503-BB27F283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8" y="2946359"/>
            <a:ext cx="8809463" cy="69764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FD3BF11-9685-3D08-9D15-ABABF0BC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5" y="3844383"/>
            <a:ext cx="3757960" cy="942278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A5D612D2-FEDB-129B-F43F-2152389BE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473" y="3784845"/>
            <a:ext cx="4527395" cy="3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71BAB-815B-C56F-C43E-51A3B70BC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Theft cases have the most dispersion in the dataset.</a:t>
            </a:r>
          </a:p>
          <a:p>
            <a:r>
              <a:rPr lang="en-US" sz="2200" dirty="0"/>
              <a:t>UP and MP are the states with most recorded crimes.</a:t>
            </a:r>
          </a:p>
          <a:p>
            <a:r>
              <a:rPr lang="en-US" sz="2200" dirty="0"/>
              <a:t>Hamirpur in UP has most number of average cases.</a:t>
            </a:r>
          </a:p>
          <a:p>
            <a:r>
              <a:rPr lang="en-US" sz="2200" dirty="0"/>
              <a:t>Indore in MP has most recorded cases.</a:t>
            </a:r>
          </a:p>
          <a:p>
            <a:r>
              <a:rPr lang="en-US" sz="2200" dirty="0"/>
              <a:t>Assault is the most committed crime.</a:t>
            </a:r>
          </a:p>
          <a:p>
            <a:r>
              <a:rPr lang="en-US" sz="2200" dirty="0"/>
              <a:t>Cases of Rape are most common in Madhya Pradesh with nearly  20.5% of total cases.</a:t>
            </a:r>
          </a:p>
          <a:p>
            <a:endParaRPr lang="en-US" sz="2200" b="1" dirty="0"/>
          </a:p>
          <a:p>
            <a:r>
              <a:rPr lang="en-US" sz="2200" b="1" dirty="0"/>
              <a:t>Best fitted model for forecasting </a:t>
            </a:r>
            <a:r>
              <a:rPr lang="en-US" sz="2200" dirty="0"/>
              <a:t>       </a:t>
            </a:r>
          </a:p>
          <a:p>
            <a:pPr marL="114300" indent="0">
              <a:buNone/>
            </a:pPr>
            <a:r>
              <a:rPr lang="en-US" sz="2200" dirty="0"/>
              <a:t>      </a:t>
            </a:r>
            <a:r>
              <a:rPr lang="en-US" sz="2200" b="1" dirty="0"/>
              <a:t>Y(Crime)= 137.34 X(YEAR) -270235</a:t>
            </a:r>
          </a:p>
          <a:p>
            <a:pPr marL="11430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FCA05-6BC4-5ED3-EB92-D22F6515D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09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FCA05-6BC4-5ED3-EB92-D22F6515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147" y="2297723"/>
            <a:ext cx="8229600" cy="1131277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504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412F-3FCD-3939-B1B6-28FA3C84E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Goals </a:t>
            </a:r>
            <a:r>
              <a:rPr lang="en-US"/>
              <a:t>and Question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Predictive Modeling </a:t>
            </a:r>
          </a:p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6E31-18C1-76EA-1D42-7CC7B09A4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561279"/>
          </a:xfrm>
        </p:spPr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E42C-AF91-4DF2-EDA1-A3EFCD65F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Source : Dataworld</a:t>
            </a:r>
          </a:p>
          <a:p>
            <a:r>
              <a:rPr lang="en-US" sz="2400" dirty="0"/>
              <a:t>State-wise crime data from 2001-2014 is classified according to 30+factors.</a:t>
            </a:r>
          </a:p>
          <a:p>
            <a:r>
              <a:rPr lang="en-US" sz="2400" dirty="0"/>
              <a:t>The dataset contains information on different categories of crime in India based on which we could build we can forecast models. </a:t>
            </a:r>
          </a:p>
          <a:p>
            <a:r>
              <a:rPr lang="en-US" sz="2400" dirty="0"/>
              <a:t>Information like State, District, and Year available along with Total IPC Crimes, Rapes, Murders, Kidnapping among major variables. </a:t>
            </a:r>
          </a:p>
          <a:p>
            <a:r>
              <a:rPr lang="en-US" sz="2400" dirty="0"/>
              <a:t>Consists of 34 columns and 10678 rows</a:t>
            </a:r>
          </a:p>
        </p:txBody>
      </p:sp>
    </p:spTree>
    <p:extLst>
      <p:ext uri="{BB962C8B-B14F-4D97-AF65-F5344CB8AC3E}">
        <p14:creationId xmlns:p14="http://schemas.microsoft.com/office/powerpoint/2010/main" val="20206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29D0-7EC8-BD2F-828F-E711E6A87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75359-A64C-4E38-500A-E78BB5E6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Goals:</a:t>
            </a:r>
          </a:p>
          <a:p>
            <a:r>
              <a:rPr lang="en-US" sz="2400" dirty="0"/>
              <a:t>Clean and Preprocess dataset</a:t>
            </a:r>
          </a:p>
          <a:p>
            <a:r>
              <a:rPr lang="en-US" sz="2400" dirty="0"/>
              <a:t>Perform EDA </a:t>
            </a:r>
          </a:p>
          <a:p>
            <a:r>
              <a:rPr lang="en-US" sz="2400" dirty="0"/>
              <a:t>Build predictive models</a:t>
            </a:r>
          </a:p>
          <a:p>
            <a:pPr marL="114300" indent="0">
              <a:buNone/>
            </a:pPr>
            <a:r>
              <a:rPr lang="en-US" sz="2400" dirty="0"/>
              <a:t>Research </a:t>
            </a:r>
            <a:r>
              <a:rPr lang="en-US" sz="2400"/>
              <a:t>questions</a:t>
            </a:r>
            <a:r>
              <a:rPr lang="en-US" sz="2400" dirty="0"/>
              <a:t>:</a:t>
            </a:r>
          </a:p>
          <a:p>
            <a:r>
              <a:rPr lang="en-US" sz="2400" dirty="0"/>
              <a:t>Which is the most prevalent crime in India?</a:t>
            </a:r>
          </a:p>
          <a:p>
            <a:r>
              <a:rPr lang="en-US" sz="2400" dirty="0"/>
              <a:t>How is the trend for crimes against women?</a:t>
            </a:r>
          </a:p>
          <a:p>
            <a:r>
              <a:rPr lang="en-US" sz="2400" dirty="0"/>
              <a:t>Which state and districts account for most cases of rapes?</a:t>
            </a:r>
          </a:p>
          <a:p>
            <a:r>
              <a:rPr lang="en-US" sz="2400" dirty="0"/>
              <a:t>Build linear and logistic regression </a:t>
            </a:r>
            <a:r>
              <a:rPr lang="en-US" sz="2400" dirty="0" err="1"/>
              <a:t>modelsto</a:t>
            </a:r>
            <a:r>
              <a:rPr lang="en-US" sz="2400" dirty="0"/>
              <a:t> predict crimes 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F05-3735-2B9F-D804-4AAF7B8A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8251902" cy="514390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5B0CB12-B8A3-1818-8775-5F1AF3B6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5121"/>
            <a:ext cx="8240751" cy="4102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B7941-D77B-DD9B-8BA6-B22969AACBA4}"/>
              </a:ext>
            </a:extLst>
          </p:cNvPr>
          <p:cNvSpPr txBox="1"/>
          <p:nvPr/>
        </p:nvSpPr>
        <p:spPr>
          <a:xfrm>
            <a:off x="1012873" y="1493898"/>
            <a:ext cx="68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Dispersion of Recorded </a:t>
            </a:r>
            <a:r>
              <a:rPr lang="en-US" sz="2400" dirty="0">
                <a:solidFill>
                  <a:schemeClr val="dk1"/>
                </a:solidFill>
                <a:latin typeface="Helvetica Neue" panose="020B0604020202020204" charset="0"/>
                <a:sym typeface="Helvetica Neue"/>
              </a:rPr>
              <a:t>cases</a:t>
            </a:r>
            <a:r>
              <a:rPr lang="en-US" sz="2400" dirty="0">
                <a:latin typeface="Helvetica Neue" panose="020B0604020202020204" charset="0"/>
              </a:rPr>
              <a:t> across India.</a:t>
            </a:r>
          </a:p>
        </p:txBody>
      </p:sp>
    </p:spTree>
    <p:extLst>
      <p:ext uri="{BB962C8B-B14F-4D97-AF65-F5344CB8AC3E}">
        <p14:creationId xmlns:p14="http://schemas.microsoft.com/office/powerpoint/2010/main" val="191558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BDAC-ACA6-F75C-8743-A0B5A72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648204"/>
          </a:xfrm>
        </p:spPr>
        <p:txBody>
          <a:bodyPr/>
          <a:lstStyle/>
          <a:p>
            <a:r>
              <a:rPr lang="en-US"/>
              <a:t>Exploratory Data Analysis</a:t>
            </a:r>
          </a:p>
        </p:txBody>
      </p: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742BE94-F601-65ED-D020-BB571280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1983544"/>
            <a:ext cx="8218447" cy="4356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AF767-1151-3454-9CBE-D8B576BC6573}"/>
              </a:ext>
            </a:extLst>
          </p:cNvPr>
          <p:cNvSpPr txBox="1"/>
          <p:nvPr/>
        </p:nvSpPr>
        <p:spPr>
          <a:xfrm>
            <a:off x="1012873" y="1493898"/>
            <a:ext cx="68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Average cases In India across different state</a:t>
            </a:r>
          </a:p>
        </p:txBody>
      </p:sp>
    </p:spTree>
    <p:extLst>
      <p:ext uri="{BB962C8B-B14F-4D97-AF65-F5344CB8AC3E}">
        <p14:creationId xmlns:p14="http://schemas.microsoft.com/office/powerpoint/2010/main" val="234271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BDAC-ACA6-F75C-8743-A0B5A72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64820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8C042A1-B975-706F-B29F-FE945EA1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6" y="2324895"/>
            <a:ext cx="8564135" cy="3746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D1C29-07DA-F7D8-23C0-4D8E8409826F}"/>
              </a:ext>
            </a:extLst>
          </p:cNvPr>
          <p:cNvSpPr txBox="1"/>
          <p:nvPr/>
        </p:nvSpPr>
        <p:spPr>
          <a:xfrm>
            <a:off x="1012873" y="1493898"/>
            <a:ext cx="686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Average cases across different districts in Uttar Pradesh </a:t>
            </a:r>
          </a:p>
        </p:txBody>
      </p:sp>
    </p:spTree>
    <p:extLst>
      <p:ext uri="{BB962C8B-B14F-4D97-AF65-F5344CB8AC3E}">
        <p14:creationId xmlns:p14="http://schemas.microsoft.com/office/powerpoint/2010/main" val="305655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1A43-812C-57D4-AD34-B09D1313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67"/>
            <a:ext cx="8229600" cy="536692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</a:t>
            </a:r>
          </a:p>
          <a:p>
            <a:endParaRPr lang="en-US"/>
          </a:p>
        </p:txBody>
      </p:sp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1915E27C-6684-5C7B-798B-932505BA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" y="2625739"/>
            <a:ext cx="4594302" cy="3330355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50913AC-C000-EEBA-BBBB-C853D763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2" y="2695719"/>
            <a:ext cx="4482790" cy="3270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C418F-D155-C45D-D43E-6A7614C6D4AA}"/>
              </a:ext>
            </a:extLst>
          </p:cNvPr>
          <p:cNvSpPr txBox="1"/>
          <p:nvPr/>
        </p:nvSpPr>
        <p:spPr>
          <a:xfrm>
            <a:off x="1012873" y="1188313"/>
            <a:ext cx="7673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Most cases across different districts in Madhya Pradesh.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Cases Recorded across different district in Madhya Pradesh</a:t>
            </a:r>
          </a:p>
        </p:txBody>
      </p:sp>
    </p:spTree>
    <p:extLst>
      <p:ext uri="{BB962C8B-B14F-4D97-AF65-F5344CB8AC3E}">
        <p14:creationId xmlns:p14="http://schemas.microsoft.com/office/powerpoint/2010/main" val="408200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FC47-8446-F3BF-EF64-6F105EE7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8162693" cy="525542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01C28F6-1417-C844-FA5C-0271383E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" y="2116747"/>
            <a:ext cx="8296507" cy="3951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24A8B-113B-7181-718D-B4A4E5C291BA}"/>
              </a:ext>
            </a:extLst>
          </p:cNvPr>
          <p:cNvSpPr txBox="1"/>
          <p:nvPr/>
        </p:nvSpPr>
        <p:spPr>
          <a:xfrm>
            <a:off x="928468" y="1562599"/>
            <a:ext cx="767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B0604020202020204" charset="0"/>
              </a:rPr>
              <a:t>Analyzing trend of most violent crimes.</a:t>
            </a:r>
          </a:p>
        </p:txBody>
      </p:sp>
    </p:spTree>
    <p:extLst>
      <p:ext uri="{BB962C8B-B14F-4D97-AF65-F5344CB8AC3E}">
        <p14:creationId xmlns:p14="http://schemas.microsoft.com/office/powerpoint/2010/main" val="296040875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377</Words>
  <Application>Microsoft Office PowerPoint</Application>
  <PresentationFormat>On-screen Show (4:3)</PresentationFormat>
  <Paragraphs>65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Helvetica Neue</vt:lpstr>
      <vt:lpstr>Arial</vt:lpstr>
      <vt:lpstr>Calibri</vt:lpstr>
      <vt:lpstr>powerpoint_newNEU</vt:lpstr>
      <vt:lpstr>ALY 6080 –  Analytics System Technology   Capstone Project : India Crime Data Analysis   </vt:lpstr>
      <vt:lpstr>Agenda</vt:lpstr>
      <vt:lpstr>Introduction</vt:lpstr>
      <vt:lpstr>Goals and Questions</vt:lpstr>
      <vt:lpstr>Exploratory Data Analysis</vt:lpstr>
      <vt:lpstr>Exploratory Data Analysis</vt:lpstr>
      <vt:lpstr>Exploratory Data Analysis</vt:lpstr>
      <vt:lpstr>Exploratory Data Analysis </vt:lpstr>
      <vt:lpstr>Exploratory Data Analysis</vt:lpstr>
      <vt:lpstr>Exploratory Data Analysis</vt:lpstr>
      <vt:lpstr>Exploratory Data Analysis</vt:lpstr>
      <vt:lpstr>Exploratory Data Analysis</vt:lpstr>
      <vt:lpstr>Linear Regression  Logistic Regression </vt:lpstr>
      <vt:lpstr>Linear Regression</vt:lpstr>
      <vt:lpstr>Logistic Regression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Year Term A/B Project Title</dc:title>
  <dc:creator>Saurabh V Zulkanthiwar</dc:creator>
  <cp:lastModifiedBy>Saurabh Zulkanthiwar</cp:lastModifiedBy>
  <cp:revision>5</cp:revision>
  <dcterms:created xsi:type="dcterms:W3CDTF">2010-04-13T14:21:50Z</dcterms:created>
  <dcterms:modified xsi:type="dcterms:W3CDTF">2023-05-28T17:46:17Z</dcterms:modified>
</cp:coreProperties>
</file>