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6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EACFE-BBDA-43EC-8311-869F9D2C836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CDC61-C53E-4C21-A934-4CF0EAB71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9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38678-FCD8-417D-BF03-A23CEA8B015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94B42-6D5B-4E98-8511-85FCE23DB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3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94B42-6D5B-4E98-8511-85FCE23DB8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051E-5D87-4E7E-9E03-824EC32A8A7B}" type="datetime1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85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CEE3-5B05-41F6-A3DE-7EEFB5EEA186}" type="datetime1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265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0863-CDAE-4AD1-9FB0-E87AD2498487}" type="datetime1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22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06BF-DEB6-47F5-9C70-9919A319C0E7}" type="datetime1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15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B1B8-1C8D-4F6D-9006-4DA785D7A1AF}" type="datetime1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655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8F6D-915A-4485-BEB3-6E3DA3E2DBB2}" type="datetime1">
              <a:rPr lang="en-US" smtClean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47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534-4DC8-45BF-BAD3-9FBC303E9F08}" type="datetime1">
              <a:rPr lang="en-US" smtClean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49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298F-87F2-4916-A146-5601AD55A92A}" type="datetime1">
              <a:rPr lang="en-US" smtClean="0"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71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087B-3BD4-411A-A319-8D4D47B5C190}" type="datetime1">
              <a:rPr lang="en-US" smtClean="0"/>
              <a:t>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2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BDD6-D82E-486F-8D44-6EB657BB6B80}" type="datetime1">
              <a:rPr lang="en-US" smtClean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328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016C9F63-F64C-4A29-BE26-7628AC9E24D5}" type="datetime1">
              <a:rPr lang="en-US" smtClean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64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0094-CA0A-4E6E-89AA-0C09513106D2}" type="datetime1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3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howtos.org/data/6/client.c" TargetMode="External"/><Relationship Id="rId2" Type="http://schemas.openxmlformats.org/officeDocument/2006/relationships/hyperlink" Target="http://www.linuxhowtos.org/data/6/server.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inuxhowtos.org/C_C++/socket.htm" TargetMode="External"/><Relationship Id="rId4" Type="http://schemas.openxmlformats.org/officeDocument/2006/relationships/hyperlink" Target="https://www.tutorialspoint.com/unix_sockets/index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260" y="682863"/>
            <a:ext cx="7942521" cy="369774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Tutorial</a:t>
            </a:r>
            <a:br>
              <a:rPr lang="en-US" b="1" dirty="0"/>
            </a:br>
            <a:r>
              <a:rPr lang="en-US" b="1" dirty="0"/>
              <a:t>on</a:t>
            </a:r>
            <a:br>
              <a:rPr lang="en-US" b="1" dirty="0"/>
            </a:br>
            <a:r>
              <a:rPr lang="en-US" b="1" dirty="0"/>
              <a:t>Socket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84" y="966804"/>
            <a:ext cx="6571343" cy="1049235"/>
          </a:xfrm>
        </p:spPr>
        <p:txBody>
          <a:bodyPr>
            <a:noAutofit/>
          </a:bodyPr>
          <a:lstStyle/>
          <a:p>
            <a:r>
              <a:rPr lang="en-US" b="1" dirty="0"/>
              <a:t>Marking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684" y="1573619"/>
            <a:ext cx="7590014" cy="46570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Total - </a:t>
            </a:r>
            <a:r>
              <a:rPr lang="en-US" sz="1600" b="1" dirty="0"/>
              <a:t>100 Marks</a:t>
            </a:r>
            <a:r>
              <a:rPr lang="en-US" sz="16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Establishing connection between server and client - </a:t>
            </a:r>
            <a:r>
              <a:rPr lang="en-US" b="1" dirty="0" smtClean="0"/>
              <a:t>25</a:t>
            </a:r>
            <a:r>
              <a:rPr lang="en-US" b="1" dirty="0" smtClean="0"/>
              <a:t> </a:t>
            </a:r>
            <a:r>
              <a:rPr lang="en-US" b="1" dirty="0"/>
              <a:t>Marks</a:t>
            </a:r>
            <a:r>
              <a:rPr lang="en-US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Finding occurrences of keyword - </a:t>
            </a:r>
            <a:r>
              <a:rPr lang="en-US" b="1" dirty="0" smtClean="0"/>
              <a:t>25 </a:t>
            </a:r>
            <a:r>
              <a:rPr lang="en-US" b="1" dirty="0"/>
              <a:t>Marks</a:t>
            </a:r>
            <a:r>
              <a:rPr lang="en-US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Maintain concurrency - </a:t>
            </a:r>
            <a:r>
              <a:rPr lang="en-US" b="1" dirty="0"/>
              <a:t>15 Marks</a:t>
            </a:r>
            <a:r>
              <a:rPr lang="en-US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Coding style - </a:t>
            </a:r>
            <a:r>
              <a:rPr lang="en-US" b="1" dirty="0"/>
              <a:t>10 Marks</a:t>
            </a:r>
            <a:r>
              <a:rPr lang="en-US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Understanding of the assignment (Viva) - </a:t>
            </a:r>
            <a:r>
              <a:rPr lang="en-US" b="1" dirty="0"/>
              <a:t>15 Marks</a:t>
            </a:r>
            <a:r>
              <a:rPr lang="en-US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Test Report (Black-box Testing, Test Cases &amp; Test Report) - </a:t>
            </a:r>
            <a:r>
              <a:rPr lang="en-US" b="1" dirty="0"/>
              <a:t>10 Marks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84" y="966804"/>
            <a:ext cx="6571343" cy="1049235"/>
          </a:xfrm>
        </p:spPr>
        <p:txBody>
          <a:bodyPr>
            <a:noAutofit/>
          </a:bodyPr>
          <a:lstStyle/>
          <a:p>
            <a:r>
              <a:rPr lang="en-US" b="1" dirty="0"/>
              <a:t>Sample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684" y="1573619"/>
            <a:ext cx="7590014" cy="44975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Server - </a:t>
            </a:r>
            <a:r>
              <a:rPr lang="en-US" sz="1800" dirty="0">
                <a:hlinkClick r:id="rId2"/>
              </a:rPr>
              <a:t>http://www.linuxhowtos.org/data/6/server.c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Client - </a:t>
            </a:r>
            <a:r>
              <a:rPr lang="en-US" sz="1800" dirty="0">
                <a:hlinkClick r:id="rId3"/>
              </a:rPr>
              <a:t>http://www.linuxhowtos.org/data/6/client.c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32225" y="2852311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References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2225" y="3459126"/>
            <a:ext cx="7590014" cy="44975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hlinkClick r:id="rId4"/>
              </a:rPr>
              <a:t>https://www.tutorialspoint.com/unix_sockets/index.htm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>
                <a:hlinkClick r:id="rId5"/>
              </a:rPr>
              <a:t>http://www.linuxhowtos.org/C_C++/socket.htm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84" y="966804"/>
            <a:ext cx="6571343" cy="1049235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684" y="2167385"/>
            <a:ext cx="7111549" cy="39994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Most </a:t>
            </a:r>
            <a:r>
              <a:rPr lang="en-US" dirty="0" err="1"/>
              <a:t>interprocess</a:t>
            </a:r>
            <a:r>
              <a:rPr lang="en-US" dirty="0"/>
              <a:t> communication uses the client server model.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The client </a:t>
            </a:r>
            <a:r>
              <a:rPr lang="en-US" dirty="0"/>
              <a:t>process connects to </a:t>
            </a:r>
            <a:r>
              <a:rPr lang="en-US" b="1" dirty="0">
                <a:solidFill>
                  <a:srgbClr val="FF0000"/>
                </a:solidFill>
              </a:rPr>
              <a:t>the server</a:t>
            </a:r>
            <a:r>
              <a:rPr lang="en-US" dirty="0"/>
              <a:t> process typically to make a request for information.</a:t>
            </a:r>
          </a:p>
          <a:p>
            <a:pPr algn="just"/>
            <a:r>
              <a:rPr lang="en-US" dirty="0"/>
              <a:t>Sockets provide the communication mechanism between two computers using TCP/UDP.</a:t>
            </a:r>
          </a:p>
          <a:p>
            <a:pPr algn="just"/>
            <a:r>
              <a:rPr lang="en-US" dirty="0"/>
              <a:t>Stream sockets use TCP which is a reliable, stream oriented protocol, and datagram sockets use UDP, which is unreliable and message oriented.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84" y="966804"/>
            <a:ext cx="6571343" cy="1049235"/>
          </a:xfrm>
        </p:spPr>
        <p:txBody>
          <a:bodyPr>
            <a:noAutofit/>
          </a:bodyPr>
          <a:lstStyle/>
          <a:p>
            <a:r>
              <a:rPr lang="en-US" b="1" dirty="0"/>
              <a:t>Creating Socket on Server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684" y="2167385"/>
            <a:ext cx="7058386" cy="422278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Create a socket with the </a:t>
            </a:r>
            <a:r>
              <a:rPr lang="en-US" b="1" dirty="0">
                <a:solidFill>
                  <a:srgbClr val="FF0000"/>
                </a:solidFill>
              </a:rPr>
              <a:t>socket() </a:t>
            </a:r>
            <a:r>
              <a:rPr lang="en-US" dirty="0"/>
              <a:t>system call.</a:t>
            </a:r>
          </a:p>
          <a:p>
            <a:pPr algn="just"/>
            <a:r>
              <a:rPr lang="en-US" dirty="0"/>
              <a:t>Bind the socket to an address using the </a:t>
            </a:r>
            <a:r>
              <a:rPr lang="en-US" b="1" dirty="0">
                <a:solidFill>
                  <a:srgbClr val="FF0000"/>
                </a:solidFill>
              </a:rPr>
              <a:t>bind() </a:t>
            </a:r>
            <a:r>
              <a:rPr lang="en-US" dirty="0"/>
              <a:t>system call. For a server socket on the Internet, an address consists of a port number on the host machine.</a:t>
            </a:r>
          </a:p>
          <a:p>
            <a:pPr algn="just"/>
            <a:r>
              <a:rPr lang="en-US" dirty="0"/>
              <a:t>Listen for connections with the </a:t>
            </a:r>
            <a:r>
              <a:rPr lang="en-US" b="1" dirty="0">
                <a:solidFill>
                  <a:srgbClr val="FF0000"/>
                </a:solidFill>
              </a:rPr>
              <a:t>listen() </a:t>
            </a:r>
            <a:r>
              <a:rPr lang="en-US" dirty="0"/>
              <a:t>system call.</a:t>
            </a:r>
          </a:p>
          <a:p>
            <a:pPr algn="just"/>
            <a:r>
              <a:rPr lang="en-US" dirty="0"/>
              <a:t>Accept a connection with the </a:t>
            </a:r>
            <a:r>
              <a:rPr lang="en-US" b="1" dirty="0">
                <a:solidFill>
                  <a:srgbClr val="FF0000"/>
                </a:solidFill>
              </a:rPr>
              <a:t>accept() </a:t>
            </a:r>
            <a:r>
              <a:rPr lang="en-US" dirty="0"/>
              <a:t>system call. This call typically blocks until a client connects with the server.</a:t>
            </a:r>
          </a:p>
          <a:p>
            <a:pPr algn="just"/>
            <a:r>
              <a:rPr lang="en-US" dirty="0"/>
              <a:t>Send and receive data using </a:t>
            </a:r>
            <a:r>
              <a:rPr lang="en-US" b="1" dirty="0">
                <a:solidFill>
                  <a:srgbClr val="FF0000"/>
                </a:solidFill>
              </a:rPr>
              <a:t>read()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write() </a:t>
            </a:r>
            <a:r>
              <a:rPr lang="en-US" dirty="0"/>
              <a:t>system calls.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84" y="966804"/>
            <a:ext cx="6571343" cy="1049235"/>
          </a:xfrm>
        </p:spPr>
        <p:txBody>
          <a:bodyPr>
            <a:noAutofit/>
          </a:bodyPr>
          <a:lstStyle/>
          <a:p>
            <a:r>
              <a:rPr lang="en-US" b="1" dirty="0"/>
              <a:t>Creating Socket on Client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684" y="2167385"/>
            <a:ext cx="6898897" cy="3288635"/>
          </a:xfrm>
        </p:spPr>
        <p:txBody>
          <a:bodyPr/>
          <a:lstStyle/>
          <a:p>
            <a:pPr algn="just"/>
            <a:r>
              <a:rPr lang="en-US" dirty="0"/>
              <a:t>Create a socket with the </a:t>
            </a:r>
            <a:r>
              <a:rPr lang="en-US" b="1" dirty="0">
                <a:solidFill>
                  <a:srgbClr val="FF0000"/>
                </a:solidFill>
              </a:rPr>
              <a:t>socket() </a:t>
            </a:r>
            <a:r>
              <a:rPr lang="en-US" dirty="0"/>
              <a:t>system call.</a:t>
            </a:r>
          </a:p>
          <a:p>
            <a:pPr algn="just"/>
            <a:r>
              <a:rPr lang="en-US" dirty="0"/>
              <a:t>Connect the socket to the address of the server using the </a:t>
            </a:r>
            <a:r>
              <a:rPr lang="en-US" b="1" dirty="0">
                <a:solidFill>
                  <a:srgbClr val="FF0000"/>
                </a:solidFill>
              </a:rPr>
              <a:t>connect() </a:t>
            </a:r>
            <a:r>
              <a:rPr lang="en-US" dirty="0"/>
              <a:t>system call.</a:t>
            </a:r>
          </a:p>
          <a:p>
            <a:pPr algn="just"/>
            <a:r>
              <a:rPr lang="en-US" dirty="0"/>
              <a:t>Send and receive data using </a:t>
            </a:r>
            <a:r>
              <a:rPr lang="en-US" b="1" dirty="0">
                <a:solidFill>
                  <a:srgbClr val="FF0000"/>
                </a:solidFill>
              </a:rPr>
              <a:t>read()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write() </a:t>
            </a:r>
            <a:r>
              <a:rPr lang="en-US" dirty="0"/>
              <a:t>system calls.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84" y="966804"/>
            <a:ext cx="6571343" cy="1049235"/>
          </a:xfrm>
        </p:spPr>
        <p:txBody>
          <a:bodyPr>
            <a:noAutofit/>
          </a:bodyPr>
          <a:lstStyle/>
          <a:p>
            <a:r>
              <a:rPr lang="en-US" b="1" dirty="0"/>
              <a:t>C Program for Server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684" y="1573619"/>
            <a:ext cx="7590014" cy="449757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portno</a:t>
            </a:r>
            <a:r>
              <a:rPr lang="en-US" sz="1800" dirty="0"/>
              <a:t>=</a:t>
            </a:r>
            <a:r>
              <a:rPr lang="en-US" sz="1800" b="1" dirty="0">
                <a:solidFill>
                  <a:srgbClr val="FF0000"/>
                </a:solidFill>
              </a:rPr>
              <a:t>5000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//</a:t>
            </a:r>
            <a:r>
              <a:rPr lang="en-US" sz="1800" dirty="0">
                <a:solidFill>
                  <a:srgbClr val="000000"/>
                </a:solidFill>
              </a:rPr>
              <a:t>can use any between 1024 and 65535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struct </a:t>
            </a:r>
            <a:r>
              <a:rPr lang="en-US" sz="1800" dirty="0" err="1"/>
              <a:t>sockaddr_in</a:t>
            </a:r>
            <a:r>
              <a:rPr lang="en-US" sz="1800" dirty="0"/>
              <a:t> </a:t>
            </a:r>
            <a:r>
              <a:rPr lang="en-US" sz="1800" dirty="0" err="1"/>
              <a:t>serv_addr</a:t>
            </a:r>
            <a:r>
              <a:rPr lang="en-US" sz="1800" dirty="0"/>
              <a:t>			//&lt;</a:t>
            </a:r>
            <a:r>
              <a:rPr lang="en-US" sz="1800" dirty="0" err="1"/>
              <a:t>netinet</a:t>
            </a:r>
            <a:r>
              <a:rPr lang="en-US" sz="1800" dirty="0"/>
              <a:t>/</a:t>
            </a:r>
            <a:r>
              <a:rPr lang="en-US" sz="1800" dirty="0" err="1"/>
              <a:t>in.h</a:t>
            </a:r>
            <a:r>
              <a:rPr lang="en-US" sz="1800" dirty="0"/>
              <a:t>&gt;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bzero</a:t>
            </a:r>
            <a:r>
              <a:rPr lang="en-US" sz="1800" dirty="0"/>
              <a:t>((char *) &amp;</a:t>
            </a:r>
            <a:r>
              <a:rPr lang="en-US" sz="1800" dirty="0" err="1"/>
              <a:t>serv_addr</a:t>
            </a:r>
            <a:r>
              <a:rPr lang="en-US" sz="1800" dirty="0"/>
              <a:t>, 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serv_addr</a:t>
            </a:r>
            <a:r>
              <a:rPr lang="en-US" sz="1800" dirty="0"/>
              <a:t>));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serv_addr.</a:t>
            </a:r>
            <a:r>
              <a:rPr lang="en-US" sz="1800" b="1" dirty="0"/>
              <a:t>sin_family </a:t>
            </a:r>
            <a:r>
              <a:rPr lang="en-US" sz="1800" dirty="0"/>
              <a:t>= AF_INET;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serv_addr.</a:t>
            </a:r>
            <a:r>
              <a:rPr lang="en-US" sz="1800" b="1" dirty="0"/>
              <a:t>sin_addr.</a:t>
            </a:r>
            <a:r>
              <a:rPr lang="en-US" sz="1800" b="1" dirty="0" err="1"/>
              <a:t>s_addr</a:t>
            </a:r>
            <a:r>
              <a:rPr lang="en-US" sz="1800" dirty="0"/>
              <a:t> = INADDR_ANY;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serv_addr.</a:t>
            </a:r>
            <a:r>
              <a:rPr lang="en-US" sz="1800" b="1" dirty="0"/>
              <a:t>sin_port </a:t>
            </a:r>
            <a:r>
              <a:rPr lang="en-US" sz="1800" dirty="0"/>
              <a:t>= </a:t>
            </a:r>
            <a:r>
              <a:rPr lang="en-US" sz="1800" dirty="0" err="1"/>
              <a:t>htons</a:t>
            </a:r>
            <a:r>
              <a:rPr lang="en-US" sz="1800" dirty="0"/>
              <a:t>(portno);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int </a:t>
            </a:r>
            <a:r>
              <a:rPr lang="en-US" sz="1800" dirty="0" err="1"/>
              <a:t>sockfd</a:t>
            </a:r>
            <a:r>
              <a:rPr lang="en-US" sz="1800" dirty="0"/>
              <a:t>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a-DK" sz="1800" dirty="0"/>
              <a:t>sockfd = </a:t>
            </a:r>
            <a:r>
              <a:rPr lang="da-DK" sz="1800" b="1" dirty="0">
                <a:solidFill>
                  <a:srgbClr val="FF0000"/>
                </a:solidFill>
              </a:rPr>
              <a:t>socket</a:t>
            </a:r>
            <a:r>
              <a:rPr lang="da-DK" sz="1800" dirty="0"/>
              <a:t>(AF_INET, SOCK_STREAM, 0);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if (</a:t>
            </a:r>
            <a:r>
              <a:rPr lang="en-US" sz="1800" b="1" dirty="0">
                <a:solidFill>
                  <a:srgbClr val="FF0000"/>
                </a:solidFill>
              </a:rPr>
              <a:t>bind</a:t>
            </a:r>
            <a:r>
              <a:rPr lang="en-US" sz="1800" dirty="0"/>
              <a:t>(</a:t>
            </a:r>
            <a:r>
              <a:rPr lang="en-US" sz="1800" dirty="0" err="1"/>
              <a:t>sockfd</a:t>
            </a:r>
            <a:r>
              <a:rPr lang="en-US" sz="1800" dirty="0"/>
              <a:t>, (struct </a:t>
            </a:r>
            <a:r>
              <a:rPr lang="en-US" sz="1800" dirty="0" err="1"/>
              <a:t>sockaddr</a:t>
            </a:r>
            <a:r>
              <a:rPr lang="en-US" sz="1800" dirty="0"/>
              <a:t> *) &amp;</a:t>
            </a:r>
            <a:r>
              <a:rPr lang="en-US" sz="1800" dirty="0" err="1"/>
              <a:t>serv_addr</a:t>
            </a:r>
            <a:r>
              <a:rPr lang="en-US" sz="1800" dirty="0"/>
              <a:t>,  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serv_addr</a:t>
            </a:r>
            <a:r>
              <a:rPr lang="en-US" sz="1800" dirty="0"/>
              <a:t>)) &lt; 0 ) </a:t>
            </a:r>
            <a:r>
              <a:rPr lang="en-US" sz="1800" dirty="0">
                <a:solidFill>
                  <a:srgbClr val="FF0000"/>
                </a:solidFill>
              </a:rPr>
              <a:t>{</a:t>
            </a:r>
            <a:r>
              <a:rPr lang="en-US" sz="1800" dirty="0"/>
              <a:t>	error("ERROR on binding"); 	</a:t>
            </a:r>
            <a:r>
              <a:rPr lang="en-US" sz="1800" dirty="0">
                <a:solidFill>
                  <a:srgbClr val="FF0000"/>
                </a:solidFill>
              </a:rPr>
              <a:t>}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listen</a:t>
            </a:r>
            <a:r>
              <a:rPr lang="en-US" sz="1800" dirty="0"/>
              <a:t>(sockfd,5);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84" y="966804"/>
            <a:ext cx="6571343" cy="1049235"/>
          </a:xfrm>
        </p:spPr>
        <p:txBody>
          <a:bodyPr>
            <a:noAutofit/>
          </a:bodyPr>
          <a:lstStyle/>
          <a:p>
            <a:r>
              <a:rPr lang="en-US" b="1" dirty="0"/>
              <a:t>C Program for Server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684" y="1552353"/>
            <a:ext cx="7441158" cy="4625164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dirty="0"/>
              <a:t>struct </a:t>
            </a:r>
            <a:r>
              <a:rPr lang="en-US" sz="1800" dirty="0" err="1"/>
              <a:t>sockaddr_in</a:t>
            </a:r>
            <a:r>
              <a:rPr lang="en-US" sz="1800" dirty="0"/>
              <a:t> </a:t>
            </a:r>
            <a:r>
              <a:rPr lang="en-US" sz="1800" dirty="0" err="1"/>
              <a:t>cli_addr</a:t>
            </a:r>
            <a:r>
              <a:rPr lang="en-US" sz="1800" dirty="0"/>
              <a:t>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dirty="0" err="1"/>
              <a:t>socklen_t</a:t>
            </a:r>
            <a:r>
              <a:rPr lang="en-US" sz="1800" dirty="0"/>
              <a:t> </a:t>
            </a:r>
            <a:r>
              <a:rPr lang="en-US" sz="1800" dirty="0" err="1"/>
              <a:t>clilen</a:t>
            </a:r>
            <a:r>
              <a:rPr lang="en-US" sz="1800" dirty="0"/>
              <a:t>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dirty="0" err="1"/>
              <a:t>clilen</a:t>
            </a:r>
            <a:r>
              <a:rPr lang="en-US" sz="1800" dirty="0"/>
              <a:t> = 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cli_addr</a:t>
            </a:r>
            <a:r>
              <a:rPr lang="en-US" sz="1800" dirty="0"/>
              <a:t>);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dirty="0"/>
              <a:t>int </a:t>
            </a:r>
            <a:r>
              <a:rPr lang="en-US" sz="1800" dirty="0" err="1"/>
              <a:t>newsockfd</a:t>
            </a:r>
            <a:r>
              <a:rPr lang="en-US" sz="1800" dirty="0"/>
              <a:t>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dirty="0" err="1"/>
              <a:t>newsockfd</a:t>
            </a:r>
            <a:r>
              <a:rPr lang="en-US" sz="1800" dirty="0"/>
              <a:t> = </a:t>
            </a:r>
            <a:r>
              <a:rPr lang="en-US" sz="1800" b="1" dirty="0">
                <a:solidFill>
                  <a:srgbClr val="FF0000"/>
                </a:solidFill>
              </a:rPr>
              <a:t>accept</a:t>
            </a:r>
            <a:r>
              <a:rPr lang="en-US" sz="1800" dirty="0"/>
              <a:t>(</a:t>
            </a:r>
            <a:r>
              <a:rPr lang="en-US" sz="1800" dirty="0" err="1"/>
              <a:t>sockfd</a:t>
            </a:r>
            <a:r>
              <a:rPr lang="en-US" sz="1800" dirty="0"/>
              <a:t>, (struct </a:t>
            </a:r>
            <a:r>
              <a:rPr lang="en-US" sz="1800" dirty="0" err="1"/>
              <a:t>sockaddr</a:t>
            </a:r>
            <a:r>
              <a:rPr lang="en-US" sz="1800" dirty="0"/>
              <a:t> *) &amp;</a:t>
            </a:r>
            <a:r>
              <a:rPr lang="en-US" sz="1800" dirty="0" err="1"/>
              <a:t>cli_addr</a:t>
            </a:r>
            <a:r>
              <a:rPr lang="en-US" sz="1800" dirty="0"/>
              <a:t>, &amp;</a:t>
            </a:r>
            <a:r>
              <a:rPr lang="en-US" sz="1800" dirty="0" err="1"/>
              <a:t>clilen</a:t>
            </a:r>
            <a:r>
              <a:rPr lang="en-US" sz="1800" dirty="0"/>
              <a:t>);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dirty="0"/>
              <a:t>char buffer[256];  int n;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dirty="0"/>
              <a:t>n = </a:t>
            </a:r>
            <a:r>
              <a:rPr lang="en-US" sz="1800" b="1" dirty="0">
                <a:solidFill>
                  <a:srgbClr val="FF0000"/>
                </a:solidFill>
              </a:rPr>
              <a:t>read</a:t>
            </a:r>
            <a:r>
              <a:rPr lang="en-US" sz="1800" dirty="0"/>
              <a:t>(newsockfd,buffer,255);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dirty="0" err="1"/>
              <a:t>printf</a:t>
            </a:r>
            <a:r>
              <a:rPr lang="en-US" sz="1800" dirty="0"/>
              <a:t>("Here is the message: %s\n", buffer);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dirty="0"/>
              <a:t>n = </a:t>
            </a:r>
            <a:r>
              <a:rPr lang="en-US" sz="1800" b="1" dirty="0">
                <a:solidFill>
                  <a:srgbClr val="FF0000"/>
                </a:solidFill>
              </a:rPr>
              <a:t>write</a:t>
            </a:r>
            <a:r>
              <a:rPr lang="en-US" sz="1800" dirty="0"/>
              <a:t>(</a:t>
            </a:r>
            <a:r>
              <a:rPr lang="en-US" sz="1800" dirty="0" err="1"/>
              <a:t>newsockfd</a:t>
            </a:r>
            <a:r>
              <a:rPr lang="en-US" sz="1800" dirty="0"/>
              <a:t>,"I got your message",18);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dirty="0"/>
              <a:t> close(</a:t>
            </a:r>
            <a:r>
              <a:rPr lang="en-US" sz="1800" dirty="0" err="1"/>
              <a:t>newsockfd</a:t>
            </a:r>
            <a:r>
              <a:rPr lang="en-US" sz="1800" dirty="0"/>
              <a:t>);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dirty="0"/>
              <a:t> close(</a:t>
            </a:r>
            <a:r>
              <a:rPr lang="en-US" sz="1800" dirty="0" err="1"/>
              <a:t>sockfd</a:t>
            </a:r>
            <a:r>
              <a:rPr lang="en-US" sz="1800" dirty="0"/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84" y="966804"/>
            <a:ext cx="6571343" cy="1049235"/>
          </a:xfrm>
        </p:spPr>
        <p:txBody>
          <a:bodyPr>
            <a:noAutofit/>
          </a:bodyPr>
          <a:lstStyle/>
          <a:p>
            <a:r>
              <a:rPr lang="en-US" b="1" dirty="0"/>
              <a:t>C Program for Client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684" y="1573619"/>
            <a:ext cx="7590014" cy="449757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int </a:t>
            </a:r>
            <a:r>
              <a:rPr lang="en-US" sz="1800" dirty="0" err="1"/>
              <a:t>sockfd</a:t>
            </a:r>
            <a:r>
              <a:rPr lang="en-US" sz="1800" dirty="0"/>
              <a:t>, portno=</a:t>
            </a:r>
            <a:r>
              <a:rPr lang="en-US" sz="1800" b="1" dirty="0">
                <a:solidFill>
                  <a:srgbClr val="FF0000"/>
                </a:solidFill>
              </a:rPr>
              <a:t>5000</a:t>
            </a:r>
            <a:r>
              <a:rPr lang="en-US" sz="1800" dirty="0"/>
              <a:t>, n;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sockfd</a:t>
            </a:r>
            <a:r>
              <a:rPr lang="en-US" sz="1800" dirty="0"/>
              <a:t> = socket(AF_INET, SOCK_STREAM, 0);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struct </a:t>
            </a:r>
            <a:r>
              <a:rPr lang="en-US" sz="1800" dirty="0" err="1"/>
              <a:t>hostent</a:t>
            </a:r>
            <a:r>
              <a:rPr lang="en-US" sz="1800" dirty="0"/>
              <a:t> *server;					//&lt;</a:t>
            </a:r>
            <a:r>
              <a:rPr lang="en-US" sz="1800" dirty="0" err="1"/>
              <a:t>netdb.h</a:t>
            </a:r>
            <a:r>
              <a:rPr lang="en-US" sz="1800" dirty="0"/>
              <a:t>&gt;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server = </a:t>
            </a:r>
            <a:r>
              <a:rPr lang="en-US" sz="1800" dirty="0" err="1"/>
              <a:t>gethostbyname</a:t>
            </a:r>
            <a:r>
              <a:rPr lang="en-US" sz="1800" dirty="0"/>
              <a:t>(“</a:t>
            </a:r>
            <a:r>
              <a:rPr lang="en-US" sz="1800" b="1" dirty="0">
                <a:solidFill>
                  <a:srgbClr val="FF0000"/>
                </a:solidFill>
              </a:rPr>
              <a:t>localhost</a:t>
            </a:r>
            <a:r>
              <a:rPr lang="en-US" sz="1800" dirty="0"/>
              <a:t>”);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struct </a:t>
            </a:r>
            <a:r>
              <a:rPr lang="en-US" sz="1800" dirty="0" err="1"/>
              <a:t>sockaddr_in</a:t>
            </a:r>
            <a:r>
              <a:rPr lang="en-US" sz="1800" dirty="0"/>
              <a:t> </a:t>
            </a:r>
            <a:r>
              <a:rPr lang="en-US" sz="1800" dirty="0" err="1"/>
              <a:t>serv_addr</a:t>
            </a:r>
            <a:r>
              <a:rPr lang="en-US" sz="1800" dirty="0"/>
              <a:t>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bzero</a:t>
            </a:r>
            <a:r>
              <a:rPr lang="en-US" sz="1800" dirty="0"/>
              <a:t>((char *) &amp;</a:t>
            </a:r>
            <a:r>
              <a:rPr lang="en-US" sz="1800" dirty="0" err="1"/>
              <a:t>serv_addr</a:t>
            </a:r>
            <a:r>
              <a:rPr lang="en-US" sz="1800" dirty="0"/>
              <a:t>, 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serv_addr</a:t>
            </a:r>
            <a:r>
              <a:rPr lang="en-US" sz="1800" dirty="0"/>
              <a:t>));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serv_addr.</a:t>
            </a:r>
            <a:r>
              <a:rPr lang="en-US" sz="1800" b="1" dirty="0"/>
              <a:t>sin_family </a:t>
            </a:r>
            <a:r>
              <a:rPr lang="en-US" sz="1800" dirty="0"/>
              <a:t>= AF_INET;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bcopy</a:t>
            </a:r>
            <a:r>
              <a:rPr lang="en-US" sz="1800" dirty="0"/>
              <a:t>((char *)server-&gt;</a:t>
            </a:r>
            <a:r>
              <a:rPr lang="en-US" sz="1800" dirty="0" err="1"/>
              <a:t>h_addr</a:t>
            </a:r>
            <a:r>
              <a:rPr lang="en-US" sz="1800" dirty="0"/>
              <a:t>, (char *) 			&amp;serv_addr.</a:t>
            </a:r>
            <a:r>
              <a:rPr lang="en-US" sz="1800" b="1" dirty="0"/>
              <a:t>sin_addr</a:t>
            </a:r>
            <a:r>
              <a:rPr lang="en-US" sz="1800" dirty="0"/>
              <a:t>.</a:t>
            </a:r>
            <a:r>
              <a:rPr lang="en-US" sz="1800" b="1" dirty="0"/>
              <a:t>s_addr</a:t>
            </a:r>
            <a:r>
              <a:rPr lang="en-US" sz="1800" dirty="0"/>
              <a:t>, server-&gt;</a:t>
            </a:r>
            <a:r>
              <a:rPr lang="en-US" sz="1800" dirty="0" err="1"/>
              <a:t>h_length</a:t>
            </a:r>
            <a:r>
              <a:rPr lang="en-US" sz="1800" dirty="0"/>
              <a:t>);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serv_addr.</a:t>
            </a:r>
            <a:r>
              <a:rPr lang="en-US" sz="1800" b="1" dirty="0"/>
              <a:t>sin_port </a:t>
            </a:r>
            <a:r>
              <a:rPr lang="en-US" sz="1800" dirty="0"/>
              <a:t>= </a:t>
            </a:r>
            <a:r>
              <a:rPr lang="en-US" sz="1800" dirty="0" err="1"/>
              <a:t>htons</a:t>
            </a:r>
            <a:r>
              <a:rPr lang="en-US" sz="1800" dirty="0"/>
              <a:t>(portno);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84" y="966804"/>
            <a:ext cx="6571343" cy="1049235"/>
          </a:xfrm>
        </p:spPr>
        <p:txBody>
          <a:bodyPr>
            <a:noAutofit/>
          </a:bodyPr>
          <a:lstStyle/>
          <a:p>
            <a:r>
              <a:rPr lang="en-US" b="1" dirty="0"/>
              <a:t>C Program for Client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684" y="1573619"/>
            <a:ext cx="7590014" cy="449757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10"/>
            </a:pPr>
            <a:r>
              <a:rPr lang="en-US" sz="1800" dirty="0"/>
              <a:t>if (</a:t>
            </a:r>
            <a:r>
              <a:rPr lang="en-US" sz="1800" b="1" dirty="0">
                <a:solidFill>
                  <a:srgbClr val="FF0000"/>
                </a:solidFill>
              </a:rPr>
              <a:t>connect</a:t>
            </a:r>
            <a:r>
              <a:rPr lang="en-US" sz="1800" dirty="0"/>
              <a:t>(</a:t>
            </a:r>
            <a:r>
              <a:rPr lang="en-US" sz="1800" dirty="0" err="1"/>
              <a:t>sockfd</a:t>
            </a:r>
            <a:r>
              <a:rPr lang="en-US" sz="1800" dirty="0"/>
              <a:t>,(struct </a:t>
            </a:r>
            <a:r>
              <a:rPr lang="en-US" sz="1800" dirty="0" err="1"/>
              <a:t>sockaddr</a:t>
            </a:r>
            <a:r>
              <a:rPr lang="en-US" sz="1800" dirty="0"/>
              <a:t> *) &amp;</a:t>
            </a:r>
            <a:r>
              <a:rPr lang="en-US" sz="1800" dirty="0" err="1"/>
              <a:t>serv_addr,sizeof</a:t>
            </a:r>
            <a:r>
              <a:rPr lang="en-US" sz="1800" dirty="0"/>
              <a:t>(</a:t>
            </a:r>
            <a:r>
              <a:rPr lang="en-US" sz="1800" dirty="0" err="1"/>
              <a:t>serv_addr</a:t>
            </a:r>
            <a:r>
              <a:rPr lang="en-US" sz="1800" dirty="0"/>
              <a:t>)) &lt; 0 )   </a:t>
            </a:r>
            <a:r>
              <a:rPr lang="en-US" sz="1800" dirty="0">
                <a:solidFill>
                  <a:srgbClr val="FF0000"/>
                </a:solidFill>
              </a:rPr>
              <a:t>{</a:t>
            </a:r>
            <a:r>
              <a:rPr lang="en-US" sz="1800" dirty="0"/>
              <a:t> error("ERROR connecting"); </a:t>
            </a:r>
            <a:r>
              <a:rPr lang="en-US" sz="1800" dirty="0">
                <a:solidFill>
                  <a:srgbClr val="FF0000"/>
                </a:solidFill>
              </a:rPr>
              <a:t>}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0"/>
            </a:pPr>
            <a:r>
              <a:rPr lang="en-US" sz="1800" dirty="0"/>
              <a:t>char buffer[256];        </a:t>
            </a:r>
            <a:r>
              <a:rPr lang="en-US" sz="1800" dirty="0" err="1"/>
              <a:t>int</a:t>
            </a:r>
            <a:r>
              <a:rPr lang="en-US" sz="1800" dirty="0"/>
              <a:t> n;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0"/>
            </a:pPr>
            <a:r>
              <a:rPr lang="en-US" sz="1800" dirty="0"/>
              <a:t>n = </a:t>
            </a:r>
            <a:r>
              <a:rPr lang="en-US" sz="1800" b="1" dirty="0">
                <a:solidFill>
                  <a:srgbClr val="FF0000"/>
                </a:solidFill>
              </a:rPr>
              <a:t>write</a:t>
            </a:r>
            <a:r>
              <a:rPr lang="en-US" sz="1800" dirty="0"/>
              <a:t>(</a:t>
            </a:r>
            <a:r>
              <a:rPr lang="en-US" sz="1800" dirty="0" err="1"/>
              <a:t>sockfd</a:t>
            </a:r>
            <a:r>
              <a:rPr lang="en-US" sz="1800" dirty="0"/>
              <a:t>,”</a:t>
            </a:r>
            <a:r>
              <a:rPr lang="en-US" sz="1800" dirty="0">
                <a:solidFill>
                  <a:srgbClr val="FF0000"/>
                </a:solidFill>
              </a:rPr>
              <a:t>Message</a:t>
            </a:r>
            <a:r>
              <a:rPr lang="en-US" sz="1800" dirty="0"/>
              <a:t>”,</a:t>
            </a:r>
            <a:r>
              <a:rPr lang="en-US" sz="1800" dirty="0" err="1">
                <a:solidFill>
                  <a:srgbClr val="FF0000"/>
                </a:solidFill>
              </a:rPr>
              <a:t>messagelength</a:t>
            </a:r>
            <a:r>
              <a:rPr lang="en-US" sz="1800" dirty="0"/>
              <a:t>);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0"/>
            </a:pPr>
            <a:r>
              <a:rPr lang="en-US" sz="1800" dirty="0" err="1"/>
              <a:t>bzero</a:t>
            </a:r>
            <a:r>
              <a:rPr lang="en-US" sz="1800" dirty="0"/>
              <a:t>(buffer,256);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0"/>
            </a:pPr>
            <a:r>
              <a:rPr lang="en-US" sz="1800" dirty="0"/>
              <a:t>n = </a:t>
            </a:r>
            <a:r>
              <a:rPr lang="en-US" sz="1800" b="1" dirty="0">
                <a:solidFill>
                  <a:srgbClr val="FF0000"/>
                </a:solidFill>
              </a:rPr>
              <a:t>read</a:t>
            </a:r>
            <a:r>
              <a:rPr lang="en-US" sz="1800" dirty="0"/>
              <a:t>(sockfd,buffer,255);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0"/>
            </a:pPr>
            <a:r>
              <a:rPr lang="en-US" sz="1800" dirty="0" err="1"/>
              <a:t>printf</a:t>
            </a:r>
            <a:r>
              <a:rPr lang="en-US" sz="1800" dirty="0"/>
              <a:t>("%s\n", buffer);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0"/>
            </a:pPr>
            <a:r>
              <a:rPr lang="en-US" sz="1800" dirty="0"/>
              <a:t>close(</a:t>
            </a:r>
            <a:r>
              <a:rPr lang="en-US" sz="1800" dirty="0" err="1"/>
              <a:t>sockfd</a:t>
            </a:r>
            <a:r>
              <a:rPr lang="en-US" sz="1800" dirty="0"/>
              <a:t>);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84" y="966804"/>
            <a:ext cx="6571343" cy="1049235"/>
          </a:xfrm>
        </p:spPr>
        <p:txBody>
          <a:bodyPr>
            <a:noAutofit/>
          </a:bodyPr>
          <a:lstStyle/>
          <a:p>
            <a:r>
              <a:rPr lang="en-US" b="1" dirty="0"/>
              <a:t>Assignment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3" y="1573213"/>
            <a:ext cx="7589837" cy="448761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600" dirty="0"/>
              <a:t>Write two separate C program, one for TCP concurrent server (single server handling multiple clients simultaneously, that can be done using fork() system call) and </a:t>
            </a:r>
            <a:r>
              <a:rPr lang="en-US" sz="1600" dirty="0" smtClean="0"/>
              <a:t>other one </a:t>
            </a:r>
            <a:r>
              <a:rPr lang="en-US" sz="1600" dirty="0"/>
              <a:t>for client for the following problem -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Consider two processes, namely </a:t>
            </a:r>
            <a:r>
              <a:rPr lang="en-US" sz="1600" b="1" dirty="0" err="1">
                <a:solidFill>
                  <a:srgbClr val="FF0000"/>
                </a:solidFill>
              </a:rPr>
              <a:t>P_Request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(Client) and </a:t>
            </a:r>
            <a:r>
              <a:rPr lang="en-US" sz="1600" b="1" dirty="0" err="1">
                <a:solidFill>
                  <a:srgbClr val="FF0000"/>
                </a:solidFill>
              </a:rPr>
              <a:t>P_Search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(Server).</a:t>
            </a:r>
          </a:p>
          <a:p>
            <a:pPr algn="just">
              <a:lnSpc>
                <a:spcPct val="10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Server </a:t>
            </a:r>
            <a:r>
              <a:rPr lang="en-US" sz="1600" dirty="0"/>
              <a:t>waits on a particular port and accepts requests from </a:t>
            </a:r>
            <a:r>
              <a:rPr lang="en-US" sz="1600" b="1" dirty="0">
                <a:solidFill>
                  <a:srgbClr val="FF0000"/>
                </a:solidFill>
              </a:rPr>
              <a:t>Client </a:t>
            </a:r>
            <a:r>
              <a:rPr lang="en-US" sz="1600" dirty="0"/>
              <a:t>process(</a:t>
            </a:r>
            <a:r>
              <a:rPr lang="en-US" sz="1600" dirty="0" err="1"/>
              <a:t>es</a:t>
            </a:r>
            <a:r>
              <a:rPr lang="en-US" sz="1600" dirty="0"/>
              <a:t>).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Establish connection between </a:t>
            </a:r>
            <a:r>
              <a:rPr lang="en-US" sz="1600" b="1" dirty="0">
                <a:solidFill>
                  <a:srgbClr val="FF0000"/>
                </a:solidFill>
              </a:rPr>
              <a:t>Server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rgbClr val="FF0000"/>
                </a:solidFill>
              </a:rPr>
              <a:t>Client</a:t>
            </a:r>
            <a:r>
              <a:rPr lang="en-US" sz="16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Client </a:t>
            </a:r>
            <a:r>
              <a:rPr lang="en-US" sz="1600" dirty="0"/>
              <a:t>process reads a string of characters [maximum 30 chars (a-z, A-Z, blank) terminated by “;”] and a search keyword [maximum 5 chars (a-z, A-Z)] and sends to the </a:t>
            </a:r>
            <a:r>
              <a:rPr lang="en-US" sz="1600" b="1" dirty="0">
                <a:solidFill>
                  <a:srgbClr val="FF0000"/>
                </a:solidFill>
              </a:rPr>
              <a:t>Server </a:t>
            </a:r>
            <a:r>
              <a:rPr lang="en-US" sz="1600" dirty="0"/>
              <a:t>process.</a:t>
            </a:r>
          </a:p>
          <a:p>
            <a:pPr algn="just">
              <a:lnSpc>
                <a:spcPct val="10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Server </a:t>
            </a:r>
            <a:r>
              <a:rPr lang="en-US" sz="1600" dirty="0"/>
              <a:t>process searches the subsequent occurrences of the keyword (case sensitive) in the input string and returns the number of occurrences (0 or more) of the keyword to the </a:t>
            </a:r>
            <a:r>
              <a:rPr lang="en-US" sz="1600" b="1" dirty="0">
                <a:solidFill>
                  <a:srgbClr val="FF0000"/>
                </a:solidFill>
              </a:rPr>
              <a:t>Client </a:t>
            </a:r>
            <a:r>
              <a:rPr lang="en-US" sz="1600" dirty="0"/>
              <a:t>process.</a:t>
            </a:r>
          </a:p>
          <a:p>
            <a:pPr algn="just">
              <a:lnSpc>
                <a:spcPct val="10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Client </a:t>
            </a:r>
            <a:r>
              <a:rPr lang="en-US" sz="1600" dirty="0">
                <a:solidFill>
                  <a:srgbClr val="000000"/>
                </a:solidFill>
              </a:rPr>
              <a:t>displays</a:t>
            </a:r>
            <a:r>
              <a:rPr lang="en-US" sz="1600" dirty="0"/>
              <a:t> the input string, keyword and the number of occurrences on the screen.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</TotalTime>
  <Words>624</Words>
  <Application>Microsoft Office PowerPoint</Application>
  <PresentationFormat>On-screen Show (4:3)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Gallery</vt:lpstr>
      <vt:lpstr>Tutorial on Socket Programming</vt:lpstr>
      <vt:lpstr>Introduction</vt:lpstr>
      <vt:lpstr>Creating Socket on Server Side</vt:lpstr>
      <vt:lpstr>Creating Socket on Client Side</vt:lpstr>
      <vt:lpstr>C Program for Server Side</vt:lpstr>
      <vt:lpstr>C Program for Server Side</vt:lpstr>
      <vt:lpstr>C Program for Client Side</vt:lpstr>
      <vt:lpstr>C Program for Client Side</vt:lpstr>
      <vt:lpstr>Assignment - 1</vt:lpstr>
      <vt:lpstr>Marking Scheme</vt:lpstr>
      <vt:lpstr>Sample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on Socket Programming</dc:title>
  <dc:creator>Sumit</dc:creator>
  <cp:lastModifiedBy>Vinanti</cp:lastModifiedBy>
  <cp:revision>28</cp:revision>
  <dcterms:created xsi:type="dcterms:W3CDTF">2017-01-08T10:35:54Z</dcterms:created>
  <dcterms:modified xsi:type="dcterms:W3CDTF">2017-01-09T07:30:56Z</dcterms:modified>
</cp:coreProperties>
</file>