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60" r:id="rId4"/>
    <p:sldId id="263" r:id="rId5"/>
    <p:sldId id="261" r:id="rId6"/>
    <p:sldId id="258" r:id="rId7"/>
    <p:sldId id="269" r:id="rId8"/>
    <p:sldId id="259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14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94CCEFD-0AA1-4FD9-8FEA-A291D04B899A}" type="datetimeFigureOut">
              <a:rPr lang="en-US" smtClean="0"/>
              <a:pPr/>
              <a:t>12/13/2017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C60559-7805-4EDB-9795-2303ABD8895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National Institute of Technology Patna</a:t>
            </a:r>
          </a:p>
          <a:p>
            <a:pPr algn="ctr"/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8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3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4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Course Recommender System</a:t>
            </a:r>
          </a:p>
          <a:p>
            <a:endParaRPr lang="en-IN" sz="3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Supervised By:                                                     Presented By:</a:t>
            </a:r>
          </a:p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Anil Kumar Dudyala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Saurabh Kumar(1407014)</a:t>
            </a:r>
          </a:p>
          <a:p>
            <a:pPr algn="l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Assistant Professor )                                 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Prem Kumar(1407026)</a:t>
            </a:r>
          </a:p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smtClean="0">
                <a:latin typeface="Times New Roman" pitchFamily="18" charset="0"/>
                <a:cs typeface="Times New Roman" pitchFamily="18" charset="0"/>
              </a:rPr>
              <a:t>CSE Department                                        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Brajesh Kumar(1407031)</a:t>
            </a:r>
          </a:p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Dileep Bhagat(1407034)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ain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928802"/>
            <a:ext cx="1857388" cy="1714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1442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User-Based Collaborative Filtering(cont.)</a:t>
            </a:r>
          </a:p>
          <a:p>
            <a:pPr algn="l">
              <a:buClr>
                <a:schemeClr val="tx1"/>
              </a:buClr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Based upon the value of Pearson's coefficient k-users are selected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whose Pearson’s coefficient value are high.</a:t>
            </a:r>
          </a:p>
          <a:p>
            <a:pPr algn="l">
              <a:buClr>
                <a:schemeClr val="tx1"/>
              </a:buClr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 last, the predicted ratings of the  new user will be mean of the</a:t>
            </a:r>
          </a:p>
          <a:p>
            <a:pPr algn="l">
              <a:buClr>
                <a:schemeClr val="tx1"/>
              </a:buClr>
            </a:pPr>
            <a:r>
              <a:rPr lang="en-IN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ratings given by top-k users.</a:t>
            </a:r>
          </a:p>
          <a:p>
            <a:pPr algn="l">
              <a:buClr>
                <a:schemeClr val="tx1"/>
              </a:buClr>
            </a:pPr>
            <a:endParaRPr lang="en-IN" sz="2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PYTHON-CGI PROGRAMMING</a:t>
            </a:r>
          </a:p>
          <a:p>
            <a:pPr algn="l">
              <a:buClr>
                <a:schemeClr val="tx1"/>
              </a:buClr>
            </a:pPr>
            <a:endParaRPr lang="en-IN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Common Gateway Interface, or CGI, is set of standards that define how information is exchanged between the web server and the a custom script.</a:t>
            </a: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Clr>
                <a:schemeClr val="tx1"/>
              </a:buClr>
            </a:pPr>
            <a:endParaRPr lang="en-IN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What is CGI?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Common Gateway Interface, or CGI, is a standard for external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gateway programs to interface with information servers such as HTTP.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current version is CGI/1.1 and CGI/1.2 is under progress.</a:t>
            </a: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PYTHON-CGI  PROGRAMMING</a:t>
            </a: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(cont.)</a:t>
            </a:r>
          </a:p>
          <a:p>
            <a:pPr algn="ctr">
              <a:buClr>
                <a:schemeClr val="tx1"/>
              </a:buClr>
            </a:pPr>
            <a:endParaRPr lang="en-IN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Server Support and Configuration:-</a:t>
            </a:r>
          </a:p>
          <a:p>
            <a:pPr algn="l">
              <a:buClr>
                <a:schemeClr val="tx1"/>
              </a:buClr>
            </a:pP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 the CGI programs to be executed by the HTTP server are kept in a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pre-configured directory. 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This directory is known as CGI directory and by convention it is named 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as /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/www/cgi-bin.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 convention, CGI files have extension as .cgi, but we can keep our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files with python extension .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as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00174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9144000" cy="528638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PYTHON-CGI PROGRAMMING(cont.)</a:t>
            </a:r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default, Linux server is configured to run only the scripts in the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cgi-bin directory in /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/www.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But we can specify any other directory to run out .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files by writing 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below code in 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httpd.conf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file like-</a:t>
            </a:r>
          </a:p>
          <a:p>
            <a:pPr algn="ctr"/>
            <a:r>
              <a:rPr lang="en-I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 smtClean="0">
                <a:solidFill>
                  <a:srgbClr val="C00000"/>
                </a:solidFill>
              </a:rPr>
              <a:t>&lt;Directory "/</a:t>
            </a:r>
            <a:r>
              <a:rPr lang="en-IN" sz="2400" dirty="0" err="1" smtClean="0">
                <a:solidFill>
                  <a:srgbClr val="C00000"/>
                </a:solidFill>
              </a:rPr>
              <a:t>var</a:t>
            </a:r>
            <a:r>
              <a:rPr lang="en-IN" sz="2400" dirty="0" smtClean="0">
                <a:solidFill>
                  <a:srgbClr val="C00000"/>
                </a:solidFill>
              </a:rPr>
              <a:t>/www/html/cgi-enabled/index.py"&gt;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  </a:t>
            </a:r>
            <a:r>
              <a:rPr lang="en-IN" sz="2400" dirty="0" err="1" smtClean="0">
                <a:solidFill>
                  <a:srgbClr val="C00000"/>
                </a:solidFill>
              </a:rPr>
              <a:t>AllowOverride</a:t>
            </a:r>
            <a:r>
              <a:rPr lang="en-IN" sz="2400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rgbClr val="C00000"/>
                </a:solidFill>
              </a:rPr>
              <a:t>None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 </a:t>
            </a:r>
            <a:r>
              <a:rPr lang="en-IN" sz="2400" dirty="0" smtClean="0">
                <a:solidFill>
                  <a:srgbClr val="C00000"/>
                </a:solidFill>
              </a:rPr>
              <a:t> Options </a:t>
            </a:r>
            <a:r>
              <a:rPr lang="en-IN" sz="2400" dirty="0" err="1" smtClean="0">
                <a:solidFill>
                  <a:srgbClr val="C00000"/>
                </a:solidFill>
              </a:rPr>
              <a:t>ExecCGI</a:t>
            </a:r>
            <a:endParaRPr lang="en-IN" sz="2400" dirty="0" smtClean="0">
              <a:solidFill>
                <a:srgbClr val="C00000"/>
              </a:solidFill>
            </a:endParaRP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 </a:t>
            </a:r>
            <a:r>
              <a:rPr lang="en-IN" sz="2400" dirty="0" smtClean="0">
                <a:solidFill>
                  <a:srgbClr val="C00000"/>
                </a:solidFill>
              </a:rPr>
              <a:t> Order </a:t>
            </a:r>
            <a:r>
              <a:rPr lang="en-IN" sz="2400" dirty="0" err="1" smtClean="0">
                <a:solidFill>
                  <a:srgbClr val="C00000"/>
                </a:solidFill>
              </a:rPr>
              <a:t>allow,deny</a:t>
            </a:r>
            <a:endParaRPr lang="en-IN" sz="2400" dirty="0" smtClean="0">
              <a:solidFill>
                <a:srgbClr val="C00000"/>
              </a:solidFill>
            </a:endParaRP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 </a:t>
            </a:r>
            <a:r>
              <a:rPr lang="en-IN" sz="2400" dirty="0" smtClean="0">
                <a:solidFill>
                  <a:srgbClr val="C00000"/>
                </a:solidFill>
              </a:rPr>
              <a:t> Allow </a:t>
            </a:r>
            <a:r>
              <a:rPr lang="en-IN" sz="2400" dirty="0" smtClean="0">
                <a:solidFill>
                  <a:srgbClr val="C00000"/>
                </a:solidFill>
              </a:rPr>
              <a:t>from all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&lt;/Directory&gt;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 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&lt;Directory "/</a:t>
            </a:r>
            <a:r>
              <a:rPr lang="en-IN" sz="2400" dirty="0" err="1" smtClean="0">
                <a:solidFill>
                  <a:srgbClr val="C00000"/>
                </a:solidFill>
              </a:rPr>
              <a:t>var</a:t>
            </a:r>
            <a:r>
              <a:rPr lang="en-IN" sz="2400" dirty="0" smtClean="0">
                <a:solidFill>
                  <a:srgbClr val="C00000"/>
                </a:solidFill>
              </a:rPr>
              <a:t>/www/html/cgi-enabled/index.py"&gt;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 Options All</a:t>
            </a:r>
          </a:p>
          <a:p>
            <a:pPr algn="l"/>
            <a:r>
              <a:rPr lang="en-IN" sz="2400" dirty="0" smtClean="0">
                <a:solidFill>
                  <a:srgbClr val="C00000"/>
                </a:solidFill>
              </a:rPr>
              <a:t>                         &lt;/Directory&gt;</a:t>
            </a:r>
          </a:p>
          <a:p>
            <a:pPr algn="l">
              <a:buClr>
                <a:schemeClr val="tx1"/>
              </a:buClr>
            </a:pPr>
            <a:endParaRPr lang="en-IN" sz="24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4305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28802"/>
            <a:ext cx="9144000" cy="492919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have two data sets. First data set contains previous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users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on various feature vectors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Feature vectors of 1</a:t>
            </a:r>
            <a:r>
              <a:rPr lang="en-IN" sz="24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set are-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[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Faculty_rating,Job_oriented,Grade,Scoring,Placement_types, 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Research_purpose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Second data set contains the elective courses taken by the old students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the basis of 2</a:t>
            </a:r>
            <a:r>
              <a:rPr lang="en-IN" sz="24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set we recommend elective courses for new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students</a:t>
            </a: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57364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00240"/>
            <a:ext cx="9144000" cy="4857760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PROCEDURE:-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First of all, we find the correlation value on each features vectors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present in 1</a:t>
            </a:r>
            <a:r>
              <a:rPr lang="en-IN" sz="24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set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Then we take the mean of correlation values on features vectors and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sort the data frame according to that (in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decreasing order)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 take top-3 student_id whose correlation values are higher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Then we extract data from 2</a:t>
            </a:r>
            <a:r>
              <a:rPr lang="en-IN" sz="24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data set and recommend the elective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courses taken by those students that correlation values are higher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1448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9144000" cy="4714884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PROCEDURE:-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use Apache2 Web Server to provide web support to python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programme present in CGI directory.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 put python programme in /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/www/html/cgi-enabled/ directory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homepage of  Apache2 server which is /</a:t>
            </a: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/www/html/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index.html is linked to CGI directory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When the user click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homepage of Apache2 , it will redirect to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backend python programme ,execute the programme and show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OUTPUT SCREENS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9144000" cy="4714884"/>
          </a:xfrm>
        </p:spPr>
        <p:txBody>
          <a:bodyPr/>
          <a:lstStyle/>
          <a:p>
            <a:pPr algn="l"/>
            <a:endParaRPr lang="en-IN" dirty="0"/>
          </a:p>
        </p:txBody>
      </p:sp>
      <p:pic>
        <p:nvPicPr>
          <p:cNvPr id="5" name="Picture 4" descr="Screenshot from 2017-12-13 15-46-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94" y="2357430"/>
            <a:ext cx="7776696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7161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OUTPUT SCREENS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71678"/>
            <a:ext cx="9144000" cy="4786322"/>
          </a:xfrm>
        </p:spPr>
        <p:txBody>
          <a:bodyPr/>
          <a:lstStyle/>
          <a:p>
            <a:pPr algn="ctr"/>
            <a:endParaRPr lang="en-IN" dirty="0"/>
          </a:p>
        </p:txBody>
      </p:sp>
      <p:pic>
        <p:nvPicPr>
          <p:cNvPr id="4" name="Picture 3" descr="Screenshot from 2017-12-13 15-42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357430"/>
            <a:ext cx="8501122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71612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5992"/>
            <a:ext cx="9144000" cy="4572008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Data sets to be extend to predict elective courses for students of any 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college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Adding the functionality to predict exact grade in any subject of a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particular student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Using recommender system approaches to predict performance in a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particular student </a:t>
            </a: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provide valuable advice to students during career guidelines</a:t>
            </a: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advice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7772400" cy="121444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9144000" cy="5286388"/>
          </a:xfrm>
        </p:spPr>
        <p:txBody>
          <a:bodyPr>
            <a:normAutofit lnSpcReduction="10000"/>
          </a:bodyPr>
          <a:lstStyle/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MOTIVATION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RECOMMENDER SYSTEM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PROPOSED MODEL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CONCEPTS INVOLVED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IMPLEMENTATION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SCREENS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endParaRPr lang="en-IN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endParaRPr lang="en-IN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endParaRPr lang="en-IN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endParaRPr lang="en-IN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0108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5500702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[1] Linden, G., Smith, B., York, J.: Amazon.com Recommendations: Item-to-Item Collaborative Filtering. In: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IEEE Internet Computing, Volume 7, Issue 1, pp.76-80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[2] Breese, J., Heckerman, D. Kadie, C: Empirical Analysis of predictive Algorithms for collaborative filtering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[3] Ekdahl M, Lindstrom S, Svensson C: A student course recommender. Master of Science Programme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Thesis, Lulea University of Technology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[4] Sandvig J, Burke R : AACORN: A CBR Recommender for Academic Advising. Technical Report TR05-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015, Depaul University, Chicago, USA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[5] Farzan R, Brusilovsky P: Social Navigation support in a Course Recommendation System.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[6] Bendakir N and Aimeur E: Using Association Rules for Course Recommendation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[7] Shivam Bansal ,Understanding Basics of Recommender Systems with case study, Analytics Vidhya.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[8] Shuvayan Das, Beginners Guide to learn about collaborative filtering based Recommender System,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Analytics Vidhya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[9] Jose Portilla: Python for Data Science and Machine Learning Boot camp, Department of Mechanical</a:t>
            </a:r>
          </a:p>
          <a:p>
            <a:pPr algn="l"/>
            <a:r>
              <a:rPr lang="en-IN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Engineering, Santa Clara University</a:t>
            </a: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" y="260648"/>
            <a:ext cx="9144000" cy="115212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IN" sz="2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Problems arise during elective course selection: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Huge number of available courses.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Lack of 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wareness about the elective courses.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Taking decision become more confusing when different seniors/colleagues suggest different courses.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So, generally students select wrong courses.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589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8586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RECOMMENDER SYSTEM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1571612"/>
            <a:ext cx="8858312" cy="5143536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Recommender Systems are subclass of information filtering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systems.</a:t>
            </a:r>
          </a:p>
          <a:p>
            <a:pPr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These systems predict the rating or preference that user would </a:t>
            </a:r>
          </a:p>
          <a:p>
            <a:pPr indent="-457200" algn="l">
              <a:lnSpc>
                <a:spcPct val="150000"/>
              </a:lnSpc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give to an item.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Systems recommending item (e.g. books, movies, web-pages, 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newsgroups messages etc.) are examples of these systems.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Many websites uses recommender systems like- Amazon,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YouTube, Quora, StackOverflow etc.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50017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RECOMMENDER SYSTEM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28800"/>
            <a:ext cx="9144000" cy="52292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Clr>
                <a:schemeClr val="tx1"/>
              </a:buClr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Course Recommender System?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Recommends students to select relevant courses.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Uses advanced data analysis technique to predict courses.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Predicts a list of top recommendations for a particular student.</a:t>
            </a: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are two basic approaches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 recommending:</a:t>
            </a: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1.  Collaborative </a:t>
            </a:r>
            <a:r>
              <a:rPr lang="en-US" sz="2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Filtering </a:t>
            </a:r>
            <a:endParaRPr lang="en-US" sz="26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2.  </a:t>
            </a:r>
            <a:r>
              <a:rPr lang="en-US" sz="2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Content-based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15212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16832"/>
            <a:ext cx="9144000" cy="4941168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Clr>
                <a:srgbClr val="B18733"/>
              </a:buClr>
            </a:pPr>
            <a:endParaRPr lang="en-US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“ Build a student course recommender system  which help</a:t>
            </a: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students to choose elective courses based on past history</a:t>
            </a: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of students and measure the performance of predicted result</a:t>
            </a: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with actual result.”</a:t>
            </a: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Clr>
                <a:srgbClr val="B18733"/>
              </a:buClr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0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4305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MODEL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57364"/>
            <a:ext cx="9144000" cy="5000636"/>
          </a:xfrm>
        </p:spPr>
        <p:txBody>
          <a:bodyPr>
            <a:normAutofit/>
          </a:bodyPr>
          <a:lstStyle/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ourse-Recommender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214554"/>
            <a:ext cx="628654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8586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43050"/>
            <a:ext cx="9144000" cy="5214950"/>
          </a:xfrm>
        </p:spPr>
        <p:txBody>
          <a:bodyPr/>
          <a:lstStyle/>
          <a:p>
            <a:pPr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use collaborative filtering nearest neighbour approach.</a:t>
            </a:r>
          </a:p>
          <a:p>
            <a:pPr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Collaborative filtering algorithm considers “user behaviour” for </a:t>
            </a:r>
          </a:p>
          <a:p>
            <a:pPr indent="-457200" algn="l"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recommending items.</a:t>
            </a:r>
          </a:p>
          <a:p>
            <a:pPr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exploit behaviour of other users and items in terms of </a:t>
            </a:r>
          </a:p>
          <a:p>
            <a:pPr indent="-457200" algn="l"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judgment data(i.e. ratings) which can be explicitly or implicitly</a:t>
            </a:r>
          </a:p>
          <a:p>
            <a:pPr indent="-457200" algn="l"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obtained.</a:t>
            </a:r>
          </a:p>
          <a:p>
            <a:pPr indent="-457200"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There are two types of collaborative filtering:</a:t>
            </a:r>
          </a:p>
          <a:p>
            <a:pPr indent="-457200" algn="l"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1. User-Based Collaborative Filtering</a:t>
            </a:r>
          </a:p>
          <a:p>
            <a:pPr indent="-457200" algn="l">
              <a:buClr>
                <a:schemeClr val="tx1"/>
              </a:buClr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2. Item-Based Collaborative Filtering</a:t>
            </a:r>
          </a:p>
          <a:p>
            <a:pPr indent="-457200" algn="l">
              <a:buClr>
                <a:schemeClr val="tx1"/>
              </a:buClr>
              <a:buFont typeface="Wingdings" pitchFamily="2" charset="2"/>
              <a:buChar char="Ø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57166"/>
            <a:ext cx="8858312" cy="107157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 INVOLVED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 algn="ctr">
              <a:buClr>
                <a:schemeClr val="tx1"/>
              </a:buClr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User-Based Collaborative Filtering</a:t>
            </a:r>
          </a:p>
          <a:p>
            <a:pPr algn="ctr">
              <a:buClr>
                <a:schemeClr val="tx1"/>
              </a:buClr>
            </a:pPr>
            <a:endParaRPr lang="en-IN" sz="2200" b="1" dirty="0" smtClean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Similarity between the test user and train user is calculated using the</a:t>
            </a:r>
          </a:p>
          <a:p>
            <a:pPr algn="l">
              <a:buClr>
                <a:schemeClr val="tx1"/>
              </a:buClr>
            </a:pPr>
            <a:r>
              <a:rPr lang="en-IN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Pearson correlation coefficient. Let the set of items rated by both users </a:t>
            </a:r>
            <a:endParaRPr lang="en-IN" sz="22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r>
              <a:rPr lang="en-IN" sz="2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u </a:t>
            </a:r>
            <a:r>
              <a:rPr lang="en-IN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IN" sz="2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 denoted by I, then similarity coefficient between them is:</a:t>
            </a:r>
          </a:p>
          <a:p>
            <a:pPr algn="l">
              <a:buClr>
                <a:schemeClr val="tx1"/>
              </a:buClr>
            </a:pP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  <a:buFont typeface="Wingdings" pitchFamily="2" charset="2"/>
              <a:buChar char="Ø"/>
            </a:pP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Clr>
                <a:schemeClr val="tx1"/>
              </a:buClr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22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4286256"/>
            <a:ext cx="442915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1090</TotalTime>
  <Words>1189</Words>
  <Application>Microsoft Office PowerPoint</Application>
  <PresentationFormat>On-screen Show (4:3)</PresentationFormat>
  <Paragraphs>182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Slide 1</vt:lpstr>
      <vt:lpstr>OUTLINE</vt:lpstr>
      <vt:lpstr>MOTIVATION</vt:lpstr>
      <vt:lpstr>RECOMMENDER SYSTEM</vt:lpstr>
      <vt:lpstr>RECOMMENDER SYSTEM(cont.)</vt:lpstr>
      <vt:lpstr>PROBLEM DEFINITION</vt:lpstr>
      <vt:lpstr>PROPOSED MODEL</vt:lpstr>
      <vt:lpstr>CONCEPT INVOLVED</vt:lpstr>
      <vt:lpstr>CONCEPT INVOLVED(cont.)</vt:lpstr>
      <vt:lpstr>CONCEPT INVOLVED(cont.)</vt:lpstr>
      <vt:lpstr>CONCEPT INVOLVED(cont.)</vt:lpstr>
      <vt:lpstr>CONCEPT INVOLVED(cont.)</vt:lpstr>
      <vt:lpstr>CONCEPT INVOLVED(cont.)</vt:lpstr>
      <vt:lpstr>IMPLEMENTATION</vt:lpstr>
      <vt:lpstr>IMPLEMENTATION(cont.)</vt:lpstr>
      <vt:lpstr>IMPLEMENTATION(cont.)</vt:lpstr>
      <vt:lpstr>OUTPUT SCREENS</vt:lpstr>
      <vt:lpstr>OUTPUT SCREENS(cont.)</vt:lpstr>
      <vt:lpstr>FUTURE WORK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pc</dc:creator>
  <cp:lastModifiedBy>dell pc</cp:lastModifiedBy>
  <cp:revision>116</cp:revision>
  <dcterms:created xsi:type="dcterms:W3CDTF">2017-10-07T11:24:45Z</dcterms:created>
  <dcterms:modified xsi:type="dcterms:W3CDTF">2017-12-13T17:55:05Z</dcterms:modified>
</cp:coreProperties>
</file>