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31"/>
  </p:notesMasterIdLst>
  <p:sldIdLst>
    <p:sldId id="260" r:id="rId2"/>
    <p:sldId id="270" r:id="rId3"/>
    <p:sldId id="258" r:id="rId4"/>
    <p:sldId id="281" r:id="rId5"/>
    <p:sldId id="282" r:id="rId6"/>
    <p:sldId id="278" r:id="rId7"/>
    <p:sldId id="257" r:id="rId8"/>
    <p:sldId id="259" r:id="rId9"/>
    <p:sldId id="271" r:id="rId10"/>
    <p:sldId id="272" r:id="rId11"/>
    <p:sldId id="274" r:id="rId12"/>
    <p:sldId id="275" r:id="rId13"/>
    <p:sldId id="276" r:id="rId14"/>
    <p:sldId id="277" r:id="rId15"/>
    <p:sldId id="283" r:id="rId16"/>
    <p:sldId id="261" r:id="rId17"/>
    <p:sldId id="262" r:id="rId18"/>
    <p:sldId id="263" r:id="rId19"/>
    <p:sldId id="264" r:id="rId20"/>
    <p:sldId id="265" r:id="rId21"/>
    <p:sldId id="273" r:id="rId22"/>
    <p:sldId id="267" r:id="rId23"/>
    <p:sldId id="268" r:id="rId24"/>
    <p:sldId id="269" r:id="rId25"/>
    <p:sldId id="279" r:id="rId26"/>
    <p:sldId id="286" r:id="rId27"/>
    <p:sldId id="285" r:id="rId28"/>
    <p:sldId id="284" r:id="rId29"/>
    <p:sldId id="28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25"/>
    <p:restoredTop sz="92476"/>
  </p:normalViewPr>
  <p:slideViewPr>
    <p:cSldViewPr snapToGrid="0" snapToObjects="1">
      <p:cViewPr>
        <p:scale>
          <a:sx n="60" d="100"/>
          <a:sy n="60" d="100"/>
        </p:scale>
        <p:origin x="680"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6B346E-9E39-3C45-9E35-599F4E076AEE}" type="doc">
      <dgm:prSet loTypeId="urn:microsoft.com/office/officeart/2005/8/layout/cycle4" loCatId="" qsTypeId="urn:microsoft.com/office/officeart/2005/8/quickstyle/simple4" qsCatId="simple" csTypeId="urn:microsoft.com/office/officeart/2005/8/colors/accent1_2" csCatId="accent1" phldr="1"/>
      <dgm:spPr/>
      <dgm:t>
        <a:bodyPr/>
        <a:lstStyle/>
        <a:p>
          <a:endParaRPr lang="en-US"/>
        </a:p>
      </dgm:t>
    </dgm:pt>
    <dgm:pt modelId="{4DC1389B-54A5-9341-A354-58912BC99C13}">
      <dgm:prSet phldrT="[Text]" custT="1"/>
      <dgm:spPr/>
      <dgm:t>
        <a:bodyPr/>
        <a:lstStyle/>
        <a:p>
          <a:r>
            <a:rPr lang="en-US" sz="2000" dirty="0" smtClean="0">
              <a:latin typeface="Times New Roman" charset="0"/>
              <a:ea typeface="Times New Roman" charset="0"/>
              <a:cs typeface="Times New Roman" charset="0"/>
            </a:rPr>
            <a:t>Strengths</a:t>
          </a:r>
          <a:endParaRPr lang="en-US" sz="2000" dirty="0">
            <a:latin typeface="Times New Roman" charset="0"/>
            <a:ea typeface="Times New Roman" charset="0"/>
            <a:cs typeface="Times New Roman" charset="0"/>
          </a:endParaRPr>
        </a:p>
      </dgm:t>
    </dgm:pt>
    <dgm:pt modelId="{9251230C-2AA6-CF4E-AEE7-B7857E869FE8}" type="parTrans" cxnId="{E74D8A50-93A2-6348-BE43-A4925F2DF6AB}">
      <dgm:prSet/>
      <dgm:spPr/>
      <dgm:t>
        <a:bodyPr/>
        <a:lstStyle/>
        <a:p>
          <a:endParaRPr lang="en-US" sz="2400">
            <a:latin typeface="Times New Roman" charset="0"/>
            <a:ea typeface="Times New Roman" charset="0"/>
            <a:cs typeface="Times New Roman" charset="0"/>
          </a:endParaRPr>
        </a:p>
      </dgm:t>
    </dgm:pt>
    <dgm:pt modelId="{7C0A606F-551D-EA4A-BE7A-19DE5B1055D4}" type="sibTrans" cxnId="{E74D8A50-93A2-6348-BE43-A4925F2DF6AB}">
      <dgm:prSet/>
      <dgm:spPr/>
      <dgm:t>
        <a:bodyPr/>
        <a:lstStyle/>
        <a:p>
          <a:endParaRPr lang="en-US" sz="2400">
            <a:latin typeface="Times New Roman" charset="0"/>
            <a:ea typeface="Times New Roman" charset="0"/>
            <a:cs typeface="Times New Roman" charset="0"/>
          </a:endParaRPr>
        </a:p>
      </dgm:t>
    </dgm:pt>
    <dgm:pt modelId="{74697EA3-B358-B743-A647-096F71B4B3CE}">
      <dgm:prSet phldrT="[Text]" custT="1"/>
      <dgm:spPr/>
      <dgm:t>
        <a:bodyPr/>
        <a:lstStyle/>
        <a:p>
          <a:r>
            <a:rPr lang="en-US" sz="1800" dirty="0" smtClean="0">
              <a:latin typeface="Times New Roman" charset="0"/>
              <a:ea typeface="Times New Roman" charset="0"/>
              <a:cs typeface="Times New Roman" charset="0"/>
            </a:rPr>
            <a:t>Brand Awareness</a:t>
          </a:r>
          <a:endParaRPr lang="en-US" sz="1800" dirty="0">
            <a:latin typeface="Times New Roman" charset="0"/>
            <a:ea typeface="Times New Roman" charset="0"/>
            <a:cs typeface="Times New Roman" charset="0"/>
          </a:endParaRPr>
        </a:p>
      </dgm:t>
    </dgm:pt>
    <dgm:pt modelId="{0208A52D-037F-E643-BF3F-D7D2D5E76E1E}" type="parTrans" cxnId="{2B9082D8-51FF-8649-8828-990194163B3C}">
      <dgm:prSet/>
      <dgm:spPr/>
      <dgm:t>
        <a:bodyPr/>
        <a:lstStyle/>
        <a:p>
          <a:endParaRPr lang="en-US" sz="2400">
            <a:latin typeface="Times New Roman" charset="0"/>
            <a:ea typeface="Times New Roman" charset="0"/>
            <a:cs typeface="Times New Roman" charset="0"/>
          </a:endParaRPr>
        </a:p>
      </dgm:t>
    </dgm:pt>
    <dgm:pt modelId="{BB5E2351-C3B7-7049-B818-72AF3578F427}" type="sibTrans" cxnId="{2B9082D8-51FF-8649-8828-990194163B3C}">
      <dgm:prSet/>
      <dgm:spPr/>
      <dgm:t>
        <a:bodyPr/>
        <a:lstStyle/>
        <a:p>
          <a:endParaRPr lang="en-US" sz="2400">
            <a:latin typeface="Times New Roman" charset="0"/>
            <a:ea typeface="Times New Roman" charset="0"/>
            <a:cs typeface="Times New Roman" charset="0"/>
          </a:endParaRPr>
        </a:p>
      </dgm:t>
    </dgm:pt>
    <dgm:pt modelId="{8352B363-A7E6-9146-85D7-CCB639656564}">
      <dgm:prSet phldrT="[Text]" custT="1"/>
      <dgm:spPr/>
      <dgm:t>
        <a:bodyPr/>
        <a:lstStyle/>
        <a:p>
          <a:r>
            <a:rPr lang="en-US" sz="2000" dirty="0" smtClean="0">
              <a:latin typeface="Times New Roman" charset="0"/>
              <a:ea typeface="Times New Roman" charset="0"/>
              <a:cs typeface="Times New Roman" charset="0"/>
            </a:rPr>
            <a:t>Weaknesses</a:t>
          </a:r>
          <a:endParaRPr lang="en-US" sz="2000" dirty="0">
            <a:latin typeface="Times New Roman" charset="0"/>
            <a:ea typeface="Times New Roman" charset="0"/>
            <a:cs typeface="Times New Roman" charset="0"/>
          </a:endParaRPr>
        </a:p>
      </dgm:t>
    </dgm:pt>
    <dgm:pt modelId="{2DDC742A-6CD6-CA47-8867-2A048ACAD611}" type="parTrans" cxnId="{6DF95BE5-A6E1-8A4B-BE6B-AC7133C81BD6}">
      <dgm:prSet/>
      <dgm:spPr/>
      <dgm:t>
        <a:bodyPr/>
        <a:lstStyle/>
        <a:p>
          <a:endParaRPr lang="en-US" sz="2400">
            <a:latin typeface="Times New Roman" charset="0"/>
            <a:ea typeface="Times New Roman" charset="0"/>
            <a:cs typeface="Times New Roman" charset="0"/>
          </a:endParaRPr>
        </a:p>
      </dgm:t>
    </dgm:pt>
    <dgm:pt modelId="{A675EC27-ABBA-FB41-BBE2-79EA5A8F26F0}" type="sibTrans" cxnId="{6DF95BE5-A6E1-8A4B-BE6B-AC7133C81BD6}">
      <dgm:prSet/>
      <dgm:spPr/>
      <dgm:t>
        <a:bodyPr/>
        <a:lstStyle/>
        <a:p>
          <a:endParaRPr lang="en-US" sz="2400">
            <a:latin typeface="Times New Roman" charset="0"/>
            <a:ea typeface="Times New Roman" charset="0"/>
            <a:cs typeface="Times New Roman" charset="0"/>
          </a:endParaRPr>
        </a:p>
      </dgm:t>
    </dgm:pt>
    <dgm:pt modelId="{5B6AEBFC-8F9C-2046-BECD-DD65C984A6B6}">
      <dgm:prSet phldrT="[Text]" custT="1"/>
      <dgm:spPr/>
      <dgm:t>
        <a:bodyPr/>
        <a:lstStyle/>
        <a:p>
          <a:r>
            <a:rPr lang="en-US" sz="1800" dirty="0" smtClean="0">
              <a:latin typeface="Times New Roman" charset="0"/>
              <a:ea typeface="Times New Roman" charset="0"/>
              <a:cs typeface="Times New Roman" charset="0"/>
            </a:rPr>
            <a:t>Water Management</a:t>
          </a:r>
          <a:endParaRPr lang="en-US" sz="1800" dirty="0">
            <a:latin typeface="Times New Roman" charset="0"/>
            <a:ea typeface="Times New Roman" charset="0"/>
            <a:cs typeface="Times New Roman" charset="0"/>
          </a:endParaRPr>
        </a:p>
      </dgm:t>
    </dgm:pt>
    <dgm:pt modelId="{811014C1-6D94-A748-8D7C-03AEC0AA3B19}" type="parTrans" cxnId="{31B990DD-5824-8240-8881-4E5F13F01482}">
      <dgm:prSet/>
      <dgm:spPr/>
      <dgm:t>
        <a:bodyPr/>
        <a:lstStyle/>
        <a:p>
          <a:endParaRPr lang="en-US" sz="2400">
            <a:latin typeface="Times New Roman" charset="0"/>
            <a:ea typeface="Times New Roman" charset="0"/>
            <a:cs typeface="Times New Roman" charset="0"/>
          </a:endParaRPr>
        </a:p>
      </dgm:t>
    </dgm:pt>
    <dgm:pt modelId="{237E1274-03A6-C84A-B0CE-042008FFC5E3}" type="sibTrans" cxnId="{31B990DD-5824-8240-8881-4E5F13F01482}">
      <dgm:prSet/>
      <dgm:spPr/>
      <dgm:t>
        <a:bodyPr/>
        <a:lstStyle/>
        <a:p>
          <a:endParaRPr lang="en-US" sz="2400">
            <a:latin typeface="Times New Roman" charset="0"/>
            <a:ea typeface="Times New Roman" charset="0"/>
            <a:cs typeface="Times New Roman" charset="0"/>
          </a:endParaRPr>
        </a:p>
      </dgm:t>
    </dgm:pt>
    <dgm:pt modelId="{AA39D88D-976C-D94D-85AE-595966615284}">
      <dgm:prSet phldrT="[Text]" custT="1"/>
      <dgm:spPr/>
      <dgm:t>
        <a:bodyPr/>
        <a:lstStyle/>
        <a:p>
          <a:r>
            <a:rPr lang="en-US" sz="2000" dirty="0" smtClean="0">
              <a:latin typeface="Times New Roman" charset="0"/>
              <a:ea typeface="Times New Roman" charset="0"/>
              <a:cs typeface="Times New Roman" charset="0"/>
            </a:rPr>
            <a:t>Threats</a:t>
          </a:r>
          <a:endParaRPr lang="en-US" sz="2000" dirty="0">
            <a:latin typeface="Times New Roman" charset="0"/>
            <a:ea typeface="Times New Roman" charset="0"/>
            <a:cs typeface="Times New Roman" charset="0"/>
          </a:endParaRPr>
        </a:p>
      </dgm:t>
    </dgm:pt>
    <dgm:pt modelId="{4AD37400-BAB0-4640-A3F3-01357506FAB8}" type="parTrans" cxnId="{658AE6AD-3085-4A47-AE91-073AD21D70D5}">
      <dgm:prSet/>
      <dgm:spPr/>
      <dgm:t>
        <a:bodyPr/>
        <a:lstStyle/>
        <a:p>
          <a:endParaRPr lang="en-US" sz="2400">
            <a:latin typeface="Times New Roman" charset="0"/>
            <a:ea typeface="Times New Roman" charset="0"/>
            <a:cs typeface="Times New Roman" charset="0"/>
          </a:endParaRPr>
        </a:p>
      </dgm:t>
    </dgm:pt>
    <dgm:pt modelId="{E2A0FECB-8388-5F41-9DC1-83B34D3D62D5}" type="sibTrans" cxnId="{658AE6AD-3085-4A47-AE91-073AD21D70D5}">
      <dgm:prSet/>
      <dgm:spPr/>
      <dgm:t>
        <a:bodyPr/>
        <a:lstStyle/>
        <a:p>
          <a:endParaRPr lang="en-US" sz="2400">
            <a:latin typeface="Times New Roman" charset="0"/>
            <a:ea typeface="Times New Roman" charset="0"/>
            <a:cs typeface="Times New Roman" charset="0"/>
          </a:endParaRPr>
        </a:p>
      </dgm:t>
    </dgm:pt>
    <dgm:pt modelId="{BB6CE1EF-4048-624E-8DD8-08A211DE151A}">
      <dgm:prSet phldrT="[Text]" custT="1"/>
      <dgm:spPr/>
      <dgm:t>
        <a:bodyPr/>
        <a:lstStyle/>
        <a:p>
          <a:r>
            <a:rPr lang="en-US" sz="1800" dirty="0" smtClean="0">
              <a:latin typeface="Times New Roman" charset="0"/>
              <a:ea typeface="Times New Roman" charset="0"/>
              <a:cs typeface="Times New Roman" charset="0"/>
            </a:rPr>
            <a:t>Nutritious Selections</a:t>
          </a:r>
          <a:endParaRPr lang="en-US" sz="1800" dirty="0">
            <a:latin typeface="Times New Roman" charset="0"/>
            <a:ea typeface="Times New Roman" charset="0"/>
            <a:cs typeface="Times New Roman" charset="0"/>
          </a:endParaRPr>
        </a:p>
      </dgm:t>
    </dgm:pt>
    <dgm:pt modelId="{AFC19732-54D1-2644-B5D3-39B5367F92D0}" type="parTrans" cxnId="{C5844E5B-F1F8-DC48-8902-AC2A1B775B4A}">
      <dgm:prSet/>
      <dgm:spPr/>
      <dgm:t>
        <a:bodyPr/>
        <a:lstStyle/>
        <a:p>
          <a:endParaRPr lang="en-US" sz="2400">
            <a:latin typeface="Times New Roman" charset="0"/>
            <a:ea typeface="Times New Roman" charset="0"/>
            <a:cs typeface="Times New Roman" charset="0"/>
          </a:endParaRPr>
        </a:p>
      </dgm:t>
    </dgm:pt>
    <dgm:pt modelId="{3BBA5C42-E75C-F34E-A1DE-2C15F4DCADB6}" type="sibTrans" cxnId="{C5844E5B-F1F8-DC48-8902-AC2A1B775B4A}">
      <dgm:prSet/>
      <dgm:spPr/>
      <dgm:t>
        <a:bodyPr/>
        <a:lstStyle/>
        <a:p>
          <a:endParaRPr lang="en-US" sz="2400">
            <a:latin typeface="Times New Roman" charset="0"/>
            <a:ea typeface="Times New Roman" charset="0"/>
            <a:cs typeface="Times New Roman" charset="0"/>
          </a:endParaRPr>
        </a:p>
      </dgm:t>
    </dgm:pt>
    <dgm:pt modelId="{EFD1E1CA-CA7E-7942-AF81-C58F4040531C}">
      <dgm:prSet phldrT="[Text]" custT="1"/>
      <dgm:spPr/>
      <dgm:t>
        <a:bodyPr/>
        <a:lstStyle/>
        <a:p>
          <a:r>
            <a:rPr lang="en-US" sz="2000" dirty="0" smtClean="0">
              <a:latin typeface="Times New Roman" charset="0"/>
              <a:ea typeface="Times New Roman" charset="0"/>
              <a:cs typeface="Times New Roman" charset="0"/>
            </a:rPr>
            <a:t>Opportunities</a:t>
          </a:r>
          <a:endParaRPr lang="en-US" sz="2000" dirty="0">
            <a:latin typeface="Times New Roman" charset="0"/>
            <a:ea typeface="Times New Roman" charset="0"/>
            <a:cs typeface="Times New Roman" charset="0"/>
          </a:endParaRPr>
        </a:p>
      </dgm:t>
    </dgm:pt>
    <dgm:pt modelId="{0B14677D-70FF-2846-B76C-B9EB802DD622}" type="parTrans" cxnId="{C7B9DC75-F2EB-4347-9391-B7ED02721049}">
      <dgm:prSet/>
      <dgm:spPr/>
      <dgm:t>
        <a:bodyPr/>
        <a:lstStyle/>
        <a:p>
          <a:endParaRPr lang="en-US" sz="2400">
            <a:latin typeface="Times New Roman" charset="0"/>
            <a:ea typeface="Times New Roman" charset="0"/>
            <a:cs typeface="Times New Roman" charset="0"/>
          </a:endParaRPr>
        </a:p>
      </dgm:t>
    </dgm:pt>
    <dgm:pt modelId="{806171CF-3B45-9B4E-96E0-F5D2F54E62C1}" type="sibTrans" cxnId="{C7B9DC75-F2EB-4347-9391-B7ED02721049}">
      <dgm:prSet/>
      <dgm:spPr/>
      <dgm:t>
        <a:bodyPr/>
        <a:lstStyle/>
        <a:p>
          <a:endParaRPr lang="en-US" sz="2400">
            <a:latin typeface="Times New Roman" charset="0"/>
            <a:ea typeface="Times New Roman" charset="0"/>
            <a:cs typeface="Times New Roman" charset="0"/>
          </a:endParaRPr>
        </a:p>
      </dgm:t>
    </dgm:pt>
    <dgm:pt modelId="{82E61CA6-E46D-AA42-AD75-7CA7AAD7BE30}">
      <dgm:prSet phldrT="[Text]" custT="1"/>
      <dgm:spPr/>
      <dgm:t>
        <a:bodyPr/>
        <a:lstStyle/>
        <a:p>
          <a:r>
            <a:rPr lang="en-US" sz="1800" dirty="0" smtClean="0">
              <a:latin typeface="Times New Roman" charset="0"/>
              <a:ea typeface="Times New Roman" charset="0"/>
              <a:cs typeface="Times New Roman" charset="0"/>
            </a:rPr>
            <a:t>Diversification</a:t>
          </a:r>
          <a:endParaRPr lang="en-US" sz="1800" dirty="0">
            <a:latin typeface="Times New Roman" charset="0"/>
            <a:ea typeface="Times New Roman" charset="0"/>
            <a:cs typeface="Times New Roman" charset="0"/>
          </a:endParaRPr>
        </a:p>
      </dgm:t>
    </dgm:pt>
    <dgm:pt modelId="{092C050B-9A45-194C-97AF-AA20DAD0F1FF}" type="parTrans" cxnId="{AD13EDD1-A409-AD45-8289-9772CC90F19F}">
      <dgm:prSet/>
      <dgm:spPr/>
      <dgm:t>
        <a:bodyPr/>
        <a:lstStyle/>
        <a:p>
          <a:endParaRPr lang="en-US" sz="2400">
            <a:latin typeface="Times New Roman" charset="0"/>
            <a:ea typeface="Times New Roman" charset="0"/>
            <a:cs typeface="Times New Roman" charset="0"/>
          </a:endParaRPr>
        </a:p>
      </dgm:t>
    </dgm:pt>
    <dgm:pt modelId="{9A62C025-5C42-F747-B9C6-98F6EEF30BEB}" type="sibTrans" cxnId="{AD13EDD1-A409-AD45-8289-9772CC90F19F}">
      <dgm:prSet/>
      <dgm:spPr/>
      <dgm:t>
        <a:bodyPr/>
        <a:lstStyle/>
        <a:p>
          <a:endParaRPr lang="en-US" sz="2400">
            <a:latin typeface="Times New Roman" charset="0"/>
            <a:ea typeface="Times New Roman" charset="0"/>
            <a:cs typeface="Times New Roman" charset="0"/>
          </a:endParaRPr>
        </a:p>
      </dgm:t>
    </dgm:pt>
    <dgm:pt modelId="{0DA7E690-2513-6C45-BB3B-8767C1B0D6E3}">
      <dgm:prSet phldrT="[Text]" custT="1"/>
      <dgm:spPr/>
      <dgm:t>
        <a:bodyPr/>
        <a:lstStyle/>
        <a:p>
          <a:r>
            <a:rPr lang="en-US" sz="1800" dirty="0" smtClean="0">
              <a:latin typeface="Times New Roman" charset="0"/>
              <a:ea typeface="Times New Roman" charset="0"/>
              <a:cs typeface="Times New Roman" charset="0"/>
            </a:rPr>
            <a:t>Robust Distribution Network</a:t>
          </a:r>
          <a:endParaRPr lang="en-US" sz="1800" dirty="0">
            <a:latin typeface="Times New Roman" charset="0"/>
            <a:ea typeface="Times New Roman" charset="0"/>
            <a:cs typeface="Times New Roman" charset="0"/>
          </a:endParaRPr>
        </a:p>
      </dgm:t>
    </dgm:pt>
    <dgm:pt modelId="{FEF09FFC-A21B-064F-9F05-E57F0624D798}" type="parTrans" cxnId="{DC638D69-207F-684B-BDAF-358364C34F17}">
      <dgm:prSet/>
      <dgm:spPr/>
      <dgm:t>
        <a:bodyPr/>
        <a:lstStyle/>
        <a:p>
          <a:endParaRPr lang="en-US" sz="2400">
            <a:latin typeface="Times New Roman" charset="0"/>
            <a:ea typeface="Times New Roman" charset="0"/>
            <a:cs typeface="Times New Roman" charset="0"/>
          </a:endParaRPr>
        </a:p>
      </dgm:t>
    </dgm:pt>
    <dgm:pt modelId="{F0BCD675-DB0C-C04D-9CD3-113BB7BA8423}" type="sibTrans" cxnId="{DC638D69-207F-684B-BDAF-358364C34F17}">
      <dgm:prSet/>
      <dgm:spPr/>
      <dgm:t>
        <a:bodyPr/>
        <a:lstStyle/>
        <a:p>
          <a:endParaRPr lang="en-US" sz="2400">
            <a:latin typeface="Times New Roman" charset="0"/>
            <a:ea typeface="Times New Roman" charset="0"/>
            <a:cs typeface="Times New Roman" charset="0"/>
          </a:endParaRPr>
        </a:p>
      </dgm:t>
    </dgm:pt>
    <dgm:pt modelId="{10AAF344-4A0B-5A48-84EA-4BAFFE06E5D1}">
      <dgm:prSet phldrT="[Text]" custT="1"/>
      <dgm:spPr/>
      <dgm:t>
        <a:bodyPr/>
        <a:lstStyle/>
        <a:p>
          <a:r>
            <a:rPr lang="en-US" sz="1800" dirty="0" smtClean="0">
              <a:latin typeface="Times New Roman" charset="0"/>
              <a:ea typeface="Times New Roman" charset="0"/>
              <a:cs typeface="Times New Roman" charset="0"/>
            </a:rPr>
            <a:t>Foreign Currency Fluctuation</a:t>
          </a:r>
          <a:endParaRPr lang="en-US" sz="1800" dirty="0">
            <a:latin typeface="Times New Roman" charset="0"/>
            <a:ea typeface="Times New Roman" charset="0"/>
            <a:cs typeface="Times New Roman" charset="0"/>
          </a:endParaRPr>
        </a:p>
      </dgm:t>
    </dgm:pt>
    <dgm:pt modelId="{CEA5790F-2255-3D4B-B5CF-D12F35A520E5}" type="parTrans" cxnId="{867179B9-8E8D-A140-A758-10EDB3F33F5C}">
      <dgm:prSet/>
      <dgm:spPr/>
      <dgm:t>
        <a:bodyPr/>
        <a:lstStyle/>
        <a:p>
          <a:endParaRPr lang="en-US" sz="2400">
            <a:latin typeface="Times New Roman" charset="0"/>
            <a:ea typeface="Times New Roman" charset="0"/>
            <a:cs typeface="Times New Roman" charset="0"/>
          </a:endParaRPr>
        </a:p>
      </dgm:t>
    </dgm:pt>
    <dgm:pt modelId="{40EC996D-DD16-6A42-AB52-DBAE0F3BB957}" type="sibTrans" cxnId="{867179B9-8E8D-A140-A758-10EDB3F33F5C}">
      <dgm:prSet/>
      <dgm:spPr/>
      <dgm:t>
        <a:bodyPr/>
        <a:lstStyle/>
        <a:p>
          <a:endParaRPr lang="en-US" sz="2400">
            <a:latin typeface="Times New Roman" charset="0"/>
            <a:ea typeface="Times New Roman" charset="0"/>
            <a:cs typeface="Times New Roman" charset="0"/>
          </a:endParaRPr>
        </a:p>
      </dgm:t>
    </dgm:pt>
    <dgm:pt modelId="{FCE6A8DD-B1BE-E54A-B72E-4722DC85A353}">
      <dgm:prSet phldrT="[Text]" custT="1"/>
      <dgm:spPr/>
      <dgm:t>
        <a:bodyPr/>
        <a:lstStyle/>
        <a:p>
          <a:r>
            <a:rPr lang="en-US" sz="1800" dirty="0" smtClean="0">
              <a:latin typeface="Times New Roman" charset="0"/>
              <a:ea typeface="Times New Roman" charset="0"/>
              <a:cs typeface="Times New Roman" charset="0"/>
            </a:rPr>
            <a:t>Extended Reach</a:t>
          </a:r>
          <a:endParaRPr lang="en-US" sz="1800" dirty="0">
            <a:latin typeface="Times New Roman" charset="0"/>
            <a:ea typeface="Times New Roman" charset="0"/>
            <a:cs typeface="Times New Roman" charset="0"/>
          </a:endParaRPr>
        </a:p>
      </dgm:t>
    </dgm:pt>
    <dgm:pt modelId="{8AD0D8DB-9D49-5D49-B702-F51769A0D8FA}" type="parTrans" cxnId="{DE64569F-115A-8D4C-95F1-3D74BC6969FF}">
      <dgm:prSet/>
      <dgm:spPr/>
      <dgm:t>
        <a:bodyPr/>
        <a:lstStyle/>
        <a:p>
          <a:endParaRPr lang="en-US" sz="2400">
            <a:latin typeface="Times New Roman" charset="0"/>
            <a:ea typeface="Times New Roman" charset="0"/>
            <a:cs typeface="Times New Roman" charset="0"/>
          </a:endParaRPr>
        </a:p>
      </dgm:t>
    </dgm:pt>
    <dgm:pt modelId="{C7B5AB36-1014-B940-9B2B-AC522E2DDDD3}" type="sibTrans" cxnId="{DE64569F-115A-8D4C-95F1-3D74BC6969FF}">
      <dgm:prSet/>
      <dgm:spPr/>
      <dgm:t>
        <a:bodyPr/>
        <a:lstStyle/>
        <a:p>
          <a:endParaRPr lang="en-US" sz="2400">
            <a:latin typeface="Times New Roman" charset="0"/>
            <a:ea typeface="Times New Roman" charset="0"/>
            <a:cs typeface="Times New Roman" charset="0"/>
          </a:endParaRPr>
        </a:p>
      </dgm:t>
    </dgm:pt>
    <dgm:pt modelId="{7CE8D495-50BB-5E4D-9AE5-59A55161177A}">
      <dgm:prSet phldrT="[Text]" custT="1"/>
      <dgm:spPr/>
      <dgm:t>
        <a:bodyPr/>
        <a:lstStyle/>
        <a:p>
          <a:r>
            <a:rPr lang="en-US" sz="1800" dirty="0" smtClean="0">
              <a:latin typeface="Times New Roman" charset="0"/>
              <a:ea typeface="Times New Roman" charset="0"/>
              <a:cs typeface="Times New Roman" charset="0"/>
            </a:rPr>
            <a:t>Indirect Competition</a:t>
          </a:r>
          <a:endParaRPr lang="en-US" sz="1800" dirty="0">
            <a:latin typeface="Times New Roman" charset="0"/>
            <a:ea typeface="Times New Roman" charset="0"/>
            <a:cs typeface="Times New Roman" charset="0"/>
          </a:endParaRPr>
        </a:p>
      </dgm:t>
    </dgm:pt>
    <dgm:pt modelId="{4F55595B-85C9-D345-985E-7FA11BB21619}" type="parTrans" cxnId="{C89ECF84-007C-B445-B2C6-F2C2464A323A}">
      <dgm:prSet/>
      <dgm:spPr/>
      <dgm:t>
        <a:bodyPr/>
        <a:lstStyle/>
        <a:p>
          <a:endParaRPr lang="en-US" sz="2400">
            <a:latin typeface="Times New Roman" charset="0"/>
            <a:ea typeface="Times New Roman" charset="0"/>
            <a:cs typeface="Times New Roman" charset="0"/>
          </a:endParaRPr>
        </a:p>
      </dgm:t>
    </dgm:pt>
    <dgm:pt modelId="{629FBFD7-822C-0E44-B0F5-0BF2A92B1394}" type="sibTrans" cxnId="{C89ECF84-007C-B445-B2C6-F2C2464A323A}">
      <dgm:prSet/>
      <dgm:spPr/>
      <dgm:t>
        <a:bodyPr/>
        <a:lstStyle/>
        <a:p>
          <a:endParaRPr lang="en-US" sz="2400">
            <a:latin typeface="Times New Roman" charset="0"/>
            <a:ea typeface="Times New Roman" charset="0"/>
            <a:cs typeface="Times New Roman" charset="0"/>
          </a:endParaRPr>
        </a:p>
      </dgm:t>
    </dgm:pt>
    <dgm:pt modelId="{083D7FAD-46DC-8644-BC00-568A1E0F190E}" type="pres">
      <dgm:prSet presAssocID="{3A6B346E-9E39-3C45-9E35-599F4E076AEE}" presName="cycleMatrixDiagram" presStyleCnt="0">
        <dgm:presLayoutVars>
          <dgm:chMax val="1"/>
          <dgm:dir/>
          <dgm:animLvl val="lvl"/>
          <dgm:resizeHandles val="exact"/>
        </dgm:presLayoutVars>
      </dgm:prSet>
      <dgm:spPr/>
      <dgm:t>
        <a:bodyPr/>
        <a:lstStyle/>
        <a:p>
          <a:endParaRPr lang="en-US"/>
        </a:p>
      </dgm:t>
    </dgm:pt>
    <dgm:pt modelId="{1057C493-A3C0-2D44-8221-C969CCE9F0E4}" type="pres">
      <dgm:prSet presAssocID="{3A6B346E-9E39-3C45-9E35-599F4E076AEE}" presName="children" presStyleCnt="0"/>
      <dgm:spPr/>
    </dgm:pt>
    <dgm:pt modelId="{4D014C29-404A-DC47-B4C2-D7F553285E9F}" type="pres">
      <dgm:prSet presAssocID="{3A6B346E-9E39-3C45-9E35-599F4E076AEE}" presName="child1group" presStyleCnt="0"/>
      <dgm:spPr/>
    </dgm:pt>
    <dgm:pt modelId="{AF787ADA-764A-1044-9F3D-7D86C981B3E0}" type="pres">
      <dgm:prSet presAssocID="{3A6B346E-9E39-3C45-9E35-599F4E076AEE}" presName="child1" presStyleLbl="bgAcc1" presStyleIdx="0" presStyleCnt="4"/>
      <dgm:spPr/>
      <dgm:t>
        <a:bodyPr/>
        <a:lstStyle/>
        <a:p>
          <a:endParaRPr lang="en-US"/>
        </a:p>
      </dgm:t>
    </dgm:pt>
    <dgm:pt modelId="{C8550BC0-8003-A94A-AD8B-DB4BD08D5FAB}" type="pres">
      <dgm:prSet presAssocID="{3A6B346E-9E39-3C45-9E35-599F4E076AEE}" presName="child1Text" presStyleLbl="bgAcc1" presStyleIdx="0" presStyleCnt="4">
        <dgm:presLayoutVars>
          <dgm:bulletEnabled val="1"/>
        </dgm:presLayoutVars>
      </dgm:prSet>
      <dgm:spPr/>
      <dgm:t>
        <a:bodyPr/>
        <a:lstStyle/>
        <a:p>
          <a:endParaRPr lang="en-US"/>
        </a:p>
      </dgm:t>
    </dgm:pt>
    <dgm:pt modelId="{7BB9336E-C755-D04E-A973-6D08AED4AB2A}" type="pres">
      <dgm:prSet presAssocID="{3A6B346E-9E39-3C45-9E35-599F4E076AEE}" presName="child2group" presStyleCnt="0"/>
      <dgm:spPr/>
    </dgm:pt>
    <dgm:pt modelId="{93BC7F13-DDF9-7D48-9DF9-C60AC152C0B2}" type="pres">
      <dgm:prSet presAssocID="{3A6B346E-9E39-3C45-9E35-599F4E076AEE}" presName="child2" presStyleLbl="bgAcc1" presStyleIdx="1" presStyleCnt="4"/>
      <dgm:spPr/>
      <dgm:t>
        <a:bodyPr/>
        <a:lstStyle/>
        <a:p>
          <a:endParaRPr lang="en-US"/>
        </a:p>
      </dgm:t>
    </dgm:pt>
    <dgm:pt modelId="{EF073B0D-D547-514A-8404-E8C570B882AE}" type="pres">
      <dgm:prSet presAssocID="{3A6B346E-9E39-3C45-9E35-599F4E076AEE}" presName="child2Text" presStyleLbl="bgAcc1" presStyleIdx="1" presStyleCnt="4">
        <dgm:presLayoutVars>
          <dgm:bulletEnabled val="1"/>
        </dgm:presLayoutVars>
      </dgm:prSet>
      <dgm:spPr/>
      <dgm:t>
        <a:bodyPr/>
        <a:lstStyle/>
        <a:p>
          <a:endParaRPr lang="en-US"/>
        </a:p>
      </dgm:t>
    </dgm:pt>
    <dgm:pt modelId="{2749C101-7B65-4A4A-9314-2C2345B59C4A}" type="pres">
      <dgm:prSet presAssocID="{3A6B346E-9E39-3C45-9E35-599F4E076AEE}" presName="child3group" presStyleCnt="0"/>
      <dgm:spPr/>
    </dgm:pt>
    <dgm:pt modelId="{41E882A7-A3B3-CA4B-87C8-5CEDD44D5513}" type="pres">
      <dgm:prSet presAssocID="{3A6B346E-9E39-3C45-9E35-599F4E076AEE}" presName="child3" presStyleLbl="bgAcc1" presStyleIdx="2" presStyleCnt="4"/>
      <dgm:spPr/>
      <dgm:t>
        <a:bodyPr/>
        <a:lstStyle/>
        <a:p>
          <a:endParaRPr lang="en-US"/>
        </a:p>
      </dgm:t>
    </dgm:pt>
    <dgm:pt modelId="{90AD132B-4909-AF43-99F6-41FDF075692D}" type="pres">
      <dgm:prSet presAssocID="{3A6B346E-9E39-3C45-9E35-599F4E076AEE}" presName="child3Text" presStyleLbl="bgAcc1" presStyleIdx="2" presStyleCnt="4">
        <dgm:presLayoutVars>
          <dgm:bulletEnabled val="1"/>
        </dgm:presLayoutVars>
      </dgm:prSet>
      <dgm:spPr/>
      <dgm:t>
        <a:bodyPr/>
        <a:lstStyle/>
        <a:p>
          <a:endParaRPr lang="en-US"/>
        </a:p>
      </dgm:t>
    </dgm:pt>
    <dgm:pt modelId="{3A73B18B-8C49-4D47-9349-611CA3D35D36}" type="pres">
      <dgm:prSet presAssocID="{3A6B346E-9E39-3C45-9E35-599F4E076AEE}" presName="child4group" presStyleCnt="0"/>
      <dgm:spPr/>
    </dgm:pt>
    <dgm:pt modelId="{F86AFAFF-499A-BA42-BA13-2C7A70FE82A7}" type="pres">
      <dgm:prSet presAssocID="{3A6B346E-9E39-3C45-9E35-599F4E076AEE}" presName="child4" presStyleLbl="bgAcc1" presStyleIdx="3" presStyleCnt="4"/>
      <dgm:spPr/>
      <dgm:t>
        <a:bodyPr/>
        <a:lstStyle/>
        <a:p>
          <a:endParaRPr lang="en-US"/>
        </a:p>
      </dgm:t>
    </dgm:pt>
    <dgm:pt modelId="{E7D0C194-1C5C-B947-9105-313FB0E23E75}" type="pres">
      <dgm:prSet presAssocID="{3A6B346E-9E39-3C45-9E35-599F4E076AEE}" presName="child4Text" presStyleLbl="bgAcc1" presStyleIdx="3" presStyleCnt="4">
        <dgm:presLayoutVars>
          <dgm:bulletEnabled val="1"/>
        </dgm:presLayoutVars>
      </dgm:prSet>
      <dgm:spPr/>
      <dgm:t>
        <a:bodyPr/>
        <a:lstStyle/>
        <a:p>
          <a:endParaRPr lang="en-US"/>
        </a:p>
      </dgm:t>
    </dgm:pt>
    <dgm:pt modelId="{C96D093A-21E9-3B4C-9212-5EFCD310A027}" type="pres">
      <dgm:prSet presAssocID="{3A6B346E-9E39-3C45-9E35-599F4E076AEE}" presName="childPlaceholder" presStyleCnt="0"/>
      <dgm:spPr/>
    </dgm:pt>
    <dgm:pt modelId="{AA3F5B6D-84AA-5B48-9D56-C99D186673F8}" type="pres">
      <dgm:prSet presAssocID="{3A6B346E-9E39-3C45-9E35-599F4E076AEE}" presName="circle" presStyleCnt="0"/>
      <dgm:spPr/>
    </dgm:pt>
    <dgm:pt modelId="{B2E27CDA-0E00-884D-8D72-68E09050D868}" type="pres">
      <dgm:prSet presAssocID="{3A6B346E-9E39-3C45-9E35-599F4E076AEE}" presName="quadrant1" presStyleLbl="node1" presStyleIdx="0" presStyleCnt="4">
        <dgm:presLayoutVars>
          <dgm:chMax val="1"/>
          <dgm:bulletEnabled val="1"/>
        </dgm:presLayoutVars>
      </dgm:prSet>
      <dgm:spPr/>
      <dgm:t>
        <a:bodyPr/>
        <a:lstStyle/>
        <a:p>
          <a:endParaRPr lang="en-US"/>
        </a:p>
      </dgm:t>
    </dgm:pt>
    <dgm:pt modelId="{D7A1D64A-0A8A-8049-9F43-301745B7E2B6}" type="pres">
      <dgm:prSet presAssocID="{3A6B346E-9E39-3C45-9E35-599F4E076AEE}" presName="quadrant2" presStyleLbl="node1" presStyleIdx="1" presStyleCnt="4">
        <dgm:presLayoutVars>
          <dgm:chMax val="1"/>
          <dgm:bulletEnabled val="1"/>
        </dgm:presLayoutVars>
      </dgm:prSet>
      <dgm:spPr/>
      <dgm:t>
        <a:bodyPr/>
        <a:lstStyle/>
        <a:p>
          <a:endParaRPr lang="en-US"/>
        </a:p>
      </dgm:t>
    </dgm:pt>
    <dgm:pt modelId="{D3B74025-4F07-F243-BE50-2270E84D52F1}" type="pres">
      <dgm:prSet presAssocID="{3A6B346E-9E39-3C45-9E35-599F4E076AEE}" presName="quadrant3" presStyleLbl="node1" presStyleIdx="2" presStyleCnt="4">
        <dgm:presLayoutVars>
          <dgm:chMax val="1"/>
          <dgm:bulletEnabled val="1"/>
        </dgm:presLayoutVars>
      </dgm:prSet>
      <dgm:spPr/>
      <dgm:t>
        <a:bodyPr/>
        <a:lstStyle/>
        <a:p>
          <a:endParaRPr lang="en-US"/>
        </a:p>
      </dgm:t>
    </dgm:pt>
    <dgm:pt modelId="{E2D60A77-CF1F-774D-B9AF-F2523FA1F83A}" type="pres">
      <dgm:prSet presAssocID="{3A6B346E-9E39-3C45-9E35-599F4E076AEE}" presName="quadrant4" presStyleLbl="node1" presStyleIdx="3" presStyleCnt="4">
        <dgm:presLayoutVars>
          <dgm:chMax val="1"/>
          <dgm:bulletEnabled val="1"/>
        </dgm:presLayoutVars>
      </dgm:prSet>
      <dgm:spPr/>
      <dgm:t>
        <a:bodyPr/>
        <a:lstStyle/>
        <a:p>
          <a:endParaRPr lang="en-US"/>
        </a:p>
      </dgm:t>
    </dgm:pt>
    <dgm:pt modelId="{B9361695-928C-8F4C-935F-C29AE2A34B8A}" type="pres">
      <dgm:prSet presAssocID="{3A6B346E-9E39-3C45-9E35-599F4E076AEE}" presName="quadrantPlaceholder" presStyleCnt="0"/>
      <dgm:spPr/>
    </dgm:pt>
    <dgm:pt modelId="{7571466C-D450-2446-BF64-31DF7E3D00B3}" type="pres">
      <dgm:prSet presAssocID="{3A6B346E-9E39-3C45-9E35-599F4E076AEE}" presName="center1" presStyleLbl="fgShp" presStyleIdx="0" presStyleCnt="2"/>
      <dgm:spPr/>
    </dgm:pt>
    <dgm:pt modelId="{FE5B0FAF-AAE2-474A-AF90-A45BC3D526BA}" type="pres">
      <dgm:prSet presAssocID="{3A6B346E-9E39-3C45-9E35-599F4E076AEE}" presName="center2" presStyleLbl="fgShp" presStyleIdx="1" presStyleCnt="2"/>
      <dgm:spPr/>
    </dgm:pt>
  </dgm:ptLst>
  <dgm:cxnLst>
    <dgm:cxn modelId="{C89ECF84-007C-B445-B2C6-F2C2464A323A}" srcId="{AA39D88D-976C-D94D-85AE-595966615284}" destId="{7CE8D495-50BB-5E4D-9AE5-59A55161177A}" srcOrd="1" destOrd="0" parTransId="{4F55595B-85C9-D345-985E-7FA11BB21619}" sibTransId="{629FBFD7-822C-0E44-B0F5-0BF2A92B1394}"/>
    <dgm:cxn modelId="{867179B9-8E8D-A140-A758-10EDB3F33F5C}" srcId="{8352B363-A7E6-9146-85D7-CCB639656564}" destId="{10AAF344-4A0B-5A48-84EA-4BAFFE06E5D1}" srcOrd="1" destOrd="0" parTransId="{CEA5790F-2255-3D4B-B5CF-D12F35A520E5}" sibTransId="{40EC996D-DD16-6A42-AB52-DBAE0F3BB957}"/>
    <dgm:cxn modelId="{207862DE-8CF2-8740-986B-A89FF908C24B}" type="presOf" srcId="{3A6B346E-9E39-3C45-9E35-599F4E076AEE}" destId="{083D7FAD-46DC-8644-BC00-568A1E0F190E}" srcOrd="0" destOrd="0" presId="urn:microsoft.com/office/officeart/2005/8/layout/cycle4"/>
    <dgm:cxn modelId="{E74D8A50-93A2-6348-BE43-A4925F2DF6AB}" srcId="{3A6B346E-9E39-3C45-9E35-599F4E076AEE}" destId="{4DC1389B-54A5-9341-A354-58912BC99C13}" srcOrd="0" destOrd="0" parTransId="{9251230C-2AA6-CF4E-AEE7-B7857E869FE8}" sibTransId="{7C0A606F-551D-EA4A-BE7A-19DE5B1055D4}"/>
    <dgm:cxn modelId="{31B990DD-5824-8240-8881-4E5F13F01482}" srcId="{8352B363-A7E6-9146-85D7-CCB639656564}" destId="{5B6AEBFC-8F9C-2046-BECD-DD65C984A6B6}" srcOrd="0" destOrd="0" parTransId="{811014C1-6D94-A748-8D7C-03AEC0AA3B19}" sibTransId="{237E1274-03A6-C84A-B0CE-042008FFC5E3}"/>
    <dgm:cxn modelId="{C794CA2C-EA8D-6143-949A-705C61F5CFFB}" type="presOf" srcId="{82E61CA6-E46D-AA42-AD75-7CA7AAD7BE30}" destId="{E7D0C194-1C5C-B947-9105-313FB0E23E75}" srcOrd="1" destOrd="0" presId="urn:microsoft.com/office/officeart/2005/8/layout/cycle4"/>
    <dgm:cxn modelId="{C5844E5B-F1F8-DC48-8902-AC2A1B775B4A}" srcId="{AA39D88D-976C-D94D-85AE-595966615284}" destId="{BB6CE1EF-4048-624E-8DD8-08A211DE151A}" srcOrd="0" destOrd="0" parTransId="{AFC19732-54D1-2644-B5D3-39B5367F92D0}" sibTransId="{3BBA5C42-E75C-F34E-A1DE-2C15F4DCADB6}"/>
    <dgm:cxn modelId="{658AE6AD-3085-4A47-AE91-073AD21D70D5}" srcId="{3A6B346E-9E39-3C45-9E35-599F4E076AEE}" destId="{AA39D88D-976C-D94D-85AE-595966615284}" srcOrd="2" destOrd="0" parTransId="{4AD37400-BAB0-4640-A3F3-01357506FAB8}" sibTransId="{E2A0FECB-8388-5F41-9DC1-83B34D3D62D5}"/>
    <dgm:cxn modelId="{6E61179A-11D5-4048-93FE-FC0A6D8F8E78}" type="presOf" srcId="{BB6CE1EF-4048-624E-8DD8-08A211DE151A}" destId="{41E882A7-A3B3-CA4B-87C8-5CEDD44D5513}" srcOrd="0" destOrd="0" presId="urn:microsoft.com/office/officeart/2005/8/layout/cycle4"/>
    <dgm:cxn modelId="{DD2F8447-4BAA-374F-B650-97E2CFCC4203}" type="presOf" srcId="{74697EA3-B358-B743-A647-096F71B4B3CE}" destId="{C8550BC0-8003-A94A-AD8B-DB4BD08D5FAB}" srcOrd="1" destOrd="0" presId="urn:microsoft.com/office/officeart/2005/8/layout/cycle4"/>
    <dgm:cxn modelId="{44EC80F5-493E-2A47-9103-DC45ED3A36D9}" type="presOf" srcId="{0DA7E690-2513-6C45-BB3B-8767C1B0D6E3}" destId="{AF787ADA-764A-1044-9F3D-7D86C981B3E0}" srcOrd="0" destOrd="1" presId="urn:microsoft.com/office/officeart/2005/8/layout/cycle4"/>
    <dgm:cxn modelId="{6DF95BE5-A6E1-8A4B-BE6B-AC7133C81BD6}" srcId="{3A6B346E-9E39-3C45-9E35-599F4E076AEE}" destId="{8352B363-A7E6-9146-85D7-CCB639656564}" srcOrd="1" destOrd="0" parTransId="{2DDC742A-6CD6-CA47-8867-2A048ACAD611}" sibTransId="{A675EC27-ABBA-FB41-BBE2-79EA5A8F26F0}"/>
    <dgm:cxn modelId="{AF8A5515-FE76-1146-BE1E-955B2CA8F734}" type="presOf" srcId="{7CE8D495-50BB-5E4D-9AE5-59A55161177A}" destId="{90AD132B-4909-AF43-99F6-41FDF075692D}" srcOrd="1" destOrd="1" presId="urn:microsoft.com/office/officeart/2005/8/layout/cycle4"/>
    <dgm:cxn modelId="{DE64569F-115A-8D4C-95F1-3D74BC6969FF}" srcId="{EFD1E1CA-CA7E-7942-AF81-C58F4040531C}" destId="{FCE6A8DD-B1BE-E54A-B72E-4722DC85A353}" srcOrd="1" destOrd="0" parTransId="{8AD0D8DB-9D49-5D49-B702-F51769A0D8FA}" sibTransId="{C7B5AB36-1014-B940-9B2B-AC522E2DDDD3}"/>
    <dgm:cxn modelId="{EBD427E3-18F9-8546-A388-8810DFE15C88}" type="presOf" srcId="{10AAF344-4A0B-5A48-84EA-4BAFFE06E5D1}" destId="{93BC7F13-DDF9-7D48-9DF9-C60AC152C0B2}" srcOrd="0" destOrd="1" presId="urn:microsoft.com/office/officeart/2005/8/layout/cycle4"/>
    <dgm:cxn modelId="{EFA12C23-3166-8D4D-AE9F-FF57B47E81CE}" type="presOf" srcId="{BB6CE1EF-4048-624E-8DD8-08A211DE151A}" destId="{90AD132B-4909-AF43-99F6-41FDF075692D}" srcOrd="1" destOrd="0" presId="urn:microsoft.com/office/officeart/2005/8/layout/cycle4"/>
    <dgm:cxn modelId="{AC8661AF-B05D-5B4D-9029-F176CE96BE25}" type="presOf" srcId="{8352B363-A7E6-9146-85D7-CCB639656564}" destId="{D7A1D64A-0A8A-8049-9F43-301745B7E2B6}" srcOrd="0" destOrd="0" presId="urn:microsoft.com/office/officeart/2005/8/layout/cycle4"/>
    <dgm:cxn modelId="{2B9082D8-51FF-8649-8828-990194163B3C}" srcId="{4DC1389B-54A5-9341-A354-58912BC99C13}" destId="{74697EA3-B358-B743-A647-096F71B4B3CE}" srcOrd="0" destOrd="0" parTransId="{0208A52D-037F-E643-BF3F-D7D2D5E76E1E}" sibTransId="{BB5E2351-C3B7-7049-B818-72AF3578F427}"/>
    <dgm:cxn modelId="{C1CFFB6B-D82D-B946-B4D9-7DD62696837E}" type="presOf" srcId="{0DA7E690-2513-6C45-BB3B-8767C1B0D6E3}" destId="{C8550BC0-8003-A94A-AD8B-DB4BD08D5FAB}" srcOrd="1" destOrd="1" presId="urn:microsoft.com/office/officeart/2005/8/layout/cycle4"/>
    <dgm:cxn modelId="{36FB95B1-E758-1E4F-AE2A-32B05BC9BEBF}" type="presOf" srcId="{EFD1E1CA-CA7E-7942-AF81-C58F4040531C}" destId="{E2D60A77-CF1F-774D-B9AF-F2523FA1F83A}" srcOrd="0" destOrd="0" presId="urn:microsoft.com/office/officeart/2005/8/layout/cycle4"/>
    <dgm:cxn modelId="{C7B9DC75-F2EB-4347-9391-B7ED02721049}" srcId="{3A6B346E-9E39-3C45-9E35-599F4E076AEE}" destId="{EFD1E1CA-CA7E-7942-AF81-C58F4040531C}" srcOrd="3" destOrd="0" parTransId="{0B14677D-70FF-2846-B76C-B9EB802DD622}" sibTransId="{806171CF-3B45-9B4E-96E0-F5D2F54E62C1}"/>
    <dgm:cxn modelId="{FDBEEBD1-3A4F-0D44-A43A-89CEB90DA10A}" type="presOf" srcId="{5B6AEBFC-8F9C-2046-BECD-DD65C984A6B6}" destId="{EF073B0D-D547-514A-8404-E8C570B882AE}" srcOrd="1" destOrd="0" presId="urn:microsoft.com/office/officeart/2005/8/layout/cycle4"/>
    <dgm:cxn modelId="{C049378C-394D-1C4D-99EB-49A17BD43533}" type="presOf" srcId="{74697EA3-B358-B743-A647-096F71B4B3CE}" destId="{AF787ADA-764A-1044-9F3D-7D86C981B3E0}" srcOrd="0" destOrd="0" presId="urn:microsoft.com/office/officeart/2005/8/layout/cycle4"/>
    <dgm:cxn modelId="{0602F2B4-5A58-7B41-A679-D67CE9161E56}" type="presOf" srcId="{FCE6A8DD-B1BE-E54A-B72E-4722DC85A353}" destId="{E7D0C194-1C5C-B947-9105-313FB0E23E75}" srcOrd="1" destOrd="1" presId="urn:microsoft.com/office/officeart/2005/8/layout/cycle4"/>
    <dgm:cxn modelId="{BC64A8CC-AFF8-384E-BAA1-9A29450CFC75}" type="presOf" srcId="{82E61CA6-E46D-AA42-AD75-7CA7AAD7BE30}" destId="{F86AFAFF-499A-BA42-BA13-2C7A70FE82A7}" srcOrd="0" destOrd="0" presId="urn:microsoft.com/office/officeart/2005/8/layout/cycle4"/>
    <dgm:cxn modelId="{DC638D69-207F-684B-BDAF-358364C34F17}" srcId="{4DC1389B-54A5-9341-A354-58912BC99C13}" destId="{0DA7E690-2513-6C45-BB3B-8767C1B0D6E3}" srcOrd="1" destOrd="0" parTransId="{FEF09FFC-A21B-064F-9F05-E57F0624D798}" sibTransId="{F0BCD675-DB0C-C04D-9CD3-113BB7BA8423}"/>
    <dgm:cxn modelId="{87B09B56-886D-9E44-A0A9-2E88FC325990}" type="presOf" srcId="{AA39D88D-976C-D94D-85AE-595966615284}" destId="{D3B74025-4F07-F243-BE50-2270E84D52F1}" srcOrd="0" destOrd="0" presId="urn:microsoft.com/office/officeart/2005/8/layout/cycle4"/>
    <dgm:cxn modelId="{A764CF2C-C2D8-3A41-A821-5A2C4AC0724C}" type="presOf" srcId="{7CE8D495-50BB-5E4D-9AE5-59A55161177A}" destId="{41E882A7-A3B3-CA4B-87C8-5CEDD44D5513}" srcOrd="0" destOrd="1" presId="urn:microsoft.com/office/officeart/2005/8/layout/cycle4"/>
    <dgm:cxn modelId="{15C2ED4A-811F-E544-A2A7-9E20914648A9}" type="presOf" srcId="{10AAF344-4A0B-5A48-84EA-4BAFFE06E5D1}" destId="{EF073B0D-D547-514A-8404-E8C570B882AE}" srcOrd="1" destOrd="1" presId="urn:microsoft.com/office/officeart/2005/8/layout/cycle4"/>
    <dgm:cxn modelId="{AD13EDD1-A409-AD45-8289-9772CC90F19F}" srcId="{EFD1E1CA-CA7E-7942-AF81-C58F4040531C}" destId="{82E61CA6-E46D-AA42-AD75-7CA7AAD7BE30}" srcOrd="0" destOrd="0" parTransId="{092C050B-9A45-194C-97AF-AA20DAD0F1FF}" sibTransId="{9A62C025-5C42-F747-B9C6-98F6EEF30BEB}"/>
    <dgm:cxn modelId="{50B07D87-E252-6140-B32B-C7EDE57ABCE7}" type="presOf" srcId="{FCE6A8DD-B1BE-E54A-B72E-4722DC85A353}" destId="{F86AFAFF-499A-BA42-BA13-2C7A70FE82A7}" srcOrd="0" destOrd="1" presId="urn:microsoft.com/office/officeart/2005/8/layout/cycle4"/>
    <dgm:cxn modelId="{5F97FDE0-DEB3-1E4E-885A-A43A072A78EF}" type="presOf" srcId="{5B6AEBFC-8F9C-2046-BECD-DD65C984A6B6}" destId="{93BC7F13-DDF9-7D48-9DF9-C60AC152C0B2}" srcOrd="0" destOrd="0" presId="urn:microsoft.com/office/officeart/2005/8/layout/cycle4"/>
    <dgm:cxn modelId="{654B036C-421B-B740-957B-8D2305D4ED1E}" type="presOf" srcId="{4DC1389B-54A5-9341-A354-58912BC99C13}" destId="{B2E27CDA-0E00-884D-8D72-68E09050D868}" srcOrd="0" destOrd="0" presId="urn:microsoft.com/office/officeart/2005/8/layout/cycle4"/>
    <dgm:cxn modelId="{EDF34C0E-D61C-994F-AE72-B236F2C5E8A0}" type="presParOf" srcId="{083D7FAD-46DC-8644-BC00-568A1E0F190E}" destId="{1057C493-A3C0-2D44-8221-C969CCE9F0E4}" srcOrd="0" destOrd="0" presId="urn:microsoft.com/office/officeart/2005/8/layout/cycle4"/>
    <dgm:cxn modelId="{9B80117E-6024-854B-8F5A-B488FA45BFE5}" type="presParOf" srcId="{1057C493-A3C0-2D44-8221-C969CCE9F0E4}" destId="{4D014C29-404A-DC47-B4C2-D7F553285E9F}" srcOrd="0" destOrd="0" presId="urn:microsoft.com/office/officeart/2005/8/layout/cycle4"/>
    <dgm:cxn modelId="{F61452DF-DB55-7B45-B074-6430D1939DB3}" type="presParOf" srcId="{4D014C29-404A-DC47-B4C2-D7F553285E9F}" destId="{AF787ADA-764A-1044-9F3D-7D86C981B3E0}" srcOrd="0" destOrd="0" presId="urn:microsoft.com/office/officeart/2005/8/layout/cycle4"/>
    <dgm:cxn modelId="{0D2C3797-842E-0A44-9492-5CF2D8FF5511}" type="presParOf" srcId="{4D014C29-404A-DC47-B4C2-D7F553285E9F}" destId="{C8550BC0-8003-A94A-AD8B-DB4BD08D5FAB}" srcOrd="1" destOrd="0" presId="urn:microsoft.com/office/officeart/2005/8/layout/cycle4"/>
    <dgm:cxn modelId="{58CBCE11-5A75-E340-8C84-416D1DF7A555}" type="presParOf" srcId="{1057C493-A3C0-2D44-8221-C969CCE9F0E4}" destId="{7BB9336E-C755-D04E-A973-6D08AED4AB2A}" srcOrd="1" destOrd="0" presId="urn:microsoft.com/office/officeart/2005/8/layout/cycle4"/>
    <dgm:cxn modelId="{4FC24F0C-9F49-6247-AB9F-42CD0DE90DC3}" type="presParOf" srcId="{7BB9336E-C755-D04E-A973-6D08AED4AB2A}" destId="{93BC7F13-DDF9-7D48-9DF9-C60AC152C0B2}" srcOrd="0" destOrd="0" presId="urn:microsoft.com/office/officeart/2005/8/layout/cycle4"/>
    <dgm:cxn modelId="{32596F74-E6F4-6949-866D-AFCF756813DE}" type="presParOf" srcId="{7BB9336E-C755-D04E-A973-6D08AED4AB2A}" destId="{EF073B0D-D547-514A-8404-E8C570B882AE}" srcOrd="1" destOrd="0" presId="urn:microsoft.com/office/officeart/2005/8/layout/cycle4"/>
    <dgm:cxn modelId="{7E190E91-C450-494A-842C-437BE56DC999}" type="presParOf" srcId="{1057C493-A3C0-2D44-8221-C969CCE9F0E4}" destId="{2749C101-7B65-4A4A-9314-2C2345B59C4A}" srcOrd="2" destOrd="0" presId="urn:microsoft.com/office/officeart/2005/8/layout/cycle4"/>
    <dgm:cxn modelId="{E28A3F97-A04C-5A44-B039-AE79159837E3}" type="presParOf" srcId="{2749C101-7B65-4A4A-9314-2C2345B59C4A}" destId="{41E882A7-A3B3-CA4B-87C8-5CEDD44D5513}" srcOrd="0" destOrd="0" presId="urn:microsoft.com/office/officeart/2005/8/layout/cycle4"/>
    <dgm:cxn modelId="{CD533BDC-3964-D744-BEAA-3B5B73E6C022}" type="presParOf" srcId="{2749C101-7B65-4A4A-9314-2C2345B59C4A}" destId="{90AD132B-4909-AF43-99F6-41FDF075692D}" srcOrd="1" destOrd="0" presId="urn:microsoft.com/office/officeart/2005/8/layout/cycle4"/>
    <dgm:cxn modelId="{537CA2EF-B75B-DC4A-9C48-405FD373482C}" type="presParOf" srcId="{1057C493-A3C0-2D44-8221-C969CCE9F0E4}" destId="{3A73B18B-8C49-4D47-9349-611CA3D35D36}" srcOrd="3" destOrd="0" presId="urn:microsoft.com/office/officeart/2005/8/layout/cycle4"/>
    <dgm:cxn modelId="{E3728450-0F8C-F44A-8F41-3E6895B4F389}" type="presParOf" srcId="{3A73B18B-8C49-4D47-9349-611CA3D35D36}" destId="{F86AFAFF-499A-BA42-BA13-2C7A70FE82A7}" srcOrd="0" destOrd="0" presId="urn:microsoft.com/office/officeart/2005/8/layout/cycle4"/>
    <dgm:cxn modelId="{1A035A33-00A0-054C-AF94-53448BDCA898}" type="presParOf" srcId="{3A73B18B-8C49-4D47-9349-611CA3D35D36}" destId="{E7D0C194-1C5C-B947-9105-313FB0E23E75}" srcOrd="1" destOrd="0" presId="urn:microsoft.com/office/officeart/2005/8/layout/cycle4"/>
    <dgm:cxn modelId="{2DFA85FB-000B-C944-826A-AD8787ADE7EC}" type="presParOf" srcId="{1057C493-A3C0-2D44-8221-C969CCE9F0E4}" destId="{C96D093A-21E9-3B4C-9212-5EFCD310A027}" srcOrd="4" destOrd="0" presId="urn:microsoft.com/office/officeart/2005/8/layout/cycle4"/>
    <dgm:cxn modelId="{20B0D81D-401F-704B-9A93-36E0C07D1620}" type="presParOf" srcId="{083D7FAD-46DC-8644-BC00-568A1E0F190E}" destId="{AA3F5B6D-84AA-5B48-9D56-C99D186673F8}" srcOrd="1" destOrd="0" presId="urn:microsoft.com/office/officeart/2005/8/layout/cycle4"/>
    <dgm:cxn modelId="{963CF8AA-24EC-2D45-8E63-0FCDF6B52CE9}" type="presParOf" srcId="{AA3F5B6D-84AA-5B48-9D56-C99D186673F8}" destId="{B2E27CDA-0E00-884D-8D72-68E09050D868}" srcOrd="0" destOrd="0" presId="urn:microsoft.com/office/officeart/2005/8/layout/cycle4"/>
    <dgm:cxn modelId="{F40FEBE5-5CD7-7A4C-8C77-06942B619DBC}" type="presParOf" srcId="{AA3F5B6D-84AA-5B48-9D56-C99D186673F8}" destId="{D7A1D64A-0A8A-8049-9F43-301745B7E2B6}" srcOrd="1" destOrd="0" presId="urn:microsoft.com/office/officeart/2005/8/layout/cycle4"/>
    <dgm:cxn modelId="{69A5D03C-8907-6946-8C7F-9AE35E594DC8}" type="presParOf" srcId="{AA3F5B6D-84AA-5B48-9D56-C99D186673F8}" destId="{D3B74025-4F07-F243-BE50-2270E84D52F1}" srcOrd="2" destOrd="0" presId="urn:microsoft.com/office/officeart/2005/8/layout/cycle4"/>
    <dgm:cxn modelId="{4138281E-6E35-3D4A-8933-1CCEE7B1FFE2}" type="presParOf" srcId="{AA3F5B6D-84AA-5B48-9D56-C99D186673F8}" destId="{E2D60A77-CF1F-774D-B9AF-F2523FA1F83A}" srcOrd="3" destOrd="0" presId="urn:microsoft.com/office/officeart/2005/8/layout/cycle4"/>
    <dgm:cxn modelId="{AAC02004-2E9F-AD44-9249-3CD60718450F}" type="presParOf" srcId="{AA3F5B6D-84AA-5B48-9D56-C99D186673F8}" destId="{B9361695-928C-8F4C-935F-C29AE2A34B8A}" srcOrd="4" destOrd="0" presId="urn:microsoft.com/office/officeart/2005/8/layout/cycle4"/>
    <dgm:cxn modelId="{A2207FD7-10F0-FC41-9803-B1705AEF78A5}" type="presParOf" srcId="{083D7FAD-46DC-8644-BC00-568A1E0F190E}" destId="{7571466C-D450-2446-BF64-31DF7E3D00B3}" srcOrd="2" destOrd="0" presId="urn:microsoft.com/office/officeart/2005/8/layout/cycle4"/>
    <dgm:cxn modelId="{FFF3C7F2-93D9-CD40-BEEE-4FC5B1F7552A}" type="presParOf" srcId="{083D7FAD-46DC-8644-BC00-568A1E0F190E}" destId="{FE5B0FAF-AAE2-474A-AF90-A45BC3D526BA}" srcOrd="3" destOrd="0" presId="urn:microsoft.com/office/officeart/2005/8/layout/cycle4"/>
  </dgm:cxnLst>
  <dgm:bg/>
  <dgm:whole>
    <a:ln>
      <a:solidFill>
        <a:schemeClr val="bg1">
          <a:lumMod val="75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882A7-A3B3-CA4B-87C8-5CEDD44D5513}">
      <dsp:nvSpPr>
        <dsp:cNvPr id="0" name=""/>
        <dsp:cNvSpPr/>
      </dsp:nvSpPr>
      <dsp:spPr>
        <a:xfrm>
          <a:off x="5920928" y="3887022"/>
          <a:ext cx="2823807" cy="182918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latin typeface="Times New Roman" charset="0"/>
              <a:ea typeface="Times New Roman" charset="0"/>
              <a:cs typeface="Times New Roman" charset="0"/>
            </a:rPr>
            <a:t>Nutritious Selections</a:t>
          </a:r>
          <a:endParaRPr lang="en-US" sz="1800" kern="1200" dirty="0">
            <a:latin typeface="Times New Roman" charset="0"/>
            <a:ea typeface="Times New Roman" charset="0"/>
            <a:cs typeface="Times New Roman" charset="0"/>
          </a:endParaRPr>
        </a:p>
        <a:p>
          <a:pPr marL="171450" lvl="1" indent="-171450" algn="l" defTabSz="800100">
            <a:lnSpc>
              <a:spcPct val="90000"/>
            </a:lnSpc>
            <a:spcBef>
              <a:spcPct val="0"/>
            </a:spcBef>
            <a:spcAft>
              <a:spcPct val="15000"/>
            </a:spcAft>
            <a:buChar char="••"/>
          </a:pPr>
          <a:r>
            <a:rPr lang="en-US" sz="1800" kern="1200" dirty="0" smtClean="0">
              <a:latin typeface="Times New Roman" charset="0"/>
              <a:ea typeface="Times New Roman" charset="0"/>
              <a:cs typeface="Times New Roman" charset="0"/>
            </a:rPr>
            <a:t>Indirect Competition</a:t>
          </a:r>
          <a:endParaRPr lang="en-US" sz="1800" kern="1200" dirty="0">
            <a:latin typeface="Times New Roman" charset="0"/>
            <a:ea typeface="Times New Roman" charset="0"/>
            <a:cs typeface="Times New Roman" charset="0"/>
          </a:endParaRPr>
        </a:p>
      </dsp:txBody>
      <dsp:txXfrm>
        <a:off x="6808252" y="4384500"/>
        <a:ext cx="1896303" cy="1291528"/>
      </dsp:txXfrm>
    </dsp:sp>
    <dsp:sp modelId="{F86AFAFF-499A-BA42-BA13-2C7A70FE82A7}">
      <dsp:nvSpPr>
        <dsp:cNvPr id="0" name=""/>
        <dsp:cNvSpPr/>
      </dsp:nvSpPr>
      <dsp:spPr>
        <a:xfrm>
          <a:off x="1313663" y="3887022"/>
          <a:ext cx="2823807" cy="182918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latin typeface="Times New Roman" charset="0"/>
              <a:ea typeface="Times New Roman" charset="0"/>
              <a:cs typeface="Times New Roman" charset="0"/>
            </a:rPr>
            <a:t>Diversification</a:t>
          </a:r>
          <a:endParaRPr lang="en-US" sz="1800" kern="1200" dirty="0">
            <a:latin typeface="Times New Roman" charset="0"/>
            <a:ea typeface="Times New Roman" charset="0"/>
            <a:cs typeface="Times New Roman" charset="0"/>
          </a:endParaRPr>
        </a:p>
        <a:p>
          <a:pPr marL="171450" lvl="1" indent="-171450" algn="l" defTabSz="800100">
            <a:lnSpc>
              <a:spcPct val="90000"/>
            </a:lnSpc>
            <a:spcBef>
              <a:spcPct val="0"/>
            </a:spcBef>
            <a:spcAft>
              <a:spcPct val="15000"/>
            </a:spcAft>
            <a:buChar char="••"/>
          </a:pPr>
          <a:r>
            <a:rPr lang="en-US" sz="1800" kern="1200" dirty="0" smtClean="0">
              <a:latin typeface="Times New Roman" charset="0"/>
              <a:ea typeface="Times New Roman" charset="0"/>
              <a:cs typeface="Times New Roman" charset="0"/>
            </a:rPr>
            <a:t>Extended Reach</a:t>
          </a:r>
          <a:endParaRPr lang="en-US" sz="1800" kern="1200" dirty="0">
            <a:latin typeface="Times New Roman" charset="0"/>
            <a:ea typeface="Times New Roman" charset="0"/>
            <a:cs typeface="Times New Roman" charset="0"/>
          </a:endParaRPr>
        </a:p>
      </dsp:txBody>
      <dsp:txXfrm>
        <a:off x="1353844" y="4384500"/>
        <a:ext cx="1896303" cy="1291528"/>
      </dsp:txXfrm>
    </dsp:sp>
    <dsp:sp modelId="{93BC7F13-DDF9-7D48-9DF9-C60AC152C0B2}">
      <dsp:nvSpPr>
        <dsp:cNvPr id="0" name=""/>
        <dsp:cNvSpPr/>
      </dsp:nvSpPr>
      <dsp:spPr>
        <a:xfrm>
          <a:off x="5920928" y="0"/>
          <a:ext cx="2823807" cy="182918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latin typeface="Times New Roman" charset="0"/>
              <a:ea typeface="Times New Roman" charset="0"/>
              <a:cs typeface="Times New Roman" charset="0"/>
            </a:rPr>
            <a:t>Water Management</a:t>
          </a:r>
          <a:endParaRPr lang="en-US" sz="1800" kern="1200" dirty="0">
            <a:latin typeface="Times New Roman" charset="0"/>
            <a:ea typeface="Times New Roman" charset="0"/>
            <a:cs typeface="Times New Roman" charset="0"/>
          </a:endParaRPr>
        </a:p>
        <a:p>
          <a:pPr marL="171450" lvl="1" indent="-171450" algn="l" defTabSz="800100">
            <a:lnSpc>
              <a:spcPct val="90000"/>
            </a:lnSpc>
            <a:spcBef>
              <a:spcPct val="0"/>
            </a:spcBef>
            <a:spcAft>
              <a:spcPct val="15000"/>
            </a:spcAft>
            <a:buChar char="••"/>
          </a:pPr>
          <a:r>
            <a:rPr lang="en-US" sz="1800" kern="1200" dirty="0" smtClean="0">
              <a:latin typeface="Times New Roman" charset="0"/>
              <a:ea typeface="Times New Roman" charset="0"/>
              <a:cs typeface="Times New Roman" charset="0"/>
            </a:rPr>
            <a:t>Foreign Currency Fluctuation</a:t>
          </a:r>
          <a:endParaRPr lang="en-US" sz="1800" kern="1200" dirty="0">
            <a:latin typeface="Times New Roman" charset="0"/>
            <a:ea typeface="Times New Roman" charset="0"/>
            <a:cs typeface="Times New Roman" charset="0"/>
          </a:endParaRPr>
        </a:p>
      </dsp:txBody>
      <dsp:txXfrm>
        <a:off x="6808252" y="40181"/>
        <a:ext cx="1896303" cy="1291528"/>
      </dsp:txXfrm>
    </dsp:sp>
    <dsp:sp modelId="{AF787ADA-764A-1044-9F3D-7D86C981B3E0}">
      <dsp:nvSpPr>
        <dsp:cNvPr id="0" name=""/>
        <dsp:cNvSpPr/>
      </dsp:nvSpPr>
      <dsp:spPr>
        <a:xfrm>
          <a:off x="1313663" y="0"/>
          <a:ext cx="2823807" cy="182918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latin typeface="Times New Roman" charset="0"/>
              <a:ea typeface="Times New Roman" charset="0"/>
              <a:cs typeface="Times New Roman" charset="0"/>
            </a:rPr>
            <a:t>Brand Awareness</a:t>
          </a:r>
          <a:endParaRPr lang="en-US" sz="1800" kern="1200" dirty="0">
            <a:latin typeface="Times New Roman" charset="0"/>
            <a:ea typeface="Times New Roman" charset="0"/>
            <a:cs typeface="Times New Roman" charset="0"/>
          </a:endParaRPr>
        </a:p>
        <a:p>
          <a:pPr marL="171450" lvl="1" indent="-171450" algn="l" defTabSz="800100">
            <a:lnSpc>
              <a:spcPct val="90000"/>
            </a:lnSpc>
            <a:spcBef>
              <a:spcPct val="0"/>
            </a:spcBef>
            <a:spcAft>
              <a:spcPct val="15000"/>
            </a:spcAft>
            <a:buChar char="••"/>
          </a:pPr>
          <a:r>
            <a:rPr lang="en-US" sz="1800" kern="1200" dirty="0" smtClean="0">
              <a:latin typeface="Times New Roman" charset="0"/>
              <a:ea typeface="Times New Roman" charset="0"/>
              <a:cs typeface="Times New Roman" charset="0"/>
            </a:rPr>
            <a:t>Robust Distribution Network</a:t>
          </a:r>
          <a:endParaRPr lang="en-US" sz="1800" kern="1200" dirty="0">
            <a:latin typeface="Times New Roman" charset="0"/>
            <a:ea typeface="Times New Roman" charset="0"/>
            <a:cs typeface="Times New Roman" charset="0"/>
          </a:endParaRPr>
        </a:p>
      </dsp:txBody>
      <dsp:txXfrm>
        <a:off x="1353844" y="40181"/>
        <a:ext cx="1896303" cy="1291528"/>
      </dsp:txXfrm>
    </dsp:sp>
    <dsp:sp modelId="{B2E27CDA-0E00-884D-8D72-68E09050D868}">
      <dsp:nvSpPr>
        <dsp:cNvPr id="0" name=""/>
        <dsp:cNvSpPr/>
      </dsp:nvSpPr>
      <dsp:spPr>
        <a:xfrm>
          <a:off x="2496918" y="325823"/>
          <a:ext cx="2475118" cy="2475118"/>
        </a:xfrm>
        <a:prstGeom prst="pieWedg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latin typeface="Times New Roman" charset="0"/>
              <a:ea typeface="Times New Roman" charset="0"/>
              <a:cs typeface="Times New Roman" charset="0"/>
            </a:rPr>
            <a:t>Strengths</a:t>
          </a:r>
          <a:endParaRPr lang="en-US" sz="2000" kern="1200" dirty="0">
            <a:latin typeface="Times New Roman" charset="0"/>
            <a:ea typeface="Times New Roman" charset="0"/>
            <a:cs typeface="Times New Roman" charset="0"/>
          </a:endParaRPr>
        </a:p>
      </dsp:txBody>
      <dsp:txXfrm>
        <a:off x="3221863" y="1050768"/>
        <a:ext cx="1750173" cy="1750173"/>
      </dsp:txXfrm>
    </dsp:sp>
    <dsp:sp modelId="{D7A1D64A-0A8A-8049-9F43-301745B7E2B6}">
      <dsp:nvSpPr>
        <dsp:cNvPr id="0" name=""/>
        <dsp:cNvSpPr/>
      </dsp:nvSpPr>
      <dsp:spPr>
        <a:xfrm rot="5400000">
          <a:off x="5086362" y="325823"/>
          <a:ext cx="2475118" cy="2475118"/>
        </a:xfrm>
        <a:prstGeom prst="pieWedg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latin typeface="Times New Roman" charset="0"/>
              <a:ea typeface="Times New Roman" charset="0"/>
              <a:cs typeface="Times New Roman" charset="0"/>
            </a:rPr>
            <a:t>Weaknesses</a:t>
          </a:r>
          <a:endParaRPr lang="en-US" sz="2000" kern="1200" dirty="0">
            <a:latin typeface="Times New Roman" charset="0"/>
            <a:ea typeface="Times New Roman" charset="0"/>
            <a:cs typeface="Times New Roman" charset="0"/>
          </a:endParaRPr>
        </a:p>
      </dsp:txBody>
      <dsp:txXfrm rot="-5400000">
        <a:off x="5086362" y="1050768"/>
        <a:ext cx="1750173" cy="1750173"/>
      </dsp:txXfrm>
    </dsp:sp>
    <dsp:sp modelId="{D3B74025-4F07-F243-BE50-2270E84D52F1}">
      <dsp:nvSpPr>
        <dsp:cNvPr id="0" name=""/>
        <dsp:cNvSpPr/>
      </dsp:nvSpPr>
      <dsp:spPr>
        <a:xfrm rot="10800000">
          <a:off x="5086362" y="2915267"/>
          <a:ext cx="2475118" cy="2475118"/>
        </a:xfrm>
        <a:prstGeom prst="pieWedg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latin typeface="Times New Roman" charset="0"/>
              <a:ea typeface="Times New Roman" charset="0"/>
              <a:cs typeface="Times New Roman" charset="0"/>
            </a:rPr>
            <a:t>Threats</a:t>
          </a:r>
          <a:endParaRPr lang="en-US" sz="2000" kern="1200" dirty="0">
            <a:latin typeface="Times New Roman" charset="0"/>
            <a:ea typeface="Times New Roman" charset="0"/>
            <a:cs typeface="Times New Roman" charset="0"/>
          </a:endParaRPr>
        </a:p>
      </dsp:txBody>
      <dsp:txXfrm rot="10800000">
        <a:off x="5086362" y="2915267"/>
        <a:ext cx="1750173" cy="1750173"/>
      </dsp:txXfrm>
    </dsp:sp>
    <dsp:sp modelId="{E2D60A77-CF1F-774D-B9AF-F2523FA1F83A}">
      <dsp:nvSpPr>
        <dsp:cNvPr id="0" name=""/>
        <dsp:cNvSpPr/>
      </dsp:nvSpPr>
      <dsp:spPr>
        <a:xfrm rot="16200000">
          <a:off x="2496918" y="2915267"/>
          <a:ext cx="2475118" cy="2475118"/>
        </a:xfrm>
        <a:prstGeom prst="pieWedg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latin typeface="Times New Roman" charset="0"/>
              <a:ea typeface="Times New Roman" charset="0"/>
              <a:cs typeface="Times New Roman" charset="0"/>
            </a:rPr>
            <a:t>Opportunities</a:t>
          </a:r>
          <a:endParaRPr lang="en-US" sz="2000" kern="1200" dirty="0">
            <a:latin typeface="Times New Roman" charset="0"/>
            <a:ea typeface="Times New Roman" charset="0"/>
            <a:cs typeface="Times New Roman" charset="0"/>
          </a:endParaRPr>
        </a:p>
      </dsp:txBody>
      <dsp:txXfrm rot="5400000">
        <a:off x="3221863" y="2915267"/>
        <a:ext cx="1750173" cy="1750173"/>
      </dsp:txXfrm>
    </dsp:sp>
    <dsp:sp modelId="{7571466C-D450-2446-BF64-31DF7E3D00B3}">
      <dsp:nvSpPr>
        <dsp:cNvPr id="0" name=""/>
        <dsp:cNvSpPr/>
      </dsp:nvSpPr>
      <dsp:spPr>
        <a:xfrm>
          <a:off x="4601913" y="2343646"/>
          <a:ext cx="854573" cy="743107"/>
        </a:xfrm>
        <a:prstGeom prst="circularArrow">
          <a:avLst/>
        </a:prstGeom>
        <a:gradFill rotWithShape="0">
          <a:gsLst>
            <a:gs pos="0">
              <a:schemeClr val="accent1">
                <a:tint val="60000"/>
                <a:hueOff val="0"/>
                <a:satOff val="0"/>
                <a:lumOff val="0"/>
                <a:alphaOff val="0"/>
                <a:shade val="85000"/>
                <a:satMod val="130000"/>
              </a:schemeClr>
            </a:gs>
            <a:gs pos="34000">
              <a:schemeClr val="accent1">
                <a:tint val="60000"/>
                <a:hueOff val="0"/>
                <a:satOff val="0"/>
                <a:lumOff val="0"/>
                <a:alphaOff val="0"/>
                <a:shade val="87000"/>
                <a:satMod val="125000"/>
              </a:schemeClr>
            </a:gs>
            <a:gs pos="70000">
              <a:schemeClr val="accent1">
                <a:tint val="60000"/>
                <a:hueOff val="0"/>
                <a:satOff val="0"/>
                <a:lumOff val="0"/>
                <a:alphaOff val="0"/>
                <a:tint val="100000"/>
                <a:shade val="90000"/>
                <a:satMod val="130000"/>
              </a:schemeClr>
            </a:gs>
            <a:gs pos="100000">
              <a:schemeClr val="accent1">
                <a:tint val="6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dsp:style>
    </dsp:sp>
    <dsp:sp modelId="{FE5B0FAF-AAE2-474A-AF90-A45BC3D526BA}">
      <dsp:nvSpPr>
        <dsp:cNvPr id="0" name=""/>
        <dsp:cNvSpPr/>
      </dsp:nvSpPr>
      <dsp:spPr>
        <a:xfrm rot="10800000">
          <a:off x="4601913" y="2629456"/>
          <a:ext cx="854573" cy="743107"/>
        </a:xfrm>
        <a:prstGeom prst="circularArrow">
          <a:avLst/>
        </a:prstGeom>
        <a:gradFill rotWithShape="0">
          <a:gsLst>
            <a:gs pos="0">
              <a:schemeClr val="accent1">
                <a:tint val="60000"/>
                <a:hueOff val="0"/>
                <a:satOff val="0"/>
                <a:lumOff val="0"/>
                <a:alphaOff val="0"/>
                <a:shade val="85000"/>
                <a:satMod val="130000"/>
              </a:schemeClr>
            </a:gs>
            <a:gs pos="34000">
              <a:schemeClr val="accent1">
                <a:tint val="60000"/>
                <a:hueOff val="0"/>
                <a:satOff val="0"/>
                <a:lumOff val="0"/>
                <a:alphaOff val="0"/>
                <a:shade val="87000"/>
                <a:satMod val="125000"/>
              </a:schemeClr>
            </a:gs>
            <a:gs pos="70000">
              <a:schemeClr val="accent1">
                <a:tint val="60000"/>
                <a:hueOff val="0"/>
                <a:satOff val="0"/>
                <a:lumOff val="0"/>
                <a:alphaOff val="0"/>
                <a:tint val="100000"/>
                <a:shade val="90000"/>
                <a:satMod val="130000"/>
              </a:schemeClr>
            </a:gs>
            <a:gs pos="100000">
              <a:schemeClr val="accent1">
                <a:tint val="6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9C1D3B-A2C2-8C48-AE0F-FFF90F78B356}" type="datetimeFigureOut">
              <a:rPr lang="en-US" smtClean="0"/>
              <a:t>10/23/16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060F56-EDE0-F54A-9659-A4143A1DCB40}" type="slidenum">
              <a:rPr lang="en-US" smtClean="0"/>
              <a:t>‹#›</a:t>
            </a:fld>
            <a:endParaRPr lang="en-US"/>
          </a:p>
        </p:txBody>
      </p:sp>
    </p:spTree>
    <p:extLst>
      <p:ext uri="{BB962C8B-B14F-4D97-AF65-F5344CB8AC3E}">
        <p14:creationId xmlns:p14="http://schemas.microsoft.com/office/powerpoint/2010/main" val="840121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060F56-EDE0-F54A-9659-A4143A1DCB40}" type="slidenum">
              <a:rPr lang="en-US" smtClean="0"/>
              <a:t>2</a:t>
            </a:fld>
            <a:endParaRPr lang="en-US"/>
          </a:p>
        </p:txBody>
      </p:sp>
    </p:spTree>
    <p:extLst>
      <p:ext uri="{BB962C8B-B14F-4D97-AF65-F5344CB8AC3E}">
        <p14:creationId xmlns:p14="http://schemas.microsoft.com/office/powerpoint/2010/main" val="225441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9778EB-5C25-7B4E-B154-0A92148CE6D3}" type="datetimeFigureOut">
              <a:rPr lang="en-US" smtClean="0"/>
              <a:t>10/23/16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2BD117-3A6C-F740-A557-97C9E069F0C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507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9778EB-5C25-7B4E-B154-0A92148CE6D3}" type="datetimeFigureOut">
              <a:rPr lang="en-US" smtClean="0"/>
              <a:t>10/23/16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2BD117-3A6C-F740-A557-97C9E069F0C0}" type="slidenum">
              <a:rPr lang="en-US" smtClean="0"/>
              <a:t>‹#›</a:t>
            </a:fld>
            <a:endParaRPr lang="en-US"/>
          </a:p>
        </p:txBody>
      </p:sp>
    </p:spTree>
    <p:extLst>
      <p:ext uri="{BB962C8B-B14F-4D97-AF65-F5344CB8AC3E}">
        <p14:creationId xmlns:p14="http://schemas.microsoft.com/office/powerpoint/2010/main" val="310016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9778EB-5C25-7B4E-B154-0A92148CE6D3}" type="datetimeFigureOut">
              <a:rPr lang="en-US" smtClean="0"/>
              <a:t>10/23/16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2BD117-3A6C-F740-A557-97C9E069F0C0}" type="slidenum">
              <a:rPr lang="en-US" smtClean="0"/>
              <a:t>‹#›</a:t>
            </a:fld>
            <a:endParaRPr lang="en-US"/>
          </a:p>
        </p:txBody>
      </p:sp>
    </p:spTree>
    <p:extLst>
      <p:ext uri="{BB962C8B-B14F-4D97-AF65-F5344CB8AC3E}">
        <p14:creationId xmlns:p14="http://schemas.microsoft.com/office/powerpoint/2010/main" val="646912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9778EB-5C25-7B4E-B154-0A92148CE6D3}" type="datetimeFigureOut">
              <a:rPr lang="en-US" smtClean="0"/>
              <a:t>10/23/16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2BD117-3A6C-F740-A557-97C9E069F0C0}" type="slidenum">
              <a:rPr lang="en-US" smtClean="0"/>
              <a:t>‹#›</a:t>
            </a:fld>
            <a:endParaRPr lang="en-US"/>
          </a:p>
        </p:txBody>
      </p:sp>
    </p:spTree>
    <p:extLst>
      <p:ext uri="{BB962C8B-B14F-4D97-AF65-F5344CB8AC3E}">
        <p14:creationId xmlns:p14="http://schemas.microsoft.com/office/powerpoint/2010/main" val="1290239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9778EB-5C25-7B4E-B154-0A92148CE6D3}" type="datetimeFigureOut">
              <a:rPr lang="en-US" smtClean="0"/>
              <a:t>10/23/16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2BD117-3A6C-F740-A557-97C9E069F0C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825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9778EB-5C25-7B4E-B154-0A92148CE6D3}" type="datetimeFigureOut">
              <a:rPr lang="en-US" smtClean="0"/>
              <a:t>10/23/16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2BD117-3A6C-F740-A557-97C9E069F0C0}" type="slidenum">
              <a:rPr lang="en-US" smtClean="0"/>
              <a:t>‹#›</a:t>
            </a:fld>
            <a:endParaRPr lang="en-US"/>
          </a:p>
        </p:txBody>
      </p:sp>
    </p:spTree>
    <p:extLst>
      <p:ext uri="{BB962C8B-B14F-4D97-AF65-F5344CB8AC3E}">
        <p14:creationId xmlns:p14="http://schemas.microsoft.com/office/powerpoint/2010/main" val="1028201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9778EB-5C25-7B4E-B154-0A92148CE6D3}" type="datetimeFigureOut">
              <a:rPr lang="en-US" smtClean="0"/>
              <a:t>10/23/16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2BD117-3A6C-F740-A557-97C9E069F0C0}" type="slidenum">
              <a:rPr lang="en-US" smtClean="0"/>
              <a:t>‹#›</a:t>
            </a:fld>
            <a:endParaRPr lang="en-US"/>
          </a:p>
        </p:txBody>
      </p:sp>
    </p:spTree>
    <p:extLst>
      <p:ext uri="{BB962C8B-B14F-4D97-AF65-F5344CB8AC3E}">
        <p14:creationId xmlns:p14="http://schemas.microsoft.com/office/powerpoint/2010/main" val="180039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F9778EB-5C25-7B4E-B154-0A92148CE6D3}" type="datetimeFigureOut">
              <a:rPr lang="en-US" smtClean="0"/>
              <a:t>10/23/16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2BD117-3A6C-F740-A557-97C9E069F0C0}" type="slidenum">
              <a:rPr lang="en-US" smtClean="0"/>
              <a:t>‹#›</a:t>
            </a:fld>
            <a:endParaRPr lang="en-US"/>
          </a:p>
        </p:txBody>
      </p:sp>
    </p:spTree>
    <p:extLst>
      <p:ext uri="{BB962C8B-B14F-4D97-AF65-F5344CB8AC3E}">
        <p14:creationId xmlns:p14="http://schemas.microsoft.com/office/powerpoint/2010/main" val="114342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F9778EB-5C25-7B4E-B154-0A92148CE6D3}" type="datetimeFigureOut">
              <a:rPr lang="en-US" smtClean="0"/>
              <a:t>10/23/16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52BD117-3A6C-F740-A557-97C9E069F0C0}" type="slidenum">
              <a:rPr lang="en-US" smtClean="0"/>
              <a:t>‹#›</a:t>
            </a:fld>
            <a:endParaRPr lang="en-US"/>
          </a:p>
        </p:txBody>
      </p:sp>
    </p:spTree>
    <p:extLst>
      <p:ext uri="{BB962C8B-B14F-4D97-AF65-F5344CB8AC3E}">
        <p14:creationId xmlns:p14="http://schemas.microsoft.com/office/powerpoint/2010/main" val="1898353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F9778EB-5C25-7B4E-B154-0A92148CE6D3}" type="datetimeFigureOut">
              <a:rPr lang="en-US" smtClean="0"/>
              <a:t>10/23/16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52BD117-3A6C-F740-A557-97C9E069F0C0}" type="slidenum">
              <a:rPr lang="en-US" smtClean="0"/>
              <a:t>‹#›</a:t>
            </a:fld>
            <a:endParaRPr lang="en-US"/>
          </a:p>
        </p:txBody>
      </p:sp>
    </p:spTree>
    <p:extLst>
      <p:ext uri="{BB962C8B-B14F-4D97-AF65-F5344CB8AC3E}">
        <p14:creationId xmlns:p14="http://schemas.microsoft.com/office/powerpoint/2010/main" val="456394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9778EB-5C25-7B4E-B154-0A92148CE6D3}" type="datetimeFigureOut">
              <a:rPr lang="en-US" smtClean="0"/>
              <a:t>10/23/16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2BD117-3A6C-F740-A557-97C9E069F0C0}" type="slidenum">
              <a:rPr lang="en-US" smtClean="0"/>
              <a:t>‹#›</a:t>
            </a:fld>
            <a:endParaRPr lang="en-US"/>
          </a:p>
        </p:txBody>
      </p:sp>
    </p:spTree>
    <p:extLst>
      <p:ext uri="{BB962C8B-B14F-4D97-AF65-F5344CB8AC3E}">
        <p14:creationId xmlns:p14="http://schemas.microsoft.com/office/powerpoint/2010/main" val="19629976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F9778EB-5C25-7B4E-B154-0A92148CE6D3}" type="datetimeFigureOut">
              <a:rPr lang="en-US" smtClean="0"/>
              <a:t>10/23/16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52BD117-3A6C-F740-A557-97C9E069F0C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86929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image" Target="../media/image10.png"/><Relationship Id="rId6"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4" Type="http://schemas.openxmlformats.org/officeDocument/2006/relationships/image" Target="../media/image20.jpeg"/><Relationship Id="rId5"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image" Target="../media/image18.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43840"/>
            <a:ext cx="12192000" cy="1661993"/>
          </a:xfrm>
          <a:prstGeom prst="rect">
            <a:avLst/>
          </a:prstGeom>
        </p:spPr>
        <p:txBody>
          <a:bodyPr wrap="square">
            <a:spAutoFit/>
          </a:bodyPr>
          <a:lstStyle/>
          <a:p>
            <a:pPr algn="ctr"/>
            <a:r>
              <a:rPr lang="en-US" sz="3200" b="1" dirty="0">
                <a:solidFill>
                  <a:srgbClr val="000000"/>
                </a:solidFill>
                <a:latin typeface="Times New Roman" charset="0"/>
                <a:ea typeface="Calibri" charset="0"/>
              </a:rPr>
              <a:t>UNDERSTANDING THE </a:t>
            </a:r>
            <a:r>
              <a:rPr lang="en-US" sz="3200" b="1" dirty="0" smtClean="0">
                <a:solidFill>
                  <a:srgbClr val="000000"/>
                </a:solidFill>
                <a:latin typeface="Times New Roman" charset="0"/>
                <a:ea typeface="Calibri" charset="0"/>
              </a:rPr>
              <a:t>BEVERAGE </a:t>
            </a:r>
            <a:r>
              <a:rPr lang="en-US" sz="3200" b="1" dirty="0">
                <a:solidFill>
                  <a:srgbClr val="000000"/>
                </a:solidFill>
                <a:latin typeface="Times New Roman" charset="0"/>
                <a:ea typeface="Calibri" charset="0"/>
              </a:rPr>
              <a:t>INDUSTRY</a:t>
            </a:r>
            <a:endParaRPr lang="en-US" sz="2000" dirty="0">
              <a:latin typeface="Times New Roman" charset="0"/>
              <a:ea typeface="Calibri" charset="0"/>
            </a:endParaRPr>
          </a:p>
          <a:p>
            <a:pPr algn="ctr"/>
            <a:endParaRPr lang="en-US" sz="1000" b="1" dirty="0" smtClean="0">
              <a:solidFill>
                <a:srgbClr val="000000"/>
              </a:solidFill>
              <a:latin typeface="Times New Roman" charset="0"/>
              <a:ea typeface="Calibri" charset="0"/>
            </a:endParaRPr>
          </a:p>
          <a:p>
            <a:pPr algn="ctr"/>
            <a:r>
              <a:rPr lang="en-US" sz="2800" b="1" dirty="0" smtClean="0">
                <a:solidFill>
                  <a:srgbClr val="000000"/>
                </a:solidFill>
                <a:latin typeface="Times New Roman" charset="0"/>
                <a:ea typeface="Calibri" charset="0"/>
              </a:rPr>
              <a:t>USING </a:t>
            </a:r>
            <a:r>
              <a:rPr lang="en-US" sz="2800" b="1" dirty="0">
                <a:solidFill>
                  <a:srgbClr val="000000"/>
                </a:solidFill>
                <a:latin typeface="Times New Roman" charset="0"/>
                <a:ea typeface="Calibri" charset="0"/>
              </a:rPr>
              <a:t>COCA – COLA </a:t>
            </a:r>
            <a:r>
              <a:rPr lang="en-US" sz="2800" b="1" dirty="0" smtClean="0">
                <a:solidFill>
                  <a:srgbClr val="000000"/>
                </a:solidFill>
                <a:latin typeface="Times New Roman" charset="0"/>
                <a:ea typeface="Calibri" charset="0"/>
              </a:rPr>
              <a:t>COMPANY</a:t>
            </a:r>
          </a:p>
          <a:p>
            <a:pPr algn="ctr"/>
            <a:r>
              <a:rPr lang="en-US" sz="2800" b="1" dirty="0" smtClean="0">
                <a:solidFill>
                  <a:srgbClr val="000000"/>
                </a:solidFill>
                <a:latin typeface="Times New Roman" charset="0"/>
                <a:ea typeface="Calibri" charset="0"/>
              </a:rPr>
              <a:t>FOR </a:t>
            </a:r>
            <a:r>
              <a:rPr lang="en-US" sz="2800" b="1" dirty="0">
                <a:solidFill>
                  <a:srgbClr val="000000"/>
                </a:solidFill>
                <a:latin typeface="Times New Roman" charset="0"/>
                <a:ea typeface="Calibri" charset="0"/>
              </a:rPr>
              <a:t>OUR RESEARCH</a:t>
            </a:r>
            <a:endParaRPr lang="en-US" sz="2000" dirty="0">
              <a:effectLst/>
              <a:latin typeface="Times New Roman" charset="0"/>
              <a:ea typeface="Calibri" charset="0"/>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5251132" y="2504986"/>
            <a:ext cx="1994535" cy="1994535"/>
          </a:xfrm>
          <a:prstGeom prst="rect">
            <a:avLst/>
          </a:prstGeom>
          <a:noFill/>
          <a:ln>
            <a:noFill/>
          </a:ln>
        </p:spPr>
      </p:pic>
      <p:sp>
        <p:nvSpPr>
          <p:cNvPr id="6" name="Rectangle 5"/>
          <p:cNvSpPr/>
          <p:nvPr/>
        </p:nvSpPr>
        <p:spPr>
          <a:xfrm>
            <a:off x="8310881" y="2729012"/>
            <a:ext cx="3881119" cy="3046988"/>
          </a:xfrm>
          <a:prstGeom prst="rect">
            <a:avLst/>
          </a:prstGeom>
        </p:spPr>
        <p:txBody>
          <a:bodyPr wrap="square">
            <a:spAutoFit/>
          </a:bodyPr>
          <a:lstStyle/>
          <a:p>
            <a:pPr marR="342900"/>
            <a:r>
              <a:rPr lang="en-US" sz="2400" b="1" dirty="0">
                <a:solidFill>
                  <a:srgbClr val="000000"/>
                </a:solidFill>
                <a:latin typeface="Times New Roman" charset="0"/>
                <a:ea typeface="Calibri" charset="0"/>
              </a:rPr>
              <a:t>GROUP </a:t>
            </a:r>
            <a:r>
              <a:rPr lang="en-US" sz="2400" b="1" dirty="0" smtClean="0">
                <a:solidFill>
                  <a:srgbClr val="000000"/>
                </a:solidFill>
                <a:latin typeface="Times New Roman" charset="0"/>
                <a:ea typeface="Calibri" charset="0"/>
              </a:rPr>
              <a:t>NO</a:t>
            </a:r>
            <a:r>
              <a:rPr lang="en-US" sz="2400" dirty="0" smtClean="0">
                <a:solidFill>
                  <a:srgbClr val="000000"/>
                </a:solidFill>
                <a:latin typeface="Times New Roman" charset="0"/>
                <a:ea typeface="Calibri" charset="0"/>
              </a:rPr>
              <a:t>: 04</a:t>
            </a:r>
            <a:endParaRPr lang="en-US" dirty="0">
              <a:latin typeface="Times New Roman" charset="0"/>
              <a:ea typeface="Calibri" charset="0"/>
            </a:endParaRPr>
          </a:p>
          <a:p>
            <a:pPr marR="342900"/>
            <a:r>
              <a:rPr lang="en-US" sz="2400" dirty="0">
                <a:solidFill>
                  <a:srgbClr val="000000"/>
                </a:solidFill>
                <a:latin typeface="Times New Roman" charset="0"/>
                <a:ea typeface="Calibri" charset="0"/>
              </a:rPr>
              <a:t> </a:t>
            </a:r>
            <a:endParaRPr lang="en-US" dirty="0">
              <a:latin typeface="Times New Roman" charset="0"/>
              <a:ea typeface="Calibri" charset="0"/>
            </a:endParaRPr>
          </a:p>
          <a:p>
            <a:pPr marR="342900"/>
            <a:r>
              <a:rPr lang="en-US" sz="2400" b="1" dirty="0" smtClean="0">
                <a:solidFill>
                  <a:srgbClr val="000000"/>
                </a:solidFill>
                <a:latin typeface="Times New Roman" charset="0"/>
                <a:ea typeface="Calibri" charset="0"/>
              </a:rPr>
              <a:t>GROUP MEMBERS:</a:t>
            </a:r>
          </a:p>
          <a:p>
            <a:pPr marR="342900"/>
            <a:r>
              <a:rPr lang="en-US" sz="2400" dirty="0" smtClean="0">
                <a:solidFill>
                  <a:srgbClr val="000000"/>
                </a:solidFill>
                <a:latin typeface="Times New Roman" charset="0"/>
                <a:ea typeface="Calibri" charset="0"/>
              </a:rPr>
              <a:t>Aditya Joshi</a:t>
            </a:r>
            <a:endParaRPr lang="en-US" dirty="0" smtClean="0">
              <a:latin typeface="Times New Roman" charset="0"/>
              <a:ea typeface="Calibri" charset="0"/>
            </a:endParaRPr>
          </a:p>
          <a:p>
            <a:pPr marR="342900"/>
            <a:r>
              <a:rPr lang="en-US" sz="2400" dirty="0" err="1" smtClean="0">
                <a:solidFill>
                  <a:srgbClr val="000000"/>
                </a:solidFill>
                <a:latin typeface="Times New Roman" charset="0"/>
                <a:ea typeface="Calibri" charset="0"/>
              </a:rPr>
              <a:t>Dongcheng</a:t>
            </a:r>
            <a:endParaRPr lang="en-US" dirty="0" smtClean="0">
              <a:latin typeface="Times New Roman" charset="0"/>
              <a:ea typeface="Calibri" charset="0"/>
            </a:endParaRPr>
          </a:p>
          <a:p>
            <a:pPr marR="342900"/>
            <a:r>
              <a:rPr lang="en-US" sz="2400" dirty="0" err="1" smtClean="0">
                <a:solidFill>
                  <a:srgbClr val="000000"/>
                </a:solidFill>
                <a:latin typeface="Times New Roman" charset="0"/>
                <a:ea typeface="Calibri" charset="0"/>
              </a:rPr>
              <a:t>Pulkit</a:t>
            </a:r>
            <a:r>
              <a:rPr lang="en-US" sz="2400" dirty="0" smtClean="0">
                <a:solidFill>
                  <a:srgbClr val="000000"/>
                </a:solidFill>
                <a:latin typeface="Times New Roman" charset="0"/>
                <a:ea typeface="Calibri" charset="0"/>
              </a:rPr>
              <a:t> Jain</a:t>
            </a:r>
            <a:endParaRPr lang="en-US" dirty="0" smtClean="0">
              <a:latin typeface="Times New Roman" charset="0"/>
              <a:ea typeface="Calibri" charset="0"/>
            </a:endParaRPr>
          </a:p>
          <a:p>
            <a:pPr marR="342900"/>
            <a:r>
              <a:rPr lang="en-US" sz="2400" dirty="0" smtClean="0">
                <a:solidFill>
                  <a:srgbClr val="000000"/>
                </a:solidFill>
                <a:latin typeface="Times New Roman" charset="0"/>
                <a:ea typeface="Calibri" charset="0"/>
              </a:rPr>
              <a:t>Saurabh Jape</a:t>
            </a:r>
            <a:endParaRPr lang="en-US" dirty="0" smtClean="0">
              <a:latin typeface="Times New Roman" charset="0"/>
              <a:ea typeface="Calibri" charset="0"/>
            </a:endParaRPr>
          </a:p>
          <a:p>
            <a:pPr marR="342900"/>
            <a:r>
              <a:rPr lang="en-US" sz="2400" dirty="0" err="1" smtClean="0">
                <a:solidFill>
                  <a:srgbClr val="000000"/>
                </a:solidFill>
                <a:latin typeface="Times New Roman" charset="0"/>
                <a:ea typeface="Calibri" charset="0"/>
              </a:rPr>
              <a:t>Yash</a:t>
            </a:r>
            <a:r>
              <a:rPr lang="en-US" sz="2400" dirty="0" smtClean="0">
                <a:solidFill>
                  <a:srgbClr val="000000"/>
                </a:solidFill>
                <a:latin typeface="Times New Roman" charset="0"/>
                <a:ea typeface="Calibri" charset="0"/>
              </a:rPr>
              <a:t> </a:t>
            </a:r>
            <a:r>
              <a:rPr lang="en-US" sz="2400" dirty="0" err="1" smtClean="0">
                <a:solidFill>
                  <a:srgbClr val="000000"/>
                </a:solidFill>
                <a:latin typeface="Times New Roman" charset="0"/>
                <a:ea typeface="Calibri" charset="0"/>
              </a:rPr>
              <a:t>Kelkar</a:t>
            </a:r>
            <a:endParaRPr lang="en-US" dirty="0">
              <a:effectLst/>
              <a:latin typeface="Times New Roman" charset="0"/>
              <a:ea typeface="Calibri" charset="0"/>
            </a:endParaRPr>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258920" y="2504986"/>
            <a:ext cx="3926998" cy="3495040"/>
          </a:xfrm>
          <a:prstGeom prst="rect">
            <a:avLst/>
          </a:prstGeom>
          <a:noFill/>
          <a:ln>
            <a:noFill/>
          </a:ln>
        </p:spPr>
      </p:pic>
    </p:spTree>
    <p:extLst>
      <p:ext uri="{BB962C8B-B14F-4D97-AF65-F5344CB8AC3E}">
        <p14:creationId xmlns:p14="http://schemas.microsoft.com/office/powerpoint/2010/main" val="8159551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lh6.googleusercontent.com/SsG-2AR3s5GG_0ZRZ0a3iatHI9aOkFaR-1kptkfdUzxvbU9B0C8HoR4T37PVt5P3SCRd4fPeH7sjBFwAXdX554lNWw8GCVFdy4hOiph46kE0i9zo-4ckb-KGFm7ues6ngLpb5WbfLls"/>
          <p:cNvPicPr>
            <a:picLocks noChangeAspect="1" noChangeArrowheads="1"/>
          </p:cNvPicPr>
          <p:nvPr/>
        </p:nvPicPr>
        <p:blipFill rotWithShape="1">
          <a:blip r:embed="rId2">
            <a:extLst>
              <a:ext uri="{28A0092B-C50C-407E-A947-70E740481C1C}">
                <a14:useLocalDpi xmlns:a14="http://schemas.microsoft.com/office/drawing/2010/main" val="0"/>
              </a:ext>
            </a:extLst>
          </a:blip>
          <a:srcRect l="32329" r="-407"/>
          <a:stretch/>
        </p:blipFill>
        <p:spPr bwMode="auto">
          <a:xfrm>
            <a:off x="8314251" y="2543108"/>
            <a:ext cx="3877749" cy="3200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ltLang="zh-CN" b="1" dirty="0" smtClean="0"/>
              <a:t>Country 1</a:t>
            </a:r>
            <a:r>
              <a:rPr lang="en-US" altLang="zh-CN" b="1" dirty="0" smtClean="0"/>
              <a:t>: </a:t>
            </a:r>
            <a:r>
              <a:rPr lang="en-US" altLang="zh-CN" b="1" dirty="0"/>
              <a:t>Coca-Cola in </a:t>
            </a:r>
            <a:r>
              <a:rPr lang="en-US" altLang="zh-CN" b="1" dirty="0" smtClean="0"/>
              <a:t>USA</a:t>
            </a:r>
            <a:endParaRPr lang="zh-CN" altLang="en-US"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8691245" y="133350"/>
            <a:ext cx="2464435" cy="1604010"/>
          </a:xfrm>
          <a:prstGeom prst="rect">
            <a:avLst/>
          </a:prstGeom>
          <a:noFill/>
          <a:ln>
            <a:noFill/>
          </a:ln>
        </p:spPr>
      </p:pic>
      <p:pic>
        <p:nvPicPr>
          <p:cNvPr id="1026" name="Picture 2" descr="ownload (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302" y="1890613"/>
            <a:ext cx="2867025"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ltech 36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5617" y="1936477"/>
            <a:ext cx="5275294" cy="441366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5.googleusercontent.com/WLwWIw7sNgQoHTmskP9JrwDpVZhBNKWa2YZC_DCVnyhkyN_B9_uKzMw0KzWlLBtIaTfyb_s0yvMzAzPVhWe98necFAAeN9RGdRy-yLeG5Stl39MdsC26pukK9fbJvoDB63SVG0Gin8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5302" y="4392787"/>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683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National and </a:t>
            </a:r>
            <a:r>
              <a:rPr lang="en-US" altLang="zh-CN" b="1" dirty="0" smtClean="0"/>
              <a:t>Industry </a:t>
            </a:r>
            <a:r>
              <a:rPr lang="en-US" altLang="zh-CN" b="1" dirty="0"/>
              <a:t>environment</a:t>
            </a:r>
            <a:endParaRPr lang="zh-CN" altLang="en-US" dirty="0"/>
          </a:p>
        </p:txBody>
      </p:sp>
      <p:sp>
        <p:nvSpPr>
          <p:cNvPr id="3" name="Content Placeholder 2"/>
          <p:cNvSpPr>
            <a:spLocks noGrp="1"/>
          </p:cNvSpPr>
          <p:nvPr>
            <p:ph idx="1"/>
          </p:nvPr>
        </p:nvSpPr>
        <p:spPr>
          <a:xfrm>
            <a:off x="873760" y="2211572"/>
            <a:ext cx="11125734" cy="4724884"/>
          </a:xfrm>
        </p:spPr>
        <p:txBody>
          <a:bodyPr>
            <a:normAutofit/>
          </a:bodyPr>
          <a:lstStyle/>
          <a:p>
            <a:pPr fontAlgn="base">
              <a:buClr>
                <a:schemeClr val="tx1"/>
              </a:buClr>
              <a:buFont typeface="Arial" charset="0"/>
              <a:buChar char="•"/>
            </a:pPr>
            <a:r>
              <a:rPr lang="en-US" dirty="0" smtClean="0">
                <a:solidFill>
                  <a:schemeClr val="tx1"/>
                </a:solidFill>
                <a:latin typeface="Times New Roman" charset="0"/>
                <a:ea typeface="Times New Roman" charset="0"/>
                <a:cs typeface="Times New Roman" charset="0"/>
              </a:rPr>
              <a:t> 4</a:t>
            </a:r>
            <a:r>
              <a:rPr lang="en-US" baseline="30000" dirty="0" smtClean="0">
                <a:solidFill>
                  <a:schemeClr val="tx1"/>
                </a:solidFill>
                <a:latin typeface="Times New Roman" charset="0"/>
                <a:ea typeface="Times New Roman" charset="0"/>
                <a:cs typeface="Times New Roman" charset="0"/>
              </a:rPr>
              <a:t>th</a:t>
            </a:r>
            <a:r>
              <a:rPr lang="en-US" dirty="0" smtClean="0">
                <a:solidFill>
                  <a:schemeClr val="tx1"/>
                </a:solidFill>
                <a:latin typeface="Times New Roman" charset="0"/>
                <a:ea typeface="Times New Roman" charset="0"/>
                <a:cs typeface="Times New Roman" charset="0"/>
              </a:rPr>
              <a:t> </a:t>
            </a:r>
            <a:r>
              <a:rPr lang="en-US" dirty="0">
                <a:solidFill>
                  <a:schemeClr val="tx1"/>
                </a:solidFill>
                <a:latin typeface="Times New Roman" charset="0"/>
                <a:ea typeface="Times New Roman" charset="0"/>
                <a:cs typeface="Times New Roman" charset="0"/>
              </a:rPr>
              <a:t>largest population in the world of about 323,995,528 </a:t>
            </a:r>
          </a:p>
          <a:p>
            <a:pPr fontAlgn="base">
              <a:buClr>
                <a:schemeClr val="tx1"/>
              </a:buClr>
              <a:buFont typeface="Arial" charset="0"/>
              <a:buChar char="•"/>
            </a:pPr>
            <a:r>
              <a:rPr lang="en-US" dirty="0" smtClean="0">
                <a:solidFill>
                  <a:schemeClr val="tx1"/>
                </a:solidFill>
                <a:latin typeface="Times New Roman" charset="0"/>
                <a:ea typeface="Times New Roman" charset="0"/>
                <a:cs typeface="Times New Roman" charset="0"/>
              </a:rPr>
              <a:t> 15 </a:t>
            </a:r>
            <a:r>
              <a:rPr lang="en-US" dirty="0">
                <a:solidFill>
                  <a:schemeClr val="tx1"/>
                </a:solidFill>
                <a:latin typeface="Times New Roman" charset="0"/>
                <a:ea typeface="Times New Roman" charset="0"/>
                <a:cs typeface="Times New Roman" charset="0"/>
              </a:rPr>
              <a:t>to 64 which is about 65% of the total population of the united states</a:t>
            </a:r>
          </a:p>
          <a:p>
            <a:pPr fontAlgn="base">
              <a:buClr>
                <a:schemeClr val="tx1"/>
              </a:buClr>
              <a:buFont typeface="Arial" charset="0"/>
              <a:buChar char="•"/>
            </a:pPr>
            <a:r>
              <a:rPr lang="en-US" dirty="0">
                <a:solidFill>
                  <a:schemeClr val="tx1"/>
                </a:solidFill>
                <a:latin typeface="Times New Roman" charset="0"/>
                <a:ea typeface="Times New Roman" charset="0"/>
                <a:cs typeface="Times New Roman" charset="0"/>
              </a:rPr>
              <a:t> </a:t>
            </a:r>
            <a:r>
              <a:rPr lang="en-US" dirty="0" smtClean="0">
                <a:solidFill>
                  <a:schemeClr val="tx1"/>
                </a:solidFill>
                <a:latin typeface="Times New Roman" charset="0"/>
                <a:ea typeface="Times New Roman" charset="0"/>
                <a:cs typeface="Times New Roman" charset="0"/>
              </a:rPr>
              <a:t>Fairly </a:t>
            </a:r>
            <a:r>
              <a:rPr lang="en-US" dirty="0">
                <a:solidFill>
                  <a:schemeClr val="tx1"/>
                </a:solidFill>
                <a:latin typeface="Times New Roman" charset="0"/>
                <a:ea typeface="Times New Roman" charset="0"/>
                <a:cs typeface="Times New Roman" charset="0"/>
              </a:rPr>
              <a:t>stable GDP since the past 10 years having per capita of $55,800. </a:t>
            </a:r>
          </a:p>
          <a:p>
            <a:pPr fontAlgn="base">
              <a:buClr>
                <a:schemeClr val="tx1"/>
              </a:buClr>
              <a:buFont typeface="Arial" charset="0"/>
              <a:buChar char="•"/>
            </a:pPr>
            <a:r>
              <a:rPr lang="en-US" dirty="0">
                <a:solidFill>
                  <a:schemeClr val="tx1"/>
                </a:solidFill>
                <a:latin typeface="Times New Roman" charset="0"/>
                <a:ea typeface="Times New Roman" charset="0"/>
                <a:cs typeface="Times New Roman" charset="0"/>
              </a:rPr>
              <a:t> </a:t>
            </a:r>
            <a:r>
              <a:rPr lang="en-US" dirty="0" smtClean="0">
                <a:solidFill>
                  <a:schemeClr val="tx1"/>
                </a:solidFill>
                <a:latin typeface="Times New Roman" charset="0"/>
                <a:ea typeface="Times New Roman" charset="0"/>
                <a:cs typeface="Times New Roman" charset="0"/>
              </a:rPr>
              <a:t>Provides </a:t>
            </a:r>
            <a:r>
              <a:rPr lang="en-US" dirty="0">
                <a:solidFill>
                  <a:schemeClr val="tx1"/>
                </a:solidFill>
                <a:latin typeface="Times New Roman" charset="0"/>
                <a:ea typeface="Times New Roman" charset="0"/>
                <a:cs typeface="Times New Roman" charset="0"/>
              </a:rPr>
              <a:t>them work force expert in manufacturing, sales domain which comprises of about 45% of the total work force</a:t>
            </a:r>
          </a:p>
          <a:p>
            <a:pPr fontAlgn="base">
              <a:buClr>
                <a:schemeClr val="tx1"/>
              </a:buClr>
              <a:buFont typeface="Arial" charset="0"/>
              <a:buChar char="•"/>
            </a:pPr>
            <a:r>
              <a:rPr lang="en-US" dirty="0" smtClean="0">
                <a:solidFill>
                  <a:schemeClr val="tx1"/>
                </a:solidFill>
                <a:latin typeface="Times New Roman" charset="0"/>
                <a:ea typeface="Times New Roman" charset="0"/>
                <a:cs typeface="Times New Roman" charset="0"/>
              </a:rPr>
              <a:t> Country </a:t>
            </a:r>
            <a:r>
              <a:rPr lang="en-US" dirty="0">
                <a:solidFill>
                  <a:schemeClr val="tx1"/>
                </a:solidFill>
                <a:latin typeface="Times New Roman" charset="0"/>
                <a:ea typeface="Times New Roman" charset="0"/>
                <a:cs typeface="Times New Roman" charset="0"/>
              </a:rPr>
              <a:t>has the highest number of airports, biggest network of roadways and railways provides them to export the products all around the world. </a:t>
            </a:r>
          </a:p>
          <a:p>
            <a:pPr fontAlgn="base">
              <a:buClr>
                <a:schemeClr val="tx1"/>
              </a:buClr>
              <a:buFont typeface="Arial" charset="0"/>
              <a:buChar char="•"/>
            </a:pPr>
            <a:r>
              <a:rPr lang="en-US" dirty="0" smtClean="0">
                <a:solidFill>
                  <a:schemeClr val="tx1"/>
                </a:solidFill>
                <a:latin typeface="Times New Roman" charset="0"/>
                <a:ea typeface="Times New Roman" charset="0"/>
                <a:cs typeface="Times New Roman" charset="0"/>
              </a:rPr>
              <a:t> Market </a:t>
            </a:r>
            <a:r>
              <a:rPr lang="en-US" dirty="0">
                <a:solidFill>
                  <a:schemeClr val="tx1"/>
                </a:solidFill>
                <a:latin typeface="Times New Roman" charset="0"/>
                <a:ea typeface="Times New Roman" charset="0"/>
                <a:cs typeface="Times New Roman" charset="0"/>
              </a:rPr>
              <a:t>share for the leading soft drink companies in the United States, the Coca-Cola Company, PepsiCo and Dr. Pepper Snapple contributed 42.8%, 31.1% and 16.1% respectively. </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0152993" y="1040524"/>
            <a:ext cx="1002687" cy="696835"/>
          </a:xfrm>
          <a:prstGeom prst="rect">
            <a:avLst/>
          </a:prstGeom>
          <a:noFill/>
          <a:ln>
            <a:noFill/>
          </a:ln>
        </p:spPr>
      </p:pic>
    </p:spTree>
    <p:extLst>
      <p:ext uri="{BB962C8B-B14F-4D97-AF65-F5344CB8AC3E}">
        <p14:creationId xmlns:p14="http://schemas.microsoft.com/office/powerpoint/2010/main" val="1283934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t>Cultural and Policy Factors</a:t>
            </a:r>
            <a:endParaRPr lang="zh-CN" altLang="en-US" dirty="0"/>
          </a:p>
        </p:txBody>
      </p:sp>
      <p:sp>
        <p:nvSpPr>
          <p:cNvPr id="3" name="Content Placeholder 2"/>
          <p:cNvSpPr>
            <a:spLocks noGrp="1"/>
          </p:cNvSpPr>
          <p:nvPr>
            <p:ph idx="1"/>
          </p:nvPr>
        </p:nvSpPr>
        <p:spPr>
          <a:xfrm>
            <a:off x="873760" y="1935125"/>
            <a:ext cx="11125734" cy="4253024"/>
          </a:xfrm>
        </p:spPr>
        <p:txBody>
          <a:bodyPr>
            <a:noAutofit/>
          </a:bodyPr>
          <a:lstStyle/>
          <a:p>
            <a:pPr fontAlgn="base">
              <a:buClr>
                <a:schemeClr val="tx1"/>
              </a:buClr>
              <a:buFont typeface="Arial" charset="0"/>
              <a:buChar char="•"/>
            </a:pPr>
            <a:r>
              <a:rPr lang="en-US" sz="1600" dirty="0">
                <a:latin typeface="Times New Roman" charset="0"/>
                <a:ea typeface="Times New Roman" charset="0"/>
                <a:cs typeface="Times New Roman" charset="0"/>
              </a:rPr>
              <a:t>Sustainable manufacturing in a company is very important to maintain a good reputation.</a:t>
            </a:r>
          </a:p>
          <a:p>
            <a:pPr fontAlgn="base">
              <a:buClr>
                <a:schemeClr val="tx1"/>
              </a:buClr>
              <a:buFont typeface="Arial" charset="0"/>
              <a:buChar char="•"/>
            </a:pPr>
            <a:r>
              <a:rPr lang="en-US" sz="1600" dirty="0">
                <a:latin typeface="Times New Roman" charset="0"/>
                <a:ea typeface="Times New Roman" charset="0"/>
                <a:cs typeface="Times New Roman" charset="0"/>
              </a:rPr>
              <a:t>Country barriers and thus cultural barriers are relatively low for the beverage industry in the united states.  </a:t>
            </a:r>
          </a:p>
          <a:p>
            <a:pPr fontAlgn="base">
              <a:buClr>
                <a:schemeClr val="tx1"/>
              </a:buClr>
              <a:buFont typeface="Arial" charset="0"/>
              <a:buChar char="•"/>
            </a:pPr>
            <a:r>
              <a:rPr lang="en-US" sz="1600" dirty="0">
                <a:latin typeface="Times New Roman" charset="0"/>
                <a:ea typeface="Times New Roman" charset="0"/>
                <a:cs typeface="Times New Roman" charset="0"/>
              </a:rPr>
              <a:t>Communicating its image as a global brand to change people’s perception. </a:t>
            </a:r>
          </a:p>
          <a:p>
            <a:pPr fontAlgn="base">
              <a:buClr>
                <a:schemeClr val="tx1"/>
              </a:buClr>
              <a:buFont typeface="Arial" charset="0"/>
              <a:buChar char="•"/>
            </a:pPr>
            <a:r>
              <a:rPr lang="en-US" sz="1600" dirty="0">
                <a:latin typeface="Times New Roman" charset="0"/>
                <a:ea typeface="Times New Roman" charset="0"/>
                <a:cs typeface="Times New Roman" charset="0"/>
              </a:rPr>
              <a:t>The industry expects its buyers to be able to think of their drink as something which connects the world together</a:t>
            </a:r>
          </a:p>
          <a:p>
            <a:pPr fontAlgn="base">
              <a:buClr>
                <a:schemeClr val="tx1"/>
              </a:buClr>
              <a:buFont typeface="Arial" charset="0"/>
              <a:buChar char="•"/>
            </a:pPr>
            <a:r>
              <a:rPr lang="en-US" sz="1600" dirty="0">
                <a:latin typeface="Times New Roman" charset="0"/>
                <a:ea typeface="Times New Roman" charset="0"/>
                <a:cs typeface="Times New Roman" charset="0"/>
              </a:rPr>
              <a:t>Political conditions like a civil conflict, governmental change and or restriction concerning the ability to reallocate capital across borders can affect a company</a:t>
            </a:r>
          </a:p>
          <a:p>
            <a:pPr fontAlgn="base">
              <a:buClr>
                <a:schemeClr val="tx1"/>
              </a:buClr>
              <a:buFont typeface="Arial" charset="0"/>
              <a:buChar char="•"/>
            </a:pPr>
            <a:r>
              <a:rPr lang="en-US" sz="1600" dirty="0">
                <a:latin typeface="Times New Roman" charset="0"/>
                <a:ea typeface="Times New Roman" charset="0"/>
                <a:cs typeface="Times New Roman" charset="0"/>
              </a:rPr>
              <a:t>Penetrating emerging and developing markets depends on economic and political conditions as well as the industry’s ability to form effectively strategic business alliances with local bottlers, and to enhance their production amenities, distribution networks, sales equipment and technology.</a:t>
            </a:r>
          </a:p>
          <a:p>
            <a:pPr fontAlgn="base">
              <a:buClr>
                <a:schemeClr val="tx1"/>
              </a:buClr>
              <a:buFont typeface="Arial" charset="0"/>
              <a:buChar char="•"/>
            </a:pPr>
            <a:r>
              <a:rPr lang="en-US" sz="1600" dirty="0">
                <a:latin typeface="Times New Roman" charset="0"/>
                <a:ea typeface="Times New Roman" charset="0"/>
                <a:cs typeface="Times New Roman" charset="0"/>
              </a:rPr>
              <a:t>Changes in the laws and regulations like accounting standards, taxation requirements and environmental laws either in domestic or foreign authorities can influence the decision making. </a:t>
            </a:r>
          </a:p>
          <a:p>
            <a:pPr fontAlgn="base">
              <a:buClr>
                <a:schemeClr val="tx1"/>
              </a:buClr>
              <a:buFont typeface="Arial" charset="0"/>
              <a:buChar char="•"/>
            </a:pPr>
            <a:r>
              <a:rPr lang="en-US" sz="1600" dirty="0">
                <a:latin typeface="Times New Roman" charset="0"/>
                <a:ea typeface="Times New Roman" charset="0"/>
                <a:cs typeface="Times New Roman" charset="0"/>
              </a:rPr>
              <a:t>Change in the non-alcoholic business era, where the competitive product and pricing policy pressures, and ability to maintain or earn share of sales in worldwide market compared to competitors</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0152993" y="1040525"/>
            <a:ext cx="1002687" cy="696835"/>
          </a:xfrm>
          <a:prstGeom prst="rect">
            <a:avLst/>
          </a:prstGeom>
          <a:noFill/>
          <a:ln>
            <a:noFill/>
          </a:ln>
        </p:spPr>
      </p:pic>
    </p:spTree>
    <p:extLst>
      <p:ext uri="{BB962C8B-B14F-4D97-AF65-F5344CB8AC3E}">
        <p14:creationId xmlns:p14="http://schemas.microsoft.com/office/powerpoint/2010/main" val="1423695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zh-CN" b="1" dirty="0"/>
              <a:t>Strategic Analysis</a:t>
            </a:r>
            <a:endParaRPr lang="zh-CN" altLang="zh-CN" dirty="0"/>
          </a:p>
        </p:txBody>
      </p:sp>
      <p:sp>
        <p:nvSpPr>
          <p:cNvPr id="3" name="Content Placeholder 2"/>
          <p:cNvSpPr>
            <a:spLocks noGrp="1"/>
          </p:cNvSpPr>
          <p:nvPr>
            <p:ph idx="1"/>
          </p:nvPr>
        </p:nvSpPr>
        <p:spPr>
          <a:xfrm>
            <a:off x="1097280" y="2105246"/>
            <a:ext cx="10058400" cy="3763847"/>
          </a:xfrm>
        </p:spPr>
        <p:txBody>
          <a:bodyPr>
            <a:normAutofit/>
          </a:bodyPr>
          <a:lstStyle/>
          <a:p>
            <a:pPr fontAlgn="base">
              <a:buClr>
                <a:schemeClr val="tx1"/>
              </a:buClr>
            </a:pPr>
            <a:r>
              <a:rPr lang="en-US" dirty="0">
                <a:solidFill>
                  <a:schemeClr val="tx1"/>
                </a:solidFill>
                <a:latin typeface="Times New Roman" charset="0"/>
                <a:ea typeface="Times New Roman" charset="0"/>
                <a:cs typeface="Times New Roman" charset="0"/>
              </a:rPr>
              <a:t>Coca cola specifically have changed their strategy in this competitive market to increase their market share by 2020 by double the amount. </a:t>
            </a:r>
          </a:p>
          <a:p>
            <a:pPr fontAlgn="base">
              <a:buClr>
                <a:schemeClr val="tx1"/>
              </a:buClr>
            </a:pPr>
            <a:r>
              <a:rPr lang="en-US" dirty="0">
                <a:solidFill>
                  <a:schemeClr val="tx1"/>
                </a:solidFill>
                <a:latin typeface="Times New Roman" charset="0"/>
                <a:ea typeface="Times New Roman" charset="0"/>
                <a:cs typeface="Times New Roman" charset="0"/>
              </a:rPr>
              <a:t>There are  5 major strategy </a:t>
            </a:r>
            <a:r>
              <a:rPr lang="en-US" dirty="0" smtClean="0">
                <a:solidFill>
                  <a:schemeClr val="tx1"/>
                </a:solidFill>
                <a:latin typeface="Times New Roman" charset="0"/>
                <a:ea typeface="Times New Roman" charset="0"/>
                <a:cs typeface="Times New Roman" charset="0"/>
              </a:rPr>
              <a:t>changes:</a:t>
            </a:r>
            <a:endParaRPr lang="en-US" dirty="0">
              <a:solidFill>
                <a:schemeClr val="tx1"/>
              </a:solidFill>
              <a:latin typeface="Times New Roman" charset="0"/>
              <a:ea typeface="Times New Roman" charset="0"/>
              <a:cs typeface="Times New Roman" charset="0"/>
            </a:endParaRPr>
          </a:p>
          <a:p>
            <a:pPr lvl="1" fontAlgn="base">
              <a:buClr>
                <a:schemeClr val="tx1"/>
              </a:buClr>
            </a:pPr>
            <a:r>
              <a:rPr lang="en-US" sz="2000" dirty="0">
                <a:solidFill>
                  <a:schemeClr val="tx1"/>
                </a:solidFill>
                <a:latin typeface="Times New Roman" charset="0"/>
                <a:ea typeface="Times New Roman" charset="0"/>
                <a:cs typeface="Times New Roman" charset="0"/>
              </a:rPr>
              <a:t>Packaging </a:t>
            </a:r>
            <a:endParaRPr lang="en-US" sz="2000" dirty="0" smtClean="0">
              <a:solidFill>
                <a:schemeClr val="tx1"/>
              </a:solidFill>
              <a:latin typeface="Times New Roman" charset="0"/>
              <a:ea typeface="Times New Roman" charset="0"/>
              <a:cs typeface="Times New Roman" charset="0"/>
            </a:endParaRPr>
          </a:p>
          <a:p>
            <a:pPr lvl="1" fontAlgn="base">
              <a:buClr>
                <a:schemeClr val="tx1"/>
              </a:buClr>
            </a:pPr>
            <a:r>
              <a:rPr lang="en-US" sz="2000" dirty="0" smtClean="0">
                <a:solidFill>
                  <a:schemeClr val="tx1"/>
                </a:solidFill>
                <a:latin typeface="Times New Roman" charset="0"/>
                <a:ea typeface="Times New Roman" charset="0"/>
                <a:cs typeface="Times New Roman" charset="0"/>
              </a:rPr>
              <a:t>Partnerships</a:t>
            </a:r>
          </a:p>
          <a:p>
            <a:pPr lvl="1" fontAlgn="base">
              <a:buClr>
                <a:schemeClr val="tx1"/>
              </a:buClr>
            </a:pPr>
            <a:r>
              <a:rPr lang="en-US" sz="2000" dirty="0" smtClean="0">
                <a:solidFill>
                  <a:schemeClr val="tx1"/>
                </a:solidFill>
                <a:latin typeface="Times New Roman" charset="0"/>
                <a:ea typeface="Times New Roman" charset="0"/>
                <a:cs typeface="Times New Roman" charset="0"/>
              </a:rPr>
              <a:t>Inventing </a:t>
            </a:r>
            <a:r>
              <a:rPr lang="en-US" sz="2000" dirty="0">
                <a:solidFill>
                  <a:schemeClr val="tx1"/>
                </a:solidFill>
                <a:latin typeface="Times New Roman" charset="0"/>
                <a:ea typeface="Times New Roman" charset="0"/>
                <a:cs typeface="Times New Roman" charset="0"/>
              </a:rPr>
              <a:t>or launching new products. </a:t>
            </a:r>
            <a:r>
              <a:rPr lang="en-US" sz="2000" dirty="0" smtClean="0">
                <a:solidFill>
                  <a:schemeClr val="tx1"/>
                </a:solidFill>
                <a:latin typeface="Times New Roman" charset="0"/>
                <a:ea typeface="Times New Roman" charset="0"/>
                <a:cs typeface="Times New Roman" charset="0"/>
              </a:rPr>
              <a:t>(Over </a:t>
            </a:r>
            <a:r>
              <a:rPr lang="en-US" sz="2000" dirty="0">
                <a:solidFill>
                  <a:schemeClr val="tx1"/>
                </a:solidFill>
                <a:latin typeface="Times New Roman" charset="0"/>
                <a:ea typeface="Times New Roman" charset="0"/>
                <a:cs typeface="Times New Roman" charset="0"/>
              </a:rPr>
              <a:t>500 new </a:t>
            </a:r>
            <a:r>
              <a:rPr lang="en-US" sz="2000" dirty="0" smtClean="0">
                <a:solidFill>
                  <a:schemeClr val="tx1"/>
                </a:solidFill>
                <a:latin typeface="Times New Roman" charset="0"/>
                <a:ea typeface="Times New Roman" charset="0"/>
                <a:cs typeface="Times New Roman" charset="0"/>
              </a:rPr>
              <a:t>products)</a:t>
            </a:r>
            <a:endParaRPr lang="en-US" sz="2000" dirty="0">
              <a:solidFill>
                <a:schemeClr val="tx1"/>
              </a:solidFill>
              <a:latin typeface="Times New Roman" charset="0"/>
              <a:ea typeface="Times New Roman" charset="0"/>
              <a:cs typeface="Times New Roman" charset="0"/>
            </a:endParaRPr>
          </a:p>
          <a:p>
            <a:pPr lvl="1" fontAlgn="base">
              <a:buClr>
                <a:schemeClr val="tx1"/>
              </a:buClr>
            </a:pPr>
            <a:r>
              <a:rPr lang="en-US" sz="2000" dirty="0" smtClean="0">
                <a:solidFill>
                  <a:schemeClr val="tx1"/>
                </a:solidFill>
                <a:latin typeface="Times New Roman" charset="0"/>
                <a:ea typeface="Times New Roman" charset="0"/>
                <a:cs typeface="Times New Roman" charset="0"/>
              </a:rPr>
              <a:t>Engagement </a:t>
            </a:r>
            <a:r>
              <a:rPr lang="en-US" sz="2000" dirty="0">
                <a:solidFill>
                  <a:schemeClr val="tx1"/>
                </a:solidFill>
                <a:latin typeface="Times New Roman" charset="0"/>
                <a:ea typeface="Times New Roman" charset="0"/>
                <a:cs typeface="Times New Roman" charset="0"/>
              </a:rPr>
              <a:t>program which provokes </a:t>
            </a:r>
            <a:r>
              <a:rPr lang="en-US" sz="2000" dirty="0" smtClean="0">
                <a:solidFill>
                  <a:schemeClr val="tx1"/>
                </a:solidFill>
                <a:latin typeface="Times New Roman" charset="0"/>
                <a:ea typeface="Times New Roman" charset="0"/>
                <a:cs typeface="Times New Roman" charset="0"/>
              </a:rPr>
              <a:t>happiness</a:t>
            </a:r>
            <a:endParaRPr lang="en-US" sz="2000" dirty="0">
              <a:solidFill>
                <a:schemeClr val="tx1"/>
              </a:solidFill>
              <a:latin typeface="Times New Roman" charset="0"/>
              <a:ea typeface="Times New Roman" charset="0"/>
              <a:cs typeface="Times New Roman" charset="0"/>
            </a:endParaRPr>
          </a:p>
          <a:p>
            <a:pPr lvl="1" fontAlgn="base">
              <a:buClr>
                <a:schemeClr val="tx1"/>
              </a:buClr>
            </a:pPr>
            <a:r>
              <a:rPr lang="en-US" sz="2000" dirty="0" smtClean="0">
                <a:solidFill>
                  <a:schemeClr val="tx1"/>
                </a:solidFill>
                <a:latin typeface="Times New Roman" charset="0"/>
                <a:ea typeface="Times New Roman" charset="0"/>
                <a:cs typeface="Times New Roman" charset="0"/>
              </a:rPr>
              <a:t>Cultural </a:t>
            </a:r>
            <a:r>
              <a:rPr lang="en-US" sz="2000" dirty="0">
                <a:solidFill>
                  <a:schemeClr val="tx1"/>
                </a:solidFill>
                <a:latin typeface="Times New Roman" charset="0"/>
                <a:ea typeface="Times New Roman" charset="0"/>
                <a:cs typeface="Times New Roman" charset="0"/>
              </a:rPr>
              <a:t>leadership</a:t>
            </a:r>
            <a:r>
              <a:rPr lang="en-US" sz="2000" dirty="0" smtClean="0">
                <a:solidFill>
                  <a:schemeClr val="tx1"/>
                </a:solidFill>
                <a:latin typeface="Times New Roman" charset="0"/>
                <a:ea typeface="Times New Roman" charset="0"/>
                <a:cs typeface="Times New Roman" charset="0"/>
              </a:rPr>
              <a:t>.</a:t>
            </a:r>
            <a:endParaRPr lang="en-US" sz="2000" dirty="0">
              <a:solidFill>
                <a:schemeClr val="tx1"/>
              </a:solidFill>
              <a:latin typeface="Times New Roman" charset="0"/>
              <a:ea typeface="Times New Roman" charset="0"/>
              <a:cs typeface="Times New Roman" charset="0"/>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0152993" y="1040525"/>
            <a:ext cx="1002687" cy="696835"/>
          </a:xfrm>
          <a:prstGeom prst="rect">
            <a:avLst/>
          </a:prstGeom>
          <a:noFill/>
          <a:ln>
            <a:noFill/>
          </a:ln>
        </p:spPr>
      </p:pic>
    </p:spTree>
    <p:extLst>
      <p:ext uri="{BB962C8B-B14F-4D97-AF65-F5344CB8AC3E}">
        <p14:creationId xmlns:p14="http://schemas.microsoft.com/office/powerpoint/2010/main" val="1099699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IS Strategic Environment</a:t>
            </a:r>
            <a:endParaRPr lang="zh-CN" altLang="en-US" dirty="0"/>
          </a:p>
        </p:txBody>
      </p:sp>
      <p:sp>
        <p:nvSpPr>
          <p:cNvPr id="3" name="Content Placeholder 2"/>
          <p:cNvSpPr>
            <a:spLocks noGrp="1"/>
          </p:cNvSpPr>
          <p:nvPr>
            <p:ph idx="1"/>
          </p:nvPr>
        </p:nvSpPr>
        <p:spPr/>
        <p:txBody>
          <a:bodyPr>
            <a:normAutofit/>
          </a:bodyPr>
          <a:lstStyle/>
          <a:p>
            <a:r>
              <a:rPr lang="en-US" altLang="zh-CN" dirty="0"/>
              <a:t>Information system</a:t>
            </a:r>
          </a:p>
          <a:p>
            <a:pPr lvl="1"/>
            <a:r>
              <a:rPr lang="en-US" altLang="zh-CN" dirty="0"/>
              <a:t>Manage inventory data, project data, accounting data, and so on</a:t>
            </a:r>
          </a:p>
          <a:p>
            <a:pPr lvl="1"/>
            <a:r>
              <a:rPr lang="en-US" altLang="zh-CN" dirty="0"/>
              <a:t>Save labor</a:t>
            </a:r>
          </a:p>
          <a:p>
            <a:pPr lvl="1"/>
            <a:r>
              <a:rPr lang="en-US" altLang="zh-CN" dirty="0"/>
              <a:t>Increase efficiency</a:t>
            </a:r>
          </a:p>
          <a:p>
            <a:r>
              <a:rPr lang="en-US" altLang="zh-CN" dirty="0"/>
              <a:t>Customer Relationship Management</a:t>
            </a:r>
          </a:p>
          <a:p>
            <a:pPr lvl="1"/>
            <a:r>
              <a:rPr lang="en-US" altLang="zh-CN" dirty="0"/>
              <a:t>Loyalty program, My Coke Rewards</a:t>
            </a:r>
          </a:p>
          <a:p>
            <a:pPr lvl="1"/>
            <a:r>
              <a:rPr lang="en-US" altLang="zh-CN" dirty="0"/>
              <a:t>Mobile applications</a:t>
            </a:r>
          </a:p>
          <a:p>
            <a:r>
              <a:rPr lang="en-US" altLang="zh-CN" dirty="0"/>
              <a:t>IT Improvement</a:t>
            </a:r>
          </a:p>
          <a:p>
            <a:pPr lvl="1"/>
            <a:r>
              <a:rPr lang="en-US" altLang="zh-CN" dirty="0"/>
              <a:t>Content management system</a:t>
            </a:r>
          </a:p>
          <a:p>
            <a:pPr lvl="1"/>
            <a:r>
              <a:rPr lang="en-US" altLang="zh-CN" dirty="0"/>
              <a:t>Digital rights system</a:t>
            </a:r>
          </a:p>
          <a:p>
            <a:pPr lvl="1"/>
            <a:r>
              <a:rPr lang="en-US" altLang="zh-CN" dirty="0"/>
              <a:t>Mobile distribution system</a:t>
            </a:r>
          </a:p>
          <a:p>
            <a:pPr lvl="1"/>
            <a:endParaRPr lang="zh-CN" alt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0152993" y="1040525"/>
            <a:ext cx="1002687" cy="696835"/>
          </a:xfrm>
          <a:prstGeom prst="rect">
            <a:avLst/>
          </a:prstGeom>
          <a:noFill/>
          <a:ln>
            <a:noFill/>
          </a:ln>
        </p:spPr>
      </p:pic>
    </p:spTree>
    <p:extLst>
      <p:ext uri="{BB962C8B-B14F-4D97-AF65-F5344CB8AC3E}">
        <p14:creationId xmlns:p14="http://schemas.microsoft.com/office/powerpoint/2010/main" val="1454573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400" b="1" dirty="0" smtClean="0"/>
              <a:t>Value Chain (IS Strategic Environment)</a:t>
            </a:r>
            <a:endParaRPr lang="zh-CN" altLang="en-US" sz="4400" dirty="0"/>
          </a:p>
        </p:txBody>
      </p:sp>
      <p:sp>
        <p:nvSpPr>
          <p:cNvPr id="3" name="Content Placeholder 2"/>
          <p:cNvSpPr>
            <a:spLocks noGrp="1"/>
          </p:cNvSpPr>
          <p:nvPr>
            <p:ph idx="1"/>
          </p:nvPr>
        </p:nvSpPr>
        <p:spPr>
          <a:xfrm>
            <a:off x="1097280" y="2275367"/>
            <a:ext cx="10058400" cy="3593727"/>
          </a:xfrm>
        </p:spPr>
        <p:txBody>
          <a:bodyPr>
            <a:noAutofit/>
          </a:bodyPr>
          <a:lstStyle/>
          <a:p>
            <a:pPr fontAlgn="base">
              <a:lnSpc>
                <a:spcPct val="150000"/>
              </a:lnSpc>
              <a:buClr>
                <a:schemeClr val="tx1"/>
              </a:buClr>
              <a:buFont typeface="Arial" charset="0"/>
              <a:buChar char="•"/>
            </a:pPr>
            <a:r>
              <a:rPr lang="en-US" dirty="0" smtClean="0">
                <a:latin typeface="Times New Roman" charset="0"/>
                <a:ea typeface="Times New Roman" charset="0"/>
                <a:cs typeface="Times New Roman" charset="0"/>
              </a:rPr>
              <a:t> 2.4 </a:t>
            </a:r>
            <a:r>
              <a:rPr lang="en-US" dirty="0">
                <a:latin typeface="Times New Roman" charset="0"/>
                <a:ea typeface="Times New Roman" charset="0"/>
                <a:cs typeface="Times New Roman" charset="0"/>
              </a:rPr>
              <a:t>million delivery points through over 430 distribution centers</a:t>
            </a:r>
          </a:p>
          <a:p>
            <a:pPr fontAlgn="base">
              <a:lnSpc>
                <a:spcPct val="150000"/>
              </a:lnSpc>
              <a:buClr>
                <a:schemeClr val="tx1"/>
              </a:buClr>
              <a:buFont typeface="Arial" charset="0"/>
              <a:buChar char="•"/>
            </a:pPr>
            <a:r>
              <a:rPr lang="en-US" dirty="0" smtClean="0">
                <a:latin typeface="Times New Roman" charset="0"/>
                <a:ea typeface="Times New Roman" charset="0"/>
                <a:cs typeface="Times New Roman" charset="0"/>
              </a:rPr>
              <a:t> Coca-Cola’s </a:t>
            </a:r>
            <a:r>
              <a:rPr lang="en-US" dirty="0">
                <a:latin typeface="Times New Roman" charset="0"/>
                <a:ea typeface="Times New Roman" charset="0"/>
                <a:cs typeface="Times New Roman" charset="0"/>
              </a:rPr>
              <a:t>delivery is streamlined by implementing the vehicle routing software. </a:t>
            </a:r>
          </a:p>
          <a:p>
            <a:pPr fontAlgn="base">
              <a:lnSpc>
                <a:spcPct val="150000"/>
              </a:lnSpc>
              <a:buClr>
                <a:schemeClr val="tx1"/>
              </a:buClr>
              <a:buFont typeface="Arial" charset="0"/>
              <a:buChar char="•"/>
            </a:pPr>
            <a:r>
              <a:rPr lang="en-US" dirty="0" smtClean="0">
                <a:latin typeface="Times New Roman" charset="0"/>
                <a:ea typeface="Times New Roman" charset="0"/>
                <a:cs typeface="Times New Roman" charset="0"/>
              </a:rPr>
              <a:t> Coca-Cola </a:t>
            </a:r>
            <a:r>
              <a:rPr lang="en-US" dirty="0">
                <a:latin typeface="Times New Roman" charset="0"/>
                <a:ea typeface="Times New Roman" charset="0"/>
                <a:cs typeface="Times New Roman" charset="0"/>
              </a:rPr>
              <a:t>created a global supply chain through a franchising model. They only produce key raw materials, such as beverage bases and syrups. These raw materials will then be sold to 300 bottling partners throughout the world. Then, franchisees in each area can make the final products by adding water, sweeteners and carbonates. The finished products will then be sold via the retailing partners</a:t>
            </a:r>
            <a:r>
              <a:rPr lang="en-US" dirty="0" smtClean="0">
                <a:latin typeface="Times New Roman" charset="0"/>
                <a:ea typeface="Times New Roman" charset="0"/>
                <a:cs typeface="Times New Roman" charset="0"/>
              </a:rPr>
              <a:t>.</a:t>
            </a:r>
            <a:endParaRPr lang="en-US" dirty="0">
              <a:latin typeface="Times New Roman" charset="0"/>
              <a:ea typeface="Times New Roman" charset="0"/>
              <a:cs typeface="Times New Roman" charset="0"/>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0152993" y="1040525"/>
            <a:ext cx="1002687" cy="696835"/>
          </a:xfrm>
          <a:prstGeom prst="rect">
            <a:avLst/>
          </a:prstGeom>
          <a:noFill/>
          <a:ln>
            <a:noFill/>
          </a:ln>
        </p:spPr>
      </p:pic>
    </p:spTree>
    <p:extLst>
      <p:ext uri="{BB962C8B-B14F-4D97-AF65-F5344CB8AC3E}">
        <p14:creationId xmlns:p14="http://schemas.microsoft.com/office/powerpoint/2010/main" val="33698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431" y="3687856"/>
            <a:ext cx="2286000" cy="1865376"/>
          </a:xfrm>
          <a:prstGeom prst="rect">
            <a:avLst/>
          </a:prstGeom>
        </p:spPr>
      </p:pic>
      <p:sp>
        <p:nvSpPr>
          <p:cNvPr id="2" name="Title 1"/>
          <p:cNvSpPr>
            <a:spLocks noGrp="1"/>
          </p:cNvSpPr>
          <p:nvPr>
            <p:ph type="title"/>
          </p:nvPr>
        </p:nvSpPr>
        <p:spPr/>
        <p:txBody>
          <a:bodyPr/>
          <a:lstStyle/>
          <a:p>
            <a:r>
              <a:rPr lang="en-US" altLang="zh-CN" b="1" dirty="0" smtClean="0"/>
              <a:t>Country </a:t>
            </a:r>
            <a:r>
              <a:rPr lang="en-US" altLang="zh-CN" b="1" dirty="0"/>
              <a:t>2: Coca-Cola in China</a:t>
            </a:r>
            <a:endParaRPr lang="zh-CN" alt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94917" y="3687856"/>
            <a:ext cx="2286000" cy="186537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5431" y="2091575"/>
            <a:ext cx="5192486" cy="3461657"/>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8757920" y="223520"/>
            <a:ext cx="2397760" cy="1513840"/>
          </a:xfrm>
          <a:prstGeom prst="rect">
            <a:avLst/>
          </a:prstGeom>
          <a:noFill/>
          <a:ln>
            <a:noFill/>
          </a:ln>
        </p:spPr>
      </p:pic>
    </p:spTree>
    <p:extLst>
      <p:ext uri="{BB962C8B-B14F-4D97-AF65-F5344CB8AC3E}">
        <p14:creationId xmlns:p14="http://schemas.microsoft.com/office/powerpoint/2010/main" val="999260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National and </a:t>
            </a:r>
            <a:r>
              <a:rPr lang="en-US" altLang="zh-CN" b="1" dirty="0" smtClean="0"/>
              <a:t>Industry </a:t>
            </a:r>
            <a:r>
              <a:rPr lang="en-US" altLang="zh-CN" b="1" dirty="0"/>
              <a:t>environment</a:t>
            </a:r>
            <a:endParaRPr lang="zh-CN" altLang="en-US" dirty="0"/>
          </a:p>
        </p:txBody>
      </p:sp>
      <p:sp>
        <p:nvSpPr>
          <p:cNvPr id="3" name="Content Placeholder 2"/>
          <p:cNvSpPr>
            <a:spLocks noGrp="1"/>
          </p:cNvSpPr>
          <p:nvPr>
            <p:ph idx="1"/>
          </p:nvPr>
        </p:nvSpPr>
        <p:spPr>
          <a:xfrm>
            <a:off x="873760" y="1930400"/>
            <a:ext cx="11125734" cy="5006056"/>
          </a:xfrm>
        </p:spPr>
        <p:txBody>
          <a:bodyPr>
            <a:normAutofit/>
          </a:bodyPr>
          <a:lstStyle/>
          <a:p>
            <a:pPr>
              <a:buClr>
                <a:schemeClr val="tx1"/>
              </a:buClr>
            </a:pPr>
            <a:r>
              <a:rPr lang="en-US" altLang="zh-CN" sz="2400" b="1" dirty="0">
                <a:solidFill>
                  <a:schemeClr val="tx1"/>
                </a:solidFill>
                <a:latin typeface="Times New Roman" charset="0"/>
                <a:ea typeface="Times New Roman" charset="0"/>
                <a:cs typeface="Times New Roman" charset="0"/>
              </a:rPr>
              <a:t>Demographic and economics</a:t>
            </a:r>
          </a:p>
          <a:p>
            <a:pPr lvl="1">
              <a:buClr>
                <a:schemeClr val="tx1"/>
              </a:buClr>
            </a:pPr>
            <a:r>
              <a:rPr lang="en-US" altLang="zh-CN" sz="2000" dirty="0">
                <a:solidFill>
                  <a:schemeClr val="tx1"/>
                </a:solidFill>
                <a:latin typeface="Times New Roman" charset="0"/>
                <a:ea typeface="Times New Roman" charset="0"/>
                <a:cs typeface="Times New Roman" charset="0"/>
              </a:rPr>
              <a:t> 1.3 billion people in China</a:t>
            </a:r>
          </a:p>
          <a:p>
            <a:pPr lvl="1">
              <a:buClr>
                <a:schemeClr val="tx1"/>
              </a:buClr>
            </a:pPr>
            <a:r>
              <a:rPr lang="en-US" altLang="zh-CN" sz="2000" dirty="0">
                <a:solidFill>
                  <a:schemeClr val="tx1"/>
                </a:solidFill>
                <a:latin typeface="Times New Roman" charset="0"/>
                <a:ea typeface="Times New Roman" charset="0"/>
                <a:cs typeface="Times New Roman" charset="0"/>
              </a:rPr>
              <a:t>390 million people are under 30 years old – target group of </a:t>
            </a:r>
            <a:r>
              <a:rPr lang="en-US" altLang="zh-CN" sz="2000" dirty="0" smtClean="0">
                <a:solidFill>
                  <a:schemeClr val="tx1"/>
                </a:solidFill>
                <a:latin typeface="Times New Roman" charset="0"/>
                <a:ea typeface="Times New Roman" charset="0"/>
                <a:cs typeface="Times New Roman" charset="0"/>
              </a:rPr>
              <a:t>consumers</a:t>
            </a:r>
          </a:p>
          <a:p>
            <a:pPr>
              <a:buClr>
                <a:schemeClr val="tx1"/>
              </a:buClr>
            </a:pPr>
            <a:r>
              <a:rPr lang="en-US" altLang="zh-CN" sz="2400" b="1" dirty="0">
                <a:solidFill>
                  <a:schemeClr val="tx1"/>
                </a:solidFill>
                <a:latin typeface="Times New Roman" charset="0"/>
                <a:ea typeface="Times New Roman" charset="0"/>
                <a:cs typeface="Times New Roman" charset="0"/>
              </a:rPr>
              <a:t>Information infrastructure  </a:t>
            </a:r>
          </a:p>
          <a:p>
            <a:pPr lvl="1">
              <a:buClr>
                <a:schemeClr val="tx1"/>
              </a:buClr>
            </a:pPr>
            <a:r>
              <a:rPr lang="en-US" altLang="zh-CN" sz="2000" dirty="0" smtClean="0">
                <a:solidFill>
                  <a:schemeClr val="tx1"/>
                </a:solidFill>
                <a:latin typeface="Times New Roman" charset="0"/>
                <a:ea typeface="Times New Roman" charset="0"/>
                <a:cs typeface="Times New Roman" charset="0"/>
              </a:rPr>
              <a:t>Phone </a:t>
            </a:r>
            <a:r>
              <a:rPr lang="en-US" altLang="zh-CN" sz="2000" dirty="0">
                <a:solidFill>
                  <a:schemeClr val="tx1"/>
                </a:solidFill>
                <a:latin typeface="Times New Roman" charset="0"/>
                <a:ea typeface="Times New Roman" charset="0"/>
                <a:cs typeface="Times New Roman" charset="0"/>
              </a:rPr>
              <a:t>lines: 230.996 million subscriptions</a:t>
            </a:r>
          </a:p>
          <a:p>
            <a:pPr lvl="1">
              <a:buClr>
                <a:schemeClr val="tx1"/>
              </a:buClr>
            </a:pPr>
            <a:r>
              <a:rPr lang="en-US" altLang="zh-CN" sz="2000" dirty="0">
                <a:solidFill>
                  <a:schemeClr val="tx1"/>
                </a:solidFill>
                <a:latin typeface="Times New Roman" charset="0"/>
                <a:ea typeface="Times New Roman" charset="0"/>
                <a:cs typeface="Times New Roman" charset="0"/>
              </a:rPr>
              <a:t>Mobile phone users:  1305.738 million ---- Every person in China has a mobile phone</a:t>
            </a:r>
          </a:p>
          <a:p>
            <a:pPr lvl="1">
              <a:buClr>
                <a:schemeClr val="tx1"/>
              </a:buClr>
            </a:pPr>
            <a:r>
              <a:rPr lang="en-US" altLang="zh-CN" sz="2000" dirty="0">
                <a:solidFill>
                  <a:schemeClr val="tx1"/>
                </a:solidFill>
                <a:latin typeface="Times New Roman" charset="0"/>
                <a:ea typeface="Times New Roman" charset="0"/>
                <a:cs typeface="Times New Roman" charset="0"/>
              </a:rPr>
              <a:t>Internet users: 687.845 million</a:t>
            </a:r>
          </a:p>
          <a:p>
            <a:pPr lvl="1">
              <a:buClr>
                <a:schemeClr val="tx1"/>
              </a:buClr>
            </a:pPr>
            <a:r>
              <a:rPr lang="en-US" altLang="zh-CN" sz="2000" dirty="0">
                <a:solidFill>
                  <a:schemeClr val="tx1"/>
                </a:solidFill>
                <a:latin typeface="Times New Roman" charset="0"/>
                <a:ea typeface="Times New Roman" charset="0"/>
                <a:cs typeface="Times New Roman" charset="0"/>
              </a:rPr>
              <a:t>Coca-Cola’s strategy: Digital marketing like social media marketing </a:t>
            </a:r>
          </a:p>
          <a:p>
            <a:pPr>
              <a:buClr>
                <a:schemeClr val="tx1"/>
              </a:buClr>
            </a:pPr>
            <a:r>
              <a:rPr lang="en-US" altLang="zh-CN" sz="2400" b="1" dirty="0">
                <a:solidFill>
                  <a:schemeClr val="tx1"/>
                </a:solidFill>
                <a:latin typeface="Times New Roman" charset="0"/>
                <a:ea typeface="Times New Roman" charset="0"/>
                <a:cs typeface="Times New Roman" charset="0"/>
              </a:rPr>
              <a:t>Human Resources</a:t>
            </a:r>
          </a:p>
          <a:p>
            <a:pPr lvl="1">
              <a:buClr>
                <a:schemeClr val="tx1"/>
              </a:buClr>
            </a:pPr>
            <a:r>
              <a:rPr lang="en-US" altLang="zh-CN" sz="2000" dirty="0">
                <a:solidFill>
                  <a:schemeClr val="tx1"/>
                </a:solidFill>
                <a:latin typeface="Times New Roman" charset="0"/>
                <a:ea typeface="Times New Roman" charset="0"/>
                <a:cs typeface="Times New Roman" charset="0"/>
              </a:rPr>
              <a:t>Labor Cost is doubled compared with five years ago, e.g. increased from 165USD to 322USD</a:t>
            </a:r>
          </a:p>
          <a:p>
            <a:pPr lvl="1">
              <a:buClr>
                <a:schemeClr val="tx1"/>
              </a:buClr>
            </a:pPr>
            <a:r>
              <a:rPr lang="en-US" altLang="zh-CN" sz="2000" dirty="0">
                <a:solidFill>
                  <a:schemeClr val="tx1"/>
                </a:solidFill>
                <a:latin typeface="Times New Roman" charset="0"/>
                <a:ea typeface="Times New Roman" charset="0"/>
                <a:cs typeface="Times New Roman" charset="0"/>
              </a:rPr>
              <a:t>Coca-Cola takes advantage of Information System and Digital marketing and branding in order to cut labor cost</a:t>
            </a:r>
            <a:r>
              <a:rPr lang="en-US" altLang="zh-CN" sz="2000" dirty="0" smtClean="0">
                <a:solidFill>
                  <a:schemeClr val="tx1"/>
                </a:solidFill>
                <a:latin typeface="Times New Roman" charset="0"/>
                <a:ea typeface="Times New Roman" charset="0"/>
                <a:cs typeface="Times New Roman" charset="0"/>
              </a:rPr>
              <a:t>.</a:t>
            </a:r>
            <a:endParaRPr lang="en-US" altLang="zh-CN" sz="2000" dirty="0">
              <a:solidFill>
                <a:schemeClr val="tx1"/>
              </a:solidFill>
              <a:latin typeface="Times New Roman" charset="0"/>
              <a:ea typeface="Times New Roman" charset="0"/>
              <a:cs typeface="Times New Roman"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753600" y="934720"/>
            <a:ext cx="1402080" cy="802640"/>
          </a:xfrm>
          <a:prstGeom prst="rect">
            <a:avLst/>
          </a:prstGeom>
          <a:noFill/>
          <a:ln>
            <a:noFill/>
          </a:ln>
        </p:spPr>
      </p:pic>
    </p:spTree>
    <p:extLst>
      <p:ext uri="{BB962C8B-B14F-4D97-AF65-F5344CB8AC3E}">
        <p14:creationId xmlns:p14="http://schemas.microsoft.com/office/powerpoint/2010/main" val="1242145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National and </a:t>
            </a:r>
            <a:r>
              <a:rPr lang="en-US" altLang="zh-CN" b="1" dirty="0" smtClean="0"/>
              <a:t>Industry </a:t>
            </a:r>
            <a:r>
              <a:rPr lang="en-US" altLang="zh-CN" b="1" dirty="0"/>
              <a:t>environment</a:t>
            </a:r>
            <a:endParaRPr lang="zh-CN" altLang="en-US" dirty="0"/>
          </a:p>
        </p:txBody>
      </p:sp>
      <p:sp>
        <p:nvSpPr>
          <p:cNvPr id="3" name="Content Placeholder 2"/>
          <p:cNvSpPr>
            <a:spLocks noGrp="1"/>
          </p:cNvSpPr>
          <p:nvPr>
            <p:ph idx="1"/>
          </p:nvPr>
        </p:nvSpPr>
        <p:spPr>
          <a:xfrm>
            <a:off x="677778" y="1737360"/>
            <a:ext cx="11241505" cy="4929889"/>
          </a:xfrm>
        </p:spPr>
        <p:txBody>
          <a:bodyPr vert="horz" lIns="0" tIns="45720" rIns="0" bIns="45720" rtlCol="0">
            <a:normAutofit/>
          </a:bodyPr>
          <a:lstStyle/>
          <a:p>
            <a:pPr>
              <a:buClr>
                <a:schemeClr val="tx1"/>
              </a:buClr>
            </a:pPr>
            <a:r>
              <a:rPr lang="en-US" altLang="zh-CN" b="1" dirty="0">
                <a:solidFill>
                  <a:schemeClr val="tx1"/>
                </a:solidFill>
                <a:latin typeface="Times New Roman" charset="0"/>
                <a:ea typeface="Times New Roman" charset="0"/>
                <a:cs typeface="Times New Roman" charset="0"/>
              </a:rPr>
              <a:t>Cultural factors</a:t>
            </a:r>
          </a:p>
          <a:p>
            <a:pPr lvl="1">
              <a:buClr>
                <a:schemeClr val="tx1"/>
              </a:buClr>
            </a:pPr>
            <a:r>
              <a:rPr lang="en-US" altLang="zh-CN" sz="2000" dirty="0">
                <a:solidFill>
                  <a:schemeClr val="tx1"/>
                </a:solidFill>
                <a:latin typeface="Times New Roman" charset="0"/>
                <a:ea typeface="Times New Roman" charset="0"/>
                <a:cs typeface="Times New Roman" charset="0"/>
              </a:rPr>
              <a:t>Chinese Culture: People like to try foreign drinks or food.</a:t>
            </a:r>
          </a:p>
          <a:p>
            <a:pPr lvl="1">
              <a:buClr>
                <a:schemeClr val="tx1"/>
              </a:buClr>
            </a:pPr>
            <a:r>
              <a:rPr lang="en-US" altLang="zh-CN" sz="2000" dirty="0">
                <a:solidFill>
                  <a:schemeClr val="tx1"/>
                </a:solidFill>
                <a:latin typeface="Times New Roman" charset="0"/>
                <a:ea typeface="Times New Roman" charset="0"/>
                <a:cs typeface="Times New Roman" charset="0"/>
              </a:rPr>
              <a:t>Coca-Cola benefit from this culture, became largest foreign market </a:t>
            </a:r>
            <a:r>
              <a:rPr lang="en-US" altLang="zh-CN" sz="2000" dirty="0" err="1">
                <a:solidFill>
                  <a:schemeClr val="tx1"/>
                </a:solidFill>
                <a:latin typeface="Times New Roman" charset="0"/>
                <a:ea typeface="Times New Roman" charset="0"/>
                <a:cs typeface="Times New Roman" charset="0"/>
              </a:rPr>
              <a:t>outsite</a:t>
            </a:r>
            <a:r>
              <a:rPr lang="en-US" altLang="zh-CN" sz="2000" dirty="0">
                <a:solidFill>
                  <a:schemeClr val="tx1"/>
                </a:solidFill>
                <a:latin typeface="Times New Roman" charset="0"/>
                <a:ea typeface="Times New Roman" charset="0"/>
                <a:cs typeface="Times New Roman" charset="0"/>
              </a:rPr>
              <a:t> US in 1948</a:t>
            </a:r>
            <a:endParaRPr lang="zh-CN" altLang="zh-CN" sz="2000" dirty="0">
              <a:solidFill>
                <a:schemeClr val="tx1"/>
              </a:solidFill>
              <a:latin typeface="Times New Roman" charset="0"/>
              <a:ea typeface="Times New Roman" charset="0"/>
              <a:cs typeface="Times New Roman" charset="0"/>
            </a:endParaRPr>
          </a:p>
          <a:p>
            <a:pPr>
              <a:buClr>
                <a:schemeClr val="tx1"/>
              </a:buClr>
            </a:pPr>
            <a:r>
              <a:rPr lang="en-US" altLang="zh-CN" b="1" dirty="0">
                <a:solidFill>
                  <a:schemeClr val="tx1"/>
                </a:solidFill>
                <a:latin typeface="Times New Roman" charset="0"/>
                <a:ea typeface="Times New Roman" charset="0"/>
                <a:cs typeface="Times New Roman" charset="0"/>
              </a:rPr>
              <a:t>Policy environment</a:t>
            </a:r>
          </a:p>
          <a:p>
            <a:pPr lvl="1">
              <a:buClr>
                <a:schemeClr val="tx1"/>
              </a:buClr>
            </a:pPr>
            <a:r>
              <a:rPr lang="en-US" altLang="zh-CN" sz="2000" dirty="0" err="1">
                <a:solidFill>
                  <a:schemeClr val="tx1"/>
                </a:solidFill>
                <a:latin typeface="Times New Roman" charset="0"/>
                <a:ea typeface="Times New Roman" charset="0"/>
                <a:cs typeface="Times New Roman" charset="0"/>
              </a:rPr>
              <a:t>Obstrution</a:t>
            </a:r>
            <a:r>
              <a:rPr lang="en-US" altLang="zh-CN" sz="2000" dirty="0">
                <a:solidFill>
                  <a:schemeClr val="tx1"/>
                </a:solidFill>
                <a:latin typeface="Times New Roman" charset="0"/>
                <a:ea typeface="Times New Roman" charset="0"/>
                <a:cs typeface="Times New Roman" charset="0"/>
              </a:rPr>
              <a:t>: China was using a closed, centrally planned system. Coca-Cola had to quit Chinese market.</a:t>
            </a:r>
          </a:p>
          <a:p>
            <a:pPr lvl="1">
              <a:buClr>
                <a:schemeClr val="tx1"/>
              </a:buClr>
            </a:pPr>
            <a:r>
              <a:rPr lang="en-US" altLang="zh-CN" sz="2000" dirty="0">
                <a:solidFill>
                  <a:schemeClr val="tx1"/>
                </a:solidFill>
                <a:latin typeface="Times New Roman" charset="0"/>
                <a:ea typeface="Times New Roman" charset="0"/>
                <a:cs typeface="Times New Roman" charset="0"/>
              </a:rPr>
              <a:t>Opportunity: Until 1979, China encourage foreign companies like Coca-Cola to come back to Chinese market.</a:t>
            </a:r>
            <a:endParaRPr lang="zh-CN" altLang="zh-CN" sz="2000" dirty="0">
              <a:solidFill>
                <a:schemeClr val="tx1"/>
              </a:solidFill>
              <a:latin typeface="Times New Roman" charset="0"/>
              <a:ea typeface="Times New Roman" charset="0"/>
              <a:cs typeface="Times New Roman" charset="0"/>
            </a:endParaRPr>
          </a:p>
          <a:p>
            <a:pPr>
              <a:buClr>
                <a:schemeClr val="tx1"/>
              </a:buClr>
            </a:pPr>
            <a:r>
              <a:rPr lang="en-US" altLang="zh-CN" b="1" dirty="0">
                <a:solidFill>
                  <a:schemeClr val="tx1"/>
                </a:solidFill>
                <a:latin typeface="Times New Roman" charset="0"/>
                <a:ea typeface="Times New Roman" charset="0"/>
                <a:cs typeface="Times New Roman" charset="0"/>
              </a:rPr>
              <a:t>Consumer preferences</a:t>
            </a:r>
          </a:p>
          <a:p>
            <a:pPr lvl="1">
              <a:buClr>
                <a:schemeClr val="tx1"/>
              </a:buClr>
            </a:pPr>
            <a:r>
              <a:rPr lang="en-US" altLang="zh-CN" sz="2000" dirty="0">
                <a:solidFill>
                  <a:schemeClr val="tx1"/>
                </a:solidFill>
                <a:latin typeface="Times New Roman" charset="0"/>
                <a:ea typeface="Times New Roman" charset="0"/>
                <a:cs typeface="Times New Roman" charset="0"/>
              </a:rPr>
              <a:t>Coca-Cola is the most popular brand in soft drinks industry in China. </a:t>
            </a:r>
          </a:p>
          <a:p>
            <a:pPr lvl="1">
              <a:buClr>
                <a:schemeClr val="tx1"/>
              </a:buClr>
            </a:pPr>
            <a:r>
              <a:rPr lang="en-US" altLang="zh-CN" sz="2000" dirty="0">
                <a:solidFill>
                  <a:schemeClr val="tx1"/>
                </a:solidFill>
                <a:latin typeface="Times New Roman" charset="0"/>
                <a:ea typeface="Times New Roman" charset="0"/>
                <a:cs typeface="Times New Roman" charset="0"/>
              </a:rPr>
              <a:t>25 percent of market share in China</a:t>
            </a:r>
            <a:endParaRPr lang="zh-CN" altLang="zh-CN" sz="2000" dirty="0">
              <a:solidFill>
                <a:schemeClr val="tx1"/>
              </a:solidFill>
              <a:latin typeface="Times New Roman" charset="0"/>
              <a:ea typeface="Times New Roman" charset="0"/>
              <a:cs typeface="Times New Roman" charset="0"/>
            </a:endParaRPr>
          </a:p>
          <a:p>
            <a:pPr>
              <a:buClr>
                <a:schemeClr val="tx1"/>
              </a:buClr>
            </a:pPr>
            <a:r>
              <a:rPr lang="en-US" altLang="zh-CN" b="1" dirty="0">
                <a:solidFill>
                  <a:schemeClr val="tx1"/>
                </a:solidFill>
                <a:latin typeface="Times New Roman" charset="0"/>
                <a:ea typeface="Times New Roman" charset="0"/>
                <a:cs typeface="Times New Roman" charset="0"/>
              </a:rPr>
              <a:t>More Details about Soft drink industry</a:t>
            </a:r>
          </a:p>
          <a:p>
            <a:pPr lvl="1">
              <a:buClr>
                <a:schemeClr val="tx1"/>
              </a:buClr>
            </a:pPr>
            <a:r>
              <a:rPr lang="en-US" altLang="zh-CN" sz="2000" dirty="0">
                <a:solidFill>
                  <a:schemeClr val="tx1"/>
                </a:solidFill>
                <a:latin typeface="Times New Roman" charset="0"/>
                <a:ea typeface="Times New Roman" charset="0"/>
                <a:cs typeface="Times New Roman" charset="0"/>
              </a:rPr>
              <a:t>Each year, every person in China, on average, consumes 24 bottles of soda</a:t>
            </a:r>
            <a:r>
              <a:rPr lang="en-US" altLang="zh-CN" sz="2000" dirty="0" smtClean="0">
                <a:solidFill>
                  <a:schemeClr val="tx1"/>
                </a:solidFill>
                <a:latin typeface="Times New Roman" charset="0"/>
                <a:ea typeface="Times New Roman" charset="0"/>
                <a:cs typeface="Times New Roman" charset="0"/>
              </a:rPr>
              <a:t>.</a:t>
            </a:r>
            <a:endParaRPr lang="zh-CN" altLang="zh-CN" sz="2000" dirty="0">
              <a:solidFill>
                <a:schemeClr val="tx1"/>
              </a:solidFill>
              <a:latin typeface="Times New Roman" charset="0"/>
              <a:ea typeface="Times New Roman" charset="0"/>
              <a:cs typeface="Times New Roman" charset="0"/>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9753600" y="934720"/>
            <a:ext cx="1402080" cy="802640"/>
          </a:xfrm>
          <a:prstGeom prst="rect">
            <a:avLst/>
          </a:prstGeom>
          <a:noFill/>
          <a:ln>
            <a:noFill/>
          </a:ln>
        </p:spPr>
      </p:pic>
    </p:spTree>
    <p:extLst>
      <p:ext uri="{BB962C8B-B14F-4D97-AF65-F5344CB8AC3E}">
        <p14:creationId xmlns:p14="http://schemas.microsoft.com/office/powerpoint/2010/main" val="1056970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zh-CN" b="1" dirty="0"/>
              <a:t>Strategic Analysis</a:t>
            </a:r>
            <a:endParaRPr lang="zh-CN" altLang="zh-CN" dirty="0"/>
          </a:p>
        </p:txBody>
      </p:sp>
      <p:sp>
        <p:nvSpPr>
          <p:cNvPr id="3" name="Content Placeholder 2"/>
          <p:cNvSpPr>
            <a:spLocks noGrp="1"/>
          </p:cNvSpPr>
          <p:nvPr>
            <p:ph idx="1"/>
          </p:nvPr>
        </p:nvSpPr>
        <p:spPr/>
        <p:txBody>
          <a:bodyPr>
            <a:normAutofit/>
          </a:bodyPr>
          <a:lstStyle/>
          <a:p>
            <a:pPr>
              <a:buClr>
                <a:schemeClr val="tx1"/>
              </a:buClr>
            </a:pPr>
            <a:endParaRPr lang="en-US" altLang="zh-CN" dirty="0" smtClean="0">
              <a:latin typeface="Times New Roman" charset="0"/>
              <a:ea typeface="Times New Roman" charset="0"/>
              <a:cs typeface="Times New Roman" charset="0"/>
            </a:endParaRPr>
          </a:p>
          <a:p>
            <a:pPr>
              <a:buClr>
                <a:schemeClr val="tx1"/>
              </a:buClr>
            </a:pPr>
            <a:r>
              <a:rPr lang="en-US" altLang="zh-CN" dirty="0" smtClean="0">
                <a:latin typeface="Times New Roman" charset="0"/>
                <a:ea typeface="Times New Roman" charset="0"/>
                <a:cs typeface="Times New Roman" charset="0"/>
              </a:rPr>
              <a:t>Coca-Cola </a:t>
            </a:r>
            <a:r>
              <a:rPr lang="en-US" altLang="zh-CN" dirty="0">
                <a:latin typeface="Times New Roman" charset="0"/>
                <a:ea typeface="Times New Roman" charset="0"/>
                <a:cs typeface="Times New Roman" charset="0"/>
              </a:rPr>
              <a:t>is the leading firm in soft drink industry in China.</a:t>
            </a:r>
          </a:p>
          <a:p>
            <a:pPr lvl="1">
              <a:buClr>
                <a:schemeClr val="tx1"/>
              </a:buClr>
            </a:pPr>
            <a:r>
              <a:rPr lang="en-US" altLang="zh-CN" sz="2000" dirty="0">
                <a:latin typeface="Times New Roman" charset="0"/>
                <a:ea typeface="Times New Roman" charset="0"/>
                <a:cs typeface="Times New Roman" charset="0"/>
              </a:rPr>
              <a:t>When labor cost in China was low: Hired more worked</a:t>
            </a:r>
          </a:p>
          <a:p>
            <a:pPr lvl="1">
              <a:buClr>
                <a:schemeClr val="tx1"/>
              </a:buClr>
            </a:pPr>
            <a:r>
              <a:rPr lang="en-US" altLang="zh-CN" sz="2000" dirty="0">
                <a:latin typeface="Times New Roman" charset="0"/>
                <a:ea typeface="Times New Roman" charset="0"/>
                <a:cs typeface="Times New Roman" charset="0"/>
              </a:rPr>
              <a:t>When labor cost in China increased: Focus on IT and try to replace traditional labor</a:t>
            </a:r>
          </a:p>
          <a:p>
            <a:pPr lvl="1">
              <a:buClr>
                <a:schemeClr val="tx1"/>
              </a:buClr>
            </a:pPr>
            <a:endParaRPr lang="en-US" altLang="zh-CN" sz="2000" dirty="0">
              <a:latin typeface="Times New Roman" charset="0"/>
              <a:ea typeface="Times New Roman" charset="0"/>
              <a:cs typeface="Times New Roman" charset="0"/>
            </a:endParaRPr>
          </a:p>
          <a:p>
            <a:pPr>
              <a:buClr>
                <a:schemeClr val="tx1"/>
              </a:buClr>
            </a:pPr>
            <a:r>
              <a:rPr lang="en-US" altLang="zh-CN" dirty="0">
                <a:latin typeface="Times New Roman" charset="0"/>
                <a:ea typeface="Times New Roman" charset="0"/>
                <a:cs typeface="Times New Roman" charset="0"/>
              </a:rPr>
              <a:t>Successful digital marketing and branding strategy</a:t>
            </a:r>
          </a:p>
          <a:p>
            <a:pPr lvl="1">
              <a:buClr>
                <a:schemeClr val="tx1"/>
              </a:buClr>
            </a:pPr>
            <a:r>
              <a:rPr lang="en-US" altLang="zh-CN" sz="2000" dirty="0">
                <a:latin typeface="Times New Roman" charset="0"/>
                <a:ea typeface="Times New Roman" charset="0"/>
                <a:cs typeface="Times New Roman" charset="0"/>
              </a:rPr>
              <a:t>Social media</a:t>
            </a:r>
          </a:p>
          <a:p>
            <a:pPr lvl="1">
              <a:buClr>
                <a:schemeClr val="tx1"/>
              </a:buClr>
            </a:pPr>
            <a:r>
              <a:rPr lang="en-US" altLang="zh-CN" sz="2000" dirty="0">
                <a:latin typeface="Times New Roman" charset="0"/>
                <a:ea typeface="Times New Roman" charset="0"/>
                <a:cs typeface="Times New Roman" charset="0"/>
              </a:rPr>
              <a:t>Logo </a:t>
            </a:r>
          </a:p>
          <a:p>
            <a:pPr lvl="1">
              <a:buClr>
                <a:schemeClr val="tx1"/>
              </a:buClr>
            </a:pPr>
            <a:r>
              <a:rPr lang="en-US" altLang="zh-CN" sz="2000" dirty="0">
                <a:latin typeface="Times New Roman" charset="0"/>
                <a:ea typeface="Times New Roman" charset="0"/>
                <a:cs typeface="Times New Roman" charset="0"/>
              </a:rPr>
              <a:t>Advertisement via different media channel</a:t>
            </a:r>
            <a:endParaRPr lang="zh-CN" altLang="en-US" sz="2000" dirty="0">
              <a:latin typeface="Times New Roman" charset="0"/>
              <a:ea typeface="Times New Roman" charset="0"/>
              <a:cs typeface="Times New Roman"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753600" y="934720"/>
            <a:ext cx="1402080" cy="802640"/>
          </a:xfrm>
          <a:prstGeom prst="rect">
            <a:avLst/>
          </a:prstGeom>
          <a:noFill/>
          <a:ln>
            <a:noFill/>
          </a:ln>
        </p:spPr>
      </p:pic>
    </p:spTree>
    <p:extLst>
      <p:ext uri="{BB962C8B-B14F-4D97-AF65-F5344CB8AC3E}">
        <p14:creationId xmlns:p14="http://schemas.microsoft.com/office/powerpoint/2010/main" val="512532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86560"/>
            <a:ext cx="10515600" cy="4490403"/>
          </a:xfrm>
        </p:spPr>
        <p:txBody>
          <a:bodyPr/>
          <a:lstStyle/>
          <a:p>
            <a:pPr marL="457200" lvl="1" indent="0" algn="ctr">
              <a:buNone/>
            </a:pPr>
            <a:endParaRPr lang="en-US" sz="2000" b="1" dirty="0"/>
          </a:p>
          <a:p>
            <a:pPr marL="457200" lvl="1" indent="0">
              <a:buNone/>
            </a:pPr>
            <a:r>
              <a:rPr lang="en-US" sz="2000" b="1" dirty="0"/>
              <a:t>PART 1: INDUSTRY ANALYSIS</a:t>
            </a:r>
            <a:r>
              <a:rPr lang="en-US" sz="2000" dirty="0"/>
              <a:t> </a:t>
            </a:r>
            <a:endParaRPr lang="en-US" sz="2000" dirty="0" smtClean="0"/>
          </a:p>
          <a:p>
            <a:pPr marL="457200" lvl="1" indent="0">
              <a:buNone/>
            </a:pPr>
            <a:endParaRPr lang="en-US" sz="2000" dirty="0" smtClean="0"/>
          </a:p>
          <a:p>
            <a:pPr marL="457200" lvl="1" indent="0">
              <a:buNone/>
            </a:pPr>
            <a:r>
              <a:rPr lang="en-US" sz="2000" b="1" dirty="0" smtClean="0"/>
              <a:t>PART </a:t>
            </a:r>
            <a:r>
              <a:rPr lang="en-US" sz="2000" b="1" dirty="0"/>
              <a:t>2: NATIONAL ENVIRONMENT</a:t>
            </a:r>
            <a:endParaRPr lang="en-US" sz="2000" dirty="0"/>
          </a:p>
          <a:p>
            <a:pPr marL="457200" lvl="1" indent="0">
              <a:buNone/>
            </a:pPr>
            <a:r>
              <a:rPr lang="en-US" sz="2000" dirty="0" smtClean="0"/>
              <a:t>		</a:t>
            </a:r>
          </a:p>
          <a:p>
            <a:pPr marL="457200" lvl="1" indent="0">
              <a:buNone/>
            </a:pPr>
            <a:r>
              <a:rPr lang="en-US" sz="2000" dirty="0" smtClean="0"/>
              <a:t>	COUNTRY </a:t>
            </a:r>
            <a:r>
              <a:rPr lang="en-US" sz="2000" dirty="0"/>
              <a:t>1: UNITED STATES OF AMERICA</a:t>
            </a:r>
          </a:p>
          <a:p>
            <a:pPr marL="457200" lvl="1" indent="0">
              <a:buNone/>
            </a:pPr>
            <a:r>
              <a:rPr lang="en-US" sz="2000" dirty="0" smtClean="0"/>
              <a:t>	</a:t>
            </a:r>
            <a:r>
              <a:rPr lang="en-US" sz="2000" dirty="0"/>
              <a:t>COUNTRY 2: CHINA</a:t>
            </a:r>
          </a:p>
          <a:p>
            <a:pPr marL="457200" lvl="1" indent="0">
              <a:buNone/>
            </a:pPr>
            <a:r>
              <a:rPr lang="en-US" sz="2000" dirty="0" smtClean="0"/>
              <a:t>	COUNTRY </a:t>
            </a:r>
            <a:r>
              <a:rPr lang="en-US" sz="2000" dirty="0"/>
              <a:t>3: SOUTH </a:t>
            </a:r>
            <a:r>
              <a:rPr lang="en-US" sz="2000" dirty="0" smtClean="0"/>
              <a:t>AFRICA</a:t>
            </a:r>
          </a:p>
          <a:p>
            <a:pPr marL="457200" lvl="1" indent="0">
              <a:buNone/>
            </a:pPr>
            <a:endParaRPr lang="en-US" sz="2000" dirty="0"/>
          </a:p>
          <a:p>
            <a:pPr marL="457200" lvl="1" indent="0">
              <a:buNone/>
            </a:pPr>
            <a:r>
              <a:rPr lang="en-US" sz="2000" b="1" dirty="0"/>
              <a:t>PART 3: SYNTHESIS</a:t>
            </a:r>
            <a:endParaRPr lang="en-US" sz="2000" dirty="0"/>
          </a:p>
          <a:p>
            <a:pPr marL="457200" lvl="1" indent="0">
              <a:buNone/>
            </a:pPr>
            <a:endParaRPr lang="en-US" dirty="0" smtClean="0"/>
          </a:p>
        </p:txBody>
      </p:sp>
      <p:sp>
        <p:nvSpPr>
          <p:cNvPr id="4" name="Rectangle 3"/>
          <p:cNvSpPr/>
          <p:nvPr/>
        </p:nvSpPr>
        <p:spPr>
          <a:xfrm>
            <a:off x="3454611" y="1040229"/>
            <a:ext cx="4591898" cy="646331"/>
          </a:xfrm>
          <a:prstGeom prst="rect">
            <a:avLst/>
          </a:prstGeom>
        </p:spPr>
        <p:txBody>
          <a:bodyPr wrap="none">
            <a:spAutoFit/>
          </a:bodyPr>
          <a:lstStyle/>
          <a:p>
            <a:pPr lvl="1" algn="ctr"/>
            <a:r>
              <a:rPr lang="en-US" sz="3600" b="1" dirty="0"/>
              <a:t>TABLE OF </a:t>
            </a:r>
            <a:r>
              <a:rPr lang="en-US" sz="3600" b="1" dirty="0" smtClean="0"/>
              <a:t>CONTENTS</a:t>
            </a:r>
            <a:endParaRPr lang="en-US" sz="3600" b="1" dirty="0"/>
          </a:p>
        </p:txBody>
      </p:sp>
    </p:spTree>
    <p:extLst>
      <p:ext uri="{BB962C8B-B14F-4D97-AF65-F5344CB8AC3E}">
        <p14:creationId xmlns:p14="http://schemas.microsoft.com/office/powerpoint/2010/main" val="7032756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IS Strategic Environment</a:t>
            </a:r>
            <a:endParaRPr lang="zh-CN" altLang="en-US" dirty="0"/>
          </a:p>
        </p:txBody>
      </p:sp>
      <p:sp>
        <p:nvSpPr>
          <p:cNvPr id="3" name="Content Placeholder 2"/>
          <p:cNvSpPr>
            <a:spLocks noGrp="1"/>
          </p:cNvSpPr>
          <p:nvPr>
            <p:ph idx="1"/>
          </p:nvPr>
        </p:nvSpPr>
        <p:spPr/>
        <p:txBody>
          <a:bodyPr>
            <a:normAutofit/>
          </a:bodyPr>
          <a:lstStyle/>
          <a:p>
            <a:r>
              <a:rPr lang="en-US" altLang="zh-CN" dirty="0"/>
              <a:t>Information system</a:t>
            </a:r>
          </a:p>
          <a:p>
            <a:pPr lvl="1"/>
            <a:r>
              <a:rPr lang="en-US" altLang="zh-CN" dirty="0"/>
              <a:t>Manage inventory data, project data, accounting data, and so on</a:t>
            </a:r>
          </a:p>
          <a:p>
            <a:pPr lvl="1"/>
            <a:r>
              <a:rPr lang="en-US" altLang="zh-CN" dirty="0"/>
              <a:t>Save labor</a:t>
            </a:r>
          </a:p>
          <a:p>
            <a:pPr lvl="1"/>
            <a:r>
              <a:rPr lang="en-US" altLang="zh-CN" dirty="0"/>
              <a:t>Increase efficiency</a:t>
            </a:r>
          </a:p>
          <a:p>
            <a:r>
              <a:rPr lang="en-US" altLang="zh-CN" dirty="0"/>
              <a:t>Customer Relationship Management</a:t>
            </a:r>
          </a:p>
          <a:p>
            <a:pPr lvl="1"/>
            <a:r>
              <a:rPr lang="en-US" altLang="zh-CN" dirty="0"/>
              <a:t>Loyalty program, My Coke Rewards</a:t>
            </a:r>
          </a:p>
          <a:p>
            <a:pPr lvl="1"/>
            <a:r>
              <a:rPr lang="en-US" altLang="zh-CN" dirty="0"/>
              <a:t>Mobile applications</a:t>
            </a:r>
          </a:p>
          <a:p>
            <a:r>
              <a:rPr lang="en-US" altLang="zh-CN" dirty="0"/>
              <a:t>IT Improvement</a:t>
            </a:r>
          </a:p>
          <a:p>
            <a:pPr lvl="1"/>
            <a:r>
              <a:rPr lang="en-US" altLang="zh-CN" dirty="0"/>
              <a:t>Content management system</a:t>
            </a:r>
          </a:p>
          <a:p>
            <a:pPr lvl="1"/>
            <a:r>
              <a:rPr lang="en-US" altLang="zh-CN" dirty="0"/>
              <a:t>Digital rights system</a:t>
            </a:r>
          </a:p>
          <a:p>
            <a:pPr lvl="1"/>
            <a:r>
              <a:rPr lang="en-US" altLang="zh-CN" dirty="0"/>
              <a:t>Mobile distribution system</a:t>
            </a:r>
          </a:p>
          <a:p>
            <a:pPr lvl="1"/>
            <a:endParaRPr lang="zh-CN" alt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753600" y="934720"/>
            <a:ext cx="1402080" cy="802640"/>
          </a:xfrm>
          <a:prstGeom prst="rect">
            <a:avLst/>
          </a:prstGeom>
          <a:noFill/>
          <a:ln>
            <a:noFill/>
          </a:ln>
        </p:spPr>
      </p:pic>
    </p:spTree>
    <p:extLst>
      <p:ext uri="{BB962C8B-B14F-4D97-AF65-F5344CB8AC3E}">
        <p14:creationId xmlns:p14="http://schemas.microsoft.com/office/powerpoint/2010/main" val="579256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400" b="1" dirty="0" smtClean="0"/>
              <a:t>Country 3: </a:t>
            </a:r>
            <a:r>
              <a:rPr lang="en-US" altLang="zh-CN" sz="4400" b="1" dirty="0"/>
              <a:t>Coca-Cola in </a:t>
            </a:r>
            <a:r>
              <a:rPr lang="en-US" altLang="zh-CN" sz="4400" b="1" dirty="0" smtClean="0"/>
              <a:t>South Africa</a:t>
            </a:r>
            <a:endParaRPr lang="zh-CN" altLang="en-US" sz="4400"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9262745" y="187960"/>
            <a:ext cx="1892935" cy="1549400"/>
          </a:xfrm>
          <a:prstGeom prst="rect">
            <a:avLst/>
          </a:prstGeom>
          <a:noFill/>
          <a:ln>
            <a:noFill/>
          </a:ln>
        </p:spPr>
      </p:pic>
      <p:pic>
        <p:nvPicPr>
          <p:cNvPr id="4" name="Picture 3"/>
          <p:cNvPicPr>
            <a:picLocks noChangeAspect="1"/>
          </p:cNvPicPr>
          <p:nvPr/>
        </p:nvPicPr>
        <p:blipFill>
          <a:blip r:embed="rId3"/>
          <a:stretch>
            <a:fillRect/>
          </a:stretch>
        </p:blipFill>
        <p:spPr>
          <a:xfrm>
            <a:off x="3434079" y="2254480"/>
            <a:ext cx="6265693" cy="3524452"/>
          </a:xfrm>
          <a:prstGeom prst="rect">
            <a:avLst/>
          </a:prstGeom>
        </p:spPr>
      </p:pic>
    </p:spTree>
    <p:extLst>
      <p:ext uri="{BB962C8B-B14F-4D97-AF65-F5344CB8AC3E}">
        <p14:creationId xmlns:p14="http://schemas.microsoft.com/office/powerpoint/2010/main" val="464657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National and </a:t>
            </a:r>
            <a:r>
              <a:rPr lang="en-US" b="1" dirty="0" smtClean="0"/>
              <a:t>Industry </a:t>
            </a:r>
            <a:r>
              <a:rPr lang="en-US" b="1" dirty="0"/>
              <a:t>environment</a:t>
            </a:r>
            <a:endParaRPr lang="en-US" dirty="0"/>
          </a:p>
        </p:txBody>
      </p:sp>
      <p:sp>
        <p:nvSpPr>
          <p:cNvPr id="3" name="Content Placeholder 2"/>
          <p:cNvSpPr>
            <a:spLocks noGrp="1"/>
          </p:cNvSpPr>
          <p:nvPr>
            <p:ph idx="1"/>
          </p:nvPr>
        </p:nvSpPr>
        <p:spPr>
          <a:xfrm>
            <a:off x="1097280" y="2182276"/>
            <a:ext cx="10058400" cy="3686817"/>
          </a:xfrm>
        </p:spPr>
        <p:txBody>
          <a:bodyPr/>
          <a:lstStyle/>
          <a:p>
            <a:pPr>
              <a:buClr>
                <a:schemeClr val="tx1"/>
              </a:buClr>
              <a:buFont typeface="Arial" charset="0"/>
              <a:buChar char="•"/>
            </a:pPr>
            <a:r>
              <a:rPr lang="en-US" dirty="0"/>
              <a:t>South Africa has a population of over 53 million, 59% of which is Coca-Cola’s primary target consumers.</a:t>
            </a:r>
          </a:p>
          <a:p>
            <a:pPr>
              <a:buClr>
                <a:schemeClr val="tx1"/>
              </a:buClr>
              <a:buFont typeface="Arial" charset="0"/>
              <a:buChar char="•"/>
            </a:pPr>
            <a:r>
              <a:rPr lang="en-US" dirty="0"/>
              <a:t>The Coca-Cola system provides employment and income for South African citizens as well as tax revenue for local and central governments.</a:t>
            </a:r>
          </a:p>
          <a:p>
            <a:pPr>
              <a:buClr>
                <a:schemeClr val="tx1"/>
              </a:buClr>
              <a:buFont typeface="Arial" charset="0"/>
              <a:buChar char="•"/>
            </a:pPr>
            <a:r>
              <a:rPr lang="en-US" dirty="0"/>
              <a:t>Employee well being is an integral part of Coca Cola SA culture. SA is a culture of individualism and Indulgence.</a:t>
            </a:r>
          </a:p>
          <a:p>
            <a:pPr>
              <a:buClr>
                <a:schemeClr val="tx1"/>
              </a:buClr>
              <a:buFont typeface="Arial" charset="0"/>
              <a:buChar char="•"/>
            </a:pPr>
            <a:r>
              <a:rPr lang="en-US" dirty="0"/>
              <a:t>South African policies align with Coca-Cola’s multinational outlook</a:t>
            </a:r>
          </a:p>
          <a:p>
            <a:pPr>
              <a:buClr>
                <a:schemeClr val="tx1"/>
              </a:buClr>
              <a:buFont typeface="Arial" charset="0"/>
              <a:buChar char="•"/>
            </a:pPr>
            <a:r>
              <a:rPr lang="en-US" dirty="0"/>
              <a:t>Brand name is critical to consumer preference of Coke.</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997440" y="731520"/>
            <a:ext cx="1158240" cy="1005840"/>
          </a:xfrm>
          <a:prstGeom prst="rect">
            <a:avLst/>
          </a:prstGeom>
          <a:noFill/>
          <a:ln>
            <a:noFill/>
          </a:ln>
        </p:spPr>
      </p:pic>
    </p:spTree>
    <p:extLst>
      <p:ext uri="{BB962C8B-B14F-4D97-AF65-F5344CB8AC3E}">
        <p14:creationId xmlns:p14="http://schemas.microsoft.com/office/powerpoint/2010/main" val="2082283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6533" y="407987"/>
            <a:ext cx="7579360" cy="1325563"/>
          </a:xfrm>
        </p:spPr>
        <p:txBody>
          <a:bodyPr/>
          <a:lstStyle/>
          <a:p>
            <a:r>
              <a:rPr lang="en-US" b="1" dirty="0"/>
              <a:t>Strategic Analysis</a:t>
            </a:r>
            <a:endParaRPr lang="en-US" dirty="0"/>
          </a:p>
        </p:txBody>
      </p:sp>
      <p:sp>
        <p:nvSpPr>
          <p:cNvPr id="3" name="Content Placeholder 2"/>
          <p:cNvSpPr>
            <a:spLocks noGrp="1"/>
          </p:cNvSpPr>
          <p:nvPr>
            <p:ph idx="1"/>
          </p:nvPr>
        </p:nvSpPr>
        <p:spPr>
          <a:xfrm>
            <a:off x="838200" y="2309727"/>
            <a:ext cx="4698076" cy="3867236"/>
          </a:xfrm>
        </p:spPr>
        <p:txBody>
          <a:bodyPr>
            <a:normAutofit/>
          </a:bodyPr>
          <a:lstStyle/>
          <a:p>
            <a:r>
              <a:rPr lang="en-US" dirty="0"/>
              <a:t>Coca-Cola enjoys a dominant market due to its long established history in the country, strong distribution network, and aggressive marketing techniques</a:t>
            </a:r>
            <a:r>
              <a:rPr lang="en-US" dirty="0" smtClean="0"/>
              <a:t>.</a:t>
            </a:r>
          </a:p>
          <a:p>
            <a:endParaRPr lang="en-US" b="0" dirty="0">
              <a:effectLst/>
            </a:endParaRPr>
          </a:p>
          <a:p>
            <a:r>
              <a:rPr lang="en-US" dirty="0"/>
              <a:t>Coca Cola also boasts a well developed Distribution system, with the help of four major bottling partners.</a:t>
            </a:r>
          </a:p>
          <a:p>
            <a:pPr marL="0" indent="0">
              <a:buNone/>
            </a:pPr>
            <a:r>
              <a:rPr lang="en-US" dirty="0"/>
              <a:t/>
            </a:r>
            <a:br>
              <a:rPr lang="en-US" dirty="0"/>
            </a:br>
            <a:endParaRPr lang="en-US" dirty="0"/>
          </a:p>
        </p:txBody>
      </p:sp>
      <p:sp>
        <p:nvSpPr>
          <p:cNvPr id="4" name="AutoShape 2" descr="https://lh6.googleusercontent.com/dpDOabzfdUxEURjd3TH2vQfx4GMDcdxYctxGZebi6ShX85ThiXUL8RBLK9AmbskYzUAyV2x668jmlJ6m7acNEVXjGyHOLzPGC_u6vp0fvuj3dyV_zqcTO8mo61QRyWvyq0OH1PNg"/>
          <p:cNvSpPr>
            <a:spLocks noChangeAspect="1" noChangeArrowheads="1"/>
          </p:cNvSpPr>
          <p:nvPr/>
        </p:nvSpPr>
        <p:spPr bwMode="auto">
          <a:xfrm>
            <a:off x="138113" y="-373063"/>
            <a:ext cx="5943600" cy="12573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https://lh6.googleusercontent.com/dpDOabzfdUxEURjd3TH2vQfx4GMDcdxYctxGZebi6ShX85ThiXUL8RBLK9AmbskYzUAyV2x668jmlJ6m7acNEVXjGyHOLzPGC_u6vp0fvuj3dyV_zqcTO8mo61QRyWvyq0OH1PNg"/>
          <p:cNvSpPr>
            <a:spLocks noChangeAspect="1" noChangeArrowheads="1"/>
          </p:cNvSpPr>
          <p:nvPr/>
        </p:nvSpPr>
        <p:spPr bwMode="auto">
          <a:xfrm>
            <a:off x="290513" y="-220663"/>
            <a:ext cx="5943600" cy="12573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https://lh6.googleusercontent.com/dpDOabzfdUxEURjd3TH2vQfx4GMDcdxYctxGZebi6ShX85ThiXUL8RBLK9AmbskYzUAyV2x668jmlJ6m7acNEVXjGyHOLzPGC_u6vp0fvuj3dyV_zqcTO8mo61QRyWvyq0OH1PNg"/>
          <p:cNvSpPr>
            <a:spLocks noChangeAspect="1" noChangeArrowheads="1"/>
          </p:cNvSpPr>
          <p:nvPr/>
        </p:nvSpPr>
        <p:spPr bwMode="auto">
          <a:xfrm>
            <a:off x="442913" y="-68263"/>
            <a:ext cx="2655434" cy="12573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5379786" y="560387"/>
            <a:ext cx="6812214" cy="5525885"/>
          </a:xfrm>
          <a:prstGeom prst="rect">
            <a:avLst/>
          </a:prstGeom>
        </p:spPr>
      </p:pic>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10775699" y="64928"/>
            <a:ext cx="1158240" cy="1005840"/>
          </a:xfrm>
          <a:prstGeom prst="rect">
            <a:avLst/>
          </a:prstGeom>
          <a:noFill/>
          <a:ln>
            <a:noFill/>
          </a:ln>
        </p:spPr>
      </p:pic>
    </p:spTree>
    <p:extLst>
      <p:ext uri="{BB962C8B-B14F-4D97-AF65-F5344CB8AC3E}">
        <p14:creationId xmlns:p14="http://schemas.microsoft.com/office/powerpoint/2010/main" val="1551222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840" y="422390"/>
            <a:ext cx="10131829" cy="1325563"/>
          </a:xfrm>
        </p:spPr>
        <p:txBody>
          <a:bodyPr>
            <a:normAutofit/>
          </a:bodyPr>
          <a:lstStyle/>
          <a:p>
            <a:pPr fontAlgn="base"/>
            <a:r>
              <a:rPr lang="en-US" b="1" dirty="0"/>
              <a:t>IS </a:t>
            </a:r>
            <a:r>
              <a:rPr lang="en-US" b="1"/>
              <a:t>Strategic </a:t>
            </a:r>
            <a:r>
              <a:rPr lang="en-US" b="1" smtClean="0"/>
              <a:t>Environment</a:t>
            </a:r>
            <a:endParaRPr lang="en-US" dirty="0"/>
          </a:p>
        </p:txBody>
      </p:sp>
      <p:sp>
        <p:nvSpPr>
          <p:cNvPr id="3" name="Content Placeholder 2"/>
          <p:cNvSpPr>
            <a:spLocks noGrp="1"/>
          </p:cNvSpPr>
          <p:nvPr>
            <p:ph idx="1"/>
          </p:nvPr>
        </p:nvSpPr>
        <p:spPr>
          <a:xfrm>
            <a:off x="1097280" y="2235200"/>
            <a:ext cx="10058400" cy="3633894"/>
          </a:xfrm>
        </p:spPr>
        <p:txBody>
          <a:bodyPr>
            <a:normAutofit lnSpcReduction="10000"/>
          </a:bodyPr>
          <a:lstStyle/>
          <a:p>
            <a:pPr>
              <a:lnSpc>
                <a:spcPct val="150000"/>
              </a:lnSpc>
              <a:buClr>
                <a:schemeClr val="tx1"/>
              </a:buClr>
              <a:buFont typeface="Arial" charset="0"/>
              <a:buChar char="•"/>
            </a:pPr>
            <a:r>
              <a:rPr lang="en-US" dirty="0"/>
              <a:t>Coca-Cola introduced greener bottles and packaging in 2009.</a:t>
            </a:r>
          </a:p>
          <a:p>
            <a:pPr>
              <a:lnSpc>
                <a:spcPct val="150000"/>
              </a:lnSpc>
              <a:buClr>
                <a:schemeClr val="tx1"/>
              </a:buClr>
              <a:buFont typeface="Arial" charset="0"/>
              <a:buChar char="•"/>
            </a:pPr>
            <a:r>
              <a:rPr lang="en-US" dirty="0"/>
              <a:t>Coca-Cola harnesses the power of social networking to spread the word concerning new products, </a:t>
            </a:r>
            <a:r>
              <a:rPr lang="en-US" dirty="0" smtClean="0"/>
              <a:t>etc.</a:t>
            </a:r>
            <a:endParaRPr lang="en-US" dirty="0"/>
          </a:p>
          <a:p>
            <a:pPr>
              <a:lnSpc>
                <a:spcPct val="150000"/>
              </a:lnSpc>
              <a:buClr>
                <a:schemeClr val="tx1"/>
              </a:buClr>
              <a:buFont typeface="Arial" charset="0"/>
              <a:buChar char="•"/>
            </a:pPr>
            <a:r>
              <a:rPr lang="en-US" dirty="0"/>
              <a:t>Coca-Cola began rolling out its freestyle dispensers. The dispenser records information concerning consumers' drink choices, then sends the data back to Coca-Cola as market research.</a:t>
            </a:r>
          </a:p>
          <a:p>
            <a:pPr>
              <a:lnSpc>
                <a:spcPct val="150000"/>
              </a:lnSpc>
              <a:buClr>
                <a:schemeClr val="tx1"/>
              </a:buClr>
              <a:buFont typeface="Arial" charset="0"/>
              <a:buChar char="•"/>
            </a:pPr>
            <a:r>
              <a:rPr lang="en-US" dirty="0"/>
              <a:t>“IT and marketing are very close partners at Coca-Cola today.” - Ed</a:t>
            </a:r>
            <a:r>
              <a:rPr lang="en-US" b="1" dirty="0"/>
              <a:t> </a:t>
            </a:r>
            <a:r>
              <a:rPr lang="en-US" dirty="0" err="1"/>
              <a:t>Steinike</a:t>
            </a:r>
            <a:r>
              <a:rPr lang="en-US" dirty="0"/>
              <a:t>, vice president and CIO of The Coca-Cola Company</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997440" y="731520"/>
            <a:ext cx="1158240" cy="1005840"/>
          </a:xfrm>
          <a:prstGeom prst="rect">
            <a:avLst/>
          </a:prstGeom>
          <a:noFill/>
          <a:ln>
            <a:noFill/>
          </a:ln>
        </p:spPr>
      </p:pic>
    </p:spTree>
    <p:extLst>
      <p:ext uri="{BB962C8B-B14F-4D97-AF65-F5344CB8AC3E}">
        <p14:creationId xmlns:p14="http://schemas.microsoft.com/office/powerpoint/2010/main" val="947872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descr="https://lh4.googleusercontent.com/Cw-SraLgz9W-vOavBoPSUu1fkkOyrv9pmjX1zoNgIAceA5ccLnxtWQf8YuoRVR1o01sYCHxfnqSKF9h4_yLkPR6aiOe-fj6FRy-4ZJJdsazvugOpSA4ebZBeFDYbL-XWt9ylmeWAYHk"/>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3912781" y="86562"/>
            <a:ext cx="6911164" cy="1200329"/>
          </a:xfrm>
          <a:prstGeom prst="rect">
            <a:avLst/>
          </a:prstGeom>
        </p:spPr>
        <p:txBody>
          <a:bodyPr wrap="square">
            <a:spAutoFit/>
          </a:bodyPr>
          <a:lstStyle/>
          <a:p>
            <a:pPr lvl="1" algn="ctr"/>
            <a:r>
              <a:rPr lang="en-US" sz="3600" b="1" i="1" dirty="0" smtClean="0"/>
              <a:t>What can we learn from</a:t>
            </a:r>
          </a:p>
          <a:p>
            <a:pPr lvl="1" algn="ctr"/>
            <a:r>
              <a:rPr lang="en-US" sz="3600" b="1" i="1" dirty="0" smtClean="0"/>
              <a:t> Coca Cola?</a:t>
            </a:r>
            <a:endParaRPr lang="en-US" sz="3600" i="1" dirty="0"/>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99206"/>
            <a:ext cx="4622177" cy="2795617"/>
          </a:xfrm>
          <a:prstGeom prst="rect">
            <a:avLst/>
          </a:prstGeom>
          <a:noFill/>
          <a:ln>
            <a:noFill/>
          </a:ln>
        </p:spPr>
      </p:pic>
      <p:sp>
        <p:nvSpPr>
          <p:cNvPr id="6" name="Rectangle 5"/>
          <p:cNvSpPr/>
          <p:nvPr/>
        </p:nvSpPr>
        <p:spPr>
          <a:xfrm>
            <a:off x="4143153" y="1363608"/>
            <a:ext cx="7779489" cy="1631216"/>
          </a:xfrm>
          <a:prstGeom prst="rect">
            <a:avLst/>
          </a:prstGeom>
          <a:solidFill>
            <a:schemeClr val="bg1"/>
          </a:solidFill>
        </p:spPr>
        <p:txBody>
          <a:bodyPr wrap="square">
            <a:spAutoFit/>
          </a:bodyPr>
          <a:lstStyle/>
          <a:p>
            <a:pPr marL="1257300" lvl="2" indent="-342900">
              <a:buFont typeface="Arial" charset="0"/>
              <a:buChar char="•"/>
            </a:pPr>
            <a:r>
              <a:rPr lang="en-US" sz="2000" b="1" dirty="0" smtClean="0">
                <a:latin typeface="Times New Roman" charset="0"/>
                <a:ea typeface="Times New Roman" charset="0"/>
                <a:cs typeface="Times New Roman" charset="0"/>
              </a:rPr>
              <a:t>Focus on Portfolio</a:t>
            </a:r>
          </a:p>
          <a:p>
            <a:pPr marL="1257300" lvl="2" indent="-342900">
              <a:buFont typeface="Arial" charset="0"/>
              <a:buChar char="•"/>
            </a:pPr>
            <a:r>
              <a:rPr lang="en-US" sz="2000" b="1" dirty="0" smtClean="0">
                <a:latin typeface="Times New Roman" charset="0"/>
                <a:ea typeface="Times New Roman" charset="0"/>
                <a:cs typeface="Times New Roman" charset="0"/>
              </a:rPr>
              <a:t>Diversification</a:t>
            </a:r>
          </a:p>
          <a:p>
            <a:pPr marL="1257300" lvl="2" indent="-342900">
              <a:buFont typeface="Arial" charset="0"/>
              <a:buChar char="•"/>
            </a:pPr>
            <a:r>
              <a:rPr lang="en-US" sz="2000" b="1" dirty="0" smtClean="0">
                <a:latin typeface="Times New Roman" charset="0"/>
                <a:ea typeface="Times New Roman" charset="0"/>
                <a:cs typeface="Times New Roman" charset="0"/>
              </a:rPr>
              <a:t>Cultural Investments</a:t>
            </a:r>
          </a:p>
          <a:p>
            <a:pPr marL="1257300" lvl="2" indent="-342900">
              <a:buFont typeface="Arial" charset="0"/>
              <a:buChar char="•"/>
            </a:pPr>
            <a:r>
              <a:rPr lang="en-US" sz="2000" b="1" dirty="0" smtClean="0">
                <a:latin typeface="Times New Roman" charset="0"/>
                <a:ea typeface="Times New Roman" charset="0"/>
                <a:cs typeface="Times New Roman" charset="0"/>
              </a:rPr>
              <a:t>Technological Improvements</a:t>
            </a:r>
          </a:p>
          <a:p>
            <a:pPr marL="1257300" lvl="2" indent="-342900">
              <a:buFont typeface="Arial" charset="0"/>
              <a:buChar char="•"/>
            </a:pPr>
            <a:endParaRPr lang="en-US" sz="2000" b="1" dirty="0">
              <a:latin typeface="Times New Roman" charset="0"/>
              <a:ea typeface="Times New Roman" charset="0"/>
              <a:cs typeface="Times New Roman" charset="0"/>
            </a:endParaRPr>
          </a:p>
        </p:txBody>
      </p:sp>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0867" y="3257752"/>
            <a:ext cx="5446312" cy="3023322"/>
          </a:xfrm>
          <a:prstGeom prst="rect">
            <a:avLst/>
          </a:prstGeom>
          <a:noFill/>
          <a:ln>
            <a:noFill/>
          </a:ln>
        </p:spPr>
      </p:pic>
      <p:pic>
        <p:nvPicPr>
          <p:cNvPr id="8" name="Picture 7"/>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3339708"/>
            <a:ext cx="4774577" cy="2859410"/>
          </a:xfrm>
          <a:prstGeom prst="rect">
            <a:avLst/>
          </a:prstGeom>
          <a:noFill/>
          <a:ln>
            <a:noFill/>
          </a:ln>
        </p:spPr>
      </p:pic>
      <p:pic>
        <p:nvPicPr>
          <p:cNvPr id="10" name="Picture 9"/>
          <p:cNvPicPr/>
          <p:nvPr/>
        </p:nvPicPr>
        <p:blipFill rotWithShape="1">
          <a:blip r:embed="rId5" cstate="print">
            <a:extLst>
              <a:ext uri="{28A0092B-C50C-407E-A947-70E740481C1C}">
                <a14:useLocalDpi xmlns:a14="http://schemas.microsoft.com/office/drawing/2010/main" val="0"/>
              </a:ext>
            </a:extLst>
          </a:blip>
          <a:srcRect l="67640"/>
          <a:stretch/>
        </p:blipFill>
        <p:spPr bwMode="auto">
          <a:xfrm>
            <a:off x="10362983" y="86562"/>
            <a:ext cx="1829017" cy="3171190"/>
          </a:xfrm>
          <a:prstGeom prst="rect">
            <a:avLst/>
          </a:prstGeom>
          <a:noFill/>
          <a:ln>
            <a:noFill/>
          </a:ln>
        </p:spPr>
      </p:pic>
    </p:spTree>
    <p:extLst>
      <p:ext uri="{BB962C8B-B14F-4D97-AF65-F5344CB8AC3E}">
        <p14:creationId xmlns:p14="http://schemas.microsoft.com/office/powerpoint/2010/main" val="11182081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descr="https://lh4.googleusercontent.com/Cw-SraLgz9W-vOavBoPSUu1fkkOyrv9pmjX1zoNgIAceA5ccLnxtWQf8YuoRVR1o01sYCHxfnqSKF9h4_yLkPR6aiOe-fj6FRy-4ZJJdsazvugOpSA4ebZBeFDYbL-XWt9ylmeWAYHk"/>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Rectangle 1"/>
          <p:cNvSpPr/>
          <p:nvPr/>
        </p:nvSpPr>
        <p:spPr>
          <a:xfrm>
            <a:off x="1233377" y="1698834"/>
            <a:ext cx="10100931" cy="5016758"/>
          </a:xfrm>
          <a:prstGeom prst="rect">
            <a:avLst/>
          </a:prstGeom>
        </p:spPr>
        <p:txBody>
          <a:bodyPr wrap="square">
            <a:spAutoFit/>
          </a:bodyPr>
          <a:lstStyle/>
          <a:p>
            <a:r>
              <a:rPr lang="en-US" sz="2000" dirty="0">
                <a:latin typeface="Times New Roman" charset="0"/>
                <a:ea typeface="Times New Roman" charset="0"/>
                <a:cs typeface="Times New Roman" charset="0"/>
              </a:rPr>
              <a:t>From our analysis of Coca Cola, we can gain an insight into the Beverage Industry and how a company needs to strategies in order to become a leader in the market as Coca Cola was able to</a:t>
            </a:r>
            <a:r>
              <a:rPr lang="en-US" sz="2000" dirty="0" smtClean="0">
                <a:latin typeface="Times New Roman" charset="0"/>
                <a:ea typeface="Times New Roman" charset="0"/>
                <a:cs typeface="Times New Roman" charset="0"/>
              </a:rPr>
              <a:t>:</a:t>
            </a:r>
          </a:p>
          <a:p>
            <a:endParaRPr lang="en-US" sz="2000" dirty="0">
              <a:latin typeface="Times New Roman" charset="0"/>
              <a:ea typeface="Times New Roman" charset="0"/>
              <a:cs typeface="Times New Roman" charset="0"/>
            </a:endParaRPr>
          </a:p>
          <a:p>
            <a:pPr marL="342900" lvl="0" indent="-342900">
              <a:buFont typeface="Arial" charset="0"/>
              <a:buChar char="•"/>
            </a:pPr>
            <a:r>
              <a:rPr lang="en-US" sz="2000" dirty="0">
                <a:latin typeface="Times New Roman" charset="0"/>
                <a:ea typeface="Times New Roman" charset="0"/>
                <a:cs typeface="Times New Roman" charset="0"/>
              </a:rPr>
              <a:t>Each organization in the beverage industry has to adopt its business strategies to generate revenue and growth according to the different countries it operates in</a:t>
            </a:r>
            <a:r>
              <a:rPr lang="en-US" sz="2000" dirty="0" smtClean="0">
                <a:latin typeface="Times New Roman" charset="0"/>
                <a:ea typeface="Times New Roman" charset="0"/>
                <a:cs typeface="Times New Roman" charset="0"/>
              </a:rPr>
              <a:t>.</a:t>
            </a:r>
          </a:p>
          <a:p>
            <a:pPr marL="342900" lvl="0" indent="-342900">
              <a:buFont typeface="Arial" charset="0"/>
              <a:buChar char="•"/>
            </a:pPr>
            <a:endParaRPr lang="en-US" sz="2000" dirty="0">
              <a:latin typeface="Times New Roman" charset="0"/>
              <a:ea typeface="Times New Roman" charset="0"/>
              <a:cs typeface="Times New Roman" charset="0"/>
            </a:endParaRPr>
          </a:p>
          <a:p>
            <a:pPr marL="342900" lvl="0" indent="-342900">
              <a:buFont typeface="Arial" charset="0"/>
              <a:buChar char="•"/>
            </a:pPr>
            <a:r>
              <a:rPr lang="en-US" sz="2000" dirty="0">
                <a:latin typeface="Times New Roman" charset="0"/>
                <a:ea typeface="Times New Roman" charset="0"/>
                <a:cs typeface="Times New Roman" charset="0"/>
              </a:rPr>
              <a:t>National environment drives how an organization behaves. Organizations need to analyze consumer and local preferences and adapt their business models accordingly. </a:t>
            </a:r>
            <a:endParaRPr lang="en-US" sz="2000" dirty="0" smtClean="0">
              <a:latin typeface="Times New Roman" charset="0"/>
              <a:ea typeface="Times New Roman" charset="0"/>
              <a:cs typeface="Times New Roman" charset="0"/>
            </a:endParaRPr>
          </a:p>
          <a:p>
            <a:pPr marL="342900" lvl="0" indent="-342900">
              <a:buFont typeface="Arial" charset="0"/>
              <a:buChar char="•"/>
            </a:pPr>
            <a:endParaRPr lang="en-US" sz="2000" dirty="0">
              <a:latin typeface="Times New Roman" charset="0"/>
              <a:ea typeface="Times New Roman" charset="0"/>
              <a:cs typeface="Times New Roman" charset="0"/>
            </a:endParaRPr>
          </a:p>
          <a:p>
            <a:pPr marL="342900" lvl="0" indent="-342900">
              <a:buFont typeface="Arial" charset="0"/>
              <a:buChar char="•"/>
            </a:pPr>
            <a:r>
              <a:rPr lang="en-US" sz="2000" dirty="0" smtClean="0">
                <a:latin typeface="Times New Roman" charset="0"/>
                <a:ea typeface="Times New Roman" charset="0"/>
                <a:cs typeface="Times New Roman" charset="0"/>
              </a:rPr>
              <a:t>An </a:t>
            </a:r>
            <a:r>
              <a:rPr lang="en-US" sz="2000" dirty="0">
                <a:latin typeface="Times New Roman" charset="0"/>
                <a:ea typeface="Times New Roman" charset="0"/>
                <a:cs typeface="Times New Roman" charset="0"/>
              </a:rPr>
              <a:t>understanding of consumer preference is highly required</a:t>
            </a:r>
            <a:r>
              <a:rPr lang="en-US" sz="2000" dirty="0" smtClean="0">
                <a:latin typeface="Times New Roman" charset="0"/>
                <a:ea typeface="Times New Roman" charset="0"/>
                <a:cs typeface="Times New Roman" charset="0"/>
              </a:rPr>
              <a:t>.</a:t>
            </a:r>
          </a:p>
          <a:p>
            <a:pPr marL="342900" lvl="0" indent="-342900">
              <a:buFont typeface="Arial" charset="0"/>
              <a:buChar char="•"/>
            </a:pPr>
            <a:endParaRPr lang="en-US" sz="2000" dirty="0">
              <a:latin typeface="Times New Roman" charset="0"/>
              <a:ea typeface="Times New Roman" charset="0"/>
              <a:cs typeface="Times New Roman" charset="0"/>
            </a:endParaRPr>
          </a:p>
          <a:p>
            <a:pPr marL="342900" indent="-342900">
              <a:buFont typeface="Arial" charset="0"/>
              <a:buChar char="•"/>
            </a:pPr>
            <a:r>
              <a:rPr lang="en-US" sz="2000" dirty="0" smtClean="0">
                <a:latin typeface="Times New Roman" charset="0"/>
                <a:ea typeface="Times New Roman" charset="0"/>
                <a:cs typeface="Times New Roman" charset="0"/>
              </a:rPr>
              <a:t>National </a:t>
            </a:r>
            <a:r>
              <a:rPr lang="en-US" sz="2000" dirty="0">
                <a:latin typeface="Times New Roman" charset="0"/>
                <a:ea typeface="Times New Roman" charset="0"/>
                <a:cs typeface="Times New Roman" charset="0"/>
              </a:rPr>
              <a:t>environment drives how an organization behaves, the product that a beverage industry organization releases, needs to be improved with time. This could be through new features, improved services or newer varieties.</a:t>
            </a:r>
          </a:p>
          <a:p>
            <a:pPr marL="342900" lvl="0" indent="-342900">
              <a:buFont typeface="Arial" charset="0"/>
              <a:buChar char="•"/>
            </a:pPr>
            <a:endParaRPr lang="en-US" sz="2000" dirty="0">
              <a:latin typeface="Times New Roman" charset="0"/>
              <a:ea typeface="Times New Roman" charset="0"/>
              <a:cs typeface="Times New Roman" charset="0"/>
            </a:endParaRPr>
          </a:p>
          <a:p>
            <a:endParaRPr lang="en-US" sz="2000" dirty="0">
              <a:latin typeface="Times New Roman" charset="0"/>
              <a:ea typeface="Times New Roman" charset="0"/>
              <a:cs typeface="Times New Roman" charset="0"/>
            </a:endParaRPr>
          </a:p>
        </p:txBody>
      </p:sp>
      <p:sp>
        <p:nvSpPr>
          <p:cNvPr id="4" name="Rectangle 3"/>
          <p:cNvSpPr/>
          <p:nvPr/>
        </p:nvSpPr>
        <p:spPr>
          <a:xfrm>
            <a:off x="0" y="252284"/>
            <a:ext cx="12192000" cy="1446550"/>
          </a:xfrm>
          <a:prstGeom prst="rect">
            <a:avLst/>
          </a:prstGeom>
        </p:spPr>
        <p:txBody>
          <a:bodyPr wrap="square">
            <a:spAutoFit/>
          </a:bodyPr>
          <a:lstStyle/>
          <a:p>
            <a:pPr lvl="1" algn="ctr"/>
            <a:r>
              <a:rPr lang="en-US" sz="4400" b="1" dirty="0"/>
              <a:t>PART 3</a:t>
            </a:r>
            <a:r>
              <a:rPr lang="en-US" sz="4400" b="1" dirty="0" smtClean="0"/>
              <a:t>: </a:t>
            </a:r>
          </a:p>
          <a:p>
            <a:pPr lvl="1" algn="ctr"/>
            <a:r>
              <a:rPr lang="en-US" sz="4400" b="1" dirty="0" smtClean="0"/>
              <a:t>SYNTHESIS</a:t>
            </a:r>
            <a:endParaRPr lang="en-US" sz="4400" dirty="0"/>
          </a:p>
        </p:txBody>
      </p:sp>
    </p:spTree>
    <p:extLst>
      <p:ext uri="{BB962C8B-B14F-4D97-AF65-F5344CB8AC3E}">
        <p14:creationId xmlns:p14="http://schemas.microsoft.com/office/powerpoint/2010/main" val="14265211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descr="https://lh4.googleusercontent.com/Cw-SraLgz9W-vOavBoPSUu1fkkOyrv9pmjX1zoNgIAceA5ccLnxtWQf8YuoRVR1o01sYCHxfnqSKF9h4_yLkPR6aiOe-fj6FRy-4ZJJdsazvugOpSA4ebZBeFDYbL-XWt9ylmeWAYHk"/>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Rectangle 1"/>
          <p:cNvSpPr/>
          <p:nvPr/>
        </p:nvSpPr>
        <p:spPr>
          <a:xfrm>
            <a:off x="1041991" y="550154"/>
            <a:ext cx="10100931" cy="5324535"/>
          </a:xfrm>
          <a:prstGeom prst="rect">
            <a:avLst/>
          </a:prstGeom>
          <a:solidFill>
            <a:schemeClr val="bg1"/>
          </a:solidFill>
        </p:spPr>
        <p:txBody>
          <a:bodyPr wrap="square">
            <a:spAutoFit/>
          </a:bodyPr>
          <a:lstStyle/>
          <a:p>
            <a:pPr lvl="0" algn="just" fontAlgn="base">
              <a:buClr>
                <a:schemeClr val="tx1"/>
              </a:buClr>
              <a:buFont typeface="Arial" charset="0"/>
              <a:buChar char="•"/>
            </a:pPr>
            <a:r>
              <a:rPr lang="en-US" sz="2000" dirty="0" smtClean="0">
                <a:latin typeface="Times New Roman" charset="0"/>
                <a:ea typeface="Times New Roman" charset="0"/>
                <a:cs typeface="Times New Roman" charset="0"/>
              </a:rPr>
              <a:t> Acquisitions </a:t>
            </a:r>
            <a:r>
              <a:rPr lang="en-US" sz="2000" dirty="0">
                <a:latin typeface="Times New Roman" charset="0"/>
                <a:ea typeface="Times New Roman" charset="0"/>
                <a:cs typeface="Times New Roman" charset="0"/>
              </a:rPr>
              <a:t>and Partnerships are key to the survival and expansion of beverage companies</a:t>
            </a:r>
            <a:r>
              <a:rPr lang="en-US" sz="2000" dirty="0" smtClean="0">
                <a:latin typeface="Times New Roman" charset="0"/>
                <a:ea typeface="Times New Roman" charset="0"/>
                <a:cs typeface="Times New Roman" charset="0"/>
              </a:rPr>
              <a:t>.</a:t>
            </a:r>
          </a:p>
          <a:p>
            <a:pPr lvl="0" algn="just" fontAlgn="base">
              <a:buClr>
                <a:schemeClr val="tx1"/>
              </a:buClr>
              <a:buFont typeface="Arial" charset="0"/>
              <a:buChar char="•"/>
            </a:pPr>
            <a:endParaRPr lang="en-US" sz="2000" dirty="0">
              <a:latin typeface="Times New Roman" charset="0"/>
              <a:ea typeface="Times New Roman" charset="0"/>
              <a:cs typeface="Times New Roman" charset="0"/>
            </a:endParaRPr>
          </a:p>
          <a:p>
            <a:pPr lvl="0" algn="just" fontAlgn="base">
              <a:buClr>
                <a:schemeClr val="tx1"/>
              </a:buClr>
              <a:buFont typeface="Arial" charset="0"/>
              <a:buChar char="•"/>
            </a:pPr>
            <a:r>
              <a:rPr lang="en-US" sz="2000" dirty="0" smtClean="0">
                <a:latin typeface="Times New Roman" charset="0"/>
                <a:ea typeface="Times New Roman" charset="0"/>
                <a:cs typeface="Times New Roman" charset="0"/>
              </a:rPr>
              <a:t> An </a:t>
            </a:r>
            <a:r>
              <a:rPr lang="en-US" sz="2000" dirty="0">
                <a:latin typeface="Times New Roman" charset="0"/>
                <a:ea typeface="Times New Roman" charset="0"/>
                <a:cs typeface="Times New Roman" charset="0"/>
              </a:rPr>
              <a:t>understanding of the roadblocks and issues are key in process improvement and organizational restructuring</a:t>
            </a:r>
            <a:r>
              <a:rPr lang="en-US" sz="2000" dirty="0" smtClean="0">
                <a:latin typeface="Times New Roman" charset="0"/>
                <a:ea typeface="Times New Roman" charset="0"/>
                <a:cs typeface="Times New Roman" charset="0"/>
              </a:rPr>
              <a:t>.</a:t>
            </a:r>
          </a:p>
          <a:p>
            <a:pPr lvl="0" algn="just" fontAlgn="base">
              <a:buClr>
                <a:schemeClr val="tx1"/>
              </a:buClr>
              <a:buFont typeface="Arial" charset="0"/>
              <a:buChar char="•"/>
            </a:pPr>
            <a:endParaRPr lang="en-US" sz="2000" dirty="0">
              <a:latin typeface="Times New Roman" charset="0"/>
              <a:ea typeface="Times New Roman" charset="0"/>
              <a:cs typeface="Times New Roman" charset="0"/>
            </a:endParaRPr>
          </a:p>
          <a:p>
            <a:pPr lvl="0" algn="just" fontAlgn="base">
              <a:buClr>
                <a:schemeClr val="tx1"/>
              </a:buClr>
              <a:buFont typeface="Arial" charset="0"/>
              <a:buChar char="•"/>
            </a:pPr>
            <a:r>
              <a:rPr lang="en-US" sz="2000" dirty="0" smtClean="0"/>
              <a:t> Political </a:t>
            </a:r>
            <a:r>
              <a:rPr lang="en-US" sz="2000" dirty="0"/>
              <a:t>conditions and demography, play a very important role for organizations to gain access to a new market.</a:t>
            </a:r>
            <a:endParaRPr lang="en-US" sz="2000" dirty="0">
              <a:latin typeface="Times New Roman" charset="0"/>
              <a:ea typeface="Times New Roman" charset="0"/>
              <a:cs typeface="Times New Roman" charset="0"/>
            </a:endParaRPr>
          </a:p>
          <a:p>
            <a:pPr algn="just" fontAlgn="base">
              <a:buClr>
                <a:schemeClr val="tx1"/>
              </a:buClr>
              <a:buFont typeface="Arial" charset="0"/>
              <a:buChar char="•"/>
            </a:pPr>
            <a:endParaRPr lang="en-US" sz="2000" dirty="0" smtClean="0">
              <a:latin typeface="Times New Roman" charset="0"/>
              <a:ea typeface="Times New Roman" charset="0"/>
              <a:cs typeface="Times New Roman" charset="0"/>
            </a:endParaRPr>
          </a:p>
          <a:p>
            <a:pPr algn="just" fontAlgn="base">
              <a:buClr>
                <a:schemeClr val="tx1"/>
              </a:buClr>
              <a:buFont typeface="Arial" charset="0"/>
              <a:buChar char="•"/>
            </a:pPr>
            <a:r>
              <a:rPr lang="en-US" sz="2000" dirty="0" smtClean="0"/>
              <a:t> To </a:t>
            </a:r>
            <a:r>
              <a:rPr lang="en-US" sz="2000" dirty="0"/>
              <a:t>ensure that the company is able to utilize </a:t>
            </a:r>
            <a:r>
              <a:rPr lang="en-US" sz="2000" dirty="0" smtClean="0"/>
              <a:t>its information</a:t>
            </a:r>
            <a:r>
              <a:rPr lang="en-US" sz="2000" dirty="0"/>
              <a:t>, feedback channels are required to be setup</a:t>
            </a:r>
            <a:r>
              <a:rPr lang="en-US" sz="2000" dirty="0" smtClean="0"/>
              <a:t>.</a:t>
            </a:r>
          </a:p>
          <a:p>
            <a:pPr algn="just" fontAlgn="base">
              <a:buClr>
                <a:schemeClr val="tx1"/>
              </a:buClr>
              <a:buFont typeface="Arial" charset="0"/>
              <a:buChar char="•"/>
            </a:pPr>
            <a:endParaRPr lang="en-US" sz="2000" dirty="0">
              <a:latin typeface="Times New Roman" charset="0"/>
              <a:ea typeface="Times New Roman" charset="0"/>
              <a:cs typeface="Times New Roman" charset="0"/>
            </a:endParaRPr>
          </a:p>
          <a:p>
            <a:pPr lvl="0" algn="just" fontAlgn="base">
              <a:buClr>
                <a:schemeClr val="tx1"/>
              </a:buClr>
              <a:buFont typeface="Arial" charset="0"/>
              <a:buChar char="•"/>
            </a:pPr>
            <a:r>
              <a:rPr lang="en-US" sz="2000" dirty="0" smtClean="0">
                <a:latin typeface="Times New Roman" charset="0"/>
                <a:ea typeface="Times New Roman" charset="0"/>
                <a:cs typeface="Times New Roman" charset="0"/>
              </a:rPr>
              <a:t> </a:t>
            </a:r>
            <a:r>
              <a:rPr lang="en-US" sz="2000" dirty="0"/>
              <a:t>For beverage companies to expand, getting its supply chain to be efficient, lesser lead times and high efficiency are some of its major challenges.</a:t>
            </a:r>
          </a:p>
          <a:p>
            <a:pPr algn="just" fontAlgn="base">
              <a:buClr>
                <a:schemeClr val="tx1"/>
              </a:buClr>
              <a:buFont typeface="Arial" charset="0"/>
              <a:buChar char="•"/>
            </a:pPr>
            <a:endParaRPr lang="en-US" sz="2000" dirty="0" smtClean="0">
              <a:latin typeface="Times New Roman" charset="0"/>
              <a:ea typeface="Times New Roman" charset="0"/>
              <a:cs typeface="Times New Roman" charset="0"/>
            </a:endParaRPr>
          </a:p>
          <a:p>
            <a:pPr algn="just" fontAlgn="base">
              <a:buClr>
                <a:schemeClr val="tx1"/>
              </a:buClr>
              <a:buFont typeface="Arial" charset="0"/>
              <a:buChar char="•"/>
            </a:pPr>
            <a:r>
              <a:rPr lang="en-US" sz="2000" dirty="0">
                <a:latin typeface="Times New Roman" charset="0"/>
                <a:ea typeface="Times New Roman" charset="0"/>
                <a:cs typeface="Times New Roman" charset="0"/>
              </a:rPr>
              <a:t> </a:t>
            </a:r>
            <a:r>
              <a:rPr lang="en-US" sz="2000" dirty="0"/>
              <a:t>Technology and Information flow, plays a very vital role. It helps integrate all the different business functions in a manner that the system is coherent with latest information what can be shared globally.</a:t>
            </a:r>
            <a:endParaRPr lang="en-US" sz="20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5635020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descr="https://lh4.googleusercontent.com/Cw-SraLgz9W-vOavBoPSUu1fkkOyrv9pmjX1zoNgIAceA5ccLnxtWQf8YuoRVR1o01sYCHxfnqSKF9h4_yLkPR6aiOe-fj6FRy-4ZJJdsazvugOpSA4ebZBeFDYbL-XWt9ylmeWAYHk"/>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Rectangle 1"/>
          <p:cNvSpPr/>
          <p:nvPr/>
        </p:nvSpPr>
        <p:spPr>
          <a:xfrm>
            <a:off x="1041991" y="550154"/>
            <a:ext cx="10100931" cy="5632311"/>
          </a:xfrm>
          <a:prstGeom prst="rect">
            <a:avLst/>
          </a:prstGeom>
          <a:solidFill>
            <a:schemeClr val="bg1"/>
          </a:solidFill>
        </p:spPr>
        <p:txBody>
          <a:bodyPr wrap="square">
            <a:spAutoFit/>
          </a:bodyPr>
          <a:lstStyle/>
          <a:p>
            <a:pPr algn="just" fontAlgn="base">
              <a:buClr>
                <a:schemeClr val="tx1"/>
              </a:buClr>
              <a:buFont typeface="Arial" charset="0"/>
              <a:buChar char="•"/>
            </a:pPr>
            <a:r>
              <a:rPr lang="en-US" sz="2000" dirty="0" smtClean="0">
                <a:latin typeface="Times New Roman" charset="0"/>
              </a:rPr>
              <a:t> Increasing </a:t>
            </a:r>
            <a:r>
              <a:rPr lang="en-US" sz="2000" dirty="0">
                <a:latin typeface="Times New Roman" charset="0"/>
              </a:rPr>
              <a:t>amount of new brands and kinds of energy drink, soda and juice products appearing in the market with similar prices. </a:t>
            </a:r>
          </a:p>
          <a:p>
            <a:pPr algn="just" fontAlgn="base">
              <a:buClr>
                <a:schemeClr val="tx1"/>
              </a:buClr>
              <a:buFont typeface="Arial" charset="0"/>
              <a:buChar char="•"/>
            </a:pPr>
            <a:endParaRPr lang="en-US" sz="2000" dirty="0">
              <a:latin typeface="Times New Roman" charset="0"/>
            </a:endParaRPr>
          </a:p>
          <a:p>
            <a:pPr algn="just" fontAlgn="base">
              <a:buClr>
                <a:schemeClr val="tx1"/>
              </a:buClr>
              <a:buFont typeface="Arial" charset="0"/>
              <a:buChar char="•"/>
            </a:pPr>
            <a:r>
              <a:rPr lang="en-US" sz="2000" dirty="0" smtClean="0">
                <a:latin typeface="Times New Roman" charset="0"/>
              </a:rPr>
              <a:t> Efficient </a:t>
            </a:r>
            <a:r>
              <a:rPr lang="en-US" sz="2000" dirty="0">
                <a:latin typeface="Times New Roman" charset="0"/>
              </a:rPr>
              <a:t>advertising, marketing and promotional programs affect the business process.  </a:t>
            </a:r>
            <a:endParaRPr lang="en-US" sz="2000" dirty="0" smtClean="0">
              <a:latin typeface="Times New Roman" charset="0"/>
            </a:endParaRPr>
          </a:p>
          <a:p>
            <a:pPr algn="just" fontAlgn="base">
              <a:buClr>
                <a:schemeClr val="tx1"/>
              </a:buClr>
              <a:buFont typeface="Arial" charset="0"/>
              <a:buChar char="•"/>
            </a:pPr>
            <a:endParaRPr lang="en-US" sz="2000" dirty="0">
              <a:latin typeface="Times New Roman" charset="0"/>
            </a:endParaRPr>
          </a:p>
          <a:p>
            <a:pPr algn="just" fontAlgn="base">
              <a:buClr>
                <a:schemeClr val="tx1"/>
              </a:buClr>
              <a:buFont typeface="Arial" charset="0"/>
              <a:buChar char="•"/>
            </a:pPr>
            <a:r>
              <a:rPr lang="en-US" sz="2000" dirty="0" smtClean="0">
                <a:latin typeface="Times New Roman" charset="0"/>
              </a:rPr>
              <a:t> Every </a:t>
            </a:r>
            <a:r>
              <a:rPr lang="en-US" sz="2000" dirty="0">
                <a:latin typeface="Times New Roman" charset="0"/>
              </a:rPr>
              <a:t>company plans to be to be in par with its coca cola by having an ability to effectively promote their products through these channel to impact sales</a:t>
            </a:r>
            <a:r>
              <a:rPr lang="en-US" sz="2000" dirty="0" smtClean="0">
                <a:latin typeface="Times New Roman" charset="0"/>
              </a:rPr>
              <a:t>.</a:t>
            </a:r>
          </a:p>
          <a:p>
            <a:pPr algn="just" fontAlgn="base">
              <a:buClr>
                <a:schemeClr val="tx1"/>
              </a:buClr>
              <a:buFont typeface="Arial" charset="0"/>
              <a:buChar char="•"/>
            </a:pPr>
            <a:endParaRPr lang="en-US" sz="2000" dirty="0">
              <a:latin typeface="Times New Roman" charset="0"/>
            </a:endParaRPr>
          </a:p>
          <a:p>
            <a:pPr algn="just" fontAlgn="base">
              <a:buClr>
                <a:schemeClr val="tx1"/>
              </a:buClr>
              <a:buFont typeface="Arial" charset="0"/>
              <a:buChar char="•"/>
            </a:pPr>
            <a:r>
              <a:rPr lang="en-US" sz="2000" dirty="0">
                <a:latin typeface="Times New Roman" charset="0"/>
              </a:rPr>
              <a:t>Packaging design easy to carry and dispose. </a:t>
            </a:r>
            <a:endParaRPr lang="en-US" sz="2000" dirty="0" smtClean="0">
              <a:latin typeface="Times New Roman" charset="0"/>
            </a:endParaRPr>
          </a:p>
          <a:p>
            <a:pPr algn="just" fontAlgn="base">
              <a:buClr>
                <a:schemeClr val="tx1"/>
              </a:buClr>
              <a:buFont typeface="Arial" charset="0"/>
              <a:buChar char="•"/>
            </a:pPr>
            <a:endParaRPr lang="en-US" sz="2000" dirty="0">
              <a:latin typeface="Times New Roman" charset="0"/>
            </a:endParaRPr>
          </a:p>
          <a:p>
            <a:pPr algn="just" fontAlgn="base">
              <a:buClr>
                <a:schemeClr val="tx1"/>
              </a:buClr>
              <a:buFont typeface="Arial" charset="0"/>
              <a:buChar char="•"/>
            </a:pPr>
            <a:r>
              <a:rPr lang="en-US" sz="2000" dirty="0" smtClean="0">
                <a:latin typeface="Times New Roman" charset="0"/>
              </a:rPr>
              <a:t> Since </a:t>
            </a:r>
            <a:r>
              <a:rPr lang="en-US" sz="2000" dirty="0">
                <a:latin typeface="Times New Roman" charset="0"/>
              </a:rPr>
              <a:t>the technology is continuously advancing, new equipment are constantly. For instance, mobile app</a:t>
            </a:r>
          </a:p>
          <a:p>
            <a:pPr algn="just" fontAlgn="base">
              <a:buClr>
                <a:schemeClr val="tx1"/>
              </a:buClr>
              <a:buFont typeface="Arial" charset="0"/>
              <a:buChar char="•"/>
            </a:pPr>
            <a:endParaRPr lang="en-US" sz="2000" dirty="0" smtClean="0">
              <a:latin typeface="Times New Roman" charset="0"/>
            </a:endParaRPr>
          </a:p>
          <a:p>
            <a:pPr algn="just" fontAlgn="base">
              <a:buClr>
                <a:schemeClr val="tx1"/>
              </a:buClr>
              <a:buFont typeface="Arial" charset="0"/>
              <a:buChar char="•"/>
            </a:pPr>
            <a:r>
              <a:rPr lang="en-US" sz="2000" dirty="0" smtClean="0">
                <a:latin typeface="Times New Roman" charset="0"/>
              </a:rPr>
              <a:t> Production </a:t>
            </a:r>
            <a:r>
              <a:rPr lang="en-US" sz="2000" dirty="0">
                <a:latin typeface="Times New Roman" charset="0"/>
              </a:rPr>
              <a:t>of smaller cans containing lesser quantity at a faster rate</a:t>
            </a:r>
            <a:r>
              <a:rPr lang="en-US" sz="2000" dirty="0" smtClean="0">
                <a:latin typeface="Times New Roman" charset="0"/>
              </a:rPr>
              <a:t>.</a:t>
            </a:r>
          </a:p>
          <a:p>
            <a:pPr algn="just" fontAlgn="base">
              <a:buClr>
                <a:schemeClr val="tx1"/>
              </a:buClr>
              <a:buFont typeface="Arial" charset="0"/>
              <a:buChar char="•"/>
            </a:pPr>
            <a:endParaRPr lang="en-US" sz="2000" dirty="0">
              <a:latin typeface="Times New Roman" charset="0"/>
            </a:endParaRPr>
          </a:p>
          <a:p>
            <a:pPr algn="just" fontAlgn="base">
              <a:buClr>
                <a:schemeClr val="tx1"/>
              </a:buClr>
              <a:buFont typeface="Arial" charset="0"/>
              <a:buChar char="•"/>
            </a:pPr>
            <a:r>
              <a:rPr lang="en-US" sz="2000" dirty="0">
                <a:latin typeface="Times New Roman" charset="0"/>
              </a:rPr>
              <a:t> Innovation. People will like to purchase the good even though price is high because no substitutes are available if the product is innovative. It may also give the industry brand loyalty which means customers will stay loyal to them</a:t>
            </a:r>
            <a:r>
              <a:rPr lang="en-US" sz="2000" dirty="0" smtClean="0">
                <a:latin typeface="Times New Roman" charset="0"/>
              </a:rPr>
              <a:t>.</a:t>
            </a:r>
          </a:p>
        </p:txBody>
      </p:sp>
    </p:spTree>
    <p:extLst>
      <p:ext uri="{BB962C8B-B14F-4D97-AF65-F5344CB8AC3E}">
        <p14:creationId xmlns:p14="http://schemas.microsoft.com/office/powerpoint/2010/main" val="10140658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descr="https://lh4.googleusercontent.com/Cw-SraLgz9W-vOavBoPSUu1fkkOyrv9pmjX1zoNgIAceA5ccLnxtWQf8YuoRVR1o01sYCHxfnqSKF9h4_yLkPR6aiOe-fj6FRy-4ZJJdsazvugOpSA4ebZBeFDYbL-XWt9ylmeWAYHk"/>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1041991" y="996722"/>
            <a:ext cx="10100931" cy="3785652"/>
          </a:xfrm>
          <a:prstGeom prst="rect">
            <a:avLst/>
          </a:prstGeom>
          <a:solidFill>
            <a:schemeClr val="bg1"/>
          </a:solidFill>
        </p:spPr>
        <p:txBody>
          <a:bodyPr wrap="square">
            <a:spAutoFit/>
          </a:bodyPr>
          <a:lstStyle/>
          <a:p>
            <a:pPr algn="ctr" fontAlgn="base">
              <a:buClr>
                <a:schemeClr val="tx1"/>
              </a:buClr>
            </a:pPr>
            <a:endParaRPr lang="en-US" sz="6000" b="1" dirty="0" smtClean="0">
              <a:latin typeface="Times New Roman" charset="0"/>
            </a:endParaRPr>
          </a:p>
          <a:p>
            <a:pPr algn="ctr" fontAlgn="base">
              <a:buClr>
                <a:schemeClr val="tx1"/>
              </a:buClr>
            </a:pPr>
            <a:r>
              <a:rPr lang="en-US" sz="6000" b="1" dirty="0" smtClean="0">
                <a:latin typeface="Times New Roman" charset="0"/>
              </a:rPr>
              <a:t>THANK </a:t>
            </a:r>
          </a:p>
          <a:p>
            <a:pPr algn="ctr" fontAlgn="base">
              <a:buClr>
                <a:schemeClr val="tx1"/>
              </a:buClr>
            </a:pPr>
            <a:r>
              <a:rPr lang="en-US" sz="6000" b="1" dirty="0" smtClean="0">
                <a:latin typeface="Times New Roman" charset="0"/>
              </a:rPr>
              <a:t>YOU</a:t>
            </a:r>
          </a:p>
          <a:p>
            <a:pPr algn="ctr" fontAlgn="base">
              <a:buClr>
                <a:schemeClr val="tx1"/>
              </a:buClr>
            </a:pPr>
            <a:endParaRPr lang="en-US" sz="6000" b="1" dirty="0" smtClean="0">
              <a:latin typeface="Times New Roman" charset="0"/>
            </a:endParaRPr>
          </a:p>
        </p:txBody>
      </p:sp>
    </p:spTree>
    <p:extLst>
      <p:ext uri="{BB962C8B-B14F-4D97-AF65-F5344CB8AC3E}">
        <p14:creationId xmlns:p14="http://schemas.microsoft.com/office/powerpoint/2010/main" val="10955535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773988"/>
            <a:ext cx="12192000" cy="707886"/>
          </a:xfrm>
          <a:prstGeom prst="rect">
            <a:avLst/>
          </a:prstGeom>
        </p:spPr>
        <p:txBody>
          <a:bodyPr wrap="square">
            <a:spAutoFit/>
          </a:bodyPr>
          <a:lstStyle/>
          <a:p>
            <a:pPr lvl="1" algn="ctr"/>
            <a:r>
              <a:rPr lang="en-US" sz="4000" b="1" dirty="0"/>
              <a:t>PART 1: INDUSTRY ANALYSIS</a:t>
            </a:r>
            <a:r>
              <a:rPr lang="en-US" sz="4000" dirty="0"/>
              <a:t> </a:t>
            </a:r>
          </a:p>
        </p:txBody>
      </p:sp>
      <p:sp>
        <p:nvSpPr>
          <p:cNvPr id="9" name="AutoShape 2" descr="https://lh4.googleusercontent.com/Cw-SraLgz9W-vOavBoPSUu1fkkOyrv9pmjX1zoNgIAceA5ccLnxtWQf8YuoRVR1o01sYCHxfnqSKF9h4_yLkPR6aiOe-fj6FRy-4ZJJdsazvugOpSA4ebZBeFDYbL-XWt9ylmeWAYHk"/>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11"/>
          <p:cNvSpPr/>
          <p:nvPr/>
        </p:nvSpPr>
        <p:spPr>
          <a:xfrm>
            <a:off x="524540" y="2169043"/>
            <a:ext cx="4791739" cy="4093428"/>
          </a:xfrm>
          <a:prstGeom prst="rect">
            <a:avLst/>
          </a:prstGeom>
        </p:spPr>
        <p:txBody>
          <a:bodyPr wrap="square">
            <a:spAutoFit/>
          </a:bodyPr>
          <a:lstStyle/>
          <a:p>
            <a:pPr algn="just" fontAlgn="base">
              <a:buFont typeface="Arial" charset="0"/>
              <a:buChar char="•"/>
            </a:pPr>
            <a:r>
              <a:rPr lang="en-US" sz="2000" dirty="0">
                <a:solidFill>
                  <a:srgbClr val="000000"/>
                </a:solidFill>
                <a:latin typeface="Times New Roman" charset="0"/>
              </a:rPr>
              <a:t>The Soft Drink Manufacturing market </a:t>
            </a:r>
            <a:r>
              <a:rPr lang="en-US" sz="2000" dirty="0" smtClean="0">
                <a:solidFill>
                  <a:srgbClr val="000000"/>
                </a:solidFill>
                <a:latin typeface="Times New Roman" charset="0"/>
              </a:rPr>
              <a:t>is predominantly </a:t>
            </a:r>
            <a:r>
              <a:rPr lang="en-US" sz="2000" dirty="0">
                <a:solidFill>
                  <a:srgbClr val="000000"/>
                </a:solidFill>
                <a:latin typeface="Times New Roman" charset="0"/>
              </a:rPr>
              <a:t>ruled by three players, </a:t>
            </a:r>
            <a:r>
              <a:rPr lang="en-US" sz="2000" dirty="0" smtClean="0">
                <a:solidFill>
                  <a:srgbClr val="000000"/>
                </a:solidFill>
                <a:latin typeface="Times New Roman" charset="0"/>
              </a:rPr>
              <a:t>Coca-Cola Company (28.6%), </a:t>
            </a:r>
            <a:r>
              <a:rPr lang="en-US" sz="2000" dirty="0">
                <a:solidFill>
                  <a:srgbClr val="000000"/>
                </a:solidFill>
                <a:latin typeface="Times New Roman" charset="0"/>
              </a:rPr>
              <a:t>PepsiCo </a:t>
            </a:r>
            <a:r>
              <a:rPr lang="en-US" sz="2000" dirty="0" err="1">
                <a:solidFill>
                  <a:srgbClr val="000000"/>
                </a:solidFill>
                <a:latin typeface="Times New Roman" charset="0"/>
              </a:rPr>
              <a:t>Inc</a:t>
            </a:r>
            <a:r>
              <a:rPr lang="en-US" sz="2000" dirty="0">
                <a:solidFill>
                  <a:srgbClr val="000000"/>
                </a:solidFill>
                <a:latin typeface="Times New Roman" charset="0"/>
              </a:rPr>
              <a:t> (26.8%) and </a:t>
            </a:r>
            <a:r>
              <a:rPr lang="en-US" sz="2000" dirty="0" err="1">
                <a:solidFill>
                  <a:srgbClr val="000000"/>
                </a:solidFill>
                <a:latin typeface="Times New Roman" charset="0"/>
              </a:rPr>
              <a:t>Dr</a:t>
            </a:r>
            <a:r>
              <a:rPr lang="en-US" sz="2000" dirty="0">
                <a:solidFill>
                  <a:srgbClr val="000000"/>
                </a:solidFill>
                <a:latin typeface="Times New Roman" charset="0"/>
              </a:rPr>
              <a:t> Pepper </a:t>
            </a:r>
            <a:r>
              <a:rPr lang="en-US" sz="2000" dirty="0" smtClean="0">
                <a:solidFill>
                  <a:srgbClr val="000000"/>
                </a:solidFill>
                <a:latin typeface="Times New Roman" charset="0"/>
              </a:rPr>
              <a:t>(</a:t>
            </a:r>
            <a:r>
              <a:rPr lang="en-US" sz="2000" dirty="0">
                <a:solidFill>
                  <a:srgbClr val="000000"/>
                </a:solidFill>
                <a:latin typeface="Times New Roman" charset="0"/>
              </a:rPr>
              <a:t>8.6%). </a:t>
            </a:r>
          </a:p>
          <a:p>
            <a:pPr algn="just" fontAlgn="base">
              <a:buFont typeface="Arial" charset="0"/>
              <a:buChar char="•"/>
            </a:pPr>
            <a:endParaRPr lang="en-US" sz="2000" dirty="0" smtClean="0">
              <a:solidFill>
                <a:srgbClr val="000000"/>
              </a:solidFill>
              <a:latin typeface="Times New Roman" charset="0"/>
            </a:endParaRPr>
          </a:p>
          <a:p>
            <a:pPr algn="just" fontAlgn="base">
              <a:buFont typeface="Arial" charset="0"/>
              <a:buChar char="•"/>
            </a:pPr>
            <a:endParaRPr lang="en-US" sz="2000" dirty="0">
              <a:solidFill>
                <a:srgbClr val="000000"/>
              </a:solidFill>
              <a:latin typeface="Times New Roman" charset="0"/>
            </a:endParaRPr>
          </a:p>
          <a:p>
            <a:pPr algn="just" fontAlgn="base">
              <a:buFont typeface="Arial" charset="0"/>
              <a:buChar char="•"/>
            </a:pPr>
            <a:r>
              <a:rPr lang="en-US" sz="2000" dirty="0">
                <a:solidFill>
                  <a:srgbClr val="000000"/>
                </a:solidFill>
                <a:latin typeface="Times New Roman" charset="0"/>
              </a:rPr>
              <a:t>The Coca-Cola Company in itself is the world’s largest nonalcoholic beverage company with above 500 brands, few of them alone generating more than a billion dollars revenue each. </a:t>
            </a:r>
            <a:endParaRPr lang="en-US" sz="2000" dirty="0" smtClean="0">
              <a:solidFill>
                <a:srgbClr val="000000"/>
              </a:solidFill>
              <a:latin typeface="Times New Roman" charset="0"/>
            </a:endParaRPr>
          </a:p>
          <a:p>
            <a:r>
              <a:rPr lang="en-US" sz="2000" dirty="0"/>
              <a:t/>
            </a:r>
            <a:br>
              <a:rPr lang="en-US" sz="2000" dirty="0"/>
            </a:br>
            <a:endParaRPr lang="en-US" sz="2000" dirty="0"/>
          </a:p>
        </p:txBody>
      </p:sp>
      <p:pic>
        <p:nvPicPr>
          <p:cNvPr id="13" name="Picture 12"/>
          <p:cNvPicPr>
            <a:picLocks noChangeAspect="1"/>
          </p:cNvPicPr>
          <p:nvPr/>
        </p:nvPicPr>
        <p:blipFill>
          <a:blip r:embed="rId2"/>
          <a:stretch>
            <a:fillRect/>
          </a:stretch>
        </p:blipFill>
        <p:spPr>
          <a:xfrm>
            <a:off x="6768560" y="2169043"/>
            <a:ext cx="5237073" cy="3274828"/>
          </a:xfrm>
          <a:prstGeom prst="rect">
            <a:avLst/>
          </a:prstGeom>
        </p:spPr>
      </p:pic>
    </p:spTree>
    <p:extLst>
      <p:ext uri="{BB962C8B-B14F-4D97-AF65-F5344CB8AC3E}">
        <p14:creationId xmlns:p14="http://schemas.microsoft.com/office/powerpoint/2010/main" val="1327072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descr="https://lh4.googleusercontent.com/Cw-SraLgz9W-vOavBoPSUu1fkkOyrv9pmjX1zoNgIAceA5ccLnxtWQf8YuoRVR1o01sYCHxfnqSKF9h4_yLkPR6aiOe-fj6FRy-4ZJJdsazvugOpSA4ebZBeFDYbL-XWt9ylmeWAYHk"/>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descr="https://lh4.googleusercontent.com/Cw-SraLgz9W-vOavBoPSUu1fkkOyrv9pmjX1zoNgIAceA5ccLnxtWQf8YuoRVR1o01sYCHxfnqSKF9h4_yLkPR6aiOe-fj6FRy-4ZJJdsazvugOpSA4ebZBeFDYbL-XWt9ylmeWAYHk"/>
          <p:cNvPicPr/>
          <p:nvPr/>
        </p:nvPicPr>
        <p:blipFill>
          <a:blip r:embed="rId2">
            <a:extLst>
              <a:ext uri="{28A0092B-C50C-407E-A947-70E740481C1C}">
                <a14:useLocalDpi xmlns:a14="http://schemas.microsoft.com/office/drawing/2010/main" val="0"/>
              </a:ext>
            </a:extLst>
          </a:blip>
          <a:srcRect/>
          <a:stretch>
            <a:fillRect/>
          </a:stretch>
        </p:blipFill>
        <p:spPr bwMode="auto">
          <a:xfrm>
            <a:off x="5089451" y="1871330"/>
            <a:ext cx="7102549" cy="4450651"/>
          </a:xfrm>
          <a:prstGeom prst="rect">
            <a:avLst/>
          </a:prstGeom>
          <a:noFill/>
          <a:ln>
            <a:noFill/>
          </a:ln>
        </p:spPr>
      </p:pic>
      <p:sp>
        <p:nvSpPr>
          <p:cNvPr id="3" name="Rectangle 2"/>
          <p:cNvSpPr/>
          <p:nvPr/>
        </p:nvSpPr>
        <p:spPr>
          <a:xfrm>
            <a:off x="708838" y="2637449"/>
            <a:ext cx="3756837" cy="2031325"/>
          </a:xfrm>
          <a:prstGeom prst="rect">
            <a:avLst/>
          </a:prstGeom>
        </p:spPr>
        <p:txBody>
          <a:bodyPr wrap="square">
            <a:spAutoFit/>
          </a:bodyPr>
          <a:lstStyle/>
          <a:p>
            <a:pPr algn="just" fontAlgn="base">
              <a:buFont typeface="Arial" charset="0"/>
              <a:buChar char="•"/>
            </a:pPr>
            <a:r>
              <a:rPr lang="en-US">
                <a:solidFill>
                  <a:srgbClr val="000000"/>
                </a:solidFill>
                <a:latin typeface="Times New Roman" charset="0"/>
              </a:rPr>
              <a:t> PepsiCo owns the leading brands across its snack foods and beverage portfolio, with 22 brands generating more a billion dollars each in revenue. </a:t>
            </a:r>
            <a:r>
              <a:rPr lang="en-US" dirty="0">
                <a:solidFill>
                  <a:srgbClr val="000000"/>
                </a:solidFill>
                <a:latin typeface="Times New Roman" charset="0"/>
              </a:rPr>
              <a:t>The companies have a combined share of about 70% of the US carbonated soft drink (CSD) market.</a:t>
            </a:r>
            <a:endParaRPr lang="en-US" dirty="0">
              <a:solidFill>
                <a:srgbClr val="000000"/>
              </a:solidFill>
              <a:latin typeface="Times New Roman" charset="0"/>
            </a:endParaRPr>
          </a:p>
        </p:txBody>
      </p:sp>
      <p:sp>
        <p:nvSpPr>
          <p:cNvPr id="7" name="Rectangle 6"/>
          <p:cNvSpPr/>
          <p:nvPr/>
        </p:nvSpPr>
        <p:spPr>
          <a:xfrm>
            <a:off x="0" y="816518"/>
            <a:ext cx="12192000" cy="707886"/>
          </a:xfrm>
          <a:prstGeom prst="rect">
            <a:avLst/>
          </a:prstGeom>
        </p:spPr>
        <p:txBody>
          <a:bodyPr wrap="square">
            <a:spAutoFit/>
          </a:bodyPr>
          <a:lstStyle/>
          <a:p>
            <a:pPr lvl="1" algn="ctr"/>
            <a:r>
              <a:rPr lang="en-US" sz="4000" b="1" dirty="0"/>
              <a:t>PART 1: INDUSTRY </a:t>
            </a:r>
            <a:r>
              <a:rPr lang="en-US" sz="4000" b="1" dirty="0" smtClean="0"/>
              <a:t>ANALYSIS (contd.)</a:t>
            </a:r>
            <a:r>
              <a:rPr lang="en-US" sz="4000" dirty="0" smtClean="0"/>
              <a:t> </a:t>
            </a:r>
            <a:endParaRPr lang="en-US" sz="4000" dirty="0"/>
          </a:p>
        </p:txBody>
      </p:sp>
    </p:spTree>
    <p:extLst>
      <p:ext uri="{BB962C8B-B14F-4D97-AF65-F5344CB8AC3E}">
        <p14:creationId xmlns:p14="http://schemas.microsoft.com/office/powerpoint/2010/main" val="18558070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descr="https://lh4.googleusercontent.com/Cw-SraLgz9W-vOavBoPSUu1fkkOyrv9pmjX1zoNgIAceA5ccLnxtWQf8YuoRVR1o01sYCHxfnqSKF9h4_yLkPR6aiOe-fj6FRy-4ZJJdsazvugOpSA4ebZBeFDYbL-XWt9ylmeWAYHk"/>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538717" y="2036122"/>
            <a:ext cx="10582939" cy="4093428"/>
          </a:xfrm>
          <a:prstGeom prst="rect">
            <a:avLst/>
          </a:prstGeom>
        </p:spPr>
        <p:txBody>
          <a:bodyPr wrap="square">
            <a:spAutoFit/>
          </a:bodyPr>
          <a:lstStyle/>
          <a:p>
            <a:pPr marL="342900" indent="-342900" fontAlgn="base">
              <a:buFont typeface="Arial" charset="0"/>
              <a:buChar char="•"/>
            </a:pPr>
            <a:r>
              <a:rPr lang="en-US" sz="2000" dirty="0" smtClean="0">
                <a:latin typeface="Times New Roman" charset="0"/>
                <a:ea typeface="Times New Roman" charset="0"/>
                <a:cs typeface="Times New Roman" charset="0"/>
              </a:rPr>
              <a:t>The </a:t>
            </a:r>
            <a:r>
              <a:rPr lang="en-US" sz="2000" dirty="0">
                <a:latin typeface="Times New Roman" charset="0"/>
                <a:ea typeface="Times New Roman" charset="0"/>
                <a:cs typeface="Times New Roman" charset="0"/>
              </a:rPr>
              <a:t>products of soft drink production are distributed to six main segments. Supermarkets and general merchandisers represent the largest channel. </a:t>
            </a:r>
            <a:endParaRPr lang="en-US" sz="2000" dirty="0" smtClean="0">
              <a:latin typeface="Times New Roman" charset="0"/>
              <a:ea typeface="Times New Roman" charset="0"/>
              <a:cs typeface="Times New Roman" charset="0"/>
            </a:endParaRPr>
          </a:p>
          <a:p>
            <a:pPr marL="342900" indent="-342900" fontAlgn="base">
              <a:buFont typeface="Arial" charset="0"/>
              <a:buChar char="•"/>
            </a:pPr>
            <a:r>
              <a:rPr lang="en-US" sz="2000" dirty="0" smtClean="0">
                <a:latin typeface="Times New Roman" charset="0"/>
                <a:ea typeface="Times New Roman" charset="0"/>
                <a:cs typeface="Times New Roman" charset="0"/>
              </a:rPr>
              <a:t>The </a:t>
            </a:r>
            <a:r>
              <a:rPr lang="en-US" sz="2000" dirty="0">
                <a:latin typeface="Times New Roman" charset="0"/>
                <a:ea typeface="Times New Roman" charset="0"/>
                <a:cs typeface="Times New Roman" charset="0"/>
              </a:rPr>
              <a:t>consumer purchases from here, soft drinks, which accounts for 48% of the market. </a:t>
            </a:r>
            <a:endParaRPr lang="en-US" sz="2000" dirty="0" smtClean="0">
              <a:latin typeface="Times New Roman" charset="0"/>
              <a:ea typeface="Times New Roman" charset="0"/>
              <a:cs typeface="Times New Roman" charset="0"/>
            </a:endParaRPr>
          </a:p>
          <a:p>
            <a:pPr marL="342900" indent="-342900" fontAlgn="base">
              <a:buFont typeface="Arial" charset="0"/>
              <a:buChar char="•"/>
            </a:pPr>
            <a:r>
              <a:rPr lang="en-US" sz="2000" dirty="0" smtClean="0">
                <a:latin typeface="Times New Roman" charset="0"/>
                <a:ea typeface="Times New Roman" charset="0"/>
                <a:cs typeface="Times New Roman" charset="0"/>
              </a:rPr>
              <a:t>The </a:t>
            </a:r>
            <a:r>
              <a:rPr lang="en-US" sz="2000" dirty="0">
                <a:latin typeface="Times New Roman" charset="0"/>
                <a:ea typeface="Times New Roman" charset="0"/>
                <a:cs typeface="Times New Roman" charset="0"/>
              </a:rPr>
              <a:t>other five segments included in the soft drink market include are Food Service and drinking places. </a:t>
            </a:r>
            <a:endParaRPr lang="en-US" sz="2000" dirty="0" smtClean="0">
              <a:latin typeface="Times New Roman" charset="0"/>
              <a:ea typeface="Times New Roman" charset="0"/>
              <a:cs typeface="Times New Roman" charset="0"/>
            </a:endParaRPr>
          </a:p>
          <a:p>
            <a:pPr marL="342900" indent="-342900" fontAlgn="base">
              <a:buFont typeface="Arial" charset="0"/>
              <a:buChar char="•"/>
            </a:pPr>
            <a:r>
              <a:rPr lang="en-US" sz="2000" dirty="0" smtClean="0">
                <a:latin typeface="Times New Roman" charset="0"/>
                <a:ea typeface="Times New Roman" charset="0"/>
                <a:cs typeface="Times New Roman" charset="0"/>
              </a:rPr>
              <a:t>20</a:t>
            </a:r>
            <a:r>
              <a:rPr lang="en-US" sz="2000" dirty="0">
                <a:latin typeface="Times New Roman" charset="0"/>
                <a:ea typeface="Times New Roman" charset="0"/>
                <a:cs typeface="Times New Roman" charset="0"/>
              </a:rPr>
              <a:t>% of market includes fast-food outlets, take-out outlets, full-service restaurants and bars, convenience stores, gas </a:t>
            </a:r>
            <a:r>
              <a:rPr lang="en-US" sz="2000" dirty="0" smtClean="0">
                <a:latin typeface="Times New Roman" charset="0"/>
                <a:ea typeface="Times New Roman" charset="0"/>
                <a:cs typeface="Times New Roman" charset="0"/>
              </a:rPr>
              <a:t>stations.</a:t>
            </a:r>
          </a:p>
          <a:p>
            <a:pPr marL="342900" indent="-342900" fontAlgn="base">
              <a:buFont typeface="Arial" charset="0"/>
              <a:buChar char="•"/>
            </a:pPr>
            <a:r>
              <a:rPr lang="en-US" sz="2000" dirty="0" smtClean="0">
                <a:latin typeface="Times New Roman" charset="0"/>
                <a:ea typeface="Times New Roman" charset="0"/>
                <a:cs typeface="Times New Roman" charset="0"/>
              </a:rPr>
              <a:t>12</a:t>
            </a:r>
            <a:r>
              <a:rPr lang="en-US" sz="2000" dirty="0">
                <a:latin typeface="Times New Roman" charset="0"/>
                <a:ea typeface="Times New Roman" charset="0"/>
                <a:cs typeface="Times New Roman" charset="0"/>
              </a:rPr>
              <a:t>% of the market includes stand-alone convenience stores and stored attached to the gas stations. </a:t>
            </a:r>
            <a:endParaRPr lang="en-US" sz="2000" dirty="0" smtClean="0">
              <a:latin typeface="Times New Roman" charset="0"/>
              <a:ea typeface="Times New Roman" charset="0"/>
              <a:cs typeface="Times New Roman" charset="0"/>
            </a:endParaRPr>
          </a:p>
          <a:p>
            <a:pPr marL="342900" indent="-342900" fontAlgn="base">
              <a:buFont typeface="Arial" charset="0"/>
              <a:buChar char="•"/>
            </a:pPr>
            <a:r>
              <a:rPr lang="en-US" sz="2000" dirty="0" smtClean="0">
                <a:latin typeface="Times New Roman" charset="0"/>
                <a:ea typeface="Times New Roman" charset="0"/>
                <a:cs typeface="Times New Roman" charset="0"/>
              </a:rPr>
              <a:t>11</a:t>
            </a:r>
            <a:r>
              <a:rPr lang="en-US" sz="2000" dirty="0">
                <a:latin typeface="Times New Roman" charset="0"/>
                <a:ea typeface="Times New Roman" charset="0"/>
                <a:cs typeface="Times New Roman" charset="0"/>
              </a:rPr>
              <a:t>% of the market included vending machines in transportation outlets or other areas of </a:t>
            </a:r>
            <a:r>
              <a:rPr lang="en-US" sz="2000" dirty="0" smtClean="0">
                <a:latin typeface="Times New Roman" charset="0"/>
                <a:ea typeface="Times New Roman" charset="0"/>
                <a:cs typeface="Times New Roman" charset="0"/>
              </a:rPr>
              <a:t>convenience.</a:t>
            </a:r>
          </a:p>
          <a:p>
            <a:pPr marL="342900" indent="-342900" fontAlgn="base">
              <a:buFont typeface="Arial" charset="0"/>
              <a:buChar char="•"/>
            </a:pPr>
            <a:r>
              <a:rPr lang="en-US" sz="2000" dirty="0" smtClean="0">
                <a:latin typeface="Times New Roman" charset="0"/>
                <a:ea typeface="Times New Roman" charset="0"/>
                <a:cs typeface="Times New Roman" charset="0"/>
              </a:rPr>
              <a:t>The </a:t>
            </a:r>
            <a:r>
              <a:rPr lang="en-US" sz="2000" dirty="0">
                <a:latin typeface="Times New Roman" charset="0"/>
                <a:ea typeface="Times New Roman" charset="0"/>
                <a:cs typeface="Times New Roman" charset="0"/>
              </a:rPr>
              <a:t>other 8% of the market includes smaller outlets such as drug stores, community centers, and private clubs. </a:t>
            </a:r>
            <a:endParaRPr lang="en-US" sz="2000" dirty="0" smtClean="0">
              <a:latin typeface="Times New Roman" charset="0"/>
              <a:ea typeface="Times New Roman" charset="0"/>
              <a:cs typeface="Times New Roman" charset="0"/>
            </a:endParaRPr>
          </a:p>
          <a:p>
            <a:pPr marL="342900" indent="-342900" fontAlgn="base">
              <a:buFont typeface="Arial" charset="0"/>
              <a:buChar char="•"/>
            </a:pPr>
            <a:r>
              <a:rPr lang="en-US" sz="2000" dirty="0" smtClean="0">
                <a:latin typeface="Times New Roman" charset="0"/>
                <a:ea typeface="Times New Roman" charset="0"/>
                <a:cs typeface="Times New Roman" charset="0"/>
              </a:rPr>
              <a:t>Exports </a:t>
            </a:r>
            <a:r>
              <a:rPr lang="en-US" sz="2000" dirty="0">
                <a:latin typeface="Times New Roman" charset="0"/>
                <a:ea typeface="Times New Roman" charset="0"/>
                <a:cs typeface="Times New Roman" charset="0"/>
              </a:rPr>
              <a:t>account for 1% of the market, including to exports to Canada, Japan and Mexico. </a:t>
            </a:r>
            <a:endParaRPr lang="en-US" sz="2000" dirty="0">
              <a:solidFill>
                <a:srgbClr val="000000"/>
              </a:solidFill>
              <a:latin typeface="Times New Roman" charset="0"/>
              <a:ea typeface="Times New Roman" charset="0"/>
              <a:cs typeface="Times New Roman" charset="0"/>
            </a:endParaRPr>
          </a:p>
        </p:txBody>
      </p:sp>
      <p:sp>
        <p:nvSpPr>
          <p:cNvPr id="7" name="Rectangle 6"/>
          <p:cNvSpPr/>
          <p:nvPr/>
        </p:nvSpPr>
        <p:spPr>
          <a:xfrm>
            <a:off x="0" y="816518"/>
            <a:ext cx="12192000" cy="707886"/>
          </a:xfrm>
          <a:prstGeom prst="rect">
            <a:avLst/>
          </a:prstGeom>
        </p:spPr>
        <p:txBody>
          <a:bodyPr wrap="square">
            <a:spAutoFit/>
          </a:bodyPr>
          <a:lstStyle/>
          <a:p>
            <a:pPr lvl="1" algn="ctr"/>
            <a:r>
              <a:rPr lang="en-US" sz="4000" b="1" dirty="0"/>
              <a:t>PART 1: INDUSTRY </a:t>
            </a:r>
            <a:r>
              <a:rPr lang="en-US" sz="4000" b="1" dirty="0" smtClean="0"/>
              <a:t>ANALYSIS (contd.)</a:t>
            </a:r>
            <a:r>
              <a:rPr lang="en-US" sz="4000" dirty="0" smtClean="0"/>
              <a:t> </a:t>
            </a:r>
            <a:endParaRPr lang="en-US" sz="4000" dirty="0"/>
          </a:p>
        </p:txBody>
      </p:sp>
    </p:spTree>
    <p:extLst>
      <p:ext uri="{BB962C8B-B14F-4D97-AF65-F5344CB8AC3E}">
        <p14:creationId xmlns:p14="http://schemas.microsoft.com/office/powerpoint/2010/main" val="7685921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960" y="860743"/>
            <a:ext cx="6733958" cy="829945"/>
          </a:xfrm>
        </p:spPr>
        <p:txBody>
          <a:bodyPr/>
          <a:lstStyle/>
          <a:p>
            <a:r>
              <a:rPr lang="en-US" dirty="0" smtClean="0"/>
              <a:t>The Coca-Cola Company</a:t>
            </a:r>
            <a:endParaRPr lang="en-US" dirty="0"/>
          </a:p>
        </p:txBody>
      </p:sp>
      <p:sp>
        <p:nvSpPr>
          <p:cNvPr id="3" name="Content Placeholder 2"/>
          <p:cNvSpPr>
            <a:spLocks noGrp="1"/>
          </p:cNvSpPr>
          <p:nvPr>
            <p:ph idx="1"/>
          </p:nvPr>
        </p:nvSpPr>
        <p:spPr>
          <a:xfrm>
            <a:off x="838200" y="2194957"/>
            <a:ext cx="10515600" cy="3982006"/>
          </a:xfrm>
        </p:spPr>
        <p:txBody>
          <a:bodyPr>
            <a:normAutofit/>
          </a:bodyPr>
          <a:lstStyle/>
          <a:p>
            <a:pPr>
              <a:lnSpc>
                <a:spcPct val="200000"/>
              </a:lnSpc>
              <a:buClr>
                <a:schemeClr val="tx1"/>
              </a:buClr>
              <a:buFont typeface="Arial" charset="0"/>
              <a:buChar char="•"/>
            </a:pPr>
            <a:r>
              <a:rPr lang="en-US" sz="2400" dirty="0" smtClean="0">
                <a:latin typeface="Times New Roman" charset="0"/>
                <a:ea typeface="Times New Roman" charset="0"/>
                <a:cs typeface="Times New Roman" charset="0"/>
              </a:rPr>
              <a:t> Founded </a:t>
            </a:r>
            <a:r>
              <a:rPr lang="en-US" sz="2400" dirty="0" smtClean="0">
                <a:latin typeface="Times New Roman" charset="0"/>
                <a:ea typeface="Times New Roman" charset="0"/>
                <a:cs typeface="Times New Roman" charset="0"/>
              </a:rPr>
              <a:t>in </a:t>
            </a:r>
            <a:r>
              <a:rPr lang="en-US" sz="2400" dirty="0" smtClean="0">
                <a:latin typeface="Times New Roman" charset="0"/>
                <a:ea typeface="Times New Roman" charset="0"/>
                <a:cs typeface="Times New Roman" charset="0"/>
              </a:rPr>
              <a:t>1892</a:t>
            </a:r>
          </a:p>
          <a:p>
            <a:pPr>
              <a:lnSpc>
                <a:spcPct val="200000"/>
              </a:lnSpc>
              <a:buClr>
                <a:schemeClr val="tx1"/>
              </a:buClr>
              <a:buFont typeface="Arial" charset="0"/>
              <a:buChar char="•"/>
            </a:pPr>
            <a:r>
              <a:rPr lang="en-US" sz="2400" dirty="0" smtClean="0">
                <a:latin typeface="Times New Roman" charset="0"/>
                <a:ea typeface="Times New Roman" charset="0"/>
                <a:cs typeface="Times New Roman" charset="0"/>
              </a:rPr>
              <a:t> Sales- </a:t>
            </a:r>
            <a:r>
              <a:rPr lang="en-US" sz="2400" dirty="0" smtClean="0">
                <a:latin typeface="Times New Roman" charset="0"/>
                <a:ea typeface="Times New Roman" charset="0"/>
                <a:cs typeface="Times New Roman" charset="0"/>
              </a:rPr>
              <a:t>3300 products in  over 200 </a:t>
            </a:r>
            <a:r>
              <a:rPr lang="en-US" sz="2400" dirty="0" smtClean="0">
                <a:latin typeface="Times New Roman" charset="0"/>
                <a:ea typeface="Times New Roman" charset="0"/>
                <a:cs typeface="Times New Roman" charset="0"/>
              </a:rPr>
              <a:t>countries</a:t>
            </a:r>
          </a:p>
          <a:p>
            <a:pPr>
              <a:lnSpc>
                <a:spcPct val="200000"/>
              </a:lnSpc>
              <a:buClr>
                <a:schemeClr val="tx1"/>
              </a:buClr>
              <a:buFont typeface="Arial" charset="0"/>
              <a:buChar char="•"/>
            </a:pPr>
            <a:r>
              <a:rPr lang="en-US" sz="2400" dirty="0">
                <a:latin typeface="Times New Roman" charset="0"/>
                <a:ea typeface="Times New Roman" charset="0"/>
                <a:cs typeface="Times New Roman" charset="0"/>
              </a:rPr>
              <a:t> </a:t>
            </a:r>
            <a:r>
              <a:rPr lang="en-US" sz="2400" dirty="0" smtClean="0">
                <a:latin typeface="Times New Roman" charset="0"/>
                <a:ea typeface="Times New Roman" charset="0"/>
                <a:cs typeface="Times New Roman" charset="0"/>
              </a:rPr>
              <a:t>Revenue </a:t>
            </a:r>
            <a:r>
              <a:rPr lang="en-US" sz="2400" dirty="0" smtClean="0">
                <a:latin typeface="Times New Roman" charset="0"/>
                <a:ea typeface="Times New Roman" charset="0"/>
                <a:cs typeface="Times New Roman" charset="0"/>
              </a:rPr>
              <a:t>(in 2015)- $44 </a:t>
            </a:r>
            <a:r>
              <a:rPr lang="en-US" sz="2400" dirty="0" smtClean="0">
                <a:latin typeface="Times New Roman" charset="0"/>
                <a:ea typeface="Times New Roman" charset="0"/>
                <a:cs typeface="Times New Roman" charset="0"/>
              </a:rPr>
              <a:t>billion</a:t>
            </a:r>
          </a:p>
          <a:p>
            <a:pPr>
              <a:lnSpc>
                <a:spcPct val="200000"/>
              </a:lnSpc>
              <a:buClr>
                <a:schemeClr val="tx1"/>
              </a:buClr>
              <a:buFont typeface="Arial" charset="0"/>
              <a:buChar char="•"/>
            </a:pPr>
            <a:r>
              <a:rPr lang="en-US" sz="2400" dirty="0">
                <a:latin typeface="Times New Roman" charset="0"/>
                <a:ea typeface="Times New Roman" charset="0"/>
                <a:cs typeface="Times New Roman" charset="0"/>
              </a:rPr>
              <a:t> </a:t>
            </a:r>
            <a:r>
              <a:rPr lang="en-US" sz="2400" dirty="0" smtClean="0">
                <a:latin typeface="Times New Roman" charset="0"/>
                <a:ea typeface="Times New Roman" charset="0"/>
                <a:cs typeface="Times New Roman" charset="0"/>
              </a:rPr>
              <a:t>No</a:t>
            </a:r>
            <a:r>
              <a:rPr lang="en-US" sz="2400" dirty="0" smtClean="0">
                <a:latin typeface="Times New Roman" charset="0"/>
                <a:ea typeface="Times New Roman" charset="0"/>
                <a:cs typeface="Times New Roman" charset="0"/>
              </a:rPr>
              <a:t>. of employees- 123,200</a:t>
            </a:r>
          </a:p>
          <a:p>
            <a:endParaRPr lang="en-US" sz="2400" dirty="0">
              <a:latin typeface="Times New Roman" charset="0"/>
              <a:ea typeface="Times New Roman" charset="0"/>
              <a:cs typeface="Times New Roman"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2158" y="1690688"/>
            <a:ext cx="3781642" cy="3781642"/>
          </a:xfrm>
          <a:prstGeom prst="rect">
            <a:avLst/>
          </a:prstGeom>
        </p:spPr>
      </p:pic>
    </p:spTree>
    <p:extLst>
      <p:ext uri="{BB962C8B-B14F-4D97-AF65-F5344CB8AC3E}">
        <p14:creationId xmlns:p14="http://schemas.microsoft.com/office/powerpoint/2010/main" val="7031753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12192000" cy="630128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60" y="-1"/>
            <a:ext cx="3190240" cy="585074"/>
          </a:xfrm>
        </p:spPr>
        <p:txBody>
          <a:bodyPr>
            <a:noAutofit/>
          </a:bodyPr>
          <a:lstStyle/>
          <a:p>
            <a:r>
              <a:rPr lang="en-US" sz="3600" b="1" dirty="0" smtClean="0"/>
              <a:t>SWOT Analysis</a:t>
            </a:r>
            <a:endParaRPr lang="en-US" sz="3600"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03737650"/>
              </p:ext>
            </p:extLst>
          </p:nvPr>
        </p:nvGraphicFramePr>
        <p:xfrm>
          <a:off x="1097280" y="585074"/>
          <a:ext cx="10058400" cy="57162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96953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Strategic Management of Information Systems</a:t>
            </a:r>
            <a:endParaRPr lang="en-US" dirty="0"/>
          </a:p>
        </p:txBody>
      </p:sp>
      <p:sp>
        <p:nvSpPr>
          <p:cNvPr id="3" name="Content Placeholder 2"/>
          <p:cNvSpPr>
            <a:spLocks noGrp="1"/>
          </p:cNvSpPr>
          <p:nvPr>
            <p:ph idx="1"/>
          </p:nvPr>
        </p:nvSpPr>
        <p:spPr>
          <a:xfrm>
            <a:off x="838200" y="2201406"/>
            <a:ext cx="10515600" cy="4351338"/>
          </a:xfrm>
        </p:spPr>
        <p:txBody>
          <a:bodyPr/>
          <a:lstStyle/>
          <a:p>
            <a:pPr>
              <a:lnSpc>
                <a:spcPct val="150000"/>
              </a:lnSpc>
              <a:buClr>
                <a:schemeClr val="tx1"/>
              </a:buClr>
              <a:buFont typeface="Arial" charset="0"/>
              <a:buChar char="•"/>
            </a:pPr>
            <a:r>
              <a:rPr lang="en-US" dirty="0" smtClean="0"/>
              <a:t>ERP Solutions</a:t>
            </a:r>
          </a:p>
          <a:p>
            <a:pPr>
              <a:lnSpc>
                <a:spcPct val="150000"/>
              </a:lnSpc>
              <a:buClr>
                <a:schemeClr val="tx1"/>
              </a:buClr>
              <a:buFont typeface="Arial" charset="0"/>
              <a:buChar char="•"/>
            </a:pPr>
            <a:r>
              <a:rPr lang="en-US" dirty="0" smtClean="0"/>
              <a:t>Outsourcing</a:t>
            </a:r>
          </a:p>
          <a:p>
            <a:pPr>
              <a:lnSpc>
                <a:spcPct val="150000"/>
              </a:lnSpc>
              <a:buClr>
                <a:schemeClr val="tx1"/>
              </a:buClr>
              <a:buFont typeface="Arial" charset="0"/>
              <a:buChar char="•"/>
            </a:pPr>
            <a:r>
              <a:rPr lang="en-US" dirty="0" smtClean="0"/>
              <a:t>Supply Chain</a:t>
            </a:r>
          </a:p>
          <a:p>
            <a:pPr>
              <a:lnSpc>
                <a:spcPct val="150000"/>
              </a:lnSpc>
              <a:buClr>
                <a:schemeClr val="tx1"/>
              </a:buClr>
              <a:buFont typeface="Arial" charset="0"/>
              <a:buChar char="•"/>
            </a:pPr>
            <a:r>
              <a:rPr lang="en-US" dirty="0" smtClean="0"/>
              <a:t>Customer Care Provision</a:t>
            </a:r>
          </a:p>
          <a:p>
            <a:pPr>
              <a:lnSpc>
                <a:spcPct val="150000"/>
              </a:lnSpc>
              <a:buClr>
                <a:schemeClr val="tx1"/>
              </a:buClr>
              <a:buFont typeface="Arial" charset="0"/>
              <a:buChar char="•"/>
            </a:pPr>
            <a:r>
              <a:rPr lang="en-US" dirty="0" smtClean="0"/>
              <a:t>Database use</a:t>
            </a:r>
          </a:p>
          <a:p>
            <a:pPr>
              <a:buClr>
                <a:schemeClr val="tx1"/>
              </a:buClr>
            </a:pPr>
            <a:endParaRPr lang="en-US" dirty="0"/>
          </a:p>
        </p:txBody>
      </p:sp>
    </p:spTree>
    <p:extLst>
      <p:ext uri="{BB962C8B-B14F-4D97-AF65-F5344CB8AC3E}">
        <p14:creationId xmlns:p14="http://schemas.microsoft.com/office/powerpoint/2010/main" val="18207073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52284"/>
            <a:ext cx="12192000" cy="1446550"/>
          </a:xfrm>
          <a:prstGeom prst="rect">
            <a:avLst/>
          </a:prstGeom>
        </p:spPr>
        <p:txBody>
          <a:bodyPr wrap="square">
            <a:spAutoFit/>
          </a:bodyPr>
          <a:lstStyle/>
          <a:p>
            <a:pPr lvl="1" algn="ctr"/>
            <a:r>
              <a:rPr lang="en-US" sz="4400" b="1" dirty="0"/>
              <a:t>PART </a:t>
            </a:r>
            <a:r>
              <a:rPr lang="en-US" sz="4400" b="1" dirty="0" smtClean="0"/>
              <a:t>2</a:t>
            </a:r>
            <a:r>
              <a:rPr lang="en-US" sz="4400" b="1" smtClean="0"/>
              <a:t>: </a:t>
            </a:r>
          </a:p>
          <a:p>
            <a:pPr lvl="1" algn="ctr"/>
            <a:r>
              <a:rPr lang="en-US" sz="4400" b="1" dirty="0" smtClean="0"/>
              <a:t>NATIONAL ENVIRONMENT</a:t>
            </a:r>
            <a:endParaRPr lang="en-US" sz="4400" dirty="0"/>
          </a:p>
        </p:txBody>
      </p:sp>
      <p:pic>
        <p:nvPicPr>
          <p:cNvPr id="5" name="Picture 4"/>
          <p:cNvPicPr/>
          <p:nvPr/>
        </p:nvPicPr>
        <p:blipFill rotWithShape="1">
          <a:blip r:embed="rId2"/>
          <a:srcRect t="14812"/>
          <a:stretch/>
        </p:blipFill>
        <p:spPr>
          <a:xfrm>
            <a:off x="1727200" y="1849120"/>
            <a:ext cx="9083040" cy="4348480"/>
          </a:xfrm>
          <a:prstGeom prst="rect">
            <a:avLst/>
          </a:prstGeom>
        </p:spPr>
      </p:pic>
    </p:spTree>
    <p:extLst>
      <p:ext uri="{BB962C8B-B14F-4D97-AF65-F5344CB8AC3E}">
        <p14:creationId xmlns:p14="http://schemas.microsoft.com/office/powerpoint/2010/main" val="1147221316"/>
      </p:ext>
    </p:extLst>
  </p:cSld>
  <p:clrMapOvr>
    <a:masterClrMapping/>
  </p:clrMapOvr>
</p:sld>
</file>

<file path=ppt/theme/theme1.xml><?xml version="1.0" encoding="utf-8"?>
<a:theme xmlns:a="http://schemas.openxmlformats.org/drawingml/2006/main" name="Retrospec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CA72677B-2F8C-4192-8EBE-D360BE3B2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92</TotalTime>
  <Words>1601</Words>
  <Application>Microsoft Macintosh PowerPoint</Application>
  <PresentationFormat>Widescreen</PresentationFormat>
  <Paragraphs>216</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Calibri</vt:lpstr>
      <vt:lpstr>Calibri Light</vt:lpstr>
      <vt:lpstr>Times New Roman</vt:lpstr>
      <vt:lpstr>宋体</vt:lpstr>
      <vt:lpstr>Arial</vt:lpstr>
      <vt:lpstr>Retrospect</vt:lpstr>
      <vt:lpstr>PowerPoint Presentation</vt:lpstr>
      <vt:lpstr>PowerPoint Presentation</vt:lpstr>
      <vt:lpstr>PowerPoint Presentation</vt:lpstr>
      <vt:lpstr>PowerPoint Presentation</vt:lpstr>
      <vt:lpstr>PowerPoint Presentation</vt:lpstr>
      <vt:lpstr>The Coca-Cola Company</vt:lpstr>
      <vt:lpstr>SWOT Analysis</vt:lpstr>
      <vt:lpstr>Strategic Management of Information Systems</vt:lpstr>
      <vt:lpstr>PowerPoint Presentation</vt:lpstr>
      <vt:lpstr>Country 1: Coca-Cola in USA</vt:lpstr>
      <vt:lpstr>National and Industry environment</vt:lpstr>
      <vt:lpstr>Cultural and Policy Factors</vt:lpstr>
      <vt:lpstr>Strategic Analysis</vt:lpstr>
      <vt:lpstr>IS Strategic Environment</vt:lpstr>
      <vt:lpstr>Value Chain (IS Strategic Environment)</vt:lpstr>
      <vt:lpstr>Country 2: Coca-Cola in China</vt:lpstr>
      <vt:lpstr>National and Industry environment</vt:lpstr>
      <vt:lpstr>National and Industry environment</vt:lpstr>
      <vt:lpstr>Strategic Analysis</vt:lpstr>
      <vt:lpstr>IS Strategic Environment</vt:lpstr>
      <vt:lpstr>Country 3: Coca-Cola in South Africa</vt:lpstr>
      <vt:lpstr>National and Industry environment</vt:lpstr>
      <vt:lpstr>Strategic Analysis</vt:lpstr>
      <vt:lpstr>IS Strategic Environment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SWOT Analysis</dc:title>
  <dc:creator>Yash Kelkar</dc:creator>
  <cp:lastModifiedBy>Saurabh Sudhir Jape</cp:lastModifiedBy>
  <cp:revision>14</cp:revision>
  <dcterms:created xsi:type="dcterms:W3CDTF">2016-10-23T19:58:14Z</dcterms:created>
  <dcterms:modified xsi:type="dcterms:W3CDTF">2016-10-24T03:13:00Z</dcterms:modified>
</cp:coreProperties>
</file>