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64" r:id="rId3"/>
    <p:sldId id="271" r:id="rId4"/>
    <p:sldId id="265" r:id="rId5"/>
    <p:sldId id="266" r:id="rId6"/>
    <p:sldId id="267" r:id="rId7"/>
    <p:sldId id="268" r:id="rId8"/>
    <p:sldId id="269" r:id="rId9"/>
    <p:sldId id="270" r:id="rId10"/>
    <p:sldId id="275" r:id="rId11"/>
    <p:sldId id="272" r:id="rId12"/>
    <p:sldId id="273" r:id="rId13"/>
    <p:sldId id="274" r:id="rId14"/>
    <p:sldId id="276" r:id="rId15"/>
    <p:sldId id="277"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87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CF4BFA9-4302-4CB5-949A-2BB86A551E49}" type="datetimeFigureOut">
              <a:rPr lang="en-US" smtClean="0"/>
              <a:pPr/>
              <a:t>4/13/2022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B27F64-1D04-4D3B-BD94-2C86F4BA17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CF4BFA9-4302-4CB5-949A-2BB86A551E49}"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F4BFA9-4302-4CB5-949A-2BB86A551E49}"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4BFA9-4302-4CB5-949A-2BB86A551E49}"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BB27F64-1D04-4D3B-BD94-2C86F4BA171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CF4BFA9-4302-4CB5-949A-2BB86A551E49}" type="datetimeFigureOut">
              <a:rPr lang="en-US" smtClean="0"/>
              <a:pPr/>
              <a:t>4/13/2022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B27F64-1D04-4D3B-BD94-2C86F4BA171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1143008"/>
          </a:xfrm>
        </p:spPr>
        <p:txBody>
          <a:bodyPr>
            <a:normAutofit fontScale="90000"/>
          </a:bodyPr>
          <a:lstStyle/>
          <a:p>
            <a:pPr algn="ctr"/>
            <a:r>
              <a:rPr lang="en-US" b="1" dirty="0" smtClean="0"/>
              <a:t>ONLINE GROCERY ORDERING SYSTEM</a:t>
            </a:r>
            <a:endParaRPr lang="en-US" b="1" dirty="0"/>
          </a:p>
        </p:txBody>
      </p:sp>
      <p:sp>
        <p:nvSpPr>
          <p:cNvPr id="3" name="Content Placeholder 2"/>
          <p:cNvSpPr>
            <a:spLocks noGrp="1"/>
          </p:cNvSpPr>
          <p:nvPr>
            <p:ph idx="1"/>
          </p:nvPr>
        </p:nvSpPr>
        <p:spPr>
          <a:xfrm>
            <a:off x="457200" y="3500438"/>
            <a:ext cx="8229600" cy="3357562"/>
          </a:xfrm>
        </p:spPr>
        <p:txBody>
          <a:bodyPr/>
          <a:lstStyle/>
          <a:p>
            <a:pPr>
              <a:buNone/>
            </a:pPr>
            <a:r>
              <a:rPr lang="en-US" b="1" dirty="0" smtClean="0"/>
              <a:t>GROUP NO :- G </a:t>
            </a:r>
            <a:r>
              <a:rPr lang="en-US" b="1" dirty="0" smtClean="0">
                <a:latin typeface="Arial" pitchFamily="34" charset="0"/>
                <a:cs typeface="Arial" pitchFamily="34" charset="0"/>
              </a:rPr>
              <a:t>21</a:t>
            </a:r>
          </a:p>
          <a:p>
            <a:pPr>
              <a:buNone/>
            </a:pPr>
            <a:endParaRPr lang="en-US" b="1" dirty="0" smtClean="0"/>
          </a:p>
          <a:p>
            <a:pPr marL="514350" indent="-514350">
              <a:buFont typeface="Wingdings" pitchFamily="2" charset="2"/>
              <a:buChar char="Ø"/>
            </a:pPr>
            <a:r>
              <a:rPr lang="en-US" dirty="0" smtClean="0"/>
              <a:t>Jawale Saurabh </a:t>
            </a:r>
            <a:r>
              <a:rPr lang="en-US" dirty="0" smtClean="0">
                <a:latin typeface="Arial" pitchFamily="34" charset="0"/>
                <a:cs typeface="Arial" pitchFamily="34" charset="0"/>
              </a:rPr>
              <a:t>(219079)</a:t>
            </a:r>
          </a:p>
          <a:p>
            <a:pPr marL="514350" indent="-514350">
              <a:buFont typeface="Wingdings" pitchFamily="2" charset="2"/>
              <a:buChar char="Ø"/>
            </a:pPr>
            <a:r>
              <a:rPr lang="en-US" dirty="0" smtClean="0"/>
              <a:t>Gurav Ashish (</a:t>
            </a:r>
            <a:r>
              <a:rPr lang="en-US" dirty="0" smtClean="0">
                <a:latin typeface="Arial" pitchFamily="34" charset="0"/>
                <a:cs typeface="Arial" pitchFamily="34" charset="0"/>
              </a:rPr>
              <a:t>219032</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b="1" dirty="0" smtClean="0"/>
              <a:t>ACTIVITY DIAGRAM</a:t>
            </a:r>
            <a:endParaRPr lang="en-US" b="1" dirty="0"/>
          </a:p>
        </p:txBody>
      </p:sp>
      <p:pic>
        <p:nvPicPr>
          <p:cNvPr id="4" name="Content Placeholder 3"/>
          <p:cNvPicPr>
            <a:picLocks noGrp="1"/>
          </p:cNvPicPr>
          <p:nvPr>
            <p:ph idx="1"/>
          </p:nvPr>
        </p:nvPicPr>
        <p:blipFill>
          <a:blip r:embed="rId2"/>
          <a:srcRect/>
          <a:stretch>
            <a:fillRect/>
          </a:stretch>
        </p:blipFill>
        <p:spPr bwMode="auto">
          <a:xfrm>
            <a:off x="1142975" y="1285860"/>
            <a:ext cx="6286545" cy="55721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85884"/>
          </a:xfrm>
        </p:spPr>
        <p:txBody>
          <a:bodyPr/>
          <a:lstStyle/>
          <a:p>
            <a:r>
              <a:rPr lang="en-US" b="1" dirty="0" smtClean="0"/>
              <a:t>USE CASE DIAGRAM</a:t>
            </a:r>
            <a:endParaRPr lang="en-US" b="1" dirty="0"/>
          </a:p>
        </p:txBody>
      </p:sp>
      <p:sp>
        <p:nvSpPr>
          <p:cNvPr id="3" name="Content Placeholder 2"/>
          <p:cNvSpPr>
            <a:spLocks noGrp="1"/>
          </p:cNvSpPr>
          <p:nvPr>
            <p:ph idx="1"/>
          </p:nvPr>
        </p:nvSpPr>
        <p:spPr>
          <a:xfrm>
            <a:off x="457200" y="1500174"/>
            <a:ext cx="8229600" cy="4824426"/>
          </a:xfrm>
        </p:spPr>
        <p:txBody>
          <a:bodyPr/>
          <a:lstStyle/>
          <a:p>
            <a:pPr>
              <a:buNone/>
            </a:pPr>
            <a:r>
              <a:rPr lang="en-US" b="1" dirty="0" smtClean="0"/>
              <a:t>Use Case Diagram for Shopkeeper</a:t>
            </a:r>
          </a:p>
          <a:p>
            <a:pPr>
              <a:buNone/>
            </a:pPr>
            <a:endParaRPr lang="en-US" dirty="0"/>
          </a:p>
        </p:txBody>
      </p:sp>
      <p:pic>
        <p:nvPicPr>
          <p:cNvPr id="4" name="Picture 3"/>
          <p:cNvPicPr/>
          <p:nvPr/>
        </p:nvPicPr>
        <p:blipFill>
          <a:blip r:embed="rId2"/>
          <a:srcRect/>
          <a:stretch>
            <a:fillRect/>
          </a:stretch>
        </p:blipFill>
        <p:spPr bwMode="auto">
          <a:xfrm>
            <a:off x="1142976" y="2214554"/>
            <a:ext cx="4857784" cy="46434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00132"/>
          </a:xfrm>
        </p:spPr>
        <p:txBody>
          <a:bodyPr/>
          <a:lstStyle/>
          <a:p>
            <a:r>
              <a:rPr lang="en-US" b="1" dirty="0" smtClean="0"/>
              <a:t>USE CASE DIAGRAM</a:t>
            </a:r>
            <a:endParaRPr lang="en-US" dirty="0"/>
          </a:p>
        </p:txBody>
      </p:sp>
      <p:sp>
        <p:nvSpPr>
          <p:cNvPr id="3" name="Content Placeholder 2"/>
          <p:cNvSpPr>
            <a:spLocks noGrp="1"/>
          </p:cNvSpPr>
          <p:nvPr>
            <p:ph idx="1"/>
          </p:nvPr>
        </p:nvSpPr>
        <p:spPr>
          <a:xfrm>
            <a:off x="457200" y="1500174"/>
            <a:ext cx="8229600" cy="4824426"/>
          </a:xfrm>
        </p:spPr>
        <p:txBody>
          <a:bodyPr/>
          <a:lstStyle/>
          <a:p>
            <a:r>
              <a:rPr lang="en-US" b="1" dirty="0" smtClean="0"/>
              <a:t>Use Case Diagram for Customer</a:t>
            </a:r>
          </a:p>
          <a:p>
            <a:endParaRPr lang="en-US" dirty="0"/>
          </a:p>
        </p:txBody>
      </p:sp>
      <p:pic>
        <p:nvPicPr>
          <p:cNvPr id="4" name="Picture 3"/>
          <p:cNvPicPr/>
          <p:nvPr/>
        </p:nvPicPr>
        <p:blipFill>
          <a:blip r:embed="rId2"/>
          <a:srcRect/>
          <a:stretch>
            <a:fillRect/>
          </a:stretch>
        </p:blipFill>
        <p:spPr bwMode="auto">
          <a:xfrm>
            <a:off x="1000100" y="1928802"/>
            <a:ext cx="5943600" cy="492919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28694"/>
          </a:xfrm>
        </p:spPr>
        <p:txBody>
          <a:bodyPr/>
          <a:lstStyle/>
          <a:p>
            <a:r>
              <a:rPr lang="en-US" b="1" dirty="0" smtClean="0"/>
              <a:t>E-R DIAGRAM</a:t>
            </a:r>
            <a:endParaRPr lang="en-US" b="1" dirty="0"/>
          </a:p>
        </p:txBody>
      </p:sp>
      <p:pic>
        <p:nvPicPr>
          <p:cNvPr id="4" name="Content Placeholder 3"/>
          <p:cNvPicPr>
            <a:picLocks noGrp="1"/>
          </p:cNvPicPr>
          <p:nvPr>
            <p:ph idx="1"/>
          </p:nvPr>
        </p:nvPicPr>
        <p:blipFill>
          <a:blip r:embed="rId2"/>
          <a:srcRect/>
          <a:stretch>
            <a:fillRect/>
          </a:stretch>
        </p:blipFill>
        <p:spPr bwMode="auto">
          <a:xfrm>
            <a:off x="457200" y="1357299"/>
            <a:ext cx="8229600" cy="493171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357322"/>
          </a:xfrm>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The rapid growth of products and brands, people have speculated that online shopping will overtake in-store shopping.</a:t>
            </a:r>
          </a:p>
          <a:p>
            <a:r>
              <a:rPr lang="en-US" dirty="0" smtClean="0"/>
              <a:t>The availability of online shopping has produced a more educated consumer that can shop around with relative ease without having to spend a large amount of time.</a:t>
            </a:r>
          </a:p>
          <a:p>
            <a:r>
              <a:rPr lang="en-US" dirty="0" smtClean="0"/>
              <a:t>Online shopping has opened up doors to many small retailers that would never be in business if they had to incur the high cost of owning a brick and mortar store.  At the end, it has been a win-win situation for both consumer and sellers.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71570"/>
          </a:xfrm>
        </p:spPr>
        <p:txBody>
          <a:bodyPr/>
          <a:lstStyle/>
          <a:p>
            <a:r>
              <a:rPr lang="en-US" b="1" dirty="0" smtClean="0"/>
              <a:t>FUTURE SCOPE</a:t>
            </a:r>
            <a:endParaRPr lang="en-US" b="1"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Payment gateway is in our future scope we are going to provide many options for payment. We will permit multiple payment modes that include UPI, cash on delivery, card on delivery, net banking, EMIs on credit or debit card and pay-later credit facility.</a:t>
            </a:r>
          </a:p>
          <a:p>
            <a:endParaRPr lang="en-US" dirty="0" smtClean="0"/>
          </a:p>
          <a:p>
            <a:r>
              <a:rPr lang="en-US" dirty="0" smtClean="0"/>
              <a:t>The customer experience has become a main focus for ecommerce.  So  order tracking also we are going to add in our project. Order tracking allows you to monitor all of your online orders and shipments. This thing will play key role in customer experience.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lvl="1" indent="-285750" fontAlgn="base">
              <a:lnSpc>
                <a:spcPct val="115000"/>
              </a:lnSpc>
              <a:spcAft>
                <a:spcPts val="1075"/>
              </a:spcAft>
              <a:tabLst>
                <a:tab pos="914400" algn="l"/>
              </a:tabLst>
            </a:pPr>
            <a:r>
              <a:rPr lang="en-US" sz="3200" dirty="0" smtClean="0">
                <a:solidFill>
                  <a:srgbClr val="000000"/>
                </a:solidFill>
                <a:latin typeface="Times New Roman"/>
                <a:ea typeface="Times New Roman"/>
                <a:cs typeface="Mangal"/>
              </a:rPr>
              <a:t>1. Home page</a:t>
            </a:r>
            <a:r>
              <a:rPr lang="en-US" sz="1400" dirty="0" smtClean="0">
                <a:latin typeface="Cambria"/>
                <a:ea typeface="Cambria"/>
                <a:cs typeface="Mangal"/>
              </a:rPr>
              <a:t/>
            </a:r>
            <a:br>
              <a:rPr lang="en-US" sz="1400" dirty="0" smtClean="0">
                <a:latin typeface="Cambria"/>
                <a:ea typeface="Cambria"/>
                <a:cs typeface="Mangal"/>
              </a:rPr>
            </a:br>
            <a:endParaRPr lang="en-US" dirty="0"/>
          </a:p>
        </p:txBody>
      </p:sp>
      <p:pic>
        <p:nvPicPr>
          <p:cNvPr id="4" name="Content Placeholder 3" descr="C:\Users\Lenovo\Videos\Captures\New tab - Saurabh Jawale - Microsoft​ Edge 12-04-2022 05_44_34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lvl="1" indent="-285750" fontAlgn="base">
              <a:lnSpc>
                <a:spcPct val="115000"/>
              </a:lnSpc>
              <a:spcAft>
                <a:spcPts val="1075"/>
              </a:spcAft>
              <a:tabLst>
                <a:tab pos="914400" algn="l"/>
              </a:tabLst>
            </a:pPr>
            <a:r>
              <a:rPr lang="en-US" sz="3200" dirty="0" smtClean="0">
                <a:solidFill>
                  <a:srgbClr val="000000"/>
                </a:solidFill>
                <a:latin typeface="Times New Roman"/>
                <a:ea typeface="Times New Roman"/>
                <a:cs typeface="Mangal"/>
              </a:rPr>
              <a:t>2. Login Page</a:t>
            </a:r>
            <a:endParaRPr lang="en-US" sz="3200" dirty="0">
              <a:latin typeface="Cambria"/>
              <a:ea typeface="Cambria"/>
              <a:cs typeface="Mangal"/>
            </a:endParaRPr>
          </a:p>
        </p:txBody>
      </p:sp>
      <p:pic>
        <p:nvPicPr>
          <p:cNvPr id="4" name="Content Placeholder 3" descr="C:\Users\Lenovo\Videos\Captures\New tab - Saurabh Jawale - Microsoft​ Edge 12-04-2022 05_44_51 PM.png"/>
          <p:cNvPicPr>
            <a:picLocks noGrp="1"/>
          </p:cNvPicPr>
          <p:nvPr>
            <p:ph idx="1"/>
          </p:nvPr>
        </p:nvPicPr>
        <p:blipFill>
          <a:blip r:embed="rId2" cstate="print"/>
          <a:srcRect/>
          <a:stretch>
            <a:fillRect/>
          </a:stretch>
        </p:blipFill>
        <p:spPr bwMode="auto">
          <a:xfrm>
            <a:off x="928662" y="2143116"/>
            <a:ext cx="7715304" cy="392909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lvl="1" indent="-285750" fontAlgn="base">
              <a:lnSpc>
                <a:spcPct val="115000"/>
              </a:lnSpc>
              <a:spcAft>
                <a:spcPts val="1075"/>
              </a:spcAft>
              <a:tabLst>
                <a:tab pos="914400" algn="l"/>
              </a:tabLst>
            </a:pPr>
            <a:r>
              <a:rPr lang="en-US" sz="3200" dirty="0" smtClean="0">
                <a:solidFill>
                  <a:srgbClr val="000000"/>
                </a:solidFill>
                <a:latin typeface="Times New Roman"/>
                <a:ea typeface="Times New Roman"/>
                <a:cs typeface="Mangal"/>
              </a:rPr>
              <a:t>3. Registration Page</a:t>
            </a:r>
            <a:r>
              <a:rPr lang="en-US" sz="1400" dirty="0" smtClean="0">
                <a:latin typeface="Cambria"/>
                <a:ea typeface="Cambria"/>
                <a:cs typeface="Mangal"/>
              </a:rPr>
              <a:t/>
            </a:r>
            <a:br>
              <a:rPr lang="en-US" sz="1400" dirty="0" smtClean="0">
                <a:latin typeface="Cambria"/>
                <a:ea typeface="Cambria"/>
                <a:cs typeface="Mangal"/>
              </a:rPr>
            </a:br>
            <a:endParaRPr lang="en-US" dirty="0"/>
          </a:p>
        </p:txBody>
      </p:sp>
      <p:pic>
        <p:nvPicPr>
          <p:cNvPr id="4" name="Content Placeholder 3" descr="C:\Users\Lenovo\Videos\Captures\New tab - Saurabh Jawale - Microsoft​ Edge 12-04-2022 05_45_23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smtClean="0"/>
              <a:t>4. Customer </a:t>
            </a:r>
            <a:r>
              <a:rPr lang="en-US" sz="3200" dirty="0"/>
              <a:t>Page  (RamGopal is a customer)</a:t>
            </a:r>
          </a:p>
        </p:txBody>
      </p:sp>
      <p:pic>
        <p:nvPicPr>
          <p:cNvPr id="4" name="Content Placeholder 3" descr="C:\Users\Lenovo\Videos\Captures\New tab - Saurabh Jawale - Microsoft​ Edge 12-04-2022 05_45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a:xfrm>
            <a:off x="428596" y="2214554"/>
            <a:ext cx="8229600" cy="4389120"/>
          </a:xfrm>
        </p:spPr>
        <p:txBody>
          <a:bodyPr/>
          <a:lstStyle/>
          <a:p>
            <a:pPr>
              <a:buFont typeface="Wingdings" pitchFamily="2" charset="2"/>
              <a:buChar char="§"/>
            </a:pPr>
            <a:r>
              <a:rPr lang="en-US" dirty="0" smtClean="0"/>
              <a:t>This project is aimed at developing a Web application that depicts online Shopping of grocery products. It integrates the benefits of an ordering products with the convenience of an online excitement and going with the technology, minus the commuting hazards and expenses. It will usher in the immense flexibility and sophistication in the existing manual platform structures, with the perfect blend of synchronous and asynchronous interaction. It provides a means of collaborative E-ordering for the customers.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latin typeface="Times New Roman" pitchFamily="18" charset="0"/>
                <a:cs typeface="Times New Roman" pitchFamily="18" charset="0"/>
              </a:rPr>
              <a:t>5. Customer </a:t>
            </a:r>
            <a:r>
              <a:rPr lang="en-US" sz="3200" dirty="0">
                <a:latin typeface="Times New Roman" pitchFamily="18" charset="0"/>
                <a:cs typeface="Times New Roman" pitchFamily="18" charset="0"/>
              </a:rPr>
              <a:t>View Our Profile On click Our name</a:t>
            </a:r>
            <a:r>
              <a:rPr lang="en-US" sz="1400" dirty="0"/>
              <a:t/>
            </a:r>
            <a:br>
              <a:rPr lang="en-US" sz="1400" dirty="0"/>
            </a:br>
            <a:endParaRPr lang="en-US" dirty="0"/>
          </a:p>
        </p:txBody>
      </p:sp>
      <p:pic>
        <p:nvPicPr>
          <p:cNvPr id="4" name="Content Placeholder 3" descr="C:\Users\Lenovo\Videos\Captures\New tab - Saurabh Jawale - Microsoft​ Edge 12-04-2022 05_54_0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200" dirty="0" smtClean="0">
                <a:latin typeface="Times New Roman" pitchFamily="18" charset="0"/>
                <a:cs typeface="Times New Roman" pitchFamily="18" charset="0"/>
              </a:rPr>
              <a:t>6. On </a:t>
            </a:r>
            <a:r>
              <a:rPr lang="en-US" sz="3200" dirty="0">
                <a:latin typeface="Times New Roman" pitchFamily="18" charset="0"/>
                <a:cs typeface="Times New Roman" pitchFamily="18" charset="0"/>
              </a:rPr>
              <a:t>click update button customer update our profile</a:t>
            </a:r>
            <a:r>
              <a:rPr lang="en-US" sz="1400" dirty="0"/>
              <a:t/>
            </a:r>
            <a:br>
              <a:rPr lang="en-US" sz="1400" dirty="0"/>
            </a:br>
            <a:endParaRPr lang="en-US" dirty="0"/>
          </a:p>
        </p:txBody>
      </p:sp>
      <p:pic>
        <p:nvPicPr>
          <p:cNvPr id="4" name="Content Placeholder 3" descr="C:\Users\Lenovo\Videos\Captures\New tab - Saurabh Jawale - Microsoft​ Edge 12-04-2022 05_54_23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smtClean="0">
                <a:latin typeface="Times New Roman" pitchFamily="18" charset="0"/>
                <a:cs typeface="Times New Roman" pitchFamily="18" charset="0"/>
              </a:rPr>
              <a:t>7. Customer </a:t>
            </a:r>
            <a:r>
              <a:rPr lang="en-US" sz="3200" dirty="0">
                <a:latin typeface="Times New Roman" pitchFamily="18" charset="0"/>
                <a:cs typeface="Times New Roman" pitchFamily="18" charset="0"/>
              </a:rPr>
              <a:t>Home Page Select Product and add in cart</a:t>
            </a:r>
          </a:p>
        </p:txBody>
      </p:sp>
      <p:pic>
        <p:nvPicPr>
          <p:cNvPr id="4" name="Content Placeholder 3" descr="C:\Users\Lenovo\Videos\Captures\New tab - Saurabh Jawale - Microsoft​ Edge 12-04-2022 05_45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smtClean="0">
                <a:latin typeface="Times New Roman" pitchFamily="18" charset="0"/>
                <a:cs typeface="Times New Roman" pitchFamily="18" charset="0"/>
              </a:rPr>
              <a:t>8. After </a:t>
            </a:r>
            <a:r>
              <a:rPr lang="en-US" sz="3200" dirty="0">
                <a:latin typeface="Times New Roman" pitchFamily="18" charset="0"/>
                <a:cs typeface="Times New Roman" pitchFamily="18" charset="0"/>
              </a:rPr>
              <a:t>adding product go to My cart and place Order</a:t>
            </a:r>
          </a:p>
        </p:txBody>
      </p:sp>
      <p:pic>
        <p:nvPicPr>
          <p:cNvPr id="4" name="Content Placeholder 3" descr="C:\Users\Lenovo\Videos\Captures\New tab - Saurabh Jawale - Microsoft​ Edge 12-04-2022 05_46_2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smtClean="0">
                <a:latin typeface="Times New Roman" pitchFamily="18" charset="0"/>
                <a:cs typeface="Times New Roman" pitchFamily="18" charset="0"/>
              </a:rPr>
              <a:t>9. After </a:t>
            </a:r>
            <a:r>
              <a:rPr lang="en-US" sz="3200" dirty="0">
                <a:latin typeface="Times New Roman" pitchFamily="18" charset="0"/>
                <a:cs typeface="Times New Roman" pitchFamily="18" charset="0"/>
              </a:rPr>
              <a:t>placing order in Orders status is Pending</a:t>
            </a:r>
          </a:p>
        </p:txBody>
      </p:sp>
      <p:pic>
        <p:nvPicPr>
          <p:cNvPr id="4" name="Content Placeholder 3" descr="C:\Users\Lenovo\Videos\Captures\New tab - Saurabh Jawale - Microsoft​ Edge 12-04-2022 05_46_4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200" dirty="0" smtClean="0">
                <a:latin typeface="Times New Roman" pitchFamily="18" charset="0"/>
                <a:cs typeface="Times New Roman" pitchFamily="18" charset="0"/>
              </a:rPr>
              <a:t>10. Shopkeeper </a:t>
            </a:r>
            <a:r>
              <a:rPr lang="en-US" sz="3200" dirty="0">
                <a:latin typeface="Times New Roman" pitchFamily="18" charset="0"/>
                <a:cs typeface="Times New Roman" pitchFamily="18" charset="0"/>
              </a:rPr>
              <a:t>Page (Only show Pending Order or latest order)</a:t>
            </a:r>
            <a:r>
              <a:rPr lang="en-US" sz="1400" dirty="0"/>
              <a:t/>
            </a:r>
            <a:br>
              <a:rPr lang="en-US" sz="1400" dirty="0"/>
            </a:br>
            <a:endParaRPr lang="en-US" dirty="0"/>
          </a:p>
        </p:txBody>
      </p:sp>
      <p:pic>
        <p:nvPicPr>
          <p:cNvPr id="4" name="Content Placeholder 3" descr="C:\Users\Lenovo\Videos\Captures\New tab - Saurabh Jawale - Microsoft​ Edge 12-04-2022 05_50_4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smtClean="0">
                <a:latin typeface="Times New Roman" pitchFamily="18" charset="0"/>
                <a:cs typeface="Times New Roman" pitchFamily="18" charset="0"/>
              </a:rPr>
              <a:t>10. On </a:t>
            </a:r>
            <a:r>
              <a:rPr lang="en-US" sz="3200" dirty="0">
                <a:latin typeface="Times New Roman" pitchFamily="18" charset="0"/>
                <a:cs typeface="Times New Roman" pitchFamily="18" charset="0"/>
              </a:rPr>
              <a:t>click Accept View Product List</a:t>
            </a:r>
          </a:p>
        </p:txBody>
      </p:sp>
      <p:pic>
        <p:nvPicPr>
          <p:cNvPr id="4" name="Content Placeholder 3" descr="C:\Users\Lenovo\Videos\Captures\New tab - Saurabh Jawale - Microsoft​ Edge 12-04-2022 05_50_55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r>
              <a:rPr lang="en-US" sz="3200" dirty="0" smtClean="0">
                <a:latin typeface="Times New Roman" pitchFamily="18" charset="0"/>
                <a:cs typeface="Times New Roman" pitchFamily="18" charset="0"/>
              </a:rPr>
              <a:t>11. On </a:t>
            </a:r>
            <a:r>
              <a:rPr lang="en-US" sz="3200" dirty="0">
                <a:latin typeface="Times New Roman" pitchFamily="18" charset="0"/>
                <a:cs typeface="Times New Roman" pitchFamily="18" charset="0"/>
              </a:rPr>
              <a:t>click done Order then Status Will be change to Completed Both side customer And </a:t>
            </a:r>
            <a:r>
              <a:rPr lang="en-US" sz="3200" dirty="0" smtClean="0">
                <a:latin typeface="Times New Roman" pitchFamily="18" charset="0"/>
                <a:cs typeface="Times New Roman" pitchFamily="18" charset="0"/>
              </a:rPr>
              <a:t>Shopkeeper</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 </a:t>
            </a:r>
            <a:r>
              <a:rPr lang="en-US" sz="2700" dirty="0" smtClean="0"/>
              <a:t>Shopkeeper page All Completed Order</a:t>
            </a:r>
            <a:endParaRPr lang="en-US" sz="2700" dirty="0"/>
          </a:p>
        </p:txBody>
      </p:sp>
      <p:pic>
        <p:nvPicPr>
          <p:cNvPr id="4" name="Content Placeholder 3" descr="C:\Users\Lenovo\Videos\Captures\New tab - Saurabh Jawale - Microsoft​ Edge 12-04-2022 05_53_2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r>
              <a:rPr lang="en-US" sz="3200" dirty="0" smtClean="0">
                <a:latin typeface="Times New Roman" pitchFamily="18" charset="0"/>
                <a:cs typeface="Times New Roman" pitchFamily="18" charset="0"/>
              </a:rPr>
              <a:t>B. Customer Page</a:t>
            </a:r>
            <a:endParaRPr lang="en-US" sz="3200" dirty="0">
              <a:latin typeface="Times New Roman" pitchFamily="18" charset="0"/>
              <a:cs typeface="Times New Roman" pitchFamily="18" charset="0"/>
            </a:endParaRPr>
          </a:p>
        </p:txBody>
      </p:sp>
      <p:pic>
        <p:nvPicPr>
          <p:cNvPr id="4" name="Content Placeholder 3" descr="C:\Users\Lenovo\Videos\Captures\New tab - Saurabh Jawale - Microsoft​ Edge 12-04-2022 05_53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latin typeface="Times New Roman" pitchFamily="18" charset="0"/>
                <a:cs typeface="Times New Roman" pitchFamily="18" charset="0"/>
              </a:rPr>
              <a:t>12. Customer </a:t>
            </a:r>
            <a:r>
              <a:rPr lang="en-US" sz="3200" dirty="0">
                <a:latin typeface="Times New Roman" pitchFamily="18" charset="0"/>
                <a:cs typeface="Times New Roman" pitchFamily="18" charset="0"/>
              </a:rPr>
              <a:t>Logout</a:t>
            </a:r>
            <a:r>
              <a:rPr lang="en-US" sz="1400" dirty="0"/>
              <a:t/>
            </a:r>
            <a:br>
              <a:rPr lang="en-US" sz="1400" dirty="0"/>
            </a:br>
            <a:endParaRPr lang="en-US" dirty="0"/>
          </a:p>
        </p:txBody>
      </p:sp>
      <p:pic>
        <p:nvPicPr>
          <p:cNvPr id="4" name="Content Placeholder 3" descr="C:\Users\Lenovo\Videos\Captures\New tab - Saurabh Jawale - Microsoft​ Edge 12-04-2022 06_00_19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457200" y="1935480"/>
            <a:ext cx="8472518" cy="4636792"/>
          </a:xfrm>
        </p:spPr>
        <p:txBody>
          <a:bodyPr>
            <a:normAutofit/>
          </a:bodyPr>
          <a:lstStyle/>
          <a:p>
            <a:endParaRPr lang="en-US" dirty="0" smtClean="0"/>
          </a:p>
          <a:p>
            <a:r>
              <a:rPr lang="en-US" dirty="0" smtClean="0"/>
              <a:t>This project is a web-based shopping system for an existing shop. The "Online Grocery Ordering System" has been developed to override the problems prevailing in the practicing manual system. </a:t>
            </a:r>
          </a:p>
          <a:p>
            <a:r>
              <a:rPr lang="en-US" dirty="0" smtClean="0"/>
              <a:t> It can assist the business to concentrate on their other activities rather concentrate on the record-keeping by managing the information of Customers, Grocery, Orders, Addresses, Products. It will also help the business to reach a large number of customers.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latin typeface="Times New Roman" pitchFamily="18" charset="0"/>
                <a:cs typeface="Times New Roman" pitchFamily="18" charset="0"/>
              </a:rPr>
              <a:t>14. All </a:t>
            </a:r>
            <a:r>
              <a:rPr lang="en-US" sz="3200" dirty="0">
                <a:latin typeface="Times New Roman" pitchFamily="18" charset="0"/>
                <a:cs typeface="Times New Roman" pitchFamily="18" charset="0"/>
              </a:rPr>
              <a:t>Product (Update Delete Add product)</a:t>
            </a:r>
            <a:r>
              <a:rPr lang="en-US" sz="1400" dirty="0"/>
              <a:t/>
            </a:r>
            <a:br>
              <a:rPr lang="en-US" sz="1400" dirty="0"/>
            </a:br>
            <a:endParaRPr lang="en-US" dirty="0"/>
          </a:p>
        </p:txBody>
      </p:sp>
      <p:pic>
        <p:nvPicPr>
          <p:cNvPr id="4" name="Content Placeholder 3" descr="C:\Users\Lenovo\Videos\Captures\New tab - Saurabh Jawale - Microsoft​ Edge 12-04-2022 05_55_09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7586658" cy="918418"/>
          </a:xfrm>
        </p:spPr>
        <p:txBody>
          <a:bodyPr>
            <a:normAutofit/>
          </a:bodyPr>
          <a:lstStyle/>
          <a:p>
            <a:pPr lvl="0"/>
            <a:r>
              <a:rPr lang="en-US" sz="3200" dirty="0" smtClean="0">
                <a:latin typeface="Times New Roman" pitchFamily="18" charset="0"/>
                <a:cs typeface="Times New Roman" pitchFamily="18" charset="0"/>
              </a:rPr>
              <a:t> 14. All Customer List</a:t>
            </a:r>
            <a:endParaRPr lang="en-US" sz="3200" dirty="0">
              <a:latin typeface="Times New Roman" pitchFamily="18" charset="0"/>
              <a:cs typeface="Times New Roman" pitchFamily="18" charset="0"/>
            </a:endParaRPr>
          </a:p>
        </p:txBody>
      </p:sp>
      <p:pic>
        <p:nvPicPr>
          <p:cNvPr id="4" name="Content Placeholder 3" descr="C:\Users\Lenovo\Videos\Captures\New tab - Saurabh Jawale - Microsoft​ Edge 12-04-2022 06_04_04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1285860"/>
            <a:ext cx="5686468" cy="3082102"/>
          </a:xfrm>
        </p:spPr>
        <p:txBody>
          <a:bodyPr/>
          <a:lstStyle/>
          <a:p>
            <a:r>
              <a:rPr lang="en-US" b="1" dirty="0" smtClean="0"/>
              <a:t>Thank you</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a:xfrm>
            <a:off x="457200" y="2214554"/>
            <a:ext cx="8229600" cy="4110046"/>
          </a:xfrm>
        </p:spPr>
        <p:txBody>
          <a:bodyPr/>
          <a:lstStyle/>
          <a:p>
            <a:pPr>
              <a:buNone/>
            </a:pPr>
            <a:r>
              <a:rPr lang="en-US" b="1" dirty="0" smtClean="0"/>
              <a:t>Customer Modules </a:t>
            </a:r>
          </a:p>
          <a:p>
            <a:pPr>
              <a:buNone/>
            </a:pPr>
            <a:endParaRPr lang="en-US" b="1" dirty="0" smtClean="0"/>
          </a:p>
          <a:p>
            <a:r>
              <a:rPr lang="en-US" dirty="0" smtClean="0"/>
              <a:t>View Product</a:t>
            </a:r>
          </a:p>
          <a:p>
            <a:r>
              <a:rPr lang="en-US" dirty="0" smtClean="0"/>
              <a:t>Add to Cart</a:t>
            </a:r>
          </a:p>
          <a:p>
            <a:r>
              <a:rPr lang="en-US" dirty="0" smtClean="0"/>
              <a:t>Place Order</a:t>
            </a:r>
          </a:p>
          <a:p>
            <a:r>
              <a:rPr lang="en-US" dirty="0" smtClean="0"/>
              <a:t>View Order</a:t>
            </a:r>
          </a:p>
          <a:p>
            <a:endParaRPr lang="en-US" dirty="0" smtClean="0"/>
          </a:p>
          <a:p>
            <a:endParaRPr lang="en-US" dirty="0" smtClean="0"/>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p:txBody>
          <a:bodyPr/>
          <a:lstStyle/>
          <a:p>
            <a:pPr>
              <a:buNone/>
            </a:pPr>
            <a:r>
              <a:rPr lang="en-US" b="1" dirty="0" smtClean="0"/>
              <a:t>Administrative Modules</a:t>
            </a:r>
          </a:p>
          <a:p>
            <a:pPr>
              <a:buNone/>
            </a:pPr>
            <a:endParaRPr lang="en-US" b="1" dirty="0" smtClean="0"/>
          </a:p>
          <a:p>
            <a:r>
              <a:rPr lang="en-US" dirty="0" smtClean="0"/>
              <a:t>Manage products</a:t>
            </a:r>
          </a:p>
          <a:p>
            <a:r>
              <a:rPr lang="en-US" dirty="0" smtClean="0"/>
              <a:t>Manage Orders</a:t>
            </a:r>
          </a:p>
          <a:p>
            <a:r>
              <a:rPr lang="en-US" dirty="0" smtClean="0"/>
              <a:t>Manage Customers</a:t>
            </a:r>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lstStyle/>
          <a:p>
            <a:r>
              <a:rPr lang="en-US" b="1" dirty="0" smtClean="0"/>
              <a:t>Scope &amp; Purpose</a:t>
            </a:r>
            <a:endParaRPr lang="en-US" b="1" dirty="0"/>
          </a:p>
        </p:txBody>
      </p:sp>
      <p:sp>
        <p:nvSpPr>
          <p:cNvPr id="3" name="Content Placeholder 2"/>
          <p:cNvSpPr>
            <a:spLocks noGrp="1"/>
          </p:cNvSpPr>
          <p:nvPr>
            <p:ph idx="1"/>
          </p:nvPr>
        </p:nvSpPr>
        <p:spPr>
          <a:xfrm>
            <a:off x="457200" y="2143116"/>
            <a:ext cx="8229600" cy="4181484"/>
          </a:xfrm>
        </p:spPr>
        <p:txBody>
          <a:bodyPr/>
          <a:lstStyle/>
          <a:p>
            <a:pPr>
              <a:buNone/>
            </a:pPr>
            <a:r>
              <a:rPr lang="en-US" b="1" dirty="0" smtClean="0"/>
              <a:t>Purpose :</a:t>
            </a:r>
          </a:p>
          <a:p>
            <a:pPr>
              <a:buNone/>
            </a:pPr>
            <a:endParaRPr lang="en-US" b="1" dirty="0" smtClean="0"/>
          </a:p>
          <a:p>
            <a:r>
              <a:rPr lang="en-US" dirty="0" smtClean="0"/>
              <a:t>To manage the online grocery product ordering. It helps to customer to book products from anywhere. Also make payment on delivery. It helps to people to book desired products at their prefer time.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895864"/>
          </a:xfrm>
        </p:spPr>
        <p:txBody>
          <a:bodyPr/>
          <a:lstStyle/>
          <a:p>
            <a:pPr>
              <a:buNone/>
            </a:pPr>
            <a:r>
              <a:rPr lang="en-US" b="1" dirty="0" smtClean="0"/>
              <a:t>Scope :</a:t>
            </a:r>
          </a:p>
          <a:p>
            <a:endParaRPr lang="en-US" dirty="0" smtClean="0"/>
          </a:p>
          <a:p>
            <a:r>
              <a:rPr lang="en-US" dirty="0" smtClean="0"/>
              <a:t>Online Grocery Shop is a platform for a grocery shop to enhance their sale. In this application the customer can login, select products, quantity and proceed towards confirm order. After confirming the order grocery provider will get a notification of order. Payment method will be cash on delivery. This website will give the grocery shop a greater exposure to their products.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a:xfrm>
            <a:off x="457200" y="2000240"/>
            <a:ext cx="8229600" cy="4324360"/>
          </a:xfrm>
        </p:spPr>
        <p:txBody>
          <a:bodyPr/>
          <a:lstStyle/>
          <a:p>
            <a:endParaRPr lang="en-US" dirty="0" smtClean="0"/>
          </a:p>
          <a:p>
            <a:r>
              <a:rPr lang="en-US" dirty="0" smtClean="0"/>
              <a:t>The Proposed system ensures the complete freedom for users, where user at his/her own system can logon to this website and can order his/her product. Our proposed system allows only registered users to order the product, view order and cancel their order as per their need.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PAGES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Home Page</a:t>
            </a:r>
          </a:p>
          <a:p>
            <a:r>
              <a:rPr lang="en-US" dirty="0" smtClean="0"/>
              <a:t>Login Page</a:t>
            </a:r>
          </a:p>
          <a:p>
            <a:r>
              <a:rPr lang="en-US" dirty="0" smtClean="0"/>
              <a:t>Register Page</a:t>
            </a:r>
          </a:p>
          <a:p>
            <a:r>
              <a:rPr lang="en-US" dirty="0" smtClean="0"/>
              <a:t>Customer Page</a:t>
            </a:r>
          </a:p>
          <a:p>
            <a:pPr lvl="1">
              <a:buFont typeface="Arial" pitchFamily="34" charset="0"/>
              <a:buChar char="•"/>
            </a:pPr>
            <a:r>
              <a:rPr lang="en-US" dirty="0" smtClean="0"/>
              <a:t>Cart Page</a:t>
            </a:r>
          </a:p>
          <a:p>
            <a:pPr lvl="1">
              <a:buFont typeface="Arial" pitchFamily="34" charset="0"/>
              <a:buChar char="•"/>
            </a:pPr>
            <a:r>
              <a:rPr lang="en-US" dirty="0" smtClean="0"/>
              <a:t>Order  Page</a:t>
            </a:r>
          </a:p>
          <a:p>
            <a:pPr lvl="1">
              <a:buFont typeface="Arial" pitchFamily="34" charset="0"/>
              <a:buChar char="•"/>
            </a:pPr>
            <a:r>
              <a:rPr lang="en-US" dirty="0" smtClean="0"/>
              <a:t>Profile Page</a:t>
            </a:r>
          </a:p>
          <a:p>
            <a:pPr lvl="1">
              <a:buFont typeface="Arial" pitchFamily="34" charset="0"/>
              <a:buChar char="•"/>
            </a:pPr>
            <a:r>
              <a:rPr lang="en-US" dirty="0" smtClean="0"/>
              <a:t>About and Contact us Page</a:t>
            </a:r>
          </a:p>
          <a:p>
            <a:r>
              <a:rPr lang="en-US" dirty="0" smtClean="0"/>
              <a:t>Shopkeeper page</a:t>
            </a:r>
          </a:p>
          <a:p>
            <a:pPr lvl="1">
              <a:buFont typeface="Arial" pitchFamily="34" charset="0"/>
              <a:buChar char="•"/>
            </a:pPr>
            <a:r>
              <a:rPr lang="en-US" dirty="0" smtClean="0"/>
              <a:t>Order details Page</a:t>
            </a:r>
          </a:p>
          <a:p>
            <a:pPr lvl="1">
              <a:buFont typeface="Arial" pitchFamily="34" charset="0"/>
              <a:buChar char="•"/>
            </a:pPr>
            <a:r>
              <a:rPr lang="en-US" dirty="0" smtClean="0"/>
              <a:t>Order History Page</a:t>
            </a:r>
          </a:p>
          <a:p>
            <a:pPr lvl="1">
              <a:buFont typeface="Arial" pitchFamily="34" charset="0"/>
              <a:buChar char="•"/>
            </a:pPr>
            <a:r>
              <a:rPr lang="en-US" dirty="0" smtClean="0"/>
              <a:t>Products Page</a:t>
            </a:r>
          </a:p>
          <a:p>
            <a:pPr lvl="1">
              <a:buFont typeface="Arial" pitchFamily="34" charset="0"/>
              <a:buChar char="•"/>
            </a:pPr>
            <a:r>
              <a:rPr lang="en-US" dirty="0" smtClean="0"/>
              <a:t>All Customers List page</a:t>
            </a:r>
          </a:p>
          <a:p>
            <a:pPr lvl="1">
              <a:buFont typeface="Arial" pitchFamily="34" charset="0"/>
              <a:buChar char="•"/>
            </a:pPr>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TotalTime>
  <Words>688</Words>
  <Application>Microsoft Office PowerPoint</Application>
  <PresentationFormat>On-screen Show (4:3)</PresentationFormat>
  <Paragraphs>82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ONLINE GROCERY ORDERING SYSTEM</vt:lpstr>
      <vt:lpstr>ABSTRACT</vt:lpstr>
      <vt:lpstr>INTRODUCTION</vt:lpstr>
      <vt:lpstr>MODULES</vt:lpstr>
      <vt:lpstr>MODULES</vt:lpstr>
      <vt:lpstr>Scope &amp; Purpose</vt:lpstr>
      <vt:lpstr>Slide 7</vt:lpstr>
      <vt:lpstr>PROPOSED SYSTEM</vt:lpstr>
      <vt:lpstr>WEB PAGES</vt:lpstr>
      <vt:lpstr>ACTIVITY DIAGRAM</vt:lpstr>
      <vt:lpstr>USE CASE DIAGRAM</vt:lpstr>
      <vt:lpstr>USE CASE DIAGRAM</vt:lpstr>
      <vt:lpstr>E-R DIAGRAM</vt:lpstr>
      <vt:lpstr>CONCLUSION</vt:lpstr>
      <vt:lpstr>FUTURE SCOPE</vt:lpstr>
      <vt:lpstr>1. Home page </vt:lpstr>
      <vt:lpstr>2. Login Page</vt:lpstr>
      <vt:lpstr>3. Registration Page </vt:lpstr>
      <vt:lpstr>4. Customer Page  (RamGopal is a customer)</vt:lpstr>
      <vt:lpstr>5. Customer View Our Profile On click Our name </vt:lpstr>
      <vt:lpstr>6. On click update button customer update our profile </vt:lpstr>
      <vt:lpstr>7. Customer Home Page Select Product and add in cart</vt:lpstr>
      <vt:lpstr>8. After adding product go to My cart and place Order</vt:lpstr>
      <vt:lpstr>9. After placing order in Orders status is Pending</vt:lpstr>
      <vt:lpstr>10. Shopkeeper Page (Only show Pending Order or latest order) </vt:lpstr>
      <vt:lpstr>10. On click Accept View Product List</vt:lpstr>
      <vt:lpstr>11. On click done Order then Status Will be change to Completed Both side customer And Shopkeeper A. Shopkeeper page All Completed Order</vt:lpstr>
      <vt:lpstr>B. Customer Page</vt:lpstr>
      <vt:lpstr>12. Customer Logout </vt:lpstr>
      <vt:lpstr>14. All Product (Update Delete Add product) </vt:lpstr>
      <vt:lpstr> 14. All Customer List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Lenovo</dc:creator>
  <cp:lastModifiedBy>Lenovo</cp:lastModifiedBy>
  <cp:revision>21</cp:revision>
  <dcterms:created xsi:type="dcterms:W3CDTF">2022-04-08T16:05:16Z</dcterms:created>
  <dcterms:modified xsi:type="dcterms:W3CDTF">2022-04-13T06:20:14Z</dcterms:modified>
</cp:coreProperties>
</file>