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0" r:id="rId4"/>
  </p:sldMasterIdLst>
  <p:notesMasterIdLst>
    <p:notesMasterId r:id="rId47"/>
  </p:notesMasterIdLst>
  <p:handoutMasterIdLst>
    <p:handoutMasterId r:id="rId48"/>
  </p:handoutMasterIdLst>
  <p:sldIdLst>
    <p:sldId id="340" r:id="rId5"/>
    <p:sldId id="330" r:id="rId6"/>
    <p:sldId id="349" r:id="rId7"/>
    <p:sldId id="358" r:id="rId8"/>
    <p:sldId id="359" r:id="rId9"/>
    <p:sldId id="360" r:id="rId10"/>
    <p:sldId id="350" r:id="rId11"/>
    <p:sldId id="351" r:id="rId12"/>
    <p:sldId id="352" r:id="rId13"/>
    <p:sldId id="368" r:id="rId14"/>
    <p:sldId id="353" r:id="rId15"/>
    <p:sldId id="372" r:id="rId16"/>
    <p:sldId id="354" r:id="rId17"/>
    <p:sldId id="355" r:id="rId18"/>
    <p:sldId id="356" r:id="rId19"/>
    <p:sldId id="361" r:id="rId20"/>
    <p:sldId id="363" r:id="rId21"/>
    <p:sldId id="364" r:id="rId22"/>
    <p:sldId id="365" r:id="rId23"/>
    <p:sldId id="370" r:id="rId24"/>
    <p:sldId id="366" r:id="rId25"/>
    <p:sldId id="388" r:id="rId26"/>
    <p:sldId id="389" r:id="rId27"/>
    <p:sldId id="390" r:id="rId28"/>
    <p:sldId id="391" r:id="rId29"/>
    <p:sldId id="392" r:id="rId30"/>
    <p:sldId id="393" r:id="rId31"/>
    <p:sldId id="394" r:id="rId32"/>
    <p:sldId id="395" r:id="rId33"/>
    <p:sldId id="396" r:id="rId34"/>
    <p:sldId id="397" r:id="rId35"/>
    <p:sldId id="400" r:id="rId36"/>
    <p:sldId id="401" r:id="rId37"/>
    <p:sldId id="404" r:id="rId38"/>
    <p:sldId id="405" r:id="rId39"/>
    <p:sldId id="406" r:id="rId40"/>
    <p:sldId id="407" r:id="rId41"/>
    <p:sldId id="408" r:id="rId42"/>
    <p:sldId id="409" r:id="rId43"/>
    <p:sldId id="410" r:id="rId44"/>
    <p:sldId id="371" r:id="rId45"/>
    <p:sldId id="345" r:id="rId46"/>
  </p:sldIdLst>
  <p:sldSz cx="9144000" cy="6858000" type="screen4x3"/>
  <p:notesSz cx="6997700" cy="9283700"/>
  <p:defaultTextStyle>
    <a:defPPr>
      <a:defRPr lang="en-US"/>
    </a:defPPr>
    <a:lvl1pPr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1pPr>
    <a:lvl2pPr marL="457200"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2pPr>
    <a:lvl3pPr marL="914400"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3pPr>
    <a:lvl4pPr marL="1371600"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4pPr>
    <a:lvl5pPr marL="1828800"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7">
          <p15:clr>
            <a:srgbClr val="A4A3A4"/>
          </p15:clr>
        </p15:guide>
        <p15:guide id="2" orient="horz" pos="4085">
          <p15:clr>
            <a:srgbClr val="A4A3A4"/>
          </p15:clr>
        </p15:guide>
        <p15:guide id="3" orient="horz" pos="653">
          <p15:clr>
            <a:srgbClr val="A4A3A4"/>
          </p15:clr>
        </p15:guide>
        <p15:guide id="4" pos="2880">
          <p15:clr>
            <a:srgbClr val="A4A3A4"/>
          </p15:clr>
        </p15:guide>
        <p15:guide id="5" pos="189">
          <p15:clr>
            <a:srgbClr val="A4A3A4"/>
          </p15:clr>
        </p15:guide>
        <p15:guide id="6" pos="55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CD23"/>
    <a:srgbClr val="6DB33F"/>
    <a:srgbClr val="333333"/>
    <a:srgbClr val="F1F1F1"/>
    <a:srgbClr val="262626"/>
    <a:srgbClr val="0095D3"/>
    <a:srgbClr val="387C2C"/>
    <a:srgbClr val="FFFFFF"/>
    <a:srgbClr val="52AEDC"/>
    <a:srgbClr val="ACE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76" autoAdjust="0"/>
    <p:restoredTop sz="87912" autoAdjust="0"/>
  </p:normalViewPr>
  <p:slideViewPr>
    <p:cSldViewPr snapToGrid="0">
      <p:cViewPr varScale="1">
        <p:scale>
          <a:sx n="63" d="100"/>
          <a:sy n="63" d="100"/>
        </p:scale>
        <p:origin x="390" y="72"/>
      </p:cViewPr>
      <p:guideLst>
        <p:guide orient="horz" pos="4137"/>
        <p:guide orient="horz" pos="4085"/>
        <p:guide orient="horz" pos="653"/>
        <p:guide pos="2880"/>
        <p:guide pos="189"/>
        <p:guide pos="5569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758" y="-96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363" y="3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8819518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363" y="8819518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273D68B-0CA8-4788-90D5-2D086E039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97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363" y="3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028" y="4409758"/>
            <a:ext cx="5131647" cy="417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819518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363" y="8819518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0ED41AE-736E-48F5-8701-1355F6D9E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17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89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58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35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9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54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85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32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85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29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99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841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346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912EE4-135F-4F89-9CD4-B56E4C50F170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60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62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18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35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82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58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42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 bwMode="auto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834386"/>
            <a:ext cx="9144000" cy="1369314"/>
          </a:xfr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vert="horz" wrap="none" lIns="548640" rIns="548640" anchor="ctr" anchorCtr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000" b="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 bwMode="gray">
          <a:xfrm>
            <a:off x="436034" y="6486496"/>
            <a:ext cx="2929466" cy="200055"/>
          </a:xfrm>
          <a:prstGeom prst="rect">
            <a:avLst/>
          </a:prstGeom>
          <a:noFill/>
        </p:spPr>
        <p:txBody>
          <a:bodyPr wrap="none" rtlCol="0" anchor="b" anchorCtr="0">
            <a:noAutofit/>
          </a:bodyPr>
          <a:lstStyle/>
          <a:p>
            <a:pPr algn="dist">
              <a:spcAft>
                <a:spcPts val="0"/>
              </a:spcAft>
            </a:pPr>
            <a:r>
              <a:rPr lang="en-US" sz="700" kern="0" spc="60" baseline="0" dirty="0">
                <a:solidFill>
                  <a:srgbClr val="FFFFFF"/>
                </a:solidFill>
              </a:rPr>
              <a:t>© 2013 Spring, by Pivotal</a:t>
            </a:r>
          </a:p>
        </p:txBody>
      </p:sp>
      <p:pic>
        <p:nvPicPr>
          <p:cNvPr id="2" name="Picture 1" descr="Spring_Logo_BI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39016"/>
            <a:ext cx="1695450" cy="985727"/>
          </a:xfrm>
          <a:prstGeom prst="rect">
            <a:avLst/>
          </a:prstGeom>
        </p:spPr>
      </p:pic>
      <p:pic>
        <p:nvPicPr>
          <p:cNvPr id="7" name="Picture 6" descr="Spring_Logo_BI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39016"/>
            <a:ext cx="1695450" cy="98572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7" y="320040"/>
            <a:ext cx="8539165" cy="3333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1627" y="881634"/>
            <a:ext cx="8539165" cy="5010912"/>
          </a:xfrm>
        </p:spPr>
        <p:txBody>
          <a:bodyPr/>
          <a:lstStyle>
            <a:lvl1pPr marL="233363" indent="-233363">
              <a:buSzPct val="115000"/>
              <a:buFont typeface="Wingdings" pitchFamily="2" charset="2"/>
              <a:buChar char="§"/>
              <a:defRPr/>
            </a:lvl1pPr>
            <a:lvl2pPr>
              <a:buSzPct val="110000"/>
              <a:buFont typeface="Arial" pitchFamily="34" charset="0"/>
              <a:buChar char="•"/>
              <a:defRPr/>
            </a:lvl2pPr>
            <a:lvl3pPr>
              <a:buSzPct val="110000"/>
              <a:buFont typeface="Arial" pitchFamily="34" charset="0"/>
              <a:buChar char="•"/>
              <a:defRPr/>
            </a:lvl3pPr>
            <a:lvl4pPr>
              <a:buSzPct val="110000"/>
              <a:buFont typeface="Arial" pitchFamily="34" charset="0"/>
              <a:buChar char="•"/>
              <a:defRPr/>
            </a:lvl4pPr>
            <a:lvl5pPr>
              <a:buSzPct val="11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774700" y="6489700"/>
            <a:ext cx="68199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774700" y="6489700"/>
            <a:ext cx="68199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627" y="320041"/>
            <a:ext cx="8539165" cy="562609"/>
          </a:xfrm>
        </p:spPr>
        <p:txBody>
          <a:bodyPr anchor="t" anchorCtr="0"/>
          <a:lstStyle>
            <a:lvl1pPr algn="l">
              <a:defRPr sz="3000" b="0" i="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1627" y="1315085"/>
            <a:ext cx="8539165" cy="3631565"/>
          </a:xfrm>
        </p:spPr>
        <p:txBody>
          <a:bodyPr/>
          <a:lstStyle>
            <a:lvl1pPr marL="18288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774700" y="6489700"/>
            <a:ext cx="68199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2162177"/>
            <a:ext cx="8540750" cy="1241425"/>
          </a:xfrm>
        </p:spPr>
        <p:txBody>
          <a:bodyPr anchor="b"/>
          <a:lstStyle>
            <a:lvl1pPr algn="ctr">
              <a:defRPr sz="3000" b="0" i="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0042" y="3486149"/>
            <a:ext cx="8540749" cy="628651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774700" y="6489700"/>
            <a:ext cx="68199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" y="784227"/>
            <a:ext cx="4114800" cy="5006975"/>
          </a:xfrm>
        </p:spPr>
        <p:txBody>
          <a:bodyPr/>
          <a:lstStyle>
            <a:lvl1pPr marL="233363" indent="-233363">
              <a:buFont typeface="Wingdings" pitchFamily="2" charset="2"/>
              <a:buChar char="§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784227"/>
            <a:ext cx="4114800" cy="5006975"/>
          </a:xfrm>
        </p:spPr>
        <p:txBody>
          <a:bodyPr/>
          <a:lstStyle>
            <a:lvl1pPr marL="233363" indent="-233363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74700" y="6489700"/>
            <a:ext cx="6819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317500" y="6483350"/>
            <a:ext cx="2667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A03F51-2955-4EA9-BE4E-42B6F90C747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 userDrawn="1"/>
        </p:nvSpPr>
        <p:spPr bwMode="white">
          <a:xfrm>
            <a:off x="317500" y="6483350"/>
            <a:ext cx="2667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A03F51-2955-4EA9-BE4E-42B6F90C747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38022" y="112143"/>
            <a:ext cx="8876581" cy="6349042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>
              <a:solidFill>
                <a:srgbClr val="FFFFFF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41" y="6215376"/>
            <a:ext cx="1115133" cy="63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1627" y="317503"/>
            <a:ext cx="853916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1627" y="990600"/>
            <a:ext cx="8539165" cy="480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</p:sldLayoutIdLst>
  <p:transition>
    <p:fade/>
  </p:transition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effectLst>
            <a:outerShdw dist="25400" dir="5400000" algn="t" rotWithShape="0">
              <a:schemeClr val="bg1">
                <a:alpha val="0"/>
              </a:scheme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1" fontAlgn="base" hangingPunct="1">
        <a:lnSpc>
          <a:spcPts val="2400"/>
        </a:lnSpc>
        <a:spcBef>
          <a:spcPts val="1000"/>
        </a:spcBef>
        <a:spcAft>
          <a:spcPct val="0"/>
        </a:spcAft>
        <a:buClr>
          <a:srgbClr val="387C2C"/>
        </a:buClr>
        <a:buSzPct val="11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400050" indent="-171450" algn="l" rtl="0" eaLnBrk="1" fontAlgn="base" hangingPunct="1">
        <a:lnSpc>
          <a:spcPts val="2200"/>
        </a:lnSpc>
        <a:spcBef>
          <a:spcPts val="800"/>
        </a:spcBef>
        <a:spcAft>
          <a:spcPct val="0"/>
        </a:spcAft>
        <a:buClr>
          <a:srgbClr val="387C2C"/>
        </a:buClr>
        <a:buSzPct val="110000"/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2pPr>
      <a:lvl3pPr marL="6286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387C2C"/>
        </a:buClr>
        <a:buSzPct val="110000"/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91440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387C2C"/>
        </a:buClr>
        <a:buSzPct val="110000"/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4pPr>
      <a:lvl5pPr marL="12001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387C2C"/>
        </a:buClr>
        <a:buSzPct val="110000"/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5pPr>
      <a:lvl6pPr marL="16002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fbflex.wordpress.com/2013/10/01/a-spring-boot-generator-for-yeoman" TargetMode="External"/><Relationship Id="rId2" Type="http://schemas.openxmlformats.org/officeDocument/2006/relationships/hyperlink" Target="https://github.com/spring-projects/spring-boo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jwtbuilder.jamiekurtz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bcrypt-generator.com/" TargetMode="External"/><Relationship Id="rId4" Type="http://schemas.openxmlformats.org/officeDocument/2006/relationships/hyperlink" Target="https://jwt.io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Zero Effort Spring: </a:t>
            </a:r>
            <a:r>
              <a:rPr lang="en-US" sz="2400" i="1" dirty="0"/>
              <a:t>An intro to Spring Boot</a:t>
            </a:r>
          </a:p>
        </p:txBody>
      </p:sp>
      <p:pic>
        <p:nvPicPr>
          <p:cNvPr id="5" name="Picture 4" descr="Spring_Logo_BI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39016"/>
            <a:ext cx="1695450" cy="98572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Quick Start</a:t>
            </a:r>
          </a:p>
        </p:txBody>
      </p:sp>
    </p:spTree>
    <p:extLst>
      <p:ext uri="{BB962C8B-B14F-4D97-AF65-F5344CB8AC3E}">
        <p14:creationId xmlns:p14="http://schemas.microsoft.com/office/powerpoint/2010/main" val="168774828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Just Happened?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SpringApplication</a:t>
            </a:r>
            <a:r>
              <a:rPr lang="en-US" dirty="0"/>
              <a:t>: convenient way to write a main() method that loads a Spring context </a:t>
            </a:r>
          </a:p>
          <a:p>
            <a:r>
              <a:rPr lang="en-US" dirty="0"/>
              <a:t>@</a:t>
            </a:r>
            <a:r>
              <a:rPr lang="en-US" dirty="0" err="1"/>
              <a:t>EnableAutoConfiguration</a:t>
            </a:r>
            <a:r>
              <a:rPr lang="en-US" dirty="0"/>
              <a:t>: optional annotation that adds stuff to your context, including... </a:t>
            </a:r>
          </a:p>
          <a:p>
            <a:r>
              <a:rPr lang="en-US" dirty="0" err="1"/>
              <a:t>EmbeddedServletContainerFactory</a:t>
            </a:r>
            <a:r>
              <a:rPr lang="en-US" dirty="0"/>
              <a:t>: added to your context if a server is available on the </a:t>
            </a:r>
            <a:r>
              <a:rPr lang="en-US" dirty="0" err="1"/>
              <a:t>classpath</a:t>
            </a:r>
            <a:r>
              <a:rPr lang="en-US" dirty="0"/>
              <a:t> </a:t>
            </a:r>
          </a:p>
          <a:p>
            <a:r>
              <a:rPr lang="en-US" dirty="0" err="1"/>
              <a:t>CommandLineRunner</a:t>
            </a:r>
            <a:r>
              <a:rPr lang="en-US" dirty="0"/>
              <a:t>: a hook to run application-specific code after the context is created </a:t>
            </a:r>
          </a:p>
          <a:p>
            <a:r>
              <a:rPr lang="en-US" dirty="0" err="1"/>
              <a:t>JarLauncher</a:t>
            </a:r>
            <a:r>
              <a:rPr lang="en-US" dirty="0"/>
              <a:t> was added to the JAR file</a:t>
            </a:r>
          </a:p>
          <a:p>
            <a:endParaRPr lang="en-US" dirty="0"/>
          </a:p>
          <a:p>
            <a:r>
              <a:rPr lang="en-US" dirty="0"/>
              <a:t>It’s beginning to look a lot like Java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54131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Doing it in Java</a:t>
            </a:r>
          </a:p>
        </p:txBody>
      </p:sp>
    </p:spTree>
    <p:extLst>
      <p:ext uri="{BB962C8B-B14F-4D97-AF65-F5344CB8AC3E}">
        <p14:creationId xmlns:p14="http://schemas.microsoft.com/office/powerpoint/2010/main" val="66047014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Modules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Spring Boot - main library supporting the other parts of Spring Boot </a:t>
            </a:r>
          </a:p>
          <a:p>
            <a:r>
              <a:rPr lang="en-US" dirty="0"/>
              <a:t>Spring Boot Autoconfigure - single @</a:t>
            </a:r>
            <a:r>
              <a:rPr lang="en-US" dirty="0" err="1"/>
              <a:t>EnableAutoConfiguration</a:t>
            </a:r>
            <a:r>
              <a:rPr lang="en-US" dirty="0"/>
              <a:t> annotation creates a whole Spring context </a:t>
            </a:r>
          </a:p>
          <a:p>
            <a:r>
              <a:rPr lang="en-US" dirty="0"/>
              <a:t>Spring Boot Starters - a set of convenient dependency descriptors that you can include in your application. </a:t>
            </a:r>
          </a:p>
          <a:p>
            <a:r>
              <a:rPr lang="en-US" dirty="0"/>
              <a:t>Spring Boot CLI - compiles and runs Groovy source as a Spring application </a:t>
            </a:r>
          </a:p>
          <a:p>
            <a:r>
              <a:rPr lang="en-US" dirty="0"/>
              <a:t>Spring Boot Actuator - common non-functional features that make an app instantly deployable and supportable in production </a:t>
            </a:r>
          </a:p>
          <a:p>
            <a:r>
              <a:rPr lang="en-US" dirty="0"/>
              <a:t>Spring Boot Tools - for building and executing self-contained JAR and WAR archives </a:t>
            </a:r>
          </a:p>
          <a:p>
            <a:r>
              <a:rPr lang="en-US" dirty="0"/>
              <a:t>Spring Boot Samples - a wide range of sample apps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33980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Modules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79821" y="1132719"/>
            <a:ext cx="8625680" cy="4883163"/>
            <a:chOff x="365920" y="454723"/>
            <a:chExt cx="8625680" cy="6251883"/>
          </a:xfrm>
        </p:grpSpPr>
        <p:sp>
          <p:nvSpPr>
            <p:cNvPr id="4" name="Rectangle 3"/>
            <p:cNvSpPr/>
            <p:nvPr/>
          </p:nvSpPr>
          <p:spPr>
            <a:xfrm>
              <a:off x="4683728" y="982134"/>
              <a:ext cx="4130071" cy="2206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" name="Isosceles Triangle 4"/>
            <p:cNvSpPr/>
            <p:nvPr/>
          </p:nvSpPr>
          <p:spPr>
            <a:xfrm rot="15511586">
              <a:off x="1171861" y="1653422"/>
              <a:ext cx="5673989" cy="4432380"/>
            </a:xfrm>
            <a:prstGeom prst="triangle">
              <a:avLst>
                <a:gd name="adj" fmla="val 49660"/>
              </a:avLst>
            </a:prstGeom>
            <a:gradFill flip="none" rotWithShape="1">
              <a:gsLst>
                <a:gs pos="0">
                  <a:schemeClr val="accent1">
                    <a:alpha val="65000"/>
                  </a:schemeClr>
                </a:gs>
                <a:gs pos="27000">
                  <a:schemeClr val="accent3">
                    <a:shade val="93000"/>
                    <a:satMod val="130000"/>
                    <a:alpha val="51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TextShape 2"/>
            <p:cNvSpPr txBox="1"/>
            <p:nvPr/>
          </p:nvSpPr>
          <p:spPr>
            <a:xfrm>
              <a:off x="365920" y="1219199"/>
              <a:ext cx="8432479" cy="4559923"/>
            </a:xfrm>
            <a:prstGeom prst="rect">
              <a:avLst/>
            </a:prstGeom>
          </p:spPr>
          <p:txBody>
            <a:bodyPr wrap="none" lIns="0" tIns="0" rIns="0" bIns="0"/>
            <a:lstStyle/>
            <a:p>
              <a:pPr>
                <a:buSzPct val="45000"/>
                <a:buFont typeface="StarSymbol"/>
                <a:buChar char=""/>
              </a:pPr>
              <a:endParaRPr dirty="0">
                <a:solidFill>
                  <a:prstClr val="black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rcRect l="55972"/>
            <a:stretch>
              <a:fillRect/>
            </a:stretch>
          </p:blipFill>
          <p:spPr>
            <a:xfrm>
              <a:off x="753282" y="3522134"/>
              <a:ext cx="1443820" cy="1783946"/>
            </a:xfrm>
            <a:prstGeom prst="rect">
              <a:avLst/>
            </a:prstGeom>
            <a:effectLst>
              <a:reflection stA="50000" endPos="40000" dir="5400000" sy="-100000" algn="bl" rotWithShape="0"/>
            </a:effectLst>
          </p:spPr>
        </p:pic>
        <p:pic>
          <p:nvPicPr>
            <p:cNvPr id="8" name="Picture 7" descr="Spring_boot_modules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44876" y="454723"/>
              <a:ext cx="5046724" cy="6236603"/>
            </a:xfrm>
            <a:prstGeom prst="rect">
              <a:avLst/>
            </a:prstGeom>
            <a:effectLst>
              <a:outerShdw blurRad="228600" dir="2700000">
                <a:srgbClr val="000000">
                  <a:alpha val="53000"/>
                </a:srgbClr>
              </a:outerShdw>
            </a:effectLst>
          </p:spPr>
        </p:pic>
        <p:sp>
          <p:nvSpPr>
            <p:cNvPr id="9" name="TextBox 8"/>
            <p:cNvSpPr txBox="1"/>
            <p:nvPr/>
          </p:nvSpPr>
          <p:spPr>
            <a:xfrm>
              <a:off x="5927685" y="3108630"/>
              <a:ext cx="1089038" cy="431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rgbClr val="FFFFFF"/>
                  </a:solidFill>
                </a:rPr>
                <a:t>Boot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80816" y="2059034"/>
              <a:ext cx="1596284" cy="323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FFFF"/>
                  </a:solidFill>
                </a:rPr>
                <a:t>Autoconfigure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33817" y="1421080"/>
              <a:ext cx="1089038" cy="339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FFFF"/>
                  </a:solidFill>
                </a:rPr>
                <a:t>Starters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33817" y="845234"/>
              <a:ext cx="1089038" cy="339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FFFF"/>
                  </a:solidFill>
                </a:rPr>
                <a:t>CLI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33817" y="4255136"/>
              <a:ext cx="1089038" cy="339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FFFF"/>
                  </a:solidFill>
                </a:rPr>
                <a:t>Actuator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33817" y="4908148"/>
              <a:ext cx="1089038" cy="339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FFFF"/>
                  </a:solidFill>
                </a:rPr>
                <a:t>Tools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33817" y="5515986"/>
              <a:ext cx="1089038" cy="339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FFFF"/>
                  </a:solidFill>
                </a:rPr>
                <a:t>Samples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476354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to Command Line Arguments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SpringApplication</a:t>
            </a:r>
            <a:r>
              <a:rPr lang="en-US" dirty="0"/>
              <a:t> binds its own bean properties to command line arguments, and then adds them to the Spring Environment, e.g. </a:t>
            </a:r>
          </a:p>
          <a:p>
            <a:pPr marL="228600" lvl="1" indent="0">
              <a:buNone/>
            </a:pPr>
            <a:r>
              <a:rPr lang="en-US" dirty="0"/>
              <a:t>$ java -jar target/*.jar --</a:t>
            </a:r>
            <a:r>
              <a:rPr lang="en-US" dirty="0" err="1"/>
              <a:t>server.port</a:t>
            </a:r>
            <a:r>
              <a:rPr lang="en-US" dirty="0"/>
              <a:t>=9000 </a:t>
            </a:r>
          </a:p>
          <a:p>
            <a:endParaRPr lang="en-US" dirty="0"/>
          </a:p>
          <a:p>
            <a:r>
              <a:rPr lang="en-US" dirty="0"/>
              <a:t>Externalize </a:t>
            </a:r>
            <a:r>
              <a:rPr lang="en-US" dirty="0" err="1"/>
              <a:t>Config</a:t>
            </a:r>
            <a:endParaRPr lang="en-US" dirty="0"/>
          </a:p>
          <a:p>
            <a:pPr lvl="1"/>
            <a:r>
              <a:rPr lang="en-US" dirty="0"/>
              <a:t>Just put </a:t>
            </a:r>
            <a:r>
              <a:rPr lang="en-US" dirty="0" err="1"/>
              <a:t>application.properties</a:t>
            </a:r>
            <a:r>
              <a:rPr lang="en-US" dirty="0"/>
              <a:t> in your </a:t>
            </a:r>
            <a:r>
              <a:rPr lang="en-US" dirty="0" err="1"/>
              <a:t>classpath</a:t>
            </a:r>
            <a:r>
              <a:rPr lang="en-US" dirty="0"/>
              <a:t>, e.g.</a:t>
            </a:r>
          </a:p>
          <a:p>
            <a:pPr marL="228600" lvl="1" indent="0">
              <a:buNone/>
            </a:pPr>
            <a:r>
              <a:rPr lang="en-US" b="1" dirty="0" err="1"/>
              <a:t>application.properties</a:t>
            </a:r>
            <a:r>
              <a:rPr lang="en-US" b="1" dirty="0"/>
              <a:t> </a:t>
            </a:r>
          </a:p>
          <a:p>
            <a:pPr marL="228600" lvl="1" indent="0">
              <a:buNone/>
            </a:pPr>
            <a:r>
              <a:rPr lang="en-US" dirty="0" err="1"/>
              <a:t>server.port</a:t>
            </a:r>
            <a:r>
              <a:rPr lang="en-US" dirty="0"/>
              <a:t>: 9000 </a:t>
            </a:r>
          </a:p>
          <a:p>
            <a:endParaRPr lang="en-US" dirty="0"/>
          </a:p>
          <a:p>
            <a:r>
              <a:rPr lang="en-US" dirty="0"/>
              <a:t>Use YAML (if you must)</a:t>
            </a:r>
          </a:p>
          <a:p>
            <a:pPr lvl="1"/>
            <a:r>
              <a:rPr lang="en-US" dirty="0"/>
              <a:t>Just put </a:t>
            </a:r>
            <a:r>
              <a:rPr lang="en-US" dirty="0" err="1"/>
              <a:t>application.yml</a:t>
            </a:r>
            <a:r>
              <a:rPr lang="en-US" dirty="0"/>
              <a:t> in your </a:t>
            </a:r>
            <a:r>
              <a:rPr lang="en-US" dirty="0" err="1"/>
              <a:t>classpath</a:t>
            </a:r>
            <a:endParaRPr lang="en-US" dirty="0"/>
          </a:p>
          <a:p>
            <a:endParaRPr lang="en-US" dirty="0"/>
          </a:p>
          <a:p>
            <a:r>
              <a:rPr lang="en-US" dirty="0"/>
              <a:t>Both properties and YAML add entries with period-separated paths to the Spring Environment.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8236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Change the app behavior by changing parameters</a:t>
            </a:r>
          </a:p>
        </p:txBody>
      </p:sp>
    </p:spTree>
    <p:extLst>
      <p:ext uri="{BB962C8B-B14F-4D97-AF65-F5344CB8AC3E}">
        <p14:creationId xmlns:p14="http://schemas.microsoft.com/office/powerpoint/2010/main" val="49404602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Currently Available Auto-configured Behavior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Embedded servlet container (Tomcat or Jetty) </a:t>
            </a:r>
            <a:r>
              <a:rPr lang="en-US" dirty="0" err="1"/>
              <a:t>DataSource</a:t>
            </a:r>
            <a:r>
              <a:rPr lang="en-US" dirty="0"/>
              <a:t> and </a:t>
            </a:r>
            <a:r>
              <a:rPr lang="en-US" dirty="0" err="1"/>
              <a:t>JdbcTemplate</a:t>
            </a:r>
            <a:br>
              <a:rPr lang="en-US" dirty="0"/>
            </a:br>
            <a:r>
              <a:rPr lang="en-US" dirty="0"/>
              <a:t>JPA</a:t>
            </a:r>
            <a:br>
              <a:rPr lang="en-US" dirty="0"/>
            </a:br>
            <a:r>
              <a:rPr lang="en-US" dirty="0"/>
              <a:t>Spring Data JPA (scan for repositories) </a:t>
            </a:r>
            <a:r>
              <a:rPr lang="en-US" dirty="0" err="1"/>
              <a:t>Thymeleaf</a:t>
            </a:r>
            <a:r>
              <a:rPr lang="en-US" dirty="0"/>
              <a:t> </a:t>
            </a:r>
          </a:p>
          <a:p>
            <a:r>
              <a:rPr lang="en-US" dirty="0"/>
              <a:t>Batch processing</a:t>
            </a:r>
            <a:br>
              <a:rPr lang="en-US" dirty="0"/>
            </a:br>
            <a:r>
              <a:rPr lang="en-US" dirty="0"/>
              <a:t>Reactor for events and </a:t>
            </a:r>
            <a:r>
              <a:rPr lang="en-US" dirty="0" err="1"/>
              <a:t>async</a:t>
            </a:r>
            <a:r>
              <a:rPr lang="en-US" dirty="0"/>
              <a:t> processing Actuator features (Security, Audit, Metrics, Trace)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191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Actuator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Adds common non-functional features to your application and exposes MVC endpoints to interact with them. </a:t>
            </a:r>
          </a:p>
          <a:p>
            <a:r>
              <a:rPr lang="en-US" dirty="0"/>
              <a:t>Security</a:t>
            </a:r>
            <a:br>
              <a:rPr lang="en-US" dirty="0"/>
            </a:br>
            <a:r>
              <a:rPr lang="en-US" dirty="0"/>
              <a:t>Secure endpoints: /metrics, /health, /trace, /dump, </a:t>
            </a:r>
          </a:p>
          <a:p>
            <a:r>
              <a:rPr lang="en-US" dirty="0"/>
              <a:t>/shutdown, /beans Audit</a:t>
            </a:r>
            <a:br>
              <a:rPr lang="en-US" dirty="0"/>
            </a:br>
            <a:r>
              <a:rPr lang="en-US" dirty="0"/>
              <a:t>/info </a:t>
            </a:r>
          </a:p>
          <a:p>
            <a:r>
              <a:rPr lang="en-US" dirty="0"/>
              <a:t>If embedded in a web app or web service can use the same port or a different one (and a different network interface).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40820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Use Actuator</a:t>
            </a:r>
          </a:p>
          <a:p>
            <a:pPr lvl="1"/>
            <a:r>
              <a:rPr lang="en-US" dirty="0"/>
              <a:t>Can also use Spring Security</a:t>
            </a:r>
          </a:p>
          <a:p>
            <a:endParaRPr lang="en-US" dirty="0"/>
          </a:p>
          <a:p>
            <a:r>
              <a:rPr lang="en-US" dirty="0"/>
              <a:t>Logging</a:t>
            </a:r>
          </a:p>
          <a:p>
            <a:pPr lvl="1"/>
            <a:r>
              <a:rPr lang="en-US" dirty="0"/>
              <a:t>Spring Boot provides default configuration files for 3 common logging frameworks: </a:t>
            </a:r>
            <a:r>
              <a:rPr lang="en-US" dirty="0" err="1"/>
              <a:t>logback</a:t>
            </a:r>
            <a:r>
              <a:rPr lang="en-US" dirty="0"/>
              <a:t>, log4j and </a:t>
            </a:r>
            <a:r>
              <a:rPr lang="en-US" dirty="0" err="1"/>
              <a:t>java.util.logging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Starters (and Samples) use </a:t>
            </a:r>
            <a:r>
              <a:rPr lang="en-US" dirty="0" err="1"/>
              <a:t>logback</a:t>
            </a:r>
            <a:br>
              <a:rPr lang="en-US" dirty="0"/>
            </a:br>
            <a:r>
              <a:rPr lang="en-US" dirty="0"/>
              <a:t>External configuration and </a:t>
            </a:r>
            <a:r>
              <a:rPr lang="en-US" dirty="0" err="1"/>
              <a:t>classpath</a:t>
            </a:r>
            <a:r>
              <a:rPr lang="en-US" dirty="0"/>
              <a:t> influence runtime </a:t>
            </a:r>
            <a:r>
              <a:rPr lang="en-US" dirty="0" err="1"/>
              <a:t>behaviour</a:t>
            </a:r>
            <a:r>
              <a:rPr lang="en-US" dirty="0"/>
              <a:t> </a:t>
            </a:r>
            <a:r>
              <a:rPr lang="en-US" dirty="0" err="1"/>
              <a:t>LoggingApplicationContextInitializer</a:t>
            </a:r>
            <a:r>
              <a:rPr lang="en-US" dirty="0"/>
              <a:t> sets it all 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42435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01627" y="1315085"/>
            <a:ext cx="8539165" cy="47627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Goal:</a:t>
            </a:r>
            <a:r>
              <a:rPr lang="en-US" b="0" dirty="0"/>
              <a:t>  Introduce developers to Spring Boot, an opinionated way to rapidly build production grade Spring applications quickly and with minimal fuss.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Introduction to Spring Boot</a:t>
            </a:r>
          </a:p>
          <a:p>
            <a:pPr lvl="1"/>
            <a:r>
              <a:rPr lang="en-US" dirty="0"/>
              <a:t>Where it fits in the Spring eco system</a:t>
            </a:r>
          </a:p>
          <a:p>
            <a:pPr lvl="1"/>
            <a:r>
              <a:rPr lang="en-US" dirty="0"/>
              <a:t>Goals, high level features, etc.</a:t>
            </a:r>
          </a:p>
          <a:p>
            <a:r>
              <a:rPr lang="en-US" dirty="0"/>
              <a:t>Demo: Quick Start</a:t>
            </a:r>
          </a:p>
          <a:p>
            <a:r>
              <a:rPr lang="en-US" dirty="0"/>
              <a:t>Behind the scenes</a:t>
            </a:r>
          </a:p>
          <a:p>
            <a:r>
              <a:rPr lang="en-US" dirty="0"/>
              <a:t>More demos, more Boot</a:t>
            </a:r>
          </a:p>
          <a:p>
            <a:r>
              <a:rPr lang="en-US" dirty="0">
                <a:solidFill>
                  <a:srgbClr val="333333"/>
                </a:solidFill>
              </a:rPr>
              <a:t>End bits (links and such)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r>
              <a:rPr lang="en-US" dirty="0" err="1">
                <a:solidFill>
                  <a:srgbClr val="333333"/>
                </a:solidFill>
              </a:rPr>
              <a:t>ToDo</a:t>
            </a:r>
            <a:r>
              <a:rPr lang="en-US" dirty="0">
                <a:solidFill>
                  <a:srgbClr val="333333"/>
                </a:solidFill>
              </a:rPr>
              <a:t>: </a:t>
            </a:r>
            <a:r>
              <a:rPr lang="en-US" dirty="0"/>
              <a:t>Adding new features to Boot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Anybody Use This For Real?</a:t>
            </a:r>
          </a:p>
        </p:txBody>
      </p:sp>
      <p:pic>
        <p:nvPicPr>
          <p:cNvPr id="3" name="Picture 2" descr="spring.io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50" y="860949"/>
            <a:ext cx="6262400" cy="5348648"/>
          </a:xfrm>
          <a:prstGeom prst="rect">
            <a:avLst/>
          </a:prstGeom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7006319" y="1485138"/>
            <a:ext cx="1834473" cy="3772458"/>
          </a:xfrm>
          <a:prstGeom prst="rect">
            <a:avLst/>
          </a:prstGeom>
        </p:spPr>
        <p:txBody>
          <a:bodyPr/>
          <a:lstStyle>
            <a:lvl1pPr marL="233363" indent="-233363" algn="l" rtl="0" eaLnBrk="1" fontAlgn="base" hangingPunct="1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387C2C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0050" indent="-171450" algn="l" rtl="0" eaLnBrk="1" fontAlgn="base" hangingPunct="1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628650" indent="-171450" algn="l" rtl="0" eaLnBrk="1" fontAlgn="base" hangingPunct="1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914400" indent="-171450" algn="l" rtl="0" eaLnBrk="1" fontAlgn="base" hangingPunct="1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200150" indent="-171450" algn="l" rtl="0" eaLnBrk="1" fontAlgn="base" hangingPunct="1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16002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0574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5146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9718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400" dirty="0"/>
              <a:t>We do</a:t>
            </a:r>
          </a:p>
          <a:p>
            <a:pPr lvl="1"/>
            <a:r>
              <a:rPr lang="en-US" sz="2000" dirty="0"/>
              <a:t>Spring Boot app</a:t>
            </a:r>
          </a:p>
          <a:p>
            <a:pPr lvl="1"/>
            <a:r>
              <a:rPr lang="en-US" sz="2000" dirty="0" err="1"/>
              <a:t>Thymeleaf</a:t>
            </a:r>
            <a:r>
              <a:rPr lang="en-US" sz="2000" dirty="0"/>
              <a:t> UI</a:t>
            </a:r>
          </a:p>
          <a:p>
            <a:pPr lvl="1"/>
            <a:r>
              <a:rPr lang="en-US" sz="2000" dirty="0"/>
              <a:t>Hosted on Cloud Foundry</a:t>
            </a:r>
          </a:p>
        </p:txBody>
      </p:sp>
    </p:spTree>
    <p:extLst>
      <p:ext uri="{BB962C8B-B14F-4D97-AF65-F5344CB8AC3E}">
        <p14:creationId xmlns:p14="http://schemas.microsoft.com/office/powerpoint/2010/main" val="307371253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Spring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projects.spring.io</a:t>
            </a:r>
            <a:r>
              <a:rPr lang="en-US" dirty="0"/>
              <a:t>/spring-boot</a:t>
            </a:r>
          </a:p>
          <a:p>
            <a:pPr lvl="1"/>
            <a:r>
              <a:rPr lang="en-US" dirty="0">
                <a:hlinkClick r:id="rId2"/>
              </a:rPr>
              <a:t>https://github.com/spring-projects/spring-boot</a:t>
            </a:r>
            <a:r>
              <a:rPr lang="en-US" dirty="0"/>
              <a:t> (on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spring.io</a:t>
            </a:r>
            <a:r>
              <a:rPr lang="en-US" dirty="0"/>
              <a:t>/blog/2013/09/20/contributing-to-spring-boot-with-a-pull-request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Random Boot Blogs</a:t>
            </a:r>
          </a:p>
          <a:p>
            <a:pPr lvl="1"/>
            <a:r>
              <a:rPr lang="en-US" dirty="0">
                <a:hlinkClick r:id="rId3"/>
              </a:rPr>
              <a:t>http://fbflex.wordpress.com/2013/10/01/a-spring-boot-generator-for-yeoman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5392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B3211-C2E3-4F42-B2C5-6BCA96EE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#1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A5B395-93A3-4F7A-B579-C42331843C79}"/>
              </a:ext>
            </a:extLst>
          </p:cNvPr>
          <p:cNvSpPr/>
          <p:nvPr/>
        </p:nvSpPr>
        <p:spPr>
          <a:xfrm>
            <a:off x="301626" y="1154222"/>
            <a:ext cx="8369933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sz="2200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Features &amp; Benefits </a:t>
            </a:r>
          </a:p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sz="2200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Core problem with Spring Framework </a:t>
            </a:r>
          </a:p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sz="2200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Solution with Spring Framework</a:t>
            </a:r>
          </a:p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sz="2200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Solution with Spring Boot and diff with Spring Framework</a:t>
            </a:r>
          </a:p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sz="2200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Spring Boot Auto Configuration</a:t>
            </a:r>
          </a:p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sz="2200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Spring Boot Starter</a:t>
            </a:r>
          </a:p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sz="2200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Spring Boot Starter Projects and configuration</a:t>
            </a:r>
          </a:p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sz="2200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Dependency for Spring Boot Starter Web</a:t>
            </a:r>
          </a:p>
          <a:p>
            <a:pPr marL="457200" indent="-457200" algn="l">
              <a:spcAft>
                <a:spcPct val="0"/>
              </a:spcAft>
              <a:buAutoNum type="arabicPeriod"/>
            </a:pPr>
            <a:endParaRPr lang="en-US" sz="2000" dirty="0"/>
          </a:p>
          <a:p>
            <a:pPr marL="457200" indent="-457200" algn="l">
              <a:spcAft>
                <a:spcPct val="0"/>
              </a:spcAft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0295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B3211-C2E3-4F42-B2C5-6BCA96EE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A5B395-93A3-4F7A-B579-C42331843C79}"/>
              </a:ext>
            </a:extLst>
          </p:cNvPr>
          <p:cNvSpPr/>
          <p:nvPr/>
        </p:nvSpPr>
        <p:spPr>
          <a:xfrm>
            <a:off x="301626" y="1154222"/>
            <a:ext cx="82784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Features &amp; Benefits </a:t>
            </a:r>
          </a:p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Spring Boot Auto Configuration</a:t>
            </a:r>
          </a:p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Spring Boot Starter</a:t>
            </a:r>
          </a:p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Spring Boot Starter Projects and configuration</a:t>
            </a:r>
          </a:p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Dependency for Spring Boot Starter Web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94234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B3211-C2E3-4F42-B2C5-6BCA96EE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#2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A5B395-93A3-4F7A-B579-C42331843C79}"/>
              </a:ext>
            </a:extLst>
          </p:cNvPr>
          <p:cNvSpPr/>
          <p:nvPr/>
        </p:nvSpPr>
        <p:spPr>
          <a:xfrm>
            <a:off x="301626" y="1154222"/>
            <a:ext cx="8369933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sz="2200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Spring Boot Features</a:t>
            </a:r>
          </a:p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sz="2200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Spring Maven Project</a:t>
            </a:r>
          </a:p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sz="2200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SB Project Wizard</a:t>
            </a:r>
          </a:p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sz="2200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Spring Initializer – web portal</a:t>
            </a:r>
          </a:p>
          <a:p>
            <a:pPr marL="457200" indent="-457200" algn="l">
              <a:spcAft>
                <a:spcPct val="0"/>
              </a:spcAft>
              <a:buAutoNum type="arabicPeriod"/>
            </a:pPr>
            <a:endParaRPr lang="en-US" sz="2200" b="1" dirty="0">
              <a:solidFill>
                <a:schemeClr val="tx1"/>
              </a:solidFill>
              <a:effectLst>
                <a:outerShdw dist="25400" dir="5400000" algn="t" rotWithShape="0">
                  <a:schemeClr val="bg1">
                    <a:alpha val="0"/>
                  </a:schemeClr>
                </a:outerShdw>
              </a:effectLst>
            </a:endParaRPr>
          </a:p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sz="2200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Spring Boot CLI - works with Groovy – not in scope </a:t>
            </a:r>
          </a:p>
          <a:p>
            <a:pPr marL="457200" indent="-457200" algn="l">
              <a:spcAft>
                <a:spcPct val="0"/>
              </a:spcAft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712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B3211-C2E3-4F42-B2C5-6BCA96EE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A5B395-93A3-4F7A-B579-C42331843C79}"/>
              </a:ext>
            </a:extLst>
          </p:cNvPr>
          <p:cNvSpPr/>
          <p:nvPr/>
        </p:nvSpPr>
        <p:spPr>
          <a:xfrm>
            <a:off x="301626" y="1154222"/>
            <a:ext cx="827849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Features &amp; Benefits </a:t>
            </a:r>
          </a:p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Setup Spring Maven Project</a:t>
            </a:r>
          </a:p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How to use SB Project Wizard</a:t>
            </a:r>
          </a:p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How to use  Spring Initializer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26999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B3211-C2E3-4F42-B2C5-6BCA96EE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#3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A5B395-93A3-4F7A-B579-C42331843C79}"/>
              </a:ext>
            </a:extLst>
          </p:cNvPr>
          <p:cNvSpPr/>
          <p:nvPr/>
        </p:nvSpPr>
        <p:spPr>
          <a:xfrm>
            <a:off x="301626" y="1154222"/>
            <a:ext cx="836993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sz="2200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Spring Boot Features</a:t>
            </a:r>
          </a:p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sz="2200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Spring Boot + Maven Integration</a:t>
            </a:r>
          </a:p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sz="2200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Common Annotations Use</a:t>
            </a:r>
          </a:p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sz="2200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Run Spring Boot app from </a:t>
            </a:r>
            <a:r>
              <a:rPr lang="en-US" sz="2200" b="1" dirty="0" err="1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cmd</a:t>
            </a:r>
            <a:r>
              <a:rPr lang="en-US" sz="2200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/bash</a:t>
            </a:r>
          </a:p>
          <a:p>
            <a:pPr algn="l">
              <a:spcAft>
                <a:spcPct val="0"/>
              </a:spcAft>
            </a:pPr>
            <a:r>
              <a:rPr lang="en-US" sz="2200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	</a:t>
            </a:r>
            <a:r>
              <a:rPr lang="en-US" sz="2200" b="1" dirty="0" err="1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mvn</a:t>
            </a:r>
            <a:r>
              <a:rPr lang="en-US" sz="2200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spring-boot:run</a:t>
            </a:r>
            <a:endParaRPr lang="en-US" sz="2200" b="1" dirty="0">
              <a:solidFill>
                <a:schemeClr val="tx1"/>
              </a:solidFill>
              <a:effectLst>
                <a:outerShdw dist="25400" dir="5400000" algn="t" rotWithShape="0">
                  <a:schemeClr val="bg1">
                    <a:alpha val="0"/>
                  </a:schemeClr>
                </a:outerShdw>
              </a:effectLst>
            </a:endParaRPr>
          </a:p>
          <a:p>
            <a:pPr algn="l">
              <a:spcAft>
                <a:spcPct val="0"/>
              </a:spcAft>
            </a:pPr>
            <a:r>
              <a:rPr lang="en-US" sz="2200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5. Event listener</a:t>
            </a:r>
          </a:p>
          <a:p>
            <a:pPr algn="l">
              <a:spcAft>
                <a:spcPct val="0"/>
              </a:spcAft>
            </a:pPr>
            <a:r>
              <a:rPr lang="en-US" sz="2200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6. Spring Boot – How to Change Default Tomcat Server Port</a:t>
            </a:r>
          </a:p>
          <a:p>
            <a:pPr algn="l">
              <a:spcAft>
                <a:spcPct val="0"/>
              </a:spcAft>
            </a:pPr>
            <a:r>
              <a:rPr lang="en-US" sz="2200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7. Spring Boot – How to Change Default Context Path</a:t>
            </a: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71299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B3211-C2E3-4F42-B2C5-6BCA96EE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A5B395-93A3-4F7A-B579-C42331843C79}"/>
              </a:ext>
            </a:extLst>
          </p:cNvPr>
          <p:cNvSpPr/>
          <p:nvPr/>
        </p:nvSpPr>
        <p:spPr>
          <a:xfrm>
            <a:off x="301626" y="1154222"/>
            <a:ext cx="82784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Features &amp; Benefits </a:t>
            </a:r>
          </a:p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Spring Boot + Maven Integration</a:t>
            </a:r>
          </a:p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Common Annotations Uses</a:t>
            </a:r>
          </a:p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Change Default Tomcat Server Port</a:t>
            </a:r>
          </a:p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Change Default Context Path</a:t>
            </a:r>
          </a:p>
          <a:p>
            <a:pPr marL="457200" indent="-457200" algn="l">
              <a:spcAft>
                <a:spcPct val="0"/>
              </a:spcAft>
              <a:buFontTx/>
              <a:buAutoNum type="arabicPeriod"/>
            </a:pPr>
            <a:r>
              <a:rPr lang="en-US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Run Spring Boot app from </a:t>
            </a:r>
            <a:r>
              <a:rPr lang="en-US" b="1" dirty="0" err="1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cmd</a:t>
            </a:r>
            <a:r>
              <a:rPr lang="en-US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/bash</a:t>
            </a:r>
          </a:p>
          <a:p>
            <a:pPr marL="457200" indent="-457200" algn="l">
              <a:spcAft>
                <a:spcPct val="0"/>
              </a:spcAft>
              <a:buFontTx/>
              <a:buAutoNum type="arabicPeriod"/>
            </a:pPr>
            <a:r>
              <a:rPr lang="en-US" b="1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Event listener</a:t>
            </a:r>
            <a:endParaRPr lang="en-US" b="1" dirty="0">
              <a:solidFill>
                <a:schemeClr val="tx1"/>
              </a:solidFill>
              <a:effectLst>
                <a:outerShdw dist="25400" dir="5400000" algn="t" rotWithShape="0">
                  <a:schemeClr val="bg1">
                    <a:alpha val="0"/>
                  </a:schemeClr>
                </a:outerShdw>
              </a:effectLst>
            </a:endParaRPr>
          </a:p>
          <a:p>
            <a:pPr marL="457200" indent="-457200" algn="l">
              <a:spcAft>
                <a:spcPct val="0"/>
              </a:spcAft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9669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B3211-C2E3-4F42-B2C5-6BCA96EE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#4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A5B395-93A3-4F7A-B579-C42331843C79}"/>
              </a:ext>
            </a:extLst>
          </p:cNvPr>
          <p:cNvSpPr/>
          <p:nvPr/>
        </p:nvSpPr>
        <p:spPr>
          <a:xfrm>
            <a:off x="301626" y="1154222"/>
            <a:ext cx="8369933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sz="2200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Spring Boot Features</a:t>
            </a:r>
          </a:p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sz="2200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Spring Boot DM</a:t>
            </a:r>
          </a:p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sz="2200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Spring Boot Properties</a:t>
            </a:r>
          </a:p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sz="2200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Spring Boot Starters - web</a:t>
            </a:r>
          </a:p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sz="2200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Spring Boot Actuator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47986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B3211-C2E3-4F42-B2C5-6BCA96EE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A5B395-93A3-4F7A-B579-C42331843C79}"/>
              </a:ext>
            </a:extLst>
          </p:cNvPr>
          <p:cNvSpPr/>
          <p:nvPr/>
        </p:nvSpPr>
        <p:spPr>
          <a:xfrm>
            <a:off x="301626" y="1154222"/>
            <a:ext cx="82784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Features &amp; Benefits </a:t>
            </a:r>
          </a:p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How SB handles Dependencies</a:t>
            </a:r>
          </a:p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Different Properties</a:t>
            </a:r>
          </a:p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Spring Boot available Starters</a:t>
            </a:r>
          </a:p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Spring Boot available Actuator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30171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/>
              <a:t>vs</a:t>
            </a:r>
            <a:r>
              <a:rPr lang="en-US" dirty="0"/>
              <a:t> JEE … ready … FIGHT!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2800" dirty="0"/>
              <a:t>NOT going there!  :-)</a:t>
            </a:r>
          </a:p>
        </p:txBody>
      </p:sp>
    </p:spTree>
    <p:extLst>
      <p:ext uri="{BB962C8B-B14F-4D97-AF65-F5344CB8AC3E}">
        <p14:creationId xmlns:p14="http://schemas.microsoft.com/office/powerpoint/2010/main" val="372948781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B3211-C2E3-4F42-B2C5-6BCA96EE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#5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A5B395-93A3-4F7A-B579-C42331843C79}"/>
              </a:ext>
            </a:extLst>
          </p:cNvPr>
          <p:cNvSpPr/>
          <p:nvPr/>
        </p:nvSpPr>
        <p:spPr>
          <a:xfrm>
            <a:off x="301626" y="1154222"/>
            <a:ext cx="836993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sz="2200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Spring Boot Features</a:t>
            </a:r>
          </a:p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sz="2200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Runners			</a:t>
            </a:r>
          </a:p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sz="2200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Logging	</a:t>
            </a:r>
          </a:p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sz="2200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Exception Handling		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05970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B3211-C2E3-4F42-B2C5-6BCA96EE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A5B395-93A3-4F7A-B579-C42331843C79}"/>
              </a:ext>
            </a:extLst>
          </p:cNvPr>
          <p:cNvSpPr/>
          <p:nvPr/>
        </p:nvSpPr>
        <p:spPr>
          <a:xfrm>
            <a:off x="301626" y="1154222"/>
            <a:ext cx="82784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Features &amp; Benefits </a:t>
            </a:r>
          </a:p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Command Line Runners			</a:t>
            </a:r>
          </a:p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Logging</a:t>
            </a:r>
          </a:p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Exception Handling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25158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B3211-C2E3-4F42-B2C5-6BCA96EE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#7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A5B395-93A3-4F7A-B579-C42331843C79}"/>
              </a:ext>
            </a:extLst>
          </p:cNvPr>
          <p:cNvSpPr/>
          <p:nvPr/>
        </p:nvSpPr>
        <p:spPr>
          <a:xfrm>
            <a:off x="301626" y="1154222"/>
            <a:ext cx="836993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sz="2200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Spring Boot Features</a:t>
            </a:r>
          </a:p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sz="2200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Eureka server		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957204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B3211-C2E3-4F42-B2C5-6BCA96EE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A5B395-93A3-4F7A-B579-C42331843C79}"/>
              </a:ext>
            </a:extLst>
          </p:cNvPr>
          <p:cNvSpPr/>
          <p:nvPr/>
        </p:nvSpPr>
        <p:spPr>
          <a:xfrm>
            <a:off x="301626" y="1154222"/>
            <a:ext cx="82784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Features &amp; Benefits </a:t>
            </a:r>
          </a:p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Eureka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318526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B3211-C2E3-4F42-B2C5-6BCA96EE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#9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A5B395-93A3-4F7A-B579-C42331843C79}"/>
              </a:ext>
            </a:extLst>
          </p:cNvPr>
          <p:cNvSpPr/>
          <p:nvPr/>
        </p:nvSpPr>
        <p:spPr>
          <a:xfrm>
            <a:off x="194946" y="1276142"/>
            <a:ext cx="8369933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sz="2200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Spring Boot Features</a:t>
            </a:r>
          </a:p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sz="2200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Spring Boot – Creating a RESTful Web Service Example</a:t>
            </a:r>
          </a:p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sz="2200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Spring Boot – Common Application Properties (</a:t>
            </a:r>
            <a:r>
              <a:rPr lang="en-US" sz="2200" b="1" dirty="0" err="1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application.properties</a:t>
            </a:r>
            <a:r>
              <a:rPr lang="en-US" sz="2200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)</a:t>
            </a:r>
          </a:p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sz="2200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RESTful Web Service with POST Request in JSON Example</a:t>
            </a:r>
          </a:p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sz="2200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Display All Beans Available in </a:t>
            </a:r>
            <a:r>
              <a:rPr lang="en-US" sz="2200" b="1" dirty="0" err="1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ApplicationContext</a:t>
            </a:r>
            <a:endParaRPr lang="en-US" sz="2200" b="1" dirty="0">
              <a:solidFill>
                <a:schemeClr val="tx1"/>
              </a:solidFill>
              <a:effectLst>
                <a:outerShdw dist="25400" dir="5400000" algn="t" rotWithShape="0">
                  <a:schemeClr val="bg1">
                    <a:alpha val="0"/>
                  </a:schemeClr>
                </a:outerShdw>
              </a:effectLst>
            </a:endParaRPr>
          </a:p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sz="2200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End to End application</a:t>
            </a:r>
          </a:p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sz="2200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Testing using Postman		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74990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B3211-C2E3-4F42-B2C5-6BCA96EE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A5B395-93A3-4F7A-B579-C42331843C79}"/>
              </a:ext>
            </a:extLst>
          </p:cNvPr>
          <p:cNvSpPr/>
          <p:nvPr/>
        </p:nvSpPr>
        <p:spPr>
          <a:xfrm>
            <a:off x="301626" y="1154222"/>
            <a:ext cx="82784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Features &amp; Benefits </a:t>
            </a:r>
          </a:p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Creating a RESTful Web Service Example</a:t>
            </a:r>
          </a:p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Common Application Properties (</a:t>
            </a:r>
            <a:r>
              <a:rPr lang="en-US" b="1" dirty="0" err="1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application.properties</a:t>
            </a:r>
            <a:r>
              <a:rPr lang="en-US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)</a:t>
            </a:r>
          </a:p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RESTful Web Service with POST Request in JSON Example</a:t>
            </a:r>
          </a:p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Display All Beans Available in </a:t>
            </a:r>
            <a:r>
              <a:rPr lang="en-US" b="1" dirty="0" err="1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ApplicationContext</a:t>
            </a:r>
            <a:endParaRPr lang="en-US" b="1" dirty="0">
              <a:solidFill>
                <a:schemeClr val="tx1"/>
              </a:solidFill>
              <a:effectLst>
                <a:outerShdw dist="25400" dir="5400000" algn="t" rotWithShape="0">
                  <a:schemeClr val="bg1">
                    <a:alpha val="0"/>
                  </a:schemeClr>
                </a:outerShdw>
              </a:effectLst>
            </a:endParaRPr>
          </a:p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End to End application</a:t>
            </a:r>
          </a:p>
          <a:p>
            <a:pPr marL="457200" indent="-457200" algn="l">
              <a:spcAft>
                <a:spcPct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</a:rPr>
              <a:t>Testing using Postman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591583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B3211-C2E3-4F42-B2C5-6BCA96EE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EE2FFA-1AC6-4C8E-B38B-00F7E66BE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27" y="1144428"/>
            <a:ext cx="8618818" cy="489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12824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B3211-C2E3-4F42-B2C5-6BCA96EE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7076E7-4D20-4748-BA3D-564004898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49" y="1293018"/>
            <a:ext cx="8880720" cy="427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36983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B3211-C2E3-4F42-B2C5-6BCA96EE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Security- JWT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2ED3AC-CD57-4C25-A88E-82C4260DF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" y="1462086"/>
            <a:ext cx="7400997" cy="486310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A913B58-7C3A-47A5-8BF6-545043FBD45B}"/>
              </a:ext>
            </a:extLst>
          </p:cNvPr>
          <p:cNvSpPr txBox="1">
            <a:spLocks/>
          </p:cNvSpPr>
          <p:nvPr/>
        </p:nvSpPr>
        <p:spPr bwMode="auto">
          <a:xfrm>
            <a:off x="301626" y="889794"/>
            <a:ext cx="853916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kern="0" dirty="0"/>
              <a:t>JWT workflow:-</a:t>
            </a:r>
          </a:p>
        </p:txBody>
      </p:sp>
    </p:spTree>
    <p:extLst>
      <p:ext uri="{BB962C8B-B14F-4D97-AF65-F5344CB8AC3E}">
        <p14:creationId xmlns:p14="http://schemas.microsoft.com/office/powerpoint/2010/main" val="863453066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B3211-C2E3-4F42-B2C5-6BCA96EE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Security- JWT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E510E3-93FA-44E0-9785-36D1E5DB4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933449"/>
            <a:ext cx="7086599" cy="551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3700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4.0 Highlights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Java/EE</a:t>
            </a:r>
          </a:p>
          <a:p>
            <a:pPr lvl="1"/>
            <a:r>
              <a:rPr lang="en-US" dirty="0"/>
              <a:t>Java 8</a:t>
            </a:r>
          </a:p>
          <a:p>
            <a:pPr lvl="1"/>
            <a:r>
              <a:rPr lang="en-US" dirty="0"/>
              <a:t>JSR-310 Date/Time API</a:t>
            </a:r>
          </a:p>
          <a:p>
            <a:pPr lvl="1"/>
            <a:r>
              <a:rPr lang="en-US" dirty="0"/>
              <a:t>JSR-236 Concurrency </a:t>
            </a:r>
            <a:r>
              <a:rPr lang="en-US" dirty="0" err="1"/>
              <a:t>Utils</a:t>
            </a:r>
            <a:endParaRPr lang="en-US" dirty="0"/>
          </a:p>
          <a:p>
            <a:pPr lvl="1"/>
            <a:r>
              <a:rPr lang="en-US" dirty="0"/>
              <a:t>JSR-356 </a:t>
            </a:r>
            <a:r>
              <a:rPr lang="en-US" dirty="0" err="1"/>
              <a:t>WebSocket</a:t>
            </a:r>
            <a:endParaRPr lang="en-US" dirty="0"/>
          </a:p>
          <a:p>
            <a:pPr lvl="1"/>
            <a:r>
              <a:rPr lang="en-US" dirty="0"/>
              <a:t>Servlet 3.1</a:t>
            </a:r>
          </a:p>
          <a:p>
            <a:pPr lvl="1"/>
            <a:r>
              <a:rPr lang="en-US" dirty="0"/>
              <a:t>Bean Validation 1.1</a:t>
            </a:r>
          </a:p>
          <a:p>
            <a:pPr lvl="1"/>
            <a:r>
              <a:rPr lang="en-US" dirty="0"/>
              <a:t>JPA 2.1</a:t>
            </a:r>
          </a:p>
          <a:p>
            <a:pPr lvl="1"/>
            <a:r>
              <a:rPr lang="en-US" dirty="0"/>
              <a:t>JTA 1.2</a:t>
            </a:r>
          </a:p>
          <a:p>
            <a:pPr lvl="1"/>
            <a:r>
              <a:rPr lang="en-US" dirty="0"/>
              <a:t>JMS 2.0</a:t>
            </a:r>
          </a:p>
          <a:p>
            <a:endParaRPr lang="en-US" dirty="0"/>
          </a:p>
          <a:p>
            <a:r>
              <a:rPr lang="en-US" dirty="0"/>
              <a:t>Spring </a:t>
            </a:r>
            <a:r>
              <a:rPr lang="en-US" dirty="0" err="1"/>
              <a:t>iO</a:t>
            </a:r>
            <a:endParaRPr lang="en-US" dirty="0"/>
          </a:p>
          <a:p>
            <a:r>
              <a:rPr lang="en-US" dirty="0"/>
              <a:t>(Large feature set, and getting larger)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62029" y="1076934"/>
            <a:ext cx="3198560" cy="3055624"/>
            <a:chOff x="452967" y="1200151"/>
            <a:chExt cx="3193584" cy="3155950"/>
          </a:xfrm>
        </p:grpSpPr>
        <p:sp>
          <p:nvSpPr>
            <p:cNvPr id="5" name="Oval 4"/>
            <p:cNvSpPr/>
            <p:nvPr/>
          </p:nvSpPr>
          <p:spPr>
            <a:xfrm>
              <a:off x="452967" y="1200151"/>
              <a:ext cx="3155950" cy="3155950"/>
            </a:xfrm>
            <a:prstGeom prst="ellipse">
              <a:avLst/>
            </a:prstGeom>
            <a:gradFill flip="none" rotWithShape="1">
              <a:gsLst>
                <a:gs pos="43000">
                  <a:srgbClr val="6DB33F"/>
                </a:gs>
                <a:gs pos="100000">
                  <a:srgbClr val="FFFFFF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203200" dir="270000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6" name="Picture 5" descr="lambda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4401" y="1315518"/>
              <a:ext cx="2732150" cy="2557294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131701332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B3211-C2E3-4F42-B2C5-6BCA96EE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Security- JWT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A76C3A-EB5E-4781-BCB3-A26CE204E801}"/>
              </a:ext>
            </a:extLst>
          </p:cNvPr>
          <p:cNvSpPr/>
          <p:nvPr/>
        </p:nvSpPr>
        <p:spPr>
          <a:xfrm>
            <a:off x="301627" y="1046809"/>
            <a:ext cx="7498080" cy="533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666666"/>
                </a:solidFill>
                <a:latin typeface="Open Sans"/>
              </a:rPr>
              <a:t>Creating a JWT Token - </a:t>
            </a:r>
            <a:r>
              <a:rPr lang="en-US" dirty="0">
                <a:hlinkClick r:id="rId3"/>
              </a:rPr>
              <a:t>http://jwtbuilder.jamiekurtz.com/</a:t>
            </a:r>
            <a:endParaRPr lang="en-US" dirty="0"/>
          </a:p>
          <a:p>
            <a:pPr algn="l"/>
            <a:endParaRPr lang="en-US" b="0" i="0" dirty="0">
              <a:solidFill>
                <a:srgbClr val="666666"/>
              </a:solidFill>
              <a:effectLst/>
              <a:latin typeface="Open Sans"/>
            </a:endParaRPr>
          </a:p>
          <a:p>
            <a:pPr algn="l"/>
            <a:r>
              <a:rPr lang="en-US" dirty="0">
                <a:solidFill>
                  <a:srgbClr val="666666"/>
                </a:solidFill>
                <a:latin typeface="Open Sans"/>
              </a:rPr>
              <a:t>Inspect the contents of the created token –</a:t>
            </a:r>
          </a:p>
          <a:p>
            <a:pPr algn="l"/>
            <a:r>
              <a:rPr lang="en-US" dirty="0">
                <a:solidFill>
                  <a:srgbClr val="666666"/>
                </a:solidFill>
                <a:latin typeface="Open Sans"/>
                <a:hlinkClick r:id="rId4"/>
              </a:rPr>
              <a:t>https://jwt.io/</a:t>
            </a:r>
            <a:endParaRPr lang="en-US" dirty="0">
              <a:solidFill>
                <a:srgbClr val="666666"/>
              </a:solidFill>
              <a:latin typeface="Open Sans"/>
            </a:endParaRPr>
          </a:p>
          <a:p>
            <a:pPr algn="l"/>
            <a:endParaRPr lang="en-US" dirty="0">
              <a:solidFill>
                <a:srgbClr val="666666"/>
              </a:solidFill>
              <a:latin typeface="Open Sans"/>
            </a:endParaRPr>
          </a:p>
          <a:p>
            <a:pPr algn="l"/>
            <a:r>
              <a:rPr lang="en-US" dirty="0">
                <a:solidFill>
                  <a:srgbClr val="666666"/>
                </a:solidFill>
                <a:latin typeface="Open Sans"/>
              </a:rPr>
              <a:t>Bcrypt-Generator.com - Online </a:t>
            </a:r>
            <a:r>
              <a:rPr lang="en-US" dirty="0" err="1">
                <a:solidFill>
                  <a:srgbClr val="666666"/>
                </a:solidFill>
                <a:latin typeface="Open Sans"/>
              </a:rPr>
              <a:t>Bcrypt</a:t>
            </a:r>
            <a:r>
              <a:rPr lang="en-US" dirty="0">
                <a:solidFill>
                  <a:srgbClr val="666666"/>
                </a:solidFill>
                <a:latin typeface="Open Sans"/>
              </a:rPr>
              <a:t> Hash Generator &amp; Checker – </a:t>
            </a:r>
          </a:p>
          <a:p>
            <a:pPr algn="l"/>
            <a:r>
              <a:rPr lang="en-US" dirty="0">
                <a:hlinkClick r:id="rId5"/>
              </a:rPr>
              <a:t>https://bcrypt-generator.com/</a:t>
            </a:r>
            <a:endParaRPr lang="en-US" dirty="0">
              <a:solidFill>
                <a:srgbClr val="666666"/>
              </a:solidFill>
              <a:latin typeface="Open Sans"/>
            </a:endParaRPr>
          </a:p>
          <a:p>
            <a:pPr algn="l"/>
            <a:endParaRPr lang="en-US" dirty="0">
              <a:solidFill>
                <a:srgbClr val="666666"/>
              </a:solidFill>
              <a:latin typeface="Open Sans"/>
            </a:endParaRPr>
          </a:p>
          <a:p>
            <a:pPr algn="l"/>
            <a:endParaRPr lang="en-US" b="0" i="0" dirty="0">
              <a:solidFill>
                <a:srgbClr val="666666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582551808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526882303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More.  Stay Connected.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 marL="0" indent="0">
              <a:buNone/>
              <a:defRPr/>
            </a:pPr>
            <a:r>
              <a:rPr lang="en-US" dirty="0">
                <a:solidFill>
                  <a:srgbClr val="387C2C"/>
                </a:solidFill>
                <a:latin typeface="Arial" pitchFamily="34" charset="0"/>
              </a:rPr>
              <a:t>Download now: </a:t>
            </a:r>
          </a:p>
          <a:p>
            <a:pPr lvl="1">
              <a:defRPr/>
            </a:pPr>
            <a:r>
              <a:rPr lang="en-US" dirty="0">
                <a:latin typeface="Arial" pitchFamily="34" charset="0"/>
              </a:rPr>
              <a:t>springsource.org/spring-tool-suite-download (eclipse plugin)</a:t>
            </a:r>
          </a:p>
          <a:p>
            <a:pPr lvl="1">
              <a:defRPr/>
            </a:pPr>
            <a:r>
              <a:rPr lang="en-US" dirty="0">
                <a:latin typeface="Arial" pitchFamily="34" charset="0"/>
              </a:rPr>
              <a:t>springsource.org/download/community (zip)</a:t>
            </a:r>
          </a:p>
          <a:p>
            <a:pPr lvl="1">
              <a:defRPr/>
            </a:pPr>
            <a:r>
              <a:rPr lang="en-US" dirty="0">
                <a:latin typeface="Arial" pitchFamily="34" charset="0"/>
              </a:rPr>
              <a:t>springsource.org/</a:t>
            </a:r>
            <a:r>
              <a:rPr lang="en-US" dirty="0" err="1">
                <a:latin typeface="Arial" pitchFamily="34" charset="0"/>
              </a:rPr>
              <a:t>spring-framework#maven</a:t>
            </a:r>
            <a:r>
              <a:rPr lang="en-US" dirty="0">
                <a:latin typeface="Arial" pitchFamily="34" charset="0"/>
              </a:rPr>
              <a:t> (maven)</a:t>
            </a:r>
          </a:p>
          <a:p>
            <a:pPr lvl="1">
              <a:defRPr/>
            </a:pPr>
            <a:endParaRPr lang="en-US" dirty="0">
              <a:latin typeface="Arial" pitchFamily="34" charset="0"/>
            </a:endParaRPr>
          </a:p>
          <a:p>
            <a:pPr marL="0" indent="0">
              <a:buNone/>
              <a:defRPr/>
            </a:pPr>
            <a:r>
              <a:rPr lang="en-US" dirty="0">
                <a:solidFill>
                  <a:srgbClr val="387C2C"/>
                </a:solidFill>
                <a:latin typeface="Arial" pitchFamily="34" charset="0"/>
              </a:rPr>
              <a:t>Monthly Newsletter:  </a:t>
            </a:r>
            <a:r>
              <a:rPr lang="en-US" dirty="0">
                <a:latin typeface="Arial" pitchFamily="34" charset="0"/>
              </a:rPr>
              <a:t>springsource.org/news-events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rgbClr val="387C2C"/>
                </a:solidFill>
                <a:latin typeface="Arial" pitchFamily="34" charset="0"/>
              </a:rPr>
              <a:t>Twitter: </a:t>
            </a:r>
            <a:r>
              <a:rPr lang="en-US" dirty="0">
                <a:latin typeface="Arial" pitchFamily="34" charset="0"/>
              </a:rPr>
              <a:t>twitter.com/</a:t>
            </a:r>
            <a:r>
              <a:rPr lang="en-US" dirty="0" err="1">
                <a:latin typeface="Arial" pitchFamily="34" charset="0"/>
              </a:rPr>
              <a:t>springsource</a:t>
            </a:r>
            <a:endParaRPr lang="en-US" dirty="0">
              <a:solidFill>
                <a:srgbClr val="FF0000"/>
              </a:solidFill>
              <a:latin typeface="Arial" pitchFamily="34" charset="0"/>
            </a:endParaRPr>
          </a:p>
          <a:p>
            <a:pPr marL="0" indent="0">
              <a:buNone/>
              <a:defRPr/>
            </a:pPr>
            <a:r>
              <a:rPr lang="en-US" dirty="0">
                <a:solidFill>
                  <a:srgbClr val="387C2C"/>
                </a:solidFill>
                <a:latin typeface="Arial" pitchFamily="34" charset="0"/>
              </a:rPr>
              <a:t>YouTube: </a:t>
            </a:r>
            <a:r>
              <a:rPr lang="en-US" dirty="0">
                <a:latin typeface="Arial" pitchFamily="34" charset="0"/>
              </a:rPr>
              <a:t>youtube.com/user/</a:t>
            </a:r>
            <a:r>
              <a:rPr lang="en-US" dirty="0" err="1">
                <a:latin typeface="Arial" pitchFamily="34" charset="0"/>
              </a:rPr>
              <a:t>SpringSourceDev</a:t>
            </a:r>
            <a:endParaRPr lang="en-US" dirty="0">
              <a:latin typeface="Arial" pitchFamily="34" charset="0"/>
            </a:endParaRPr>
          </a:p>
          <a:p>
            <a:pPr marL="0" indent="0">
              <a:buNone/>
              <a:defRPr/>
            </a:pPr>
            <a:r>
              <a:rPr lang="en-US" dirty="0">
                <a:solidFill>
                  <a:srgbClr val="387C2C"/>
                </a:solidFill>
                <a:latin typeface="Arial" pitchFamily="34" charset="0"/>
              </a:rPr>
              <a:t>RSS Feed: </a:t>
            </a:r>
            <a:r>
              <a:rPr lang="en-US" dirty="0">
                <a:latin typeface="Arial" pitchFamily="34" charset="0"/>
              </a:rPr>
              <a:t>feeds.feedburner.com/</a:t>
            </a:r>
            <a:r>
              <a:rPr lang="en-US" dirty="0" err="1">
                <a:latin typeface="Arial" pitchFamily="34" charset="0"/>
              </a:rPr>
              <a:t>springsource</a:t>
            </a:r>
            <a:r>
              <a:rPr lang="en-US" dirty="0">
                <a:latin typeface="Arial" pitchFamily="34" charset="0"/>
              </a:rPr>
              <a:t>/OEVE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rgbClr val="387C2C"/>
                </a:solidFill>
                <a:latin typeface="Arial" pitchFamily="34" charset="0"/>
              </a:rPr>
              <a:t>LinkedIn: </a:t>
            </a:r>
            <a:r>
              <a:rPr lang="en-US" dirty="0">
                <a:latin typeface="Arial" pitchFamily="34" charset="0"/>
              </a:rPr>
              <a:t>springsource.org/</a:t>
            </a:r>
            <a:r>
              <a:rPr lang="en-US" dirty="0" err="1">
                <a:latin typeface="Arial" pitchFamily="34" charset="0"/>
              </a:rPr>
              <a:t>linkedin</a:t>
            </a:r>
            <a:endParaRPr lang="en-US" dirty="0">
              <a:latin typeface="Arial" pitchFamily="34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5029200" y="784227"/>
            <a:ext cx="3733800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9" name="Picture 8" descr="Spring_Logo_BI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60" y="435954"/>
            <a:ext cx="3251090" cy="189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9818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Spring Diagram with Boot</a:t>
            </a:r>
          </a:p>
        </p:txBody>
      </p:sp>
      <p:sp>
        <p:nvSpPr>
          <p:cNvPr id="4" name="Rectangle 3"/>
          <p:cNvSpPr/>
          <p:nvPr/>
        </p:nvSpPr>
        <p:spPr>
          <a:xfrm>
            <a:off x="186267" y="1614328"/>
            <a:ext cx="8957733" cy="6773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370240" y="1090983"/>
            <a:ext cx="8339328" cy="4823937"/>
            <a:chOff x="381002" y="143939"/>
            <a:chExt cx="8339328" cy="4823937"/>
          </a:xfrm>
        </p:grpSpPr>
        <p:pic>
          <p:nvPicPr>
            <p:cNvPr id="84" name="Picture 83" descr="top rectangle.png"/>
            <p:cNvPicPr>
              <a:picLocks noChangeAspect="1"/>
            </p:cNvPicPr>
            <p:nvPr/>
          </p:nvPicPr>
          <p:blipFill>
            <a:blip r:embed="rId2"/>
            <a:srcRect l="17593" t="32914" r="39907" b="49143"/>
            <a:stretch>
              <a:fillRect/>
            </a:stretch>
          </p:blipFill>
          <p:spPr>
            <a:xfrm>
              <a:off x="495299" y="529830"/>
              <a:ext cx="8132234" cy="1204776"/>
            </a:xfrm>
            <a:prstGeom prst="rect">
              <a:avLst/>
            </a:prstGeom>
            <a:effectLst/>
          </p:spPr>
        </p:pic>
        <p:pic>
          <p:nvPicPr>
            <p:cNvPr id="85" name="Picture 84" descr="bottom rectangle.png"/>
            <p:cNvPicPr>
              <a:picLocks noChangeAspect="1"/>
            </p:cNvPicPr>
            <p:nvPr/>
          </p:nvPicPr>
          <p:blipFill>
            <a:blip r:embed="rId3"/>
            <a:srcRect l="18482" t="45884" r="37941" b="4345"/>
            <a:stretch>
              <a:fillRect/>
            </a:stretch>
          </p:blipFill>
          <p:spPr>
            <a:xfrm>
              <a:off x="381002" y="1625655"/>
              <a:ext cx="8339328" cy="3342221"/>
            </a:xfrm>
            <a:prstGeom prst="rect">
              <a:avLst/>
            </a:prstGeom>
            <a:effectLst/>
          </p:spPr>
        </p:pic>
        <p:grpSp>
          <p:nvGrpSpPr>
            <p:cNvPr id="86" name="Group 20"/>
            <p:cNvGrpSpPr/>
            <p:nvPr/>
          </p:nvGrpSpPr>
          <p:grpSpPr>
            <a:xfrm>
              <a:off x="6423520" y="2043634"/>
              <a:ext cx="1593850" cy="1049258"/>
              <a:chOff x="6445250" y="2730499"/>
              <a:chExt cx="1593850" cy="1049258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6455452" y="2730499"/>
                <a:ext cx="1573446" cy="104775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rgbClr val="6DB33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6455452" y="2730499"/>
                <a:ext cx="1573446" cy="300483"/>
              </a:xfrm>
              <a:prstGeom prst="rect">
                <a:avLst/>
              </a:prstGeom>
              <a:solidFill>
                <a:srgbClr val="6DB33F"/>
              </a:solidFill>
              <a:ln w="9525" cap="flat" cmpd="sng" algn="ctr">
                <a:solidFill>
                  <a:srgbClr val="6DB33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6445250" y="2730500"/>
                <a:ext cx="15938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EEECE1"/>
                    </a:solidFill>
                  </a:rPr>
                  <a:t>WEB</a:t>
                </a:r>
              </a:p>
            </p:txBody>
          </p:sp>
          <p:pic>
            <p:nvPicPr>
              <p:cNvPr id="160" name="Picture 159" descr="Web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70299" y="3107268"/>
                <a:ext cx="343752" cy="343752"/>
              </a:xfrm>
              <a:prstGeom prst="rect">
                <a:avLst/>
              </a:prstGeom>
            </p:spPr>
          </p:pic>
          <p:sp>
            <p:nvSpPr>
              <p:cNvPr id="161" name="TextBox 160"/>
              <p:cNvSpPr txBox="1"/>
              <p:nvPr/>
            </p:nvSpPr>
            <p:spPr>
              <a:xfrm>
                <a:off x="6463242" y="3450180"/>
                <a:ext cx="1557867" cy="329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860"/>
                  </a:lnSpc>
                </a:pPr>
                <a:r>
                  <a:rPr lang="en-US" sz="1000" dirty="0">
                    <a:solidFill>
                      <a:srgbClr val="EEECE1"/>
                    </a:solidFill>
                  </a:rPr>
                  <a:t>Controllers, REST,</a:t>
                </a:r>
                <a:br>
                  <a:rPr lang="en-US" sz="1000" dirty="0">
                    <a:solidFill>
                      <a:srgbClr val="EEECE1"/>
                    </a:solidFill>
                  </a:rPr>
                </a:br>
                <a:r>
                  <a:rPr lang="en-US" sz="1000" dirty="0" err="1">
                    <a:solidFill>
                      <a:srgbClr val="EEECE1"/>
                    </a:solidFill>
                  </a:rPr>
                  <a:t>WebSocket</a:t>
                </a:r>
                <a:endParaRPr lang="en-US" sz="1000" dirty="0">
                  <a:solidFill>
                    <a:srgbClr val="EEECE1"/>
                  </a:solidFill>
                </a:endParaRPr>
              </a:p>
            </p:txBody>
          </p:sp>
        </p:grpSp>
        <p:grpSp>
          <p:nvGrpSpPr>
            <p:cNvPr id="87" name="Group 42"/>
            <p:cNvGrpSpPr/>
            <p:nvPr/>
          </p:nvGrpSpPr>
          <p:grpSpPr>
            <a:xfrm>
              <a:off x="1224987" y="2043634"/>
              <a:ext cx="1593850" cy="1049258"/>
              <a:chOff x="1246717" y="2722033"/>
              <a:chExt cx="1593850" cy="1049258"/>
            </a:xfrm>
          </p:grpSpPr>
          <p:grpSp>
            <p:nvGrpSpPr>
              <p:cNvPr id="151" name="Group 21"/>
              <p:cNvGrpSpPr/>
              <p:nvPr/>
            </p:nvGrpSpPr>
            <p:grpSpPr>
              <a:xfrm>
                <a:off x="1246717" y="2722033"/>
                <a:ext cx="1593850" cy="1049258"/>
                <a:chOff x="6445250" y="2730499"/>
                <a:chExt cx="1593850" cy="1049258"/>
              </a:xfrm>
            </p:grpSpPr>
            <p:sp>
              <p:nvSpPr>
                <p:cNvPr id="153" name="Rectangle 152"/>
                <p:cNvSpPr/>
                <p:nvPr/>
              </p:nvSpPr>
              <p:spPr>
                <a:xfrm>
                  <a:off x="6455452" y="2730499"/>
                  <a:ext cx="1573446" cy="1047751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 cap="flat" cmpd="sng" algn="ctr">
                  <a:solidFill>
                    <a:srgbClr val="6DB33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6455452" y="2730499"/>
                  <a:ext cx="1573446" cy="300483"/>
                </a:xfrm>
                <a:prstGeom prst="rect">
                  <a:avLst/>
                </a:prstGeom>
                <a:solidFill>
                  <a:srgbClr val="6DB33F"/>
                </a:solidFill>
                <a:ln w="9525" cap="flat" cmpd="sng" algn="ctr">
                  <a:solidFill>
                    <a:srgbClr val="6DB33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6445250" y="2730500"/>
                  <a:ext cx="15938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rgbClr val="EEECE1"/>
                      </a:solidFill>
                    </a:rPr>
                    <a:t>INTEGRATION</a:t>
                  </a:r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6463242" y="3450180"/>
                  <a:ext cx="1557867" cy="3295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860"/>
                    </a:lnSpc>
                  </a:pPr>
                  <a:r>
                    <a:rPr lang="en-US" sz="1000" dirty="0">
                      <a:solidFill>
                        <a:srgbClr val="EEECE1"/>
                      </a:solidFill>
                    </a:rPr>
                    <a:t>Channels, Adapters,</a:t>
                  </a:r>
                  <a:br>
                    <a:rPr lang="en-US" sz="1000" dirty="0">
                      <a:solidFill>
                        <a:srgbClr val="EEECE1"/>
                      </a:solidFill>
                    </a:rPr>
                  </a:br>
                  <a:r>
                    <a:rPr lang="en-US" sz="1000" dirty="0">
                      <a:solidFill>
                        <a:srgbClr val="EEECE1"/>
                      </a:solidFill>
                    </a:rPr>
                    <a:t>Filters, Transformers</a:t>
                  </a:r>
                </a:p>
              </p:txBody>
            </p:sp>
          </p:grpSp>
          <p:pic>
            <p:nvPicPr>
              <p:cNvPr id="152" name="Picture 151" descr="Integration.png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5095" y="3087449"/>
                <a:ext cx="490744" cy="344435"/>
              </a:xfrm>
              <a:prstGeom prst="rect">
                <a:avLst/>
              </a:prstGeom>
            </p:spPr>
          </p:pic>
        </p:grpSp>
        <p:grpSp>
          <p:nvGrpSpPr>
            <p:cNvPr id="88" name="Group 43"/>
            <p:cNvGrpSpPr/>
            <p:nvPr/>
          </p:nvGrpSpPr>
          <p:grpSpPr>
            <a:xfrm>
              <a:off x="2957831" y="2043634"/>
              <a:ext cx="1593850" cy="1070040"/>
              <a:chOff x="2978150" y="2738966"/>
              <a:chExt cx="1593850" cy="1070040"/>
            </a:xfrm>
          </p:grpSpPr>
          <p:grpSp>
            <p:nvGrpSpPr>
              <p:cNvPr id="145" name="Group 28"/>
              <p:cNvGrpSpPr/>
              <p:nvPr/>
            </p:nvGrpSpPr>
            <p:grpSpPr>
              <a:xfrm>
                <a:off x="2978150" y="2738966"/>
                <a:ext cx="1593850" cy="1070040"/>
                <a:chOff x="6445250" y="2730499"/>
                <a:chExt cx="1593850" cy="1070040"/>
              </a:xfrm>
            </p:grpSpPr>
            <p:sp>
              <p:nvSpPr>
                <p:cNvPr id="147" name="Rectangle 146"/>
                <p:cNvSpPr/>
                <p:nvPr/>
              </p:nvSpPr>
              <p:spPr>
                <a:xfrm>
                  <a:off x="6455452" y="2730499"/>
                  <a:ext cx="1573446" cy="1047751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 cap="flat" cmpd="sng" algn="ctr">
                  <a:solidFill>
                    <a:srgbClr val="6DB33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6455452" y="2730499"/>
                  <a:ext cx="1573446" cy="300483"/>
                </a:xfrm>
                <a:prstGeom prst="rect">
                  <a:avLst/>
                </a:prstGeom>
                <a:solidFill>
                  <a:srgbClr val="6DB33F"/>
                </a:solidFill>
                <a:ln w="9525" cap="flat" cmpd="sng" algn="ctr">
                  <a:solidFill>
                    <a:srgbClr val="6DB33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6445250" y="2730500"/>
                  <a:ext cx="15938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rgbClr val="EEECE1"/>
                      </a:solidFill>
                    </a:rPr>
                    <a:t>BATCH</a:t>
                  </a: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6463242" y="3470962"/>
                  <a:ext cx="1557867" cy="3295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860"/>
                    </a:lnSpc>
                  </a:pPr>
                  <a:r>
                    <a:rPr lang="en-US" sz="1000" dirty="0">
                      <a:solidFill>
                        <a:srgbClr val="EEECE1"/>
                      </a:solidFill>
                    </a:rPr>
                    <a:t>Jobs, Steps,</a:t>
                  </a:r>
                  <a:br>
                    <a:rPr lang="en-US" sz="1000" dirty="0">
                      <a:solidFill>
                        <a:srgbClr val="EEECE1"/>
                      </a:solidFill>
                    </a:rPr>
                  </a:br>
                  <a:r>
                    <a:rPr lang="en-US" sz="1000" dirty="0">
                      <a:solidFill>
                        <a:srgbClr val="EEECE1"/>
                      </a:solidFill>
                    </a:rPr>
                    <a:t>Readers, Writers</a:t>
                  </a:r>
                </a:p>
              </p:txBody>
            </p:sp>
          </p:grpSp>
          <p:pic>
            <p:nvPicPr>
              <p:cNvPr id="146" name="Picture 145" descr="Batch.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73606" y="3100315"/>
                <a:ext cx="377068" cy="390159"/>
              </a:xfrm>
              <a:prstGeom prst="rect">
                <a:avLst/>
              </a:prstGeom>
            </p:spPr>
          </p:pic>
        </p:grpSp>
        <p:grpSp>
          <p:nvGrpSpPr>
            <p:cNvPr id="89" name="Group 44"/>
            <p:cNvGrpSpPr/>
            <p:nvPr/>
          </p:nvGrpSpPr>
          <p:grpSpPr>
            <a:xfrm>
              <a:off x="4690675" y="2043634"/>
              <a:ext cx="1593850" cy="1049258"/>
              <a:chOff x="4726517" y="2730499"/>
              <a:chExt cx="1593850" cy="1049258"/>
            </a:xfrm>
          </p:grpSpPr>
          <p:grpSp>
            <p:nvGrpSpPr>
              <p:cNvPr id="139" name="Group 34"/>
              <p:cNvGrpSpPr/>
              <p:nvPr/>
            </p:nvGrpSpPr>
            <p:grpSpPr>
              <a:xfrm>
                <a:off x="4726517" y="2730499"/>
                <a:ext cx="1593850" cy="1049258"/>
                <a:chOff x="6445250" y="2730499"/>
                <a:chExt cx="1593850" cy="1049258"/>
              </a:xfrm>
            </p:grpSpPr>
            <p:sp>
              <p:nvSpPr>
                <p:cNvPr id="141" name="Rectangle 140"/>
                <p:cNvSpPr/>
                <p:nvPr/>
              </p:nvSpPr>
              <p:spPr>
                <a:xfrm>
                  <a:off x="6455452" y="2730499"/>
                  <a:ext cx="1573446" cy="1047751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 cap="flat" cmpd="sng" algn="ctr">
                  <a:solidFill>
                    <a:srgbClr val="6DB33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6455452" y="2730499"/>
                  <a:ext cx="1573446" cy="300483"/>
                </a:xfrm>
                <a:prstGeom prst="rect">
                  <a:avLst/>
                </a:prstGeom>
                <a:solidFill>
                  <a:srgbClr val="6DB33F"/>
                </a:solidFill>
                <a:ln w="9525" cap="flat" cmpd="sng" algn="ctr">
                  <a:solidFill>
                    <a:srgbClr val="6DB33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>
                  <a:off x="6445250" y="2730500"/>
                  <a:ext cx="15938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rgbClr val="EEECE1"/>
                      </a:solidFill>
                    </a:rPr>
                    <a:t>BIG DATA</a:t>
                  </a:r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6463242" y="3450180"/>
                  <a:ext cx="1557867" cy="3295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860"/>
                    </a:lnSpc>
                  </a:pPr>
                  <a:r>
                    <a:rPr lang="en-US" sz="1000" dirty="0">
                      <a:solidFill>
                        <a:srgbClr val="EEECE1"/>
                      </a:solidFill>
                    </a:rPr>
                    <a:t>Ingestion, Export,</a:t>
                  </a:r>
                  <a:br>
                    <a:rPr lang="en-US" sz="1000" dirty="0">
                      <a:solidFill>
                        <a:srgbClr val="EEECE1"/>
                      </a:solidFill>
                    </a:rPr>
                  </a:br>
                  <a:r>
                    <a:rPr lang="en-US" sz="1000" dirty="0">
                      <a:solidFill>
                        <a:srgbClr val="EEECE1"/>
                      </a:solidFill>
                    </a:rPr>
                    <a:t>Orchestration, </a:t>
                  </a:r>
                  <a:r>
                    <a:rPr lang="en-US" sz="1000" dirty="0" err="1">
                      <a:solidFill>
                        <a:srgbClr val="EEECE1"/>
                      </a:solidFill>
                    </a:rPr>
                    <a:t>Hadoop</a:t>
                  </a:r>
                  <a:endParaRPr lang="en-US" sz="1000" dirty="0">
                    <a:solidFill>
                      <a:srgbClr val="EEECE1"/>
                    </a:solidFill>
                  </a:endParaRPr>
                </a:p>
              </p:txBody>
            </p:sp>
          </p:grpSp>
          <p:pic>
            <p:nvPicPr>
              <p:cNvPr id="140" name="Picture 139" descr="Big Data.png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07159" y="3113695"/>
                <a:ext cx="626798" cy="350532"/>
              </a:xfrm>
              <a:prstGeom prst="rect">
                <a:avLst/>
              </a:prstGeom>
            </p:spPr>
          </p:pic>
        </p:grpSp>
        <p:grpSp>
          <p:nvGrpSpPr>
            <p:cNvPr id="90" name="Group 50"/>
            <p:cNvGrpSpPr/>
            <p:nvPr/>
          </p:nvGrpSpPr>
          <p:grpSpPr>
            <a:xfrm>
              <a:off x="1224987" y="3203559"/>
              <a:ext cx="6767546" cy="657233"/>
              <a:chOff x="1241920" y="3203559"/>
              <a:chExt cx="6767546" cy="657233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1252121" y="3203559"/>
                <a:ext cx="6757345" cy="6572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rgbClr val="6DB33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1252122" y="3203559"/>
                <a:ext cx="1573446" cy="300483"/>
              </a:xfrm>
              <a:prstGeom prst="rect">
                <a:avLst/>
              </a:prstGeom>
              <a:solidFill>
                <a:srgbClr val="6DB33F"/>
              </a:solidFill>
              <a:ln w="9525" cap="flat" cmpd="sng" algn="ctr">
                <a:solidFill>
                  <a:srgbClr val="6DB33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1241920" y="3203560"/>
                <a:ext cx="15938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EEECE1"/>
                    </a:solidFill>
                  </a:rPr>
                  <a:t>DATA</a:t>
                </a:r>
              </a:p>
            </p:txBody>
          </p:sp>
          <p:pic>
            <p:nvPicPr>
              <p:cNvPr id="135" name="Picture 134" descr="Non relational.png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61933" y="3318674"/>
                <a:ext cx="430767" cy="304812"/>
              </a:xfrm>
              <a:prstGeom prst="rect">
                <a:avLst/>
              </a:prstGeom>
            </p:spPr>
          </p:pic>
          <p:pic>
            <p:nvPicPr>
              <p:cNvPr id="136" name="Picture 135" descr="Relational.png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85672" y="3318674"/>
                <a:ext cx="430767" cy="304812"/>
              </a:xfrm>
              <a:prstGeom prst="rect">
                <a:avLst/>
              </a:prstGeom>
            </p:spPr>
          </p:pic>
          <p:sp>
            <p:nvSpPr>
              <p:cNvPr id="137" name="TextBox 136"/>
              <p:cNvSpPr txBox="1"/>
              <p:nvPr/>
            </p:nvSpPr>
            <p:spPr>
              <a:xfrm>
                <a:off x="5899655" y="3643848"/>
                <a:ext cx="1557867" cy="214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860"/>
                  </a:lnSpc>
                </a:pPr>
                <a:r>
                  <a:rPr lang="en-US" sz="1000" dirty="0">
                    <a:solidFill>
                      <a:srgbClr val="EEECE1"/>
                    </a:solidFill>
                  </a:rPr>
                  <a:t>NON-RELATIONAL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3522122" y="3643848"/>
                <a:ext cx="1557867" cy="214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860"/>
                  </a:lnSpc>
                </a:pPr>
                <a:r>
                  <a:rPr lang="en-US" sz="1000" dirty="0">
                    <a:solidFill>
                      <a:srgbClr val="EEECE1"/>
                    </a:solidFill>
                  </a:rPr>
                  <a:t>RELATIONAL</a:t>
                </a:r>
              </a:p>
            </p:txBody>
          </p:sp>
        </p:grpSp>
        <p:grpSp>
          <p:nvGrpSpPr>
            <p:cNvPr id="91" name="Group 65"/>
            <p:cNvGrpSpPr/>
            <p:nvPr/>
          </p:nvGrpSpPr>
          <p:grpSpPr>
            <a:xfrm>
              <a:off x="1224987" y="3974026"/>
              <a:ext cx="6767546" cy="750374"/>
              <a:chOff x="1224987" y="3974026"/>
              <a:chExt cx="6767546" cy="750374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1235188" y="3974026"/>
                <a:ext cx="6757345" cy="75037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rgbClr val="6DB33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235189" y="3974026"/>
                <a:ext cx="1573446" cy="300483"/>
              </a:xfrm>
              <a:prstGeom prst="rect">
                <a:avLst/>
              </a:prstGeom>
              <a:solidFill>
                <a:srgbClr val="6DB33F"/>
              </a:solidFill>
              <a:ln w="9525" cap="flat" cmpd="sng" algn="ctr">
                <a:solidFill>
                  <a:srgbClr val="6DB33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1224987" y="3974027"/>
                <a:ext cx="15938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EEECE1"/>
                    </a:solidFill>
                  </a:rPr>
                  <a:t>CORE</a:t>
                </a: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5569476" y="4490518"/>
                <a:ext cx="975274" cy="214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860"/>
                  </a:lnSpc>
                </a:pPr>
                <a:r>
                  <a:rPr lang="en-US" sz="1000" dirty="0">
                    <a:solidFill>
                      <a:srgbClr val="EEECE1"/>
                    </a:solidFill>
                  </a:rPr>
                  <a:t>GROOVY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2946368" y="4490518"/>
                <a:ext cx="118537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860"/>
                  </a:lnSpc>
                </a:pPr>
                <a:r>
                  <a:rPr lang="en-US" sz="1000" dirty="0">
                    <a:solidFill>
                      <a:srgbClr val="EEECE1"/>
                    </a:solidFill>
                  </a:rPr>
                  <a:t>FRAMEWORK</a:t>
                </a:r>
              </a:p>
            </p:txBody>
          </p:sp>
          <p:pic>
            <p:nvPicPr>
              <p:cNvPr id="126" name="Picture 125" descr="Framework.pn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09781" y="4019550"/>
                <a:ext cx="491754" cy="491754"/>
              </a:xfrm>
              <a:prstGeom prst="rect">
                <a:avLst/>
              </a:prstGeom>
            </p:spPr>
          </p:pic>
          <p:pic>
            <p:nvPicPr>
              <p:cNvPr id="127" name="Picture 126" descr="Security.png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66564" y="4047067"/>
                <a:ext cx="344554" cy="481362"/>
              </a:xfrm>
              <a:prstGeom prst="rect">
                <a:avLst/>
              </a:prstGeom>
            </p:spPr>
          </p:pic>
          <p:sp>
            <p:nvSpPr>
              <p:cNvPr id="128" name="TextBox 127"/>
              <p:cNvSpPr txBox="1"/>
              <p:nvPr/>
            </p:nvSpPr>
            <p:spPr>
              <a:xfrm>
                <a:off x="4258716" y="4490518"/>
                <a:ext cx="1185376" cy="214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860"/>
                  </a:lnSpc>
                </a:pPr>
                <a:r>
                  <a:rPr lang="en-US" sz="1000" dirty="0">
                    <a:solidFill>
                      <a:srgbClr val="EEECE1"/>
                    </a:solidFill>
                  </a:rPr>
                  <a:t>SECURITY</a:t>
                </a:r>
              </a:p>
            </p:txBody>
          </p:sp>
          <p:pic>
            <p:nvPicPr>
              <p:cNvPr id="129" name="Picture 128" descr="groovy.png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47538" y="4019087"/>
                <a:ext cx="787976" cy="397059"/>
              </a:xfrm>
              <a:prstGeom prst="rect">
                <a:avLst/>
              </a:prstGeom>
            </p:spPr>
          </p:pic>
          <p:pic>
            <p:nvPicPr>
              <p:cNvPr id="130" name="Picture 129" descr="reactor.png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29600" y="4042927"/>
                <a:ext cx="471867" cy="435939"/>
              </a:xfrm>
              <a:prstGeom prst="rect">
                <a:avLst/>
              </a:prstGeom>
            </p:spPr>
          </p:pic>
          <p:sp>
            <p:nvSpPr>
              <p:cNvPr id="131" name="TextBox 130"/>
              <p:cNvSpPr txBox="1"/>
              <p:nvPr/>
            </p:nvSpPr>
            <p:spPr>
              <a:xfrm>
                <a:off x="6781800" y="4491189"/>
                <a:ext cx="975274" cy="214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860"/>
                  </a:lnSpc>
                </a:pPr>
                <a:r>
                  <a:rPr lang="en-US" sz="1000" dirty="0">
                    <a:solidFill>
                      <a:srgbClr val="EEECE1"/>
                    </a:solidFill>
                  </a:rPr>
                  <a:t>REACTOR</a:t>
                </a:r>
              </a:p>
            </p:txBody>
          </p:sp>
        </p:grpSp>
        <p:sp>
          <p:nvSpPr>
            <p:cNvPr id="92" name="Line 12"/>
            <p:cNvSpPr/>
            <p:nvPr/>
          </p:nvSpPr>
          <p:spPr>
            <a:xfrm flipH="1">
              <a:off x="4502640" y="1266840"/>
              <a:ext cx="1440" cy="17136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</p:sp>
        <p:grpSp>
          <p:nvGrpSpPr>
            <p:cNvPr id="93" name="Group 55"/>
            <p:cNvGrpSpPr/>
            <p:nvPr/>
          </p:nvGrpSpPr>
          <p:grpSpPr>
            <a:xfrm>
              <a:off x="1384300" y="702735"/>
              <a:ext cx="2370665" cy="880533"/>
              <a:chOff x="1460500" y="702735"/>
              <a:chExt cx="2370665" cy="880533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1460500" y="702735"/>
                <a:ext cx="1816100" cy="880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 cap="flat" cmpd="sng" algn="ctr">
                <a:solidFill>
                  <a:srgbClr val="6DB33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3094566" y="702735"/>
                <a:ext cx="736599" cy="1989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 cap="flat" cmpd="sng" algn="ctr">
                <a:solidFill>
                  <a:srgbClr val="6DB33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4" name="Group 78"/>
            <p:cNvGrpSpPr/>
            <p:nvPr/>
          </p:nvGrpSpPr>
          <p:grpSpPr>
            <a:xfrm>
              <a:off x="1384300" y="702735"/>
              <a:ext cx="2370665" cy="880533"/>
              <a:chOff x="1460500" y="702735"/>
              <a:chExt cx="2370665" cy="880533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1460500" y="702735"/>
                <a:ext cx="1816100" cy="880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3094566" y="702735"/>
                <a:ext cx="736599" cy="1989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95" name="Picture 94" descr="io foundation.png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32116" y="1700840"/>
              <a:ext cx="1280043" cy="1291235"/>
            </a:xfrm>
            <a:prstGeom prst="rect">
              <a:avLst/>
            </a:prstGeom>
          </p:spPr>
        </p:pic>
        <p:pic>
          <p:nvPicPr>
            <p:cNvPr id="96" name="Picture 95" descr="io execution.png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78365" y="532341"/>
              <a:ext cx="1155700" cy="1157786"/>
            </a:xfrm>
            <a:prstGeom prst="rect">
              <a:avLst/>
            </a:prstGeom>
          </p:spPr>
        </p:pic>
        <p:grpSp>
          <p:nvGrpSpPr>
            <p:cNvPr id="97" name="Group 72"/>
            <p:cNvGrpSpPr/>
            <p:nvPr/>
          </p:nvGrpSpPr>
          <p:grpSpPr>
            <a:xfrm>
              <a:off x="5181599" y="702735"/>
              <a:ext cx="2446868" cy="881887"/>
              <a:chOff x="5257799" y="702735"/>
              <a:chExt cx="2446868" cy="881887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5901267" y="702735"/>
                <a:ext cx="1803400" cy="881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5257799" y="702735"/>
                <a:ext cx="736599" cy="1989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98" name="Picture 97" descr="grails.png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522872" y="938343"/>
              <a:ext cx="429947" cy="429947"/>
            </a:xfrm>
            <a:prstGeom prst="rect">
              <a:avLst/>
            </a:prstGeom>
          </p:spPr>
        </p:pic>
        <p:sp>
          <p:nvSpPr>
            <p:cNvPr id="99" name="TextBox 98"/>
            <p:cNvSpPr txBox="1"/>
            <p:nvPr/>
          </p:nvSpPr>
          <p:spPr>
            <a:xfrm>
              <a:off x="6250208" y="722851"/>
              <a:ext cx="975274" cy="21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60"/>
                </a:lnSpc>
              </a:pPr>
              <a:r>
                <a:rPr lang="en-US" sz="1000" dirty="0">
                  <a:solidFill>
                    <a:srgbClr val="EEECE1"/>
                  </a:solidFill>
                </a:rPr>
                <a:t>GRAILS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958912" y="1357851"/>
              <a:ext cx="1557867" cy="21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60"/>
                </a:lnSpc>
              </a:pPr>
              <a:r>
                <a:rPr lang="en-US" sz="1000" dirty="0">
                  <a:solidFill>
                    <a:srgbClr val="EEECE1"/>
                  </a:solidFill>
                </a:rPr>
                <a:t>Full-stack, Web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805208" y="722851"/>
              <a:ext cx="975274" cy="21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60"/>
                </a:lnSpc>
              </a:pPr>
              <a:r>
                <a:rPr lang="en-US" sz="1000" dirty="0">
                  <a:solidFill>
                    <a:srgbClr val="EEECE1"/>
                  </a:solidFill>
                </a:rPr>
                <a:t>XD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513912" y="1357851"/>
              <a:ext cx="1557867" cy="21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60"/>
                </a:lnSpc>
              </a:pPr>
              <a:r>
                <a:rPr lang="en-US" sz="1000" dirty="0">
                  <a:solidFill>
                    <a:srgbClr val="EEECE1"/>
                  </a:solidFill>
                </a:rPr>
                <a:t>Stream, Taps, Jobs</a:t>
              </a:r>
            </a:p>
          </p:txBody>
        </p:sp>
        <p:pic>
          <p:nvPicPr>
            <p:cNvPr id="103" name="Picture 102" descr="XD.png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120386" y="938522"/>
              <a:ext cx="393722" cy="429768"/>
            </a:xfrm>
            <a:prstGeom prst="rect">
              <a:avLst/>
            </a:prstGeom>
          </p:spPr>
        </p:pic>
        <p:sp>
          <p:nvSpPr>
            <p:cNvPr id="104" name="Line 12"/>
            <p:cNvSpPr/>
            <p:nvPr/>
          </p:nvSpPr>
          <p:spPr>
            <a:xfrm flipH="1">
              <a:off x="4502640" y="1266840"/>
              <a:ext cx="1440" cy="17136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</p:sp>
        <p:grpSp>
          <p:nvGrpSpPr>
            <p:cNvPr id="105" name="Group 66"/>
            <p:cNvGrpSpPr/>
            <p:nvPr/>
          </p:nvGrpSpPr>
          <p:grpSpPr>
            <a:xfrm>
              <a:off x="3272367" y="702735"/>
              <a:ext cx="2476500" cy="880533"/>
              <a:chOff x="3348567" y="702735"/>
              <a:chExt cx="2476500" cy="880533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3348567" y="956733"/>
                <a:ext cx="2476500" cy="62653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 cap="flat" cmpd="sng" algn="ctr">
                <a:solidFill>
                  <a:srgbClr val="6DB33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3886200" y="702735"/>
                <a:ext cx="1299633" cy="31749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 cap="flat" cmpd="sng" algn="ctr">
                <a:solidFill>
                  <a:srgbClr val="6DB33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6" name="Group 75"/>
            <p:cNvGrpSpPr/>
            <p:nvPr/>
          </p:nvGrpSpPr>
          <p:grpSpPr>
            <a:xfrm>
              <a:off x="3272367" y="702735"/>
              <a:ext cx="2476500" cy="880533"/>
              <a:chOff x="3348567" y="702735"/>
              <a:chExt cx="2476500" cy="880533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3348567" y="956733"/>
                <a:ext cx="2476500" cy="62653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3886200" y="702735"/>
                <a:ext cx="1299633" cy="31749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3972674" y="722851"/>
              <a:ext cx="975274" cy="21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60"/>
                </a:lnSpc>
              </a:pPr>
              <a:r>
                <a:rPr lang="en-US" sz="1000" dirty="0">
                  <a:solidFill>
                    <a:srgbClr val="EEECE1"/>
                  </a:solidFill>
                </a:rPr>
                <a:t>BOOT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505200" y="1357851"/>
              <a:ext cx="1981200" cy="21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60"/>
                </a:lnSpc>
              </a:pPr>
              <a:r>
                <a:rPr lang="en-US" sz="1000" dirty="0">
                  <a:solidFill>
                    <a:srgbClr val="EEECE1"/>
                  </a:solidFill>
                </a:rPr>
                <a:t>Bootable, Minimal, Ops-Ready</a:t>
              </a:r>
            </a:p>
          </p:txBody>
        </p:sp>
        <p:pic>
          <p:nvPicPr>
            <p:cNvPr id="109" name="Picture 108" descr="Boot.png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223842" y="948681"/>
              <a:ext cx="479256" cy="429768"/>
            </a:xfrm>
            <a:prstGeom prst="rect">
              <a:avLst/>
            </a:prstGeom>
          </p:spPr>
        </p:pic>
        <p:pic>
          <p:nvPicPr>
            <p:cNvPr id="110" name="Picture 109" descr="spring io_logo.png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926590" y="143939"/>
              <a:ext cx="1314282" cy="399999"/>
            </a:xfrm>
            <a:prstGeom prst="rect">
              <a:avLst/>
            </a:prstGeom>
          </p:spPr>
        </p:pic>
      </p:grpSp>
      <p:pic>
        <p:nvPicPr>
          <p:cNvPr id="3" name="Picture 2" descr="about-register-badge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712" y="206359"/>
            <a:ext cx="1637552" cy="188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5925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77246425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Spring Boot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tool for getting started very quickly with Spring applications</a:t>
            </a:r>
          </a:p>
          <a:p>
            <a:r>
              <a:rPr lang="en-US" dirty="0"/>
              <a:t>Focuses attention at a single point</a:t>
            </a:r>
          </a:p>
          <a:p>
            <a:pPr lvl="1"/>
            <a:r>
              <a:rPr lang="en-US" dirty="0"/>
              <a:t>Control a large collection of spring-* projects</a:t>
            </a:r>
          </a:p>
          <a:p>
            <a:r>
              <a:rPr lang="en-US" dirty="0"/>
              <a:t>Common non-functional requirements for “real world” applications</a:t>
            </a:r>
          </a:p>
          <a:p>
            <a:r>
              <a:rPr lang="en-US" dirty="0"/>
              <a:t>Exposes a lot of useful features by default</a:t>
            </a:r>
          </a:p>
          <a:p>
            <a:r>
              <a:rPr lang="en-US" dirty="0"/>
              <a:t>Gets out of the way quickly when you need it to</a:t>
            </a:r>
          </a:p>
          <a:p>
            <a:r>
              <a:rPr lang="en-US" dirty="0"/>
              <a:t>v0.5.0.Mx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94570" y="3112986"/>
            <a:ext cx="4889363" cy="3215857"/>
            <a:chOff x="3894564" y="3123747"/>
            <a:chExt cx="4889363" cy="3215857"/>
          </a:xfrm>
        </p:grpSpPr>
        <p:pic>
          <p:nvPicPr>
            <p:cNvPr id="5" name="Picture 4" descr="SpringIO_MarkitectureV2_forPPT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4564" y="4328273"/>
              <a:ext cx="3798908" cy="2008378"/>
            </a:xfrm>
            <a:prstGeom prst="rect">
              <a:avLst/>
            </a:prstGeom>
            <a:effectLst>
              <a:outerShdw blurRad="355600" dir="2700000">
                <a:srgbClr val="000000">
                  <a:alpha val="43000"/>
                </a:srgbClr>
              </a:outerShdw>
            </a:effectLst>
          </p:spPr>
        </p:pic>
        <p:sp>
          <p:nvSpPr>
            <p:cNvPr id="6" name="Rectangle 5"/>
            <p:cNvSpPr/>
            <p:nvPr/>
          </p:nvSpPr>
          <p:spPr>
            <a:xfrm>
              <a:off x="3898660" y="4809174"/>
              <a:ext cx="3810000" cy="1530430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143258" y="4343999"/>
              <a:ext cx="278256" cy="151909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3060" y="4343999"/>
              <a:ext cx="330200" cy="13497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898660" y="4341391"/>
              <a:ext cx="1253067" cy="484717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87860" y="4341391"/>
              <a:ext cx="1253067" cy="484717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Isosceles Triangle 10"/>
            <p:cNvSpPr/>
            <p:nvPr/>
          </p:nvSpPr>
          <p:spPr>
            <a:xfrm rot="15050797">
              <a:off x="6333729" y="3818018"/>
              <a:ext cx="573194" cy="111118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2" name="Picture 11" descr="SpringIO_MarkitectureV2_forPPT.png"/>
            <p:cNvPicPr>
              <a:picLocks noChangeAspect="1"/>
            </p:cNvPicPr>
            <p:nvPr/>
          </p:nvPicPr>
          <p:blipFill>
            <a:blip r:embed="rId3"/>
            <a:srcRect l="6265" r="10440"/>
            <a:stretch>
              <a:fillRect/>
            </a:stretch>
          </p:blipFill>
          <p:spPr>
            <a:xfrm>
              <a:off x="6969387" y="3123747"/>
              <a:ext cx="1814540" cy="1787328"/>
            </a:xfrm>
            <a:prstGeom prst="ellipse">
              <a:avLst/>
            </a:prstGeom>
            <a:ln w="381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55600" dir="270000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25767559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Provide a radically faster and widely accessible getting started experience </a:t>
            </a:r>
          </a:p>
          <a:p>
            <a:r>
              <a:rPr lang="en-US" dirty="0"/>
              <a:t>Be opinionated out of the box, but get out of the way quickly as requirements start to diverge from the defaults </a:t>
            </a:r>
          </a:p>
          <a:p>
            <a:r>
              <a:rPr lang="en-US" dirty="0"/>
              <a:t>Provide a range of non-functional features that are common to large classes of projects (e.g. embedded servers, security, metrics, health checks, externalized configuration) </a:t>
            </a:r>
          </a:p>
          <a:p>
            <a:r>
              <a:rPr lang="en-US" dirty="0"/>
              <a:t>Absolutely no code generation and no requirement for XML configuration </a:t>
            </a:r>
          </a:p>
          <a:p>
            <a:r>
              <a:rPr lang="en-US" dirty="0"/>
              <a:t>V0.5.0M4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(Question: What about </a:t>
            </a:r>
            <a:r>
              <a:rPr lang="en-US" dirty="0" err="1"/>
              <a:t>Roo</a:t>
            </a:r>
            <a:r>
              <a:rPr lang="en-US" dirty="0"/>
              <a:t>?)</a:t>
            </a:r>
          </a:p>
        </p:txBody>
      </p:sp>
      <p:pic>
        <p:nvPicPr>
          <p:cNvPr id="4" name="Picture 3" descr="BootSpe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473" y="3931395"/>
            <a:ext cx="2461531" cy="239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2315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REALLY Quickly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latin typeface="Courier New"/>
                <a:cs typeface="Courier New"/>
              </a:rPr>
              <a:t>@Controller</a:t>
            </a:r>
          </a:p>
          <a:p>
            <a:pPr marL="0" indent="0">
              <a:buNone/>
            </a:pPr>
            <a:r>
              <a:rPr lang="en-US" b="0" dirty="0">
                <a:latin typeface="Courier New"/>
                <a:cs typeface="Courier New"/>
              </a:rPr>
              <a:t>class </a:t>
            </a:r>
            <a:r>
              <a:rPr lang="en-US" b="0" dirty="0" err="1">
                <a:latin typeface="Courier New"/>
                <a:cs typeface="Courier New"/>
              </a:rPr>
              <a:t>ThisWillActuallyRun</a:t>
            </a:r>
            <a:endParaRPr lang="en-US" b="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0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latin typeface="Courier New"/>
                <a:cs typeface="Courier New"/>
              </a:rPr>
              <a:t>    @</a:t>
            </a:r>
            <a:r>
              <a:rPr lang="en-US" b="0" dirty="0" err="1">
                <a:latin typeface="Courier New"/>
                <a:cs typeface="Courier New"/>
              </a:rPr>
              <a:t>RequestMapping</a:t>
            </a:r>
            <a:r>
              <a:rPr lang="en-US" b="0" dirty="0">
                <a:latin typeface="Courier New"/>
                <a:cs typeface="Courier New"/>
              </a:rPr>
              <a:t>("/")</a:t>
            </a:r>
          </a:p>
          <a:p>
            <a:pPr marL="0" indent="0">
              <a:buNone/>
            </a:pPr>
            <a:r>
              <a:rPr lang="en-US" b="0" dirty="0">
                <a:latin typeface="Courier New"/>
                <a:cs typeface="Courier New"/>
              </a:rPr>
              <a:t>    @</a:t>
            </a:r>
            <a:r>
              <a:rPr lang="en-US" b="0" dirty="0" err="1">
                <a:latin typeface="Courier New"/>
                <a:cs typeface="Courier New"/>
              </a:rPr>
              <a:t>ResponseBody</a:t>
            </a:r>
            <a:endParaRPr lang="en-US" b="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0" dirty="0">
                <a:latin typeface="Courier New"/>
                <a:cs typeface="Courier New"/>
              </a:rPr>
              <a:t>    String home() { return "Hello World!" }</a:t>
            </a:r>
          </a:p>
          <a:p>
            <a:pPr marL="0" indent="0">
              <a:buNone/>
            </a:pPr>
            <a:r>
              <a:rPr lang="en-US" b="0" dirty="0">
                <a:latin typeface="Courier New"/>
                <a:cs typeface="Courier New"/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16733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3_SpringTMLT">
  <a:themeElements>
    <a:clrScheme name="SpringSource">
      <a:dk1>
        <a:srgbClr val="333333"/>
      </a:dk1>
      <a:lt1>
        <a:srgbClr val="FFFFFF"/>
      </a:lt1>
      <a:dk2>
        <a:srgbClr val="333333"/>
      </a:dk2>
      <a:lt2>
        <a:srgbClr val="F1F1F1"/>
      </a:lt2>
      <a:accent1>
        <a:srgbClr val="387C2C"/>
      </a:accent1>
      <a:accent2>
        <a:srgbClr val="6DB33F"/>
      </a:accent2>
      <a:accent3>
        <a:srgbClr val="C2CD23"/>
      </a:accent3>
      <a:accent4>
        <a:srgbClr val="717074"/>
      </a:accent4>
      <a:accent5>
        <a:srgbClr val="EDE7DE"/>
      </a:accent5>
      <a:accent6>
        <a:srgbClr val="D9541E"/>
      </a:accent6>
      <a:hlink>
        <a:srgbClr val="0095D3"/>
      </a:hlink>
      <a:folHlink>
        <a:srgbClr val="0095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solidFill>
          <a:srgbClr val="0095D3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279c20c3caf3300dae6b438536eb8c56">
  <xsd:schema xmlns:xsd="http://www.w3.org/2001/XMLSchema" xmlns:p="http://schemas.microsoft.com/office/2006/metadata/properties" targetNamespace="http://schemas.microsoft.com/office/2006/metadata/properties" ma:root="true" ma:fieldsID="0d2e1ca116041f9e11471c52c4c9d60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0BFC788-216A-4C9F-9864-33AC5577E3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1E83170-4845-4026-964D-7D3E0FFF79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61FAB0-D7D8-4412-BE27-ABE5C798C804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41549</TotalTime>
  <Words>1277</Words>
  <Application>Microsoft Office PowerPoint</Application>
  <PresentationFormat>On-screen Show (4:3)</PresentationFormat>
  <Paragraphs>294</Paragraphs>
  <Slides>42</Slides>
  <Notes>21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Courier New</vt:lpstr>
      <vt:lpstr>Open Sans</vt:lpstr>
      <vt:lpstr>StarSymbol</vt:lpstr>
      <vt:lpstr>Times</vt:lpstr>
      <vt:lpstr>Wingdings</vt:lpstr>
      <vt:lpstr>3_SpringTMLT</vt:lpstr>
      <vt:lpstr>Zero Effort Spring: An intro to Spring Boot</vt:lpstr>
      <vt:lpstr>Agenda</vt:lpstr>
      <vt:lpstr>Spring vs JEE … ready … FIGHT!</vt:lpstr>
      <vt:lpstr>Spring 4.0 Highlights</vt:lpstr>
      <vt:lpstr>Big Spring Diagram with Boot</vt:lpstr>
      <vt:lpstr>Spring Boot</vt:lpstr>
      <vt:lpstr>Introduction to Spring Boot</vt:lpstr>
      <vt:lpstr>Goals</vt:lpstr>
      <vt:lpstr>Getting Started REALLY Quickly</vt:lpstr>
      <vt:lpstr>Demo</vt:lpstr>
      <vt:lpstr>What Just Happened?</vt:lpstr>
      <vt:lpstr>Demo</vt:lpstr>
      <vt:lpstr>Spring Boot Modules</vt:lpstr>
      <vt:lpstr>Spring Boot Modules</vt:lpstr>
      <vt:lpstr>Binding to Command Line Arguments</vt:lpstr>
      <vt:lpstr>Demo</vt:lpstr>
      <vt:lpstr>Currently Available Auto-configured Behavior</vt:lpstr>
      <vt:lpstr>The Actuator</vt:lpstr>
      <vt:lpstr>Other</vt:lpstr>
      <vt:lpstr>Does Anybody Use This For Real?</vt:lpstr>
      <vt:lpstr>Links</vt:lpstr>
      <vt:lpstr>Agenda #1</vt:lpstr>
      <vt:lpstr>Learning</vt:lpstr>
      <vt:lpstr>Agenda #2</vt:lpstr>
      <vt:lpstr>Learning</vt:lpstr>
      <vt:lpstr>Agenda #3</vt:lpstr>
      <vt:lpstr>Learning</vt:lpstr>
      <vt:lpstr>Agenda #4</vt:lpstr>
      <vt:lpstr>Learning</vt:lpstr>
      <vt:lpstr>Agenda #5</vt:lpstr>
      <vt:lpstr>Learning</vt:lpstr>
      <vt:lpstr>Agenda #7</vt:lpstr>
      <vt:lpstr>Learning</vt:lpstr>
      <vt:lpstr>Agenda #9</vt:lpstr>
      <vt:lpstr>Learning</vt:lpstr>
      <vt:lpstr>Exception Handling</vt:lpstr>
      <vt:lpstr>Exception Handling</vt:lpstr>
      <vt:lpstr>Spring Boot Security- JWT</vt:lpstr>
      <vt:lpstr>Spring Boot Security- JWT</vt:lpstr>
      <vt:lpstr>Spring Boot Security- JWT</vt:lpstr>
      <vt:lpstr>Thanks!</vt:lpstr>
      <vt:lpstr>Learn More.  Stay Connected.</vt:lpstr>
    </vt:vector>
  </TitlesOfParts>
  <Company>—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presentation</dc:title>
  <dc:creator>—</dc:creator>
  <cp:lastModifiedBy>Vedbhasker Tripathi</cp:lastModifiedBy>
  <cp:revision>561</cp:revision>
  <cp:lastPrinted>2010-02-05T19:07:37Z</cp:lastPrinted>
  <dcterms:created xsi:type="dcterms:W3CDTF">2010-04-19T18:09:08Z</dcterms:created>
  <dcterms:modified xsi:type="dcterms:W3CDTF">2019-11-12T06:57:56Z</dcterms:modified>
</cp:coreProperties>
</file>