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c0c431271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c0c431271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c0c431271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c0c431271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c0c645fc2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c0c645fc2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c0c431271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c0c431271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c0c431271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c0c431271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c0c431271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c0c431271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c0c645fc20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c0c645fc20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c0c431271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c0c431271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c0c645fc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c0c645fc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c0c431271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c0c431271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c0c431271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c0c431271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c0c431271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c0c431271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c0c431271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c0c431271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c0c431271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c0c431271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c0c431271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c0c431271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psych.fullerton.edu/mbirnbaum/psych101/Eliza.htm?utm_source=ubisend.com&amp;utm_medium=blog-link&amp;utm_campaign=ubisend"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33350"/>
            <a:ext cx="8520600" cy="1124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5000"/>
              <a:t>Chatbot Response System</a:t>
            </a:r>
            <a:endParaRPr sz="5000"/>
          </a:p>
        </p:txBody>
      </p:sp>
      <p:sp>
        <p:nvSpPr>
          <p:cNvPr id="55" name="Google Shape;55;p13"/>
          <p:cNvSpPr txBox="1"/>
          <p:nvPr>
            <p:ph idx="1" type="subTitle"/>
          </p:nvPr>
        </p:nvSpPr>
        <p:spPr>
          <a:xfrm>
            <a:off x="311700" y="2226800"/>
            <a:ext cx="8520600" cy="18066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Clr>
                <a:schemeClr val="dk1"/>
              </a:buClr>
              <a:buSzPts val="1100"/>
              <a:buFont typeface="Arial"/>
              <a:buNone/>
            </a:pPr>
            <a:r>
              <a:rPr lang="en" sz="1600">
                <a:solidFill>
                  <a:schemeClr val="dk1"/>
                </a:solidFill>
              </a:rPr>
              <a:t>A Simple Chatbot in Python</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021">
                <a:solidFill>
                  <a:schemeClr val="dk1"/>
                </a:solidFill>
              </a:rPr>
              <a:t>History of chatbots dates back to 1966 when a computer program called ELIZA was invented by Weizenbaum. It imitated the language of a psychotherapist from only 200 lines of code. You can still converse with it here: </a:t>
            </a:r>
            <a:r>
              <a:rPr lang="en" sz="2021">
                <a:solidFill>
                  <a:srgbClr val="1155CC"/>
                </a:solidFill>
                <a:uFill>
                  <a:noFill/>
                </a:uFill>
                <a:hlinkClick r:id="rId3">
                  <a:extLst>
                    <a:ext uri="{A12FA001-AC4F-418D-AE19-62706E023703}">
                      <ahyp:hlinkClr val="tx"/>
                    </a:ext>
                  </a:extLst>
                </a:hlinkClick>
              </a:rPr>
              <a:t>ELIZA</a:t>
            </a:r>
            <a:endParaRPr sz="352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idx="1" type="body"/>
          </p:nvPr>
        </p:nvSpPr>
        <p:spPr>
          <a:xfrm>
            <a:off x="311700" y="458300"/>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b="1" lang="en" sz="1600">
                <a:solidFill>
                  <a:schemeClr val="dk1"/>
                </a:solidFill>
              </a:rPr>
              <a:t>Question and Answer System</a:t>
            </a:r>
            <a:endParaRPr b="1" sz="1600">
              <a:solidFill>
                <a:schemeClr val="dk1"/>
              </a:solidFill>
            </a:endParaRPr>
          </a:p>
          <a:p>
            <a:pPr indent="0" lvl="0" marL="457200" rtl="0" algn="l">
              <a:spcBef>
                <a:spcPts val="0"/>
              </a:spcBef>
              <a:spcAft>
                <a:spcPts val="0"/>
              </a:spcAft>
              <a:buClr>
                <a:schemeClr val="dk1"/>
              </a:buClr>
              <a:buSzPts val="1100"/>
              <a:buFont typeface="Arial"/>
              <a:buNone/>
            </a:pPr>
            <a:r>
              <a:t/>
            </a:r>
            <a:endParaRPr sz="1500">
              <a:solidFill>
                <a:schemeClr val="dk1"/>
              </a:solidFill>
            </a:endParaRPr>
          </a:p>
          <a:p>
            <a:pPr indent="0" lvl="0" marL="457200" rtl="0" algn="l">
              <a:spcBef>
                <a:spcPts val="0"/>
              </a:spcBef>
              <a:spcAft>
                <a:spcPts val="0"/>
              </a:spcAft>
              <a:buClr>
                <a:schemeClr val="dk1"/>
              </a:buClr>
              <a:buSzPts val="1100"/>
              <a:buFont typeface="Arial"/>
              <a:buNone/>
            </a:pPr>
            <a:r>
              <a:rPr lang="en" sz="1600">
                <a:solidFill>
                  <a:schemeClr val="dk1"/>
                </a:solidFill>
              </a:rPr>
              <a:t>This is the key component in answering users’ frequently asked questions. Q &amp; A system interprets the question and responds with relevant answers from the knowledge base. It has the following components</a:t>
            </a:r>
            <a:endParaRPr sz="1600">
              <a:solidFill>
                <a:schemeClr val="dk1"/>
              </a:solidFill>
            </a:endParaRPr>
          </a:p>
          <a:p>
            <a:pPr indent="0" lvl="0" marL="457200" rtl="0" algn="l">
              <a:spcBef>
                <a:spcPts val="0"/>
              </a:spcBef>
              <a:spcAft>
                <a:spcPts val="0"/>
              </a:spcAft>
              <a:buClr>
                <a:schemeClr val="dk1"/>
              </a:buClr>
              <a:buSzPts val="1100"/>
              <a:buFont typeface="Arial"/>
              <a:buNone/>
            </a:pPr>
            <a:r>
              <a:t/>
            </a:r>
            <a:endParaRPr sz="1600">
              <a:solidFill>
                <a:schemeClr val="dk1"/>
              </a:solidFill>
            </a:endParaRPr>
          </a:p>
          <a:p>
            <a:pPr indent="0" lvl="0" marL="457200" rtl="0" algn="l">
              <a:spcBef>
                <a:spcPts val="0"/>
              </a:spcBef>
              <a:spcAft>
                <a:spcPts val="0"/>
              </a:spcAft>
              <a:buClr>
                <a:schemeClr val="dk1"/>
              </a:buClr>
              <a:buSzPts val="1100"/>
              <a:buFont typeface="Arial"/>
              <a:buNone/>
            </a:pPr>
            <a:r>
              <a:rPr b="1" lang="en" sz="1600">
                <a:solidFill>
                  <a:schemeClr val="dk1"/>
                </a:solidFill>
              </a:rPr>
              <a:t>Manual Training:</a:t>
            </a:r>
            <a:r>
              <a:rPr lang="en" sz="1600">
                <a:solidFill>
                  <a:schemeClr val="dk1"/>
                </a:solidFill>
              </a:rPr>
              <a:t> Manual training involves the domain expert creating the list of frequently asked users queries and map its answers. This helps the bot quickly identify the answers to the most important questions.</a:t>
            </a:r>
            <a:endParaRPr sz="1600">
              <a:solidFill>
                <a:schemeClr val="dk1"/>
              </a:solidFill>
            </a:endParaRPr>
          </a:p>
          <a:p>
            <a:pPr indent="0" lvl="0" marL="457200" rtl="0" algn="l">
              <a:spcBef>
                <a:spcPts val="0"/>
              </a:spcBef>
              <a:spcAft>
                <a:spcPts val="0"/>
              </a:spcAft>
              <a:buClr>
                <a:schemeClr val="dk1"/>
              </a:buClr>
              <a:buSzPts val="1100"/>
              <a:buFont typeface="Arial"/>
              <a:buNone/>
            </a:pPr>
            <a:r>
              <a:t/>
            </a:r>
            <a:endParaRPr sz="1600">
              <a:solidFill>
                <a:schemeClr val="dk1"/>
              </a:solidFill>
            </a:endParaRPr>
          </a:p>
          <a:p>
            <a:pPr indent="0" lvl="0" marL="457200" rtl="0" algn="l">
              <a:spcBef>
                <a:spcPts val="0"/>
              </a:spcBef>
              <a:spcAft>
                <a:spcPts val="0"/>
              </a:spcAft>
              <a:buClr>
                <a:schemeClr val="dk1"/>
              </a:buClr>
              <a:buSzPts val="1100"/>
              <a:buFont typeface="Arial"/>
              <a:buNone/>
            </a:pPr>
            <a:r>
              <a:rPr b="1" lang="en" sz="1600">
                <a:solidFill>
                  <a:schemeClr val="dk1"/>
                </a:solidFill>
              </a:rPr>
              <a:t>Automated Training:</a:t>
            </a:r>
            <a:r>
              <a:rPr lang="en" sz="1600">
                <a:solidFill>
                  <a:schemeClr val="dk1"/>
                </a:solidFill>
              </a:rPr>
              <a:t> Automated training involves submitting the company’s documents like policy documents and other Q&amp;A type of documents to the bot and ask it to train itself. The engine comes up with a list of question and answers from these documents. The bot then can answer with confidence.</a:t>
            </a:r>
            <a:endParaRPr sz="1600">
              <a:solidFill>
                <a:schemeClr val="dk1"/>
              </a:solidFill>
            </a:endParaRPr>
          </a:p>
          <a:p>
            <a:pPr indent="0" lvl="0" marL="0" rtl="0" algn="l">
              <a:spcBef>
                <a:spcPts val="0"/>
              </a:spcBef>
              <a:spcAft>
                <a:spcPts val="1200"/>
              </a:spcAft>
              <a:buNone/>
            </a:pPr>
            <a:r>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idx="1" type="body"/>
          </p:nvPr>
        </p:nvSpPr>
        <p:spPr>
          <a:xfrm>
            <a:off x="311700" y="469150"/>
            <a:ext cx="8520600" cy="3437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b="1" lang="en" sz="1600">
                <a:solidFill>
                  <a:schemeClr val="dk1"/>
                </a:solidFill>
              </a:rPr>
              <a:t>Plugins/Components</a:t>
            </a:r>
            <a:endParaRPr b="1" sz="1600">
              <a:solidFill>
                <a:schemeClr val="dk1"/>
              </a:solidFill>
            </a:endParaRPr>
          </a:p>
          <a:p>
            <a:pPr indent="0" lvl="0" marL="457200" rtl="0" algn="l">
              <a:spcBef>
                <a:spcPts val="0"/>
              </a:spcBef>
              <a:spcAft>
                <a:spcPts val="0"/>
              </a:spcAft>
              <a:buClr>
                <a:schemeClr val="dk1"/>
              </a:buClr>
              <a:buSzPts val="1100"/>
              <a:buFont typeface="Arial"/>
              <a:buNone/>
            </a:pPr>
            <a:r>
              <a:t/>
            </a:r>
            <a:endParaRPr sz="1500">
              <a:solidFill>
                <a:schemeClr val="dk1"/>
              </a:solidFill>
            </a:endParaRPr>
          </a:p>
          <a:p>
            <a:pPr indent="0" lvl="0" marL="457200" rtl="0" algn="l">
              <a:spcBef>
                <a:spcPts val="0"/>
              </a:spcBef>
              <a:spcAft>
                <a:spcPts val="0"/>
              </a:spcAft>
              <a:buClr>
                <a:schemeClr val="dk1"/>
              </a:buClr>
              <a:buSzPts val="1100"/>
              <a:buFont typeface="Arial"/>
              <a:buNone/>
            </a:pPr>
            <a:r>
              <a:rPr lang="en" sz="1600">
                <a:solidFill>
                  <a:schemeClr val="dk1"/>
                </a:solidFill>
              </a:rPr>
              <a:t>Plugins offer chatbots solution APIs and other intelligent automation components for chatbots used for internal company use like HR management and field-worker chatbots.</a:t>
            </a:r>
            <a:endParaRPr sz="1600">
              <a:solidFill>
                <a:schemeClr val="dk1"/>
              </a:solidFill>
            </a:endParaRPr>
          </a:p>
          <a:p>
            <a:pPr indent="0" lvl="0" marL="457200" rtl="0" algn="l">
              <a:spcBef>
                <a:spcPts val="0"/>
              </a:spcBef>
              <a:spcAft>
                <a:spcPts val="0"/>
              </a:spcAft>
              <a:buClr>
                <a:schemeClr val="dk1"/>
              </a:buClr>
              <a:buSzPts val="1100"/>
              <a:buFont typeface="Arial"/>
              <a:buNone/>
            </a:pPr>
            <a:r>
              <a:t/>
            </a:r>
            <a:endParaRPr sz="15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Node Server / Traffic Server</a:t>
            </a:r>
            <a:endParaRPr b="1" sz="1600">
              <a:solidFill>
                <a:schemeClr val="dk1"/>
              </a:solidFill>
            </a:endParaRPr>
          </a:p>
          <a:p>
            <a:pPr indent="0" lvl="0" marL="457200" rtl="0" algn="l">
              <a:spcBef>
                <a:spcPts val="0"/>
              </a:spcBef>
              <a:spcAft>
                <a:spcPts val="0"/>
              </a:spcAft>
              <a:buClr>
                <a:schemeClr val="dk1"/>
              </a:buClr>
              <a:buSzPts val="1100"/>
              <a:buFont typeface="Arial"/>
              <a:buNone/>
            </a:pPr>
            <a:r>
              <a:t/>
            </a:r>
            <a:endParaRPr sz="1500">
              <a:solidFill>
                <a:schemeClr val="dk1"/>
              </a:solidFill>
            </a:endParaRPr>
          </a:p>
          <a:p>
            <a:pPr indent="0" lvl="0" marL="457200" rtl="0" algn="l">
              <a:spcBef>
                <a:spcPts val="0"/>
              </a:spcBef>
              <a:spcAft>
                <a:spcPts val="0"/>
              </a:spcAft>
              <a:buClr>
                <a:schemeClr val="dk1"/>
              </a:buClr>
              <a:buSzPts val="1100"/>
              <a:buFont typeface="Arial"/>
              <a:buNone/>
            </a:pPr>
            <a:r>
              <a:rPr lang="en" sz="1600">
                <a:solidFill>
                  <a:schemeClr val="dk1"/>
                </a:solidFill>
              </a:rPr>
              <a:t>The server that handles the traffic requests from users and routes them to appropriate components. The traffic server also routes the response from internal components back to the front-end systems.</a:t>
            </a:r>
            <a:endParaRPr sz="1600">
              <a:solidFill>
                <a:schemeClr val="dk1"/>
              </a:solidFill>
            </a:endParaRPr>
          </a:p>
          <a:p>
            <a:pPr indent="0" lvl="0" marL="0" rtl="0" algn="l">
              <a:spcBef>
                <a:spcPts val="0"/>
              </a:spcBef>
              <a:spcAft>
                <a:spcPts val="0"/>
              </a:spcAft>
              <a:buNone/>
            </a:pPr>
            <a:r>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idx="1" type="body"/>
          </p:nvPr>
        </p:nvSpPr>
        <p:spPr>
          <a:xfrm>
            <a:off x="311700" y="52902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b="1" lang="en" sz="1600">
                <a:solidFill>
                  <a:schemeClr val="dk1"/>
                </a:solidFill>
              </a:rPr>
              <a:t>Front-end Systems</a:t>
            </a:r>
            <a:endParaRPr b="1" sz="1600">
              <a:solidFill>
                <a:schemeClr val="dk1"/>
              </a:solidFill>
            </a:endParaRPr>
          </a:p>
          <a:p>
            <a:pPr indent="0" lvl="0" marL="457200" rtl="0" algn="l">
              <a:spcBef>
                <a:spcPts val="0"/>
              </a:spcBef>
              <a:spcAft>
                <a:spcPts val="0"/>
              </a:spcAft>
              <a:buClr>
                <a:schemeClr val="dk1"/>
              </a:buClr>
              <a:buSzPts val="1100"/>
              <a:buFont typeface="Arial"/>
              <a:buNone/>
            </a:pPr>
            <a:r>
              <a:t/>
            </a:r>
            <a:endParaRPr sz="1600">
              <a:solidFill>
                <a:schemeClr val="dk1"/>
              </a:solidFill>
            </a:endParaRPr>
          </a:p>
          <a:p>
            <a:pPr indent="0" lvl="0" marL="457200" rtl="0" algn="l">
              <a:spcBef>
                <a:spcPts val="0"/>
              </a:spcBef>
              <a:spcAft>
                <a:spcPts val="0"/>
              </a:spcAft>
              <a:buClr>
                <a:schemeClr val="dk1"/>
              </a:buClr>
              <a:buSzPts val="1100"/>
              <a:buFont typeface="Arial"/>
              <a:buNone/>
            </a:pPr>
            <a:r>
              <a:rPr lang="en" sz="1600">
                <a:solidFill>
                  <a:schemeClr val="dk1"/>
                </a:solidFill>
              </a:rPr>
              <a:t>Front-end systems can be any client-facing platforms. They can be the actual chatbot interfaces that reside in various platforms like:</a:t>
            </a:r>
            <a:endParaRPr sz="1600">
              <a:solidFill>
                <a:schemeClr val="dk1"/>
              </a:solidFill>
            </a:endParaRPr>
          </a:p>
          <a:p>
            <a:pPr indent="0" lvl="0" marL="457200" rtl="0" algn="l">
              <a:spcBef>
                <a:spcPts val="0"/>
              </a:spcBef>
              <a:spcAft>
                <a:spcPts val="0"/>
              </a:spcAft>
              <a:buClr>
                <a:schemeClr val="dk1"/>
              </a:buClr>
              <a:buSzPts val="1100"/>
              <a:buFont typeface="Arial"/>
              <a:buNone/>
            </a:pPr>
            <a:r>
              <a:t/>
            </a:r>
            <a:endParaRPr sz="1600">
              <a:solidFill>
                <a:schemeClr val="dk1"/>
              </a:solidFill>
            </a:endParaRPr>
          </a:p>
          <a:p>
            <a:pPr indent="0" lvl="0" marL="457200" rtl="0" algn="l">
              <a:spcBef>
                <a:spcPts val="0"/>
              </a:spcBef>
              <a:spcAft>
                <a:spcPts val="0"/>
              </a:spcAft>
              <a:buNone/>
            </a:pPr>
            <a:r>
              <a:rPr lang="en" sz="1600">
                <a:solidFill>
                  <a:schemeClr val="dk1"/>
                </a:solidFill>
              </a:rPr>
              <a:t>Facebook, Slack, Google Hangouts, Skype for Business, Microsoft Teams</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chatbot works</a:t>
            </a:r>
            <a:endParaRPr/>
          </a:p>
        </p:txBody>
      </p:sp>
      <p:sp>
        <p:nvSpPr>
          <p:cNvPr id="123" name="Google Shape;12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A chatbot performs routine automated tasks based on specific triggers and algorithms, simulating human conversation. A bot is designed to interact with a human via a chat interface or voice messaging in a web or mobile application, the same way a user would communicate with another person. Like </a:t>
            </a:r>
            <a:r>
              <a:rPr b="1" lang="en" sz="1600">
                <a:solidFill>
                  <a:schemeClr val="dk1"/>
                </a:solidFill>
              </a:rPr>
              <a:t>virtual assistants</a:t>
            </a:r>
            <a:r>
              <a:rPr lang="en" sz="1600">
                <a:solidFill>
                  <a:schemeClr val="dk1"/>
                </a:solidFill>
              </a:rPr>
              <a:t>, chatbots are a form of conversational AI.</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The simplest type of chatbot is a </a:t>
            </a:r>
            <a:r>
              <a:rPr b="1" lang="en" sz="1600">
                <a:solidFill>
                  <a:schemeClr val="dk1"/>
                </a:solidFill>
              </a:rPr>
              <a:t>question-answer bot</a:t>
            </a:r>
            <a:r>
              <a:rPr lang="en" sz="1600">
                <a:solidFill>
                  <a:schemeClr val="dk1"/>
                </a:solidFill>
              </a:rPr>
              <a:t> - a rules-based bot that follows a tree-like flow to arrive at answers. These chatbots use a knowledge base and pattern matching to give predefined answers to specific sets of questions - and they're not, strictly speaking, AI.</a:t>
            </a:r>
            <a:endParaRPr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How does chatbot works</a:t>
            </a:r>
            <a:endParaRPr/>
          </a:p>
        </p:txBody>
      </p:sp>
      <p:sp>
        <p:nvSpPr>
          <p:cNvPr id="129" name="Google Shape;12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solidFill>
                  <a:schemeClr val="dk1"/>
                </a:solidFill>
              </a:rPr>
              <a:t>A typical chat bot program looks at previous conversations and documentation from customer support reps in a knowledge base to find similar text groupings corresponding to the original inquiry. It then presents the most appropriate answer according to specific AI chatbot algorithms.</a:t>
            </a:r>
            <a:endParaRPr sz="1600">
              <a:solidFill>
                <a:schemeClr val="dk1"/>
              </a:solidFill>
            </a:endParaRPr>
          </a:p>
          <a:p>
            <a:pPr indent="0" lvl="0" marL="45720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Apple's Siri</a:t>
            </a:r>
            <a:r>
              <a:rPr lang="en" sz="1600">
                <a:solidFill>
                  <a:schemeClr val="dk1"/>
                </a:solidFill>
              </a:rPr>
              <a:t>, </a:t>
            </a:r>
            <a:r>
              <a:rPr b="1" lang="en" sz="1600">
                <a:solidFill>
                  <a:schemeClr val="dk1"/>
                </a:solidFill>
              </a:rPr>
              <a:t>Amazon's Alexa</a:t>
            </a:r>
            <a:r>
              <a:rPr lang="en" sz="1600">
                <a:solidFill>
                  <a:schemeClr val="dk1"/>
                </a:solidFill>
              </a:rPr>
              <a:t>, and </a:t>
            </a:r>
            <a:r>
              <a:rPr b="1" lang="en" sz="1600">
                <a:solidFill>
                  <a:schemeClr val="dk1"/>
                </a:solidFill>
              </a:rPr>
              <a:t>Google Assistant</a:t>
            </a:r>
            <a:r>
              <a:rPr lang="en" sz="1600">
                <a:solidFill>
                  <a:schemeClr val="dk1"/>
                </a:solidFill>
              </a:rPr>
              <a:t> are examples of generative algorithm-based chatbots trained using a multi-step method. These bots generate advanced responses based on previous conversations and algorithms that allow them to use unique patterns to reply to queries.</a:t>
            </a:r>
            <a:endParaRPr sz="1600">
              <a:solidFill>
                <a:schemeClr val="dk1"/>
              </a:solidFill>
            </a:endParaRPr>
          </a:p>
          <a:p>
            <a:pPr indent="0" lvl="0" marL="0" rtl="0" algn="l">
              <a:spcBef>
                <a:spcPts val="0"/>
              </a:spcBef>
              <a:spcAft>
                <a:spcPts val="0"/>
              </a:spcAft>
              <a:buNone/>
            </a:pPr>
            <a:r>
              <a:t/>
            </a:r>
            <a:endParaRPr sz="1600"/>
          </a:p>
          <a:p>
            <a:pPr indent="0" lvl="0" marL="0" rtl="0" algn="l">
              <a:spcBef>
                <a:spcPts val="1200"/>
              </a:spcBef>
              <a:spcAft>
                <a:spcPts val="120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How does chatbot works</a:t>
            </a:r>
            <a:endParaRPr/>
          </a:p>
        </p:txBody>
      </p:sp>
      <p:sp>
        <p:nvSpPr>
          <p:cNvPr id="135" name="Google Shape;13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solidFill>
                  <a:schemeClr val="dk1"/>
                </a:solidFill>
              </a:rPr>
              <a:t>AI chatbot algorithms: machine learning, deep learning, and natural language processing</a:t>
            </a:r>
            <a:endParaRPr sz="1600">
              <a:solidFill>
                <a:schemeClr val="dk1"/>
              </a:solidFill>
            </a:endParaRPr>
          </a:p>
          <a:p>
            <a:pPr indent="0" lvl="0" marL="45720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Popular chatbot algorithms include the following:</a:t>
            </a:r>
            <a:endParaRPr sz="1600">
              <a:solidFill>
                <a:schemeClr val="dk1"/>
              </a:solidFill>
            </a:endParaRPr>
          </a:p>
          <a:p>
            <a:pPr indent="0" lvl="0" marL="45720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None/>
            </a:pPr>
            <a:r>
              <a:rPr lang="en" sz="1600">
                <a:solidFill>
                  <a:schemeClr val="dk1"/>
                </a:solidFill>
              </a:rPr>
              <a:t>Pattern matching:</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457200" rtl="0" algn="l">
              <a:spcBef>
                <a:spcPts val="0"/>
              </a:spcBef>
              <a:spcAft>
                <a:spcPts val="0"/>
              </a:spcAft>
              <a:buClr>
                <a:schemeClr val="dk1"/>
              </a:buClr>
              <a:buSzPts val="1100"/>
              <a:buFont typeface="Arial"/>
              <a:buNone/>
            </a:pPr>
            <a:r>
              <a:rPr lang="en" sz="1600">
                <a:solidFill>
                  <a:schemeClr val="dk1"/>
                </a:solidFill>
              </a:rPr>
              <a:t>Sequence to Sequence (seq2seq) model</a:t>
            </a:r>
            <a:endParaRPr sz="1600">
              <a:solidFill>
                <a:schemeClr val="dk1"/>
              </a:solidFill>
            </a:endParaRPr>
          </a:p>
          <a:p>
            <a:pPr indent="0" lvl="0" marL="457200" rtl="0" algn="l">
              <a:spcBef>
                <a:spcPts val="0"/>
              </a:spcBef>
              <a:spcAft>
                <a:spcPts val="0"/>
              </a:spcAft>
              <a:buClr>
                <a:schemeClr val="dk1"/>
              </a:buClr>
              <a:buSzPts val="1100"/>
              <a:buFont typeface="Arial"/>
              <a:buNone/>
            </a:pPr>
            <a:r>
              <a:rPr lang="en" sz="1600">
                <a:solidFill>
                  <a:schemeClr val="dk1"/>
                </a:solidFill>
              </a:rPr>
              <a:t>Recurrent neural networks (RNN)</a:t>
            </a:r>
            <a:endParaRPr sz="1600">
              <a:solidFill>
                <a:schemeClr val="dk1"/>
              </a:solidFill>
            </a:endParaRPr>
          </a:p>
          <a:p>
            <a:pPr indent="0" lvl="0" marL="457200" rtl="0" algn="l">
              <a:spcBef>
                <a:spcPts val="0"/>
              </a:spcBef>
              <a:spcAft>
                <a:spcPts val="0"/>
              </a:spcAft>
              <a:buClr>
                <a:schemeClr val="dk1"/>
              </a:buClr>
              <a:buSzPts val="1100"/>
              <a:buFont typeface="Arial"/>
              <a:buNone/>
            </a:pPr>
            <a:r>
              <a:rPr lang="en" sz="1600">
                <a:solidFill>
                  <a:schemeClr val="dk1"/>
                </a:solidFill>
              </a:rPr>
              <a:t>Long Short Term Memory (LSTM)</a:t>
            </a:r>
            <a:endParaRPr sz="1600">
              <a:solidFill>
                <a:schemeClr val="dk1"/>
              </a:solidFill>
            </a:endParaRPr>
          </a:p>
          <a:p>
            <a:pPr indent="0" lvl="0" marL="457200" rtl="0" algn="l">
              <a:spcBef>
                <a:spcPts val="0"/>
              </a:spcBef>
              <a:spcAft>
                <a:spcPts val="0"/>
              </a:spcAft>
              <a:buClr>
                <a:schemeClr val="dk1"/>
              </a:buClr>
              <a:buSzPts val="1100"/>
              <a:buFont typeface="Arial"/>
              <a:buNone/>
            </a:pPr>
            <a:r>
              <a:rPr lang="en" sz="1600">
                <a:solidFill>
                  <a:schemeClr val="dk1"/>
                </a:solidFill>
              </a:rPr>
              <a:t>Natural Language Processing (NLP)</a:t>
            </a:r>
            <a:endParaRPr sz="1600">
              <a:solidFill>
                <a:schemeClr val="dk1"/>
              </a:solidFill>
            </a:endParaRPr>
          </a:p>
          <a:p>
            <a:pPr indent="0" lvl="0" marL="0" rtl="0" algn="l">
              <a:spcBef>
                <a:spcPts val="0"/>
              </a:spcBef>
              <a:spcAft>
                <a:spcPts val="1200"/>
              </a:spcAft>
              <a:buNone/>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Endnotes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41" name="Google Shape;14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rPr>
              <a:t>Chatbots are the top application of Natural Language processing and today it is simple to create and integrate with various social medial handle and websites. Today most Chatbots are created using tools like </a:t>
            </a:r>
            <a:r>
              <a:rPr lang="en" sz="1600">
                <a:solidFill>
                  <a:schemeClr val="dk1"/>
                </a:solidFill>
              </a:rPr>
              <a:t>Dialog Flow</a:t>
            </a:r>
            <a:r>
              <a:rPr lang="en" sz="1600">
                <a:solidFill>
                  <a:schemeClr val="dk1"/>
                </a:solidFill>
              </a:rPr>
              <a:t>, RASA, etc. This was a quick introduction to chatbots to present an understanding of how businesses are transforming using Data science and artificial Intelligence.</a:t>
            </a:r>
            <a:endParaRPr sz="1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Introduction to chatbots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287575"/>
            <a:ext cx="8520600" cy="302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solidFill>
                  <a:schemeClr val="dk1"/>
                </a:solidFill>
              </a:rPr>
              <a:t>A chatbot (conversational interface, AI agent) is a computer program that can understand human language and converse with a user via a website or a messaging app. Chatbots can handle various tasks online - from answering simple questions and scheduling calls to gathering customer feedback.</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Why we need Chatbots?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Cost and Time Effective</a:t>
            </a:r>
            <a:r>
              <a:rPr lang="en" sz="1600">
                <a:solidFill>
                  <a:schemeClr val="dk1"/>
                </a:solidFill>
              </a:rPr>
              <a:t> - Humans cannot be active on-site 24/7 but chatbots can and the replying power of chatbots is much fast than humans.</a:t>
            </a:r>
            <a:endParaRPr sz="1600">
              <a:solidFill>
                <a:schemeClr val="dk1"/>
              </a:solidFill>
            </a:endParaRPr>
          </a:p>
          <a:p>
            <a:pPr indent="0" lvl="0" marL="0" rtl="0" algn="l">
              <a:spcBef>
                <a:spcPts val="1200"/>
              </a:spcBef>
              <a:spcAft>
                <a:spcPts val="0"/>
              </a:spcAft>
              <a:buClr>
                <a:schemeClr val="dk1"/>
              </a:buClr>
              <a:buSzPts val="1100"/>
              <a:buFont typeface="Arial"/>
              <a:buNone/>
            </a:pPr>
            <a:r>
              <a:rPr b="1" lang="en" sz="1600">
                <a:solidFill>
                  <a:schemeClr val="dk1"/>
                </a:solidFill>
              </a:rPr>
              <a:t>Cheap Development cost</a:t>
            </a:r>
            <a:r>
              <a:rPr lang="en" sz="1600">
                <a:solidFill>
                  <a:schemeClr val="dk1"/>
                </a:solidFill>
              </a:rPr>
              <a:t> - with the advancement in technology many tools are developed that help easy development and integration of chatbots with little investment.</a:t>
            </a:r>
            <a:endParaRPr sz="1600">
              <a:solidFill>
                <a:schemeClr val="dk1"/>
              </a:solidFill>
            </a:endParaRPr>
          </a:p>
          <a:p>
            <a:pPr indent="0" lvl="0" marL="0" rtl="0" algn="l">
              <a:spcBef>
                <a:spcPts val="1200"/>
              </a:spcBef>
              <a:spcAft>
                <a:spcPts val="0"/>
              </a:spcAft>
              <a:buClr>
                <a:schemeClr val="dk1"/>
              </a:buClr>
              <a:buSzPts val="1100"/>
              <a:buFont typeface="Arial"/>
              <a:buNone/>
            </a:pPr>
            <a:r>
              <a:rPr b="1" lang="en" sz="1600">
                <a:solidFill>
                  <a:schemeClr val="dk1"/>
                </a:solidFill>
              </a:rPr>
              <a:t>Human Resource</a:t>
            </a:r>
            <a:r>
              <a:rPr lang="en" sz="1600">
                <a:solidFill>
                  <a:schemeClr val="dk1"/>
                </a:solidFill>
              </a:rPr>
              <a:t> - Today Chatbots can also talk with text o speech technology so it gives the feel as a human is talking on another side.</a:t>
            </a:r>
            <a:endParaRPr sz="1600">
              <a:solidFill>
                <a:schemeClr val="dk1"/>
              </a:solidFill>
            </a:endParaRPr>
          </a:p>
          <a:p>
            <a:pPr indent="0" lvl="0" marL="0" rtl="0" algn="l">
              <a:spcBef>
                <a:spcPts val="1200"/>
              </a:spcBef>
              <a:spcAft>
                <a:spcPts val="0"/>
              </a:spcAft>
              <a:buClr>
                <a:schemeClr val="dk1"/>
              </a:buClr>
              <a:buSzPts val="1100"/>
              <a:buFont typeface="Arial"/>
              <a:buNone/>
            </a:pPr>
            <a:r>
              <a:rPr b="1" lang="en" sz="1600">
                <a:solidFill>
                  <a:schemeClr val="dk1"/>
                </a:solidFill>
              </a:rPr>
              <a:t>Business Branding</a:t>
            </a:r>
            <a:r>
              <a:rPr lang="en" sz="1600">
                <a:solidFill>
                  <a:schemeClr val="dk1"/>
                </a:solidFill>
              </a:rPr>
              <a:t> - Businesses are changing with technology and chatbot is one out of them. Chatbot also helps in advertising, branding of organization product and services and give daily updates to users.</a:t>
            </a:r>
            <a:endParaRPr sz="1600">
              <a:solidFill>
                <a:schemeClr val="dk1"/>
              </a:solidFill>
            </a:endParaRPr>
          </a:p>
          <a:p>
            <a:pPr indent="0" lvl="0" marL="0" rtl="0" algn="l">
              <a:spcBef>
                <a:spcPts val="1200"/>
              </a:spcBef>
              <a:spcAft>
                <a:spcPts val="12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chatbot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1"/>
              </a:buClr>
              <a:buSzPts val="1600"/>
              <a:buAutoNum type="arabicPeriod"/>
            </a:pPr>
            <a:r>
              <a:rPr lang="en" sz="1600">
                <a:solidFill>
                  <a:schemeClr val="dk1"/>
                </a:solidFill>
              </a:rPr>
              <a:t>Menu/button-based chatbots</a:t>
            </a:r>
            <a:endParaRPr sz="1600">
              <a:solidFill>
                <a:schemeClr val="dk1"/>
              </a:solidFill>
            </a:endParaRPr>
          </a:p>
          <a:p>
            <a:pPr indent="-330200" lvl="0" marL="457200" rtl="0" algn="l">
              <a:lnSpc>
                <a:spcPct val="150000"/>
              </a:lnSpc>
              <a:spcBef>
                <a:spcPts val="0"/>
              </a:spcBef>
              <a:spcAft>
                <a:spcPts val="0"/>
              </a:spcAft>
              <a:buClr>
                <a:schemeClr val="dk1"/>
              </a:buClr>
              <a:buSzPts val="1600"/>
              <a:buAutoNum type="arabicPeriod"/>
            </a:pPr>
            <a:r>
              <a:rPr lang="en" sz="1600">
                <a:solidFill>
                  <a:schemeClr val="dk1"/>
                </a:solidFill>
              </a:rPr>
              <a:t>Linguistic Based (Rule-Based Chatbots)</a:t>
            </a:r>
            <a:endParaRPr sz="1600">
              <a:solidFill>
                <a:schemeClr val="dk1"/>
              </a:solidFill>
            </a:endParaRPr>
          </a:p>
          <a:p>
            <a:pPr indent="-330200" lvl="0" marL="457200" rtl="0" algn="l">
              <a:lnSpc>
                <a:spcPct val="150000"/>
              </a:lnSpc>
              <a:spcBef>
                <a:spcPts val="0"/>
              </a:spcBef>
              <a:spcAft>
                <a:spcPts val="0"/>
              </a:spcAft>
              <a:buClr>
                <a:schemeClr val="dk1"/>
              </a:buClr>
              <a:buSzPts val="1600"/>
              <a:buAutoNum type="arabicPeriod"/>
            </a:pPr>
            <a:r>
              <a:rPr b="1" lang="en" sz="1600">
                <a:solidFill>
                  <a:schemeClr val="dk1"/>
                </a:solidFill>
              </a:rPr>
              <a:t>Keyword recognition-based chatbots</a:t>
            </a:r>
            <a:endParaRPr b="1" sz="1600">
              <a:solidFill>
                <a:schemeClr val="dk1"/>
              </a:solidFill>
            </a:endParaRPr>
          </a:p>
          <a:p>
            <a:pPr indent="-330200" lvl="0" marL="457200" rtl="0" algn="l">
              <a:lnSpc>
                <a:spcPct val="150000"/>
              </a:lnSpc>
              <a:spcBef>
                <a:spcPts val="0"/>
              </a:spcBef>
              <a:spcAft>
                <a:spcPts val="0"/>
              </a:spcAft>
              <a:buClr>
                <a:schemeClr val="dk1"/>
              </a:buClr>
              <a:buSzPts val="1600"/>
              <a:buAutoNum type="arabicPeriod"/>
            </a:pPr>
            <a:r>
              <a:rPr lang="en" sz="1600">
                <a:solidFill>
                  <a:schemeClr val="dk1"/>
                </a:solidFill>
              </a:rPr>
              <a:t>Self-learning chatbots</a:t>
            </a:r>
            <a:endParaRPr sz="1600">
              <a:solidFill>
                <a:schemeClr val="dk1"/>
              </a:solidFill>
            </a:endParaRPr>
          </a:p>
          <a:p>
            <a:pPr indent="-330200" lvl="0" marL="457200" rtl="0" algn="l">
              <a:lnSpc>
                <a:spcPct val="150000"/>
              </a:lnSpc>
              <a:spcBef>
                <a:spcPts val="0"/>
              </a:spcBef>
              <a:spcAft>
                <a:spcPts val="0"/>
              </a:spcAft>
              <a:buClr>
                <a:schemeClr val="dk1"/>
              </a:buClr>
              <a:buSzPts val="1600"/>
              <a:buAutoNum type="arabicPeriod"/>
            </a:pPr>
            <a:r>
              <a:rPr lang="en" sz="1600">
                <a:solidFill>
                  <a:schemeClr val="dk1"/>
                </a:solidFill>
              </a:rPr>
              <a:t>Voice bots</a:t>
            </a:r>
            <a:endParaRPr sz="1600">
              <a:solidFill>
                <a:schemeClr val="dk1"/>
              </a:solidFill>
            </a:endParaRPr>
          </a:p>
          <a:p>
            <a:pPr indent="-330200" lvl="0" marL="457200" rtl="0" algn="l">
              <a:lnSpc>
                <a:spcPct val="150000"/>
              </a:lnSpc>
              <a:spcBef>
                <a:spcPts val="0"/>
              </a:spcBef>
              <a:spcAft>
                <a:spcPts val="0"/>
              </a:spcAft>
              <a:buClr>
                <a:schemeClr val="dk1"/>
              </a:buClr>
              <a:buSzPts val="1600"/>
              <a:buAutoNum type="arabicPeriod"/>
            </a:pPr>
            <a:r>
              <a:rPr lang="en" sz="1600">
                <a:solidFill>
                  <a:schemeClr val="dk1"/>
                </a:solidFill>
              </a:rPr>
              <a:t>Appointment scheduling or Booking Chatbots</a:t>
            </a:r>
            <a:endParaRPr sz="1600">
              <a:solidFill>
                <a:schemeClr val="dk1"/>
              </a:solidFill>
            </a:endParaRPr>
          </a:p>
          <a:p>
            <a:pPr indent="-330200" lvl="0" marL="457200" rtl="0" algn="l">
              <a:lnSpc>
                <a:spcPct val="150000"/>
              </a:lnSpc>
              <a:spcBef>
                <a:spcPts val="0"/>
              </a:spcBef>
              <a:spcAft>
                <a:spcPts val="0"/>
              </a:spcAft>
              <a:buClr>
                <a:schemeClr val="dk1"/>
              </a:buClr>
              <a:buSzPts val="1600"/>
              <a:buAutoNum type="arabicPeriod"/>
            </a:pPr>
            <a:r>
              <a:rPr lang="en" sz="1600">
                <a:solidFill>
                  <a:schemeClr val="dk1"/>
                </a:solidFill>
              </a:rPr>
              <a:t>Customer support chatbots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applications of chatbots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solidFill>
                  <a:schemeClr val="dk1"/>
                </a:solidFill>
              </a:rPr>
              <a:t>Retail and e-commerce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Product and price notifications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Card abandonment</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Purchase assistance</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Travel and hospitality</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Reservations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Bookings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Refund or reschedule assistance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Ordering and delivery</a:t>
            </a:r>
            <a:endParaRPr sz="1600">
              <a:solidFill>
                <a:schemeClr val="dk1"/>
              </a:solidFill>
            </a:endParaRPr>
          </a:p>
          <a:p>
            <a:pPr indent="0" lvl="0" marL="0" rtl="0" algn="l">
              <a:spcBef>
                <a:spcPts val="0"/>
              </a:spcBef>
              <a:spcAft>
                <a:spcPts val="12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Top applications of chatbots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solidFill>
                  <a:schemeClr val="dk1"/>
                </a:solidFill>
              </a:rPr>
              <a:t>Banking, finance, and fintech</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Personal financial information</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Loan services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Banking services</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Healthcare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Billing and insurance processes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Appointment booking</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Conversational self-service</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Top applications of chatbots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solidFill>
                  <a:schemeClr val="dk1"/>
                </a:solidFill>
              </a:rPr>
              <a:t>Media and entertainment</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On-demand content</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Subscription management</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Installation and maintenance</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Education</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Student assistance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Announcements and updates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International student assistance</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of Chatbots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Chatbot architecture is the heart of chatbot development. Based on the usability and context of business operations the architecture involved in building a chatbot changes dramatically. So, based on client requirements we need to alter different elements; but the basic communication flow remains the same.</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Following are the key components of a conversational chatbot architecture: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b="1" lang="en" sz="1600">
                <a:solidFill>
                  <a:schemeClr val="dk1"/>
                </a:solidFill>
              </a:rPr>
              <a:t>Environment </a:t>
            </a:r>
            <a:endParaRPr b="1" sz="1600">
              <a:solidFill>
                <a:schemeClr val="dk1"/>
              </a:solidFill>
            </a:endParaRPr>
          </a:p>
          <a:p>
            <a:pPr indent="0" lvl="0" marL="0" rtl="0" algn="l">
              <a:spcBef>
                <a:spcPts val="0"/>
              </a:spcBef>
              <a:spcAft>
                <a:spcPts val="0"/>
              </a:spcAft>
              <a:buNone/>
            </a:pPr>
            <a:r>
              <a:rPr lang="en" sz="1600">
                <a:solidFill>
                  <a:schemeClr val="dk1"/>
                </a:solidFill>
              </a:rPr>
              <a:t>This is where the core Natural Learning Process (NLP) engine and context interpretation happens.</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311700" y="390150"/>
            <a:ext cx="8520600" cy="3906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b="1" lang="en" sz="1600">
                <a:solidFill>
                  <a:schemeClr val="dk1"/>
                </a:solidFill>
              </a:rPr>
              <a:t>NLP Engine</a:t>
            </a:r>
            <a:endParaRPr b="1" sz="1600">
              <a:solidFill>
                <a:schemeClr val="dk1"/>
              </a:solidFill>
            </a:endParaRPr>
          </a:p>
          <a:p>
            <a:pPr indent="0" lvl="0" marL="457200" rtl="0" algn="l">
              <a:spcBef>
                <a:spcPts val="0"/>
              </a:spcBef>
              <a:spcAft>
                <a:spcPts val="0"/>
              </a:spcAft>
              <a:buClr>
                <a:schemeClr val="dk1"/>
              </a:buClr>
              <a:buSzPts val="1100"/>
              <a:buFont typeface="Arial"/>
              <a:buNone/>
            </a:pPr>
            <a:r>
              <a:t/>
            </a:r>
            <a:endParaRPr b="1" sz="1500">
              <a:solidFill>
                <a:schemeClr val="dk1"/>
              </a:solidFill>
            </a:endParaRPr>
          </a:p>
          <a:p>
            <a:pPr indent="0" lvl="0" marL="457200" rtl="0" algn="l">
              <a:spcBef>
                <a:spcPts val="0"/>
              </a:spcBef>
              <a:spcAft>
                <a:spcPts val="0"/>
              </a:spcAft>
              <a:buClr>
                <a:schemeClr val="dk1"/>
              </a:buClr>
              <a:buSzPts val="1100"/>
              <a:buFont typeface="Arial"/>
              <a:buNone/>
            </a:pPr>
            <a:r>
              <a:rPr lang="en" sz="1600">
                <a:solidFill>
                  <a:schemeClr val="dk1"/>
                </a:solidFill>
              </a:rPr>
              <a:t>NLP Engine is the core component that interprets what users say at any given time and converts the language to structured inputs that system can further process. Since the chatbot is domain specific, it must support so many features. NLP engine contains advanced machine learning algorithms to identify the user’s intent and further matches them to the list of available intents the bot supports.</a:t>
            </a:r>
            <a:endParaRPr sz="1600">
              <a:solidFill>
                <a:schemeClr val="dk1"/>
              </a:solidFill>
            </a:endParaRPr>
          </a:p>
          <a:p>
            <a:pPr indent="0" lvl="0" marL="457200" rtl="0" algn="l">
              <a:spcBef>
                <a:spcPts val="0"/>
              </a:spcBef>
              <a:spcAft>
                <a:spcPts val="0"/>
              </a:spcAft>
              <a:buClr>
                <a:schemeClr val="dk1"/>
              </a:buClr>
              <a:buSzPts val="1100"/>
              <a:buFont typeface="Arial"/>
              <a:buNone/>
            </a:pPr>
            <a:r>
              <a:t/>
            </a:r>
            <a:endParaRPr sz="1600">
              <a:solidFill>
                <a:schemeClr val="dk1"/>
              </a:solidFill>
            </a:endParaRPr>
          </a:p>
          <a:p>
            <a:pPr indent="0" lvl="0" marL="457200" rtl="0" algn="l">
              <a:spcBef>
                <a:spcPts val="0"/>
              </a:spcBef>
              <a:spcAft>
                <a:spcPts val="0"/>
              </a:spcAft>
              <a:buClr>
                <a:schemeClr val="dk1"/>
              </a:buClr>
              <a:buSzPts val="1100"/>
              <a:buFont typeface="Arial"/>
              <a:buNone/>
            </a:pPr>
            <a:r>
              <a:rPr lang="en" sz="1600">
                <a:solidFill>
                  <a:schemeClr val="dk1"/>
                </a:solidFill>
              </a:rPr>
              <a:t>NLP Engine further has two components:</a:t>
            </a:r>
            <a:endParaRPr sz="1600">
              <a:solidFill>
                <a:schemeClr val="dk1"/>
              </a:solidFill>
            </a:endParaRPr>
          </a:p>
          <a:p>
            <a:pPr indent="0" lvl="0" marL="457200" rtl="0" algn="l">
              <a:spcBef>
                <a:spcPts val="0"/>
              </a:spcBef>
              <a:spcAft>
                <a:spcPts val="0"/>
              </a:spcAft>
              <a:buClr>
                <a:schemeClr val="dk1"/>
              </a:buClr>
              <a:buSzPts val="1100"/>
              <a:buFont typeface="Arial"/>
              <a:buNone/>
            </a:pPr>
            <a:r>
              <a:t/>
            </a:r>
            <a:endParaRPr sz="1600">
              <a:solidFill>
                <a:schemeClr val="dk1"/>
              </a:solidFill>
            </a:endParaRPr>
          </a:p>
          <a:p>
            <a:pPr indent="0" lvl="0" marL="457200" rtl="0" algn="l">
              <a:spcBef>
                <a:spcPts val="0"/>
              </a:spcBef>
              <a:spcAft>
                <a:spcPts val="0"/>
              </a:spcAft>
              <a:buClr>
                <a:schemeClr val="dk1"/>
              </a:buClr>
              <a:buSzPts val="1100"/>
              <a:buFont typeface="Arial"/>
              <a:buNone/>
            </a:pPr>
            <a:r>
              <a:rPr b="1" lang="en" sz="1600">
                <a:solidFill>
                  <a:schemeClr val="dk1"/>
                </a:solidFill>
              </a:rPr>
              <a:t>Intent Classifier:</a:t>
            </a:r>
            <a:r>
              <a:rPr lang="en" sz="1600">
                <a:solidFill>
                  <a:schemeClr val="dk1"/>
                </a:solidFill>
              </a:rPr>
              <a:t> Intent classifier takes user’s input identifies its meaning and relates back to one of the intents that the chatbot supports.</a:t>
            </a:r>
            <a:endParaRPr sz="1600">
              <a:solidFill>
                <a:schemeClr val="dk1"/>
              </a:solidFill>
            </a:endParaRPr>
          </a:p>
          <a:p>
            <a:pPr indent="0" lvl="0" marL="457200" rtl="0" algn="l">
              <a:spcBef>
                <a:spcPts val="0"/>
              </a:spcBef>
              <a:spcAft>
                <a:spcPts val="0"/>
              </a:spcAft>
              <a:buClr>
                <a:schemeClr val="dk1"/>
              </a:buClr>
              <a:buSzPts val="1100"/>
              <a:buFont typeface="Arial"/>
              <a:buNone/>
            </a:pPr>
            <a:r>
              <a:t/>
            </a:r>
            <a:endParaRPr sz="1600">
              <a:solidFill>
                <a:schemeClr val="dk1"/>
              </a:solidFill>
            </a:endParaRPr>
          </a:p>
          <a:p>
            <a:pPr indent="0" lvl="0" marL="457200" rtl="0" algn="l">
              <a:spcBef>
                <a:spcPts val="0"/>
              </a:spcBef>
              <a:spcAft>
                <a:spcPts val="0"/>
              </a:spcAft>
              <a:buNone/>
            </a:pPr>
            <a:r>
              <a:rPr b="1" lang="en" sz="1600">
                <a:solidFill>
                  <a:schemeClr val="dk1"/>
                </a:solidFill>
              </a:rPr>
              <a:t>Entity Extractor:</a:t>
            </a:r>
            <a:r>
              <a:rPr lang="en" sz="1600">
                <a:solidFill>
                  <a:schemeClr val="dk1"/>
                </a:solidFill>
              </a:rPr>
              <a:t> Entity extractor is what extracts key information from the user’s query.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