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c0c431271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c0c431271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c0c431271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c0c431271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c0c431271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c0c431271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c0c431271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c0c431271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c0c431271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c0c431271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c0c431271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c0c431271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c0c431271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c0c431271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c0c431271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c0c431271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c0c431271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c0c431271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c0c431271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c0c431271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c0c431271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c0c431271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c0c431271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c0c431271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psych.fullerton.edu/mbirnbaum/psych101/Eliza.htm?utm_source=ubisend.com&amp;utm_medium=blog-link&amp;utm_campaign=ubisen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33350"/>
            <a:ext cx="8520600" cy="1124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Chatbot Response System</a:t>
            </a:r>
            <a:endParaRPr/>
          </a:p>
        </p:txBody>
      </p:sp>
      <p:sp>
        <p:nvSpPr>
          <p:cNvPr id="55" name="Google Shape;55;p13"/>
          <p:cNvSpPr txBox="1"/>
          <p:nvPr>
            <p:ph idx="1" type="subTitle"/>
          </p:nvPr>
        </p:nvSpPr>
        <p:spPr>
          <a:xfrm>
            <a:off x="311700" y="2226800"/>
            <a:ext cx="8520600" cy="18066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Clr>
                <a:schemeClr val="dk1"/>
              </a:buClr>
              <a:buSzPts val="1100"/>
              <a:buFont typeface="Arial"/>
              <a:buNone/>
            </a:pPr>
            <a:r>
              <a:rPr lang="en" sz="1600">
                <a:solidFill>
                  <a:schemeClr val="dk1"/>
                </a:solidFill>
              </a:rPr>
              <a:t>A Simple Chatbot from Scratch in Python</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121">
                <a:solidFill>
                  <a:schemeClr val="dk1"/>
                </a:solidFill>
              </a:rPr>
              <a:t>History of chatbots dates back to 1966 when a computer program called ELIZA was invented by Weizenbaum. It imitated the language of a psychotherapist from only 200 lines of code. You can still converse with it here: </a:t>
            </a:r>
            <a:r>
              <a:rPr lang="en" sz="2121">
                <a:solidFill>
                  <a:srgbClr val="1155CC"/>
                </a:solidFill>
                <a:uFill>
                  <a:noFill/>
                </a:uFill>
                <a:hlinkClick r:id="rId3">
                  <a:extLst>
                    <a:ext uri="{A12FA001-AC4F-418D-AE19-62706E023703}">
                      <ahyp:hlinkClr val="tx"/>
                    </a:ext>
                  </a:extLst>
                </a:hlinkClick>
              </a:rPr>
              <a:t>ELIZA</a:t>
            </a:r>
            <a:endParaRPr sz="362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idx="1" type="body"/>
          </p:nvPr>
        </p:nvSpPr>
        <p:spPr>
          <a:xfrm>
            <a:off x="311700" y="562650"/>
            <a:ext cx="8520600" cy="4018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n" sz="1400">
                <a:solidFill>
                  <a:schemeClr val="dk1"/>
                </a:solidFill>
              </a:rPr>
              <a:t>Plugins/Components</a:t>
            </a:r>
            <a:endParaRPr b="1" sz="1400">
              <a:solidFill>
                <a:schemeClr val="dk1"/>
              </a:solidFill>
            </a:endParaRPr>
          </a:p>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0" lvl="0" marL="457200" rtl="0" algn="l">
              <a:spcBef>
                <a:spcPts val="0"/>
              </a:spcBef>
              <a:spcAft>
                <a:spcPts val="0"/>
              </a:spcAft>
              <a:buClr>
                <a:schemeClr val="dk1"/>
              </a:buClr>
              <a:buSzPts val="1100"/>
              <a:buFont typeface="Arial"/>
              <a:buNone/>
            </a:pPr>
            <a:r>
              <a:rPr lang="en" sz="1400">
                <a:solidFill>
                  <a:schemeClr val="dk1"/>
                </a:solidFill>
              </a:rPr>
              <a:t>Plugins offer chatbots solution APIs and other intelligent automation components for chatbots used for internal company use like HR management and field-worker chatbots.</a:t>
            </a:r>
            <a:endParaRPr sz="1400">
              <a:solidFill>
                <a:schemeClr val="dk1"/>
              </a:solidFill>
            </a:endParaRPr>
          </a:p>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Node Server / Traffic Server</a:t>
            </a:r>
            <a:endParaRPr b="1" sz="1400">
              <a:solidFill>
                <a:schemeClr val="dk1"/>
              </a:solidFill>
            </a:endParaRPr>
          </a:p>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0" lvl="0" marL="457200" rtl="0" algn="l">
              <a:spcBef>
                <a:spcPts val="0"/>
              </a:spcBef>
              <a:spcAft>
                <a:spcPts val="0"/>
              </a:spcAft>
              <a:buClr>
                <a:schemeClr val="dk1"/>
              </a:buClr>
              <a:buSzPts val="1100"/>
              <a:buFont typeface="Arial"/>
              <a:buNone/>
            </a:pPr>
            <a:r>
              <a:rPr lang="en" sz="1400">
                <a:solidFill>
                  <a:schemeClr val="dk1"/>
                </a:solidFill>
              </a:rPr>
              <a:t>The server that handles the traffic requests from users and routes them to appropriate components. The traffic server also routes the response from internal components back to the front-end systems.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Front-end Systems</a:t>
            </a:r>
            <a:endParaRPr b="1" sz="1400">
              <a:solidFill>
                <a:schemeClr val="dk1"/>
              </a:solidFill>
            </a:endParaRPr>
          </a:p>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0" lvl="0" marL="457200" rtl="0" algn="l">
              <a:spcBef>
                <a:spcPts val="0"/>
              </a:spcBef>
              <a:spcAft>
                <a:spcPts val="0"/>
              </a:spcAft>
              <a:buNone/>
            </a:pPr>
            <a:r>
              <a:rPr lang="en" sz="1400">
                <a:solidFill>
                  <a:schemeClr val="dk1"/>
                </a:solidFill>
              </a:rPr>
              <a:t>Front-end systems can be any client-facing platforms. They can be the actual chatbot interfaces that reside in various platforms like: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457200" rtl="0" algn="l">
              <a:spcBef>
                <a:spcPts val="0"/>
              </a:spcBef>
              <a:spcAft>
                <a:spcPts val="0"/>
              </a:spcAft>
              <a:buNone/>
            </a:pPr>
            <a:r>
              <a:rPr lang="en" sz="1400">
                <a:solidFill>
                  <a:schemeClr val="dk1"/>
                </a:solidFill>
              </a:rPr>
              <a:t>Facebook, Slack, Google Hangouts, Skype for Business, Microsoft Teams</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chatbot works</a:t>
            </a:r>
            <a:endParaRPr/>
          </a:p>
        </p:txBody>
      </p:sp>
      <p:sp>
        <p:nvSpPr>
          <p:cNvPr id="112" name="Google Shape;11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A chatbot performs routine automated tasks based on specific triggers and algorithms, simulating human conversation. A bot is designed to interact with a human via a chat interface or voice messaging in a web or mobile application, the same way a user would communicate with another person. Like virtual assistants, chatbots are a form of conversational AI.</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The simplest type of chatbot is a question-answer bot — a rules-based bot that follows a tree-like flow to arrive at answers. These chatbots use a knowledge base and pattern matching to give predefined answers to specific sets of questions — and they're not, strictly speaking, AI.</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But when artificial intelligence programming is added to the chat software, the bot becomes more sophisticated and human-like. AI-powered chatbots use a database of information and pattern matching together with deep learning, machine learning, and natural language processing (NLP).</a:t>
            </a:r>
            <a:endParaRPr sz="15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How does chatbot works</a:t>
            </a:r>
            <a:endParaRPr/>
          </a:p>
        </p:txBody>
      </p:sp>
      <p:sp>
        <p:nvSpPr>
          <p:cNvPr id="118" name="Google Shape;11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solidFill>
                  <a:schemeClr val="dk1"/>
                </a:solidFill>
              </a:rPr>
              <a:t>A typical chat bot program looks at previous conversations and documentation from customer support reps in a knowledge base to find similar text groupings corresponding to the original inquiry. It then presents the most appropriate answer according to specific AI chatbot algorithms.</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Apple's Siri, Amazon's Alexa, and Google Assistant are examples of generative algorithm-based chatbots trained using a multi-step method. These bots generate advanced responses based on previous conversations and algorithms that allow them to use unique patterns to reply to queries.</a:t>
            </a:r>
            <a:endParaRPr sz="1500">
              <a:solidFill>
                <a:schemeClr val="dk1"/>
              </a:solidFill>
            </a:endParaRPr>
          </a:p>
          <a:p>
            <a:pPr indent="0" lvl="0" marL="0" rtl="0" algn="l">
              <a:spcBef>
                <a:spcPts val="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How does chatbot works</a:t>
            </a:r>
            <a:endParaRPr/>
          </a:p>
        </p:txBody>
      </p:sp>
      <p:sp>
        <p:nvSpPr>
          <p:cNvPr id="124" name="Google Shape;12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solidFill>
                  <a:schemeClr val="dk1"/>
                </a:solidFill>
              </a:rPr>
              <a:t>AI chatbot algorithms: machine learning, deep learning, and natural language processing</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Popular chatbot algorithms include the following:</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None/>
            </a:pPr>
            <a:r>
              <a:rPr lang="en" sz="1500">
                <a:solidFill>
                  <a:schemeClr val="dk1"/>
                </a:solidFill>
              </a:rPr>
              <a:t>Pattern matching:</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Naïve Bayes</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Sequence to Sequence (seq2seq) model</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Recurrent neural networks (RNN)</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Long Short Term Memory (LSTM)</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Natural Language Processing (NLP)</a:t>
            </a:r>
            <a:endParaRPr sz="1500">
              <a:solidFill>
                <a:schemeClr val="dk1"/>
              </a:solidFill>
            </a:endParaRPr>
          </a:p>
          <a:p>
            <a:pPr indent="0" lvl="0" marL="0" rtl="0" algn="l">
              <a:spcBef>
                <a:spcPts val="0"/>
              </a:spcBef>
              <a:spcAft>
                <a:spcPts val="12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Introduction to chatbots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287575"/>
            <a:ext cx="8520600" cy="302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solidFill>
                  <a:schemeClr val="dk1"/>
                </a:solidFill>
              </a:rPr>
              <a:t>A chatbot (conversational interface, AI agent) is a computer program that can understand human language and converse with a user via a website or a messaging app. Chatbots can handle various tasks online — from answering simple questions and scheduling calls to gathering customer feedback.</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chatbot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Menu/button-based chatbots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Linguistic Based (Rule-Based Chatbots)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Keyword recognition-based chatbots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Machine Learning chatbots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The hybrid model</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Voice bots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Appointment scheduling or Booking Chatbots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Customer support chatbots</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applications of chatbots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solidFill>
                  <a:schemeClr val="dk1"/>
                </a:solidFill>
              </a:rPr>
              <a:t>Retail and e-commerce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Product and price notifications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Card abandonment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Purchase assistance</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Travel and hospitality</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Reservations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Bookings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Refund or reschedule assistance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Ordering and delivery</a:t>
            </a:r>
            <a:endParaRPr sz="15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Top applications of chatbots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solidFill>
                  <a:schemeClr val="dk1"/>
                </a:solidFill>
              </a:rPr>
              <a:t>Banking, finance, and fintech</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Personal financial information</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Loan services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Banking services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Healthcare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Billing and insurance processes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Appointment booking</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Conversational self-service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Top applications of chatbots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solidFill>
                  <a:schemeClr val="dk1"/>
                </a:solidFill>
              </a:rPr>
              <a:t>Media and entertainment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On-demand content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Subscription management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Installation and maintenance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Education</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Student assistance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Announcements and updates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International student assistance</a:t>
            </a: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of Chatbots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Chatbot architecture is the heart of chatbot development. Based on the usability and context of business operations the architecture involved in building a chatbot changes dramatically. So, based on client requirements we need to alter different elements; but the basic communication flow remains the same.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Following are the key components of a conversational chatbot architecture: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b="1" lang="en" sz="1500">
                <a:solidFill>
                  <a:schemeClr val="dk1"/>
                </a:solidFill>
              </a:rPr>
              <a:t>Environment </a:t>
            </a:r>
            <a:endParaRPr b="1" sz="1500">
              <a:solidFill>
                <a:schemeClr val="dk1"/>
              </a:solidFill>
            </a:endParaRPr>
          </a:p>
          <a:p>
            <a:pPr indent="0" lvl="0" marL="0" rtl="0" algn="l">
              <a:spcBef>
                <a:spcPts val="0"/>
              </a:spcBef>
              <a:spcAft>
                <a:spcPts val="0"/>
              </a:spcAft>
              <a:buNone/>
            </a:pPr>
            <a:r>
              <a:rPr lang="en" sz="1500">
                <a:solidFill>
                  <a:schemeClr val="dk1"/>
                </a:solidFill>
              </a:rPr>
              <a:t>This is where the core Natural Learning Process (NLP) engine and context interpretation happens.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 sz="1500">
                <a:solidFill>
                  <a:schemeClr val="dk1"/>
                </a:solidFill>
              </a:rPr>
              <a:t>NLP Engine</a:t>
            </a:r>
            <a:endParaRPr b="1" sz="1500">
              <a:solidFill>
                <a:schemeClr val="dk1"/>
              </a:solidFill>
            </a:endParaRPr>
          </a:p>
          <a:p>
            <a:pPr indent="0" lvl="0" marL="457200" rtl="0" algn="l">
              <a:spcBef>
                <a:spcPts val="0"/>
              </a:spcBef>
              <a:spcAft>
                <a:spcPts val="0"/>
              </a:spcAft>
              <a:buClr>
                <a:schemeClr val="dk1"/>
              </a:buClr>
              <a:buSzPts val="1100"/>
              <a:buFont typeface="Arial"/>
              <a:buNone/>
            </a:pPr>
            <a:r>
              <a:t/>
            </a:r>
            <a:endParaRPr b="1"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NLP Engine is the core component that interprets what users say at any given time and converts the language to structured inputs that system can further process. Since the chatbot is domain specific, it must support so many features. NLP engine contains advanced machine learning algorithms to identify the user’s intent and further matches them to the list of available intents the bot supports.</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NLP Engine further has two components:</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Intent Classifier: Intent classifier takes user’s input identifies its meaning and relates back to one of the intents that the chatbot supports.</a:t>
            </a:r>
            <a:endParaRPr sz="1500">
              <a:solidFill>
                <a:schemeClr val="dk1"/>
              </a:solidFill>
            </a:endParaRPr>
          </a:p>
          <a:p>
            <a:pPr indent="0" lvl="0" marL="457200" rtl="0" algn="l">
              <a:spcBef>
                <a:spcPts val="0"/>
              </a:spcBef>
              <a:spcAft>
                <a:spcPts val="0"/>
              </a:spcAft>
              <a:buNone/>
            </a:pPr>
            <a:r>
              <a:rPr lang="en" sz="1500">
                <a:solidFill>
                  <a:schemeClr val="dk1"/>
                </a:solidFill>
              </a:rPr>
              <a:t>Entity Extractor: Entity extractor is what extracts key information from the user’s query.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rPr>
              <a:t>Question and Answer System</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This is the key component in answering users’ frequently asked questions. Q &amp; A system interprets the question and responds with relevant answers from the knowledge base. It has the following components</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457200" rtl="0" algn="l">
              <a:spcBef>
                <a:spcPts val="0"/>
              </a:spcBef>
              <a:spcAft>
                <a:spcPts val="0"/>
              </a:spcAft>
              <a:buClr>
                <a:schemeClr val="dk1"/>
              </a:buClr>
              <a:buSzPts val="1100"/>
              <a:buFont typeface="Arial"/>
              <a:buNone/>
            </a:pPr>
            <a:r>
              <a:rPr b="1" lang="en" sz="1500">
                <a:solidFill>
                  <a:schemeClr val="dk1"/>
                </a:solidFill>
              </a:rPr>
              <a:t>Manual Training:</a:t>
            </a:r>
            <a:r>
              <a:rPr lang="en" sz="1500">
                <a:solidFill>
                  <a:schemeClr val="dk1"/>
                </a:solidFill>
              </a:rPr>
              <a:t> Manual training involves the domain expert creating the list of frequently asked users queries and map its answers. This helps the bot quickly identify the answers to the most important questions.</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457200" rtl="0" algn="l">
              <a:spcBef>
                <a:spcPts val="0"/>
              </a:spcBef>
              <a:spcAft>
                <a:spcPts val="0"/>
              </a:spcAft>
              <a:buClr>
                <a:schemeClr val="dk1"/>
              </a:buClr>
              <a:buSzPts val="1100"/>
              <a:buFont typeface="Arial"/>
              <a:buNone/>
            </a:pPr>
            <a:r>
              <a:rPr b="1" lang="en" sz="1500">
                <a:solidFill>
                  <a:schemeClr val="dk1"/>
                </a:solidFill>
              </a:rPr>
              <a:t>Automated Training:</a:t>
            </a:r>
            <a:r>
              <a:rPr lang="en" sz="1500">
                <a:solidFill>
                  <a:schemeClr val="dk1"/>
                </a:solidFill>
              </a:rPr>
              <a:t> Automated training involves submitting the company’s documents like policy documents and other Q&amp;A type of documents to the bot and ask it to train itself. The engine comes up with a list of question and answers from these documents. The bot then can answer with confidence.</a:t>
            </a:r>
            <a:endParaRPr sz="1500">
              <a:solidFill>
                <a:schemeClr val="dk1"/>
              </a:solidFill>
            </a:endParaRPr>
          </a:p>
          <a:p>
            <a:pPr indent="0" lvl="0" marL="0" rtl="0" algn="l">
              <a:spcBef>
                <a:spcPts val="0"/>
              </a:spcBef>
              <a:spcAft>
                <a:spcPts val="120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