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0" r:id="rId12"/>
    <p:sldId id="281" r:id="rId13"/>
    <p:sldId id="277" r:id="rId14"/>
    <p:sldId id="278" r:id="rId15"/>
    <p:sldId id="279" r:id="rId16"/>
    <p:sldId id="266" r:id="rId17"/>
    <p:sldId id="283" r:id="rId18"/>
    <p:sldId id="267" r:id="rId19"/>
    <p:sldId id="282" r:id="rId20"/>
    <p:sldId id="268" r:id="rId21"/>
    <p:sldId id="269" r:id="rId22"/>
    <p:sldId id="270" r:id="rId23"/>
    <p:sldId id="271" r:id="rId24"/>
    <p:sldId id="272" r:id="rId25"/>
    <p:sldId id="273" r:id="rId26"/>
    <p:sldId id="274" r:id="rId27"/>
    <p:sldId id="275" r:id="rId28"/>
    <p:sldId id="27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7/11/2020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0.gif"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8" Type="http://schemas.openxmlformats.org/officeDocument/2006/relationships/hyperlink" Target="https://en.wikipedia.org/wiki/Blended_wing_body" TargetMode="External" /><Relationship Id="rId3" Type="http://schemas.openxmlformats.org/officeDocument/2006/relationships/hyperlink" Target="https://en.wikipedia.org/wiki/Fixed-wing_aircraft" TargetMode="External" /><Relationship Id="rId7" Type="http://schemas.openxmlformats.org/officeDocument/2006/relationships/hyperlink" Target="https://en.wikipedia.org/wiki/Flying_wing#cite_note-Crane-1" TargetMode="External" /><Relationship Id="rId2" Type="http://schemas.openxmlformats.org/officeDocument/2006/relationships/hyperlink" Target="https://en.wikipedia.org/wiki/Tailless_aircraft" TargetMode="External" /><Relationship Id="rId1" Type="http://schemas.openxmlformats.org/officeDocument/2006/relationships/slideLayout" Target="../slideLayouts/slideLayout2.xml" /><Relationship Id="rId6" Type="http://schemas.openxmlformats.org/officeDocument/2006/relationships/hyperlink" Target="https://en.wikipedia.org/wiki/Vertical_stabilizer" TargetMode="External" /><Relationship Id="rId5" Type="http://schemas.openxmlformats.org/officeDocument/2006/relationships/hyperlink" Target="https://en.wikipedia.org/wiki/Nacelle" TargetMode="External" /><Relationship Id="rId10" Type="http://schemas.openxmlformats.org/officeDocument/2006/relationships/hyperlink" Target="https://en.wikipedia.org/wiki/A%C3%A9riane_Swift" TargetMode="External" /><Relationship Id="rId4" Type="http://schemas.openxmlformats.org/officeDocument/2006/relationships/hyperlink" Target="https://en.wikipedia.org/wiki/Fuselage" TargetMode="External" /><Relationship Id="rId9" Type="http://schemas.openxmlformats.org/officeDocument/2006/relationships/hyperlink" Target="https://en.wikipedia.org/wiki/Microlight_aircraft" TargetMode="External" /></Relationships>
</file>

<file path=ppt/slides/_rels/slide25.xml.rels><?xml version="1.0" encoding="UTF-8" standalone="yes"?>
<Relationships xmlns="http://schemas.openxmlformats.org/package/2006/relationships"><Relationship Id="rId8" Type="http://schemas.openxmlformats.org/officeDocument/2006/relationships/hyperlink" Target="https://en.wikipedia.org/wiki/Aerodynamics" TargetMode="External" /><Relationship Id="rId13" Type="http://schemas.openxmlformats.org/officeDocument/2006/relationships/hyperlink" Target="https://en.wikipedia.org/wiki/Leading-edge_extension" TargetMode="External" /><Relationship Id="rId3" Type="http://schemas.openxmlformats.org/officeDocument/2006/relationships/hyperlink" Target="https://en.wikipedia.org/wiki/Leading_edge#cite_note-Crane-1" TargetMode="External" /><Relationship Id="rId7" Type="http://schemas.openxmlformats.org/officeDocument/2006/relationships/hyperlink" Target="https://en.wikipedia.org/wiki/Trailing_edge" TargetMode="External" /><Relationship Id="rId12" Type="http://schemas.openxmlformats.org/officeDocument/2006/relationships/hyperlink" Target="https://en.wikipedia.org/wiki/Leading-edge_cuff#cite_note-Crane-1" TargetMode="External" /><Relationship Id="rId2" Type="http://schemas.openxmlformats.org/officeDocument/2006/relationships/image" Target="../media/image13.jpg" /><Relationship Id="rId16" Type="http://schemas.openxmlformats.org/officeDocument/2006/relationships/hyperlink" Target="https://en.wikipedia.org/wiki/Aileron" TargetMode="External" /><Relationship Id="rId1" Type="http://schemas.openxmlformats.org/officeDocument/2006/relationships/slideLayout" Target="../slideLayouts/slideLayout8.xml" /><Relationship Id="rId6" Type="http://schemas.openxmlformats.org/officeDocument/2006/relationships/hyperlink" Target="https://en.wikipedia.org/wiki/Tailslide" TargetMode="External" /><Relationship Id="rId11" Type="http://schemas.openxmlformats.org/officeDocument/2006/relationships/hyperlink" Target="https://en.wikipedia.org/wiki/Spin_(aerodynamics)" TargetMode="External" /><Relationship Id="rId5" Type="http://schemas.openxmlformats.org/officeDocument/2006/relationships/hyperlink" Target="https://en.wikipedia.org/wiki/Leading_edge#cite_note-Kumar-2" TargetMode="External" /><Relationship Id="rId15" Type="http://schemas.openxmlformats.org/officeDocument/2006/relationships/hyperlink" Target="https://en.wikipedia.org/wiki/Leading-edge_cuff#cite_note-Venture-3" TargetMode="External" /><Relationship Id="rId10" Type="http://schemas.openxmlformats.org/officeDocument/2006/relationships/hyperlink" Target="https://en.wikipedia.org/wiki/Stall_(flight)" TargetMode="External" /><Relationship Id="rId4" Type="http://schemas.openxmlformats.org/officeDocument/2006/relationships/hyperlink" Target="https://en.wikipedia.org/wiki/Airfoil" TargetMode="External" /><Relationship Id="rId9" Type="http://schemas.openxmlformats.org/officeDocument/2006/relationships/hyperlink" Target="https://en.wikipedia.org/wiki/Fixed-wing_aircraft" TargetMode="External" /><Relationship Id="rId14" Type="http://schemas.openxmlformats.org/officeDocument/2006/relationships/hyperlink" Target="https://en.wikipedia.org/wiki/Leading-edge_cuff#cite_note-2" TargetMode="External" /></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Tailplane" TargetMode="External" /><Relationship Id="rId13" Type="http://schemas.openxmlformats.org/officeDocument/2006/relationships/hyperlink" Target="https://en.wikipedia.org/wiki/Tailless_aircraft" TargetMode="External" /><Relationship Id="rId18" Type="http://schemas.openxmlformats.org/officeDocument/2006/relationships/hyperlink" Target="https://en.wikipedia.org/wiki/Servo_tab" TargetMode="External" /><Relationship Id="rId3" Type="http://schemas.openxmlformats.org/officeDocument/2006/relationships/hyperlink" Target="https://en.wikipedia.org/wiki/Leading_edge" TargetMode="External" /><Relationship Id="rId7" Type="http://schemas.openxmlformats.org/officeDocument/2006/relationships/hyperlink" Target="https://en.wikipedia.org/wiki/Elevator_(aircraft)" TargetMode="External" /><Relationship Id="rId12" Type="http://schemas.openxmlformats.org/officeDocument/2006/relationships/hyperlink" Target="https://en.wikipedia.org/wiki/Elevons" TargetMode="External" /><Relationship Id="rId17" Type="http://schemas.openxmlformats.org/officeDocument/2006/relationships/hyperlink" Target="https://en.wikipedia.org/wiki/Trim_tabs" TargetMode="External" /><Relationship Id="rId2" Type="http://schemas.openxmlformats.org/officeDocument/2006/relationships/hyperlink" Target="https://en.wikipedia.org/wiki/Wing" TargetMode="External" /><Relationship Id="rId16" Type="http://schemas.openxmlformats.org/officeDocument/2006/relationships/hyperlink" Target="https://en.wikipedia.org/wiki/Trailing_edge#cite_note-2" TargetMode="External" /><Relationship Id="rId20" Type="http://schemas.openxmlformats.org/officeDocument/2006/relationships/image" Target="../media/image14.jpg" /><Relationship Id="rId1" Type="http://schemas.openxmlformats.org/officeDocument/2006/relationships/slideLayout" Target="../slideLayouts/slideLayout8.xml" /><Relationship Id="rId6" Type="http://schemas.openxmlformats.org/officeDocument/2006/relationships/hyperlink" Target="https://en.wikipedia.org/wiki/Ailerons" TargetMode="External" /><Relationship Id="rId11" Type="http://schemas.openxmlformats.org/officeDocument/2006/relationships/hyperlink" Target="https://en.wikipedia.org/wiki/Fin" TargetMode="External" /><Relationship Id="rId5" Type="http://schemas.openxmlformats.org/officeDocument/2006/relationships/hyperlink" Target="https://en.wikipedia.org/wiki/Flight_control_surfaces" TargetMode="External" /><Relationship Id="rId15" Type="http://schemas.openxmlformats.org/officeDocument/2006/relationships/hyperlink" Target="https://en.wikipedia.org/wiki/Circulation_(fluid_dynamics)" TargetMode="External" /><Relationship Id="rId10" Type="http://schemas.openxmlformats.org/officeDocument/2006/relationships/hyperlink" Target="https://en.wikipedia.org/wiki/Rudder" TargetMode="External" /><Relationship Id="rId19" Type="http://schemas.openxmlformats.org/officeDocument/2006/relationships/hyperlink" Target="https://en.wikipedia.org/wiki/Anti-servo_tab" TargetMode="External" /><Relationship Id="rId4" Type="http://schemas.openxmlformats.org/officeDocument/2006/relationships/hyperlink" Target="https://en.wikipedia.org/wiki/Trailing_edge#cite_note-Crane-1" TargetMode="External" /><Relationship Id="rId9" Type="http://schemas.openxmlformats.org/officeDocument/2006/relationships/hyperlink" Target="https://en.wikipedia.org/wiki/Aircraft_principal_axes" TargetMode="External" /><Relationship Id="rId14" Type="http://schemas.openxmlformats.org/officeDocument/2006/relationships/hyperlink" Target="https://en.wikipedia.org/wiki/George_Batchelor" TargetMode="Externa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Arduino flight control system</a:t>
            </a:r>
            <a:br>
              <a:rPr lang="en-IN" dirty="0"/>
            </a:br>
            <a:r>
              <a:rPr lang="en-IN" dirty="0"/>
              <a:t>(3 channels)</a:t>
            </a:r>
          </a:p>
        </p:txBody>
      </p:sp>
      <p:sp>
        <p:nvSpPr>
          <p:cNvPr id="3" name="Subtitle 2"/>
          <p:cNvSpPr>
            <a:spLocks noGrp="1"/>
          </p:cNvSpPr>
          <p:nvPr>
            <p:ph type="subTitle" idx="1"/>
          </p:nvPr>
        </p:nvSpPr>
        <p:spPr/>
        <p:txBody>
          <a:bodyPr/>
          <a:lstStyle/>
          <a:p>
            <a:r>
              <a:rPr lang="en-IN" dirty="0"/>
              <a:t>By: Saurabh Jondhale</a:t>
            </a:r>
          </a:p>
        </p:txBody>
      </p:sp>
    </p:spTree>
    <p:extLst>
      <p:ext uri="{BB962C8B-B14F-4D97-AF65-F5344CB8AC3E}">
        <p14:creationId xmlns:p14="http://schemas.microsoft.com/office/powerpoint/2010/main" val="386292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Hc12 wireless </a:t>
            </a:r>
            <a:r>
              <a:rPr lang="en-IN" dirty="0" err="1"/>
              <a:t>reciever</a:t>
            </a:r>
            <a:endParaRPr lang="en-IN"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192727" y="2036618"/>
            <a:ext cx="7795895" cy="3507971"/>
          </a:xfrm>
          <a:prstGeom prst="rect">
            <a:avLst/>
          </a:prstGeom>
        </p:spPr>
      </p:pic>
    </p:spTree>
    <p:extLst>
      <p:ext uri="{BB962C8B-B14F-4D97-AF65-F5344CB8AC3E}">
        <p14:creationId xmlns:p14="http://schemas.microsoft.com/office/powerpoint/2010/main" val="1202284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08211"/>
            <a:ext cx="9001462" cy="739687"/>
          </a:xfrm>
        </p:spPr>
        <p:txBody>
          <a:bodyPr>
            <a:normAutofit fontScale="90000"/>
          </a:bodyPr>
          <a:lstStyle/>
          <a:p>
            <a:r>
              <a:rPr lang="en-IN" dirty="0"/>
              <a:t>Nrf24l01 </a:t>
            </a:r>
            <a:r>
              <a:rPr lang="en-IN" dirty="0" err="1"/>
              <a:t>transreciever</a:t>
            </a:r>
            <a:endParaRPr lang="en-IN" dirty="0"/>
          </a:p>
        </p:txBody>
      </p:sp>
      <p:sp>
        <p:nvSpPr>
          <p:cNvPr id="3" name="Subtitle 2"/>
          <p:cNvSpPr>
            <a:spLocks noGrp="1"/>
          </p:cNvSpPr>
          <p:nvPr>
            <p:ph type="subTitle" idx="1"/>
          </p:nvPr>
        </p:nvSpPr>
        <p:spPr>
          <a:xfrm>
            <a:off x="1595269" y="847897"/>
            <a:ext cx="9001462" cy="5494713"/>
          </a:xfrm>
        </p:spPr>
        <p:txBody>
          <a:bodyPr>
            <a:normAutofit fontScale="92500"/>
          </a:bodyPr>
          <a:lstStyle/>
          <a:p>
            <a:r>
              <a:rPr lang="en-US" dirty="0"/>
              <a:t>nRF2401 is a single-chip radio transceiver for the world wide 2.4 - 2.5 GHz ISM</a:t>
            </a:r>
          </a:p>
          <a:p>
            <a:r>
              <a:rPr lang="en-US" dirty="0"/>
              <a:t>band. The transceiver consists of a fully integrated frequency synthesizer, a power</a:t>
            </a:r>
          </a:p>
          <a:p>
            <a:r>
              <a:rPr lang="en-US" dirty="0"/>
              <a:t>amplifier, a crystal oscillator and a modulator. Output power and frequency channels</a:t>
            </a:r>
          </a:p>
          <a:p>
            <a:r>
              <a:rPr lang="en-US" dirty="0"/>
              <a:t>are easily programmable by use of the 3-wire serial interface. Current consumption is</a:t>
            </a:r>
          </a:p>
          <a:p>
            <a:r>
              <a:rPr lang="en-US" dirty="0"/>
              <a:t>very low, only 10.5mA at an output power of -5dBm and 18mA in receive mode.</a:t>
            </a:r>
          </a:p>
          <a:p>
            <a:r>
              <a:rPr lang="en-US" dirty="0"/>
              <a:t>Built-in Power Down modes makes power saving easily realizable.</a:t>
            </a:r>
            <a:endParaRPr lang="en-IN" dirty="0"/>
          </a:p>
        </p:txBody>
      </p:sp>
    </p:spTree>
    <p:extLst>
      <p:ext uri="{BB962C8B-B14F-4D97-AF65-F5344CB8AC3E}">
        <p14:creationId xmlns:p14="http://schemas.microsoft.com/office/powerpoint/2010/main" val="2409225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3795" y="556953"/>
            <a:ext cx="10353762" cy="5769032"/>
          </a:xfrm>
        </p:spPr>
        <p:txBody>
          <a:bodyPr>
            <a:normAutofit/>
          </a:bodyPr>
          <a:lstStyle/>
          <a:p>
            <a:r>
              <a:rPr lang="en-US" dirty="0"/>
              <a:t>1) Usable band is determined by local regulations</a:t>
            </a:r>
          </a:p>
          <a:p>
            <a:r>
              <a:rPr lang="en-US" dirty="0"/>
              <a:t>2) The crystal frequency may be chosen from 5 different values (4, 8, 12, 16, and 20MHz) which are specified in</a:t>
            </a:r>
          </a:p>
          <a:p>
            <a:r>
              <a:rPr lang="en-US" dirty="0"/>
              <a:t>the configuration word, see Table 8. 16MHz are required for 1Mbps operation.</a:t>
            </a:r>
          </a:p>
          <a:p>
            <a:r>
              <a:rPr lang="en-US" dirty="0"/>
              <a:t>3) Data rate must be either 250kbps or 1000kbps.</a:t>
            </a:r>
          </a:p>
          <a:p>
            <a:r>
              <a:rPr lang="en-US" dirty="0"/>
              <a:t>4) De-embedded Antenna load impedance = 400 W</a:t>
            </a:r>
          </a:p>
          <a:p>
            <a:r>
              <a:rPr lang="en-US" dirty="0"/>
              <a:t>5) De-embedded Antenna load impedance = 400 W. Effective data rate 250kbps or 1Mbps.</a:t>
            </a:r>
          </a:p>
          <a:p>
            <a:r>
              <a:rPr lang="en-US" dirty="0"/>
              <a:t>6) De-embedded Antenna load impedance = 400 W. Effective data rate 10kbps.</a:t>
            </a:r>
          </a:p>
          <a:p>
            <a:r>
              <a:rPr lang="en-US" dirty="0"/>
              <a:t>7) Current if 4 MHz crystal is used.</a:t>
            </a:r>
            <a:endParaRPr lang="en-IN" dirty="0"/>
          </a:p>
        </p:txBody>
      </p:sp>
    </p:spTree>
    <p:extLst>
      <p:ext uri="{BB962C8B-B14F-4D97-AF65-F5344CB8AC3E}">
        <p14:creationId xmlns:p14="http://schemas.microsoft.com/office/powerpoint/2010/main" val="2599716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41317"/>
            <a:ext cx="9001462" cy="1371600"/>
          </a:xfrm>
        </p:spPr>
        <p:txBody>
          <a:bodyPr>
            <a:normAutofit fontScale="90000"/>
          </a:bodyPr>
          <a:lstStyle/>
          <a:p>
            <a:r>
              <a:rPr lang="en-IN" dirty="0"/>
              <a:t>Nrf24L01 interfacing with </a:t>
            </a:r>
            <a:r>
              <a:rPr lang="en-IN" dirty="0" err="1"/>
              <a:t>arduino</a:t>
            </a:r>
            <a:endParaRPr lang="en-IN" dirty="0"/>
          </a:p>
        </p:txBody>
      </p:sp>
      <p:sp>
        <p:nvSpPr>
          <p:cNvPr id="3" name="Subtitle 2"/>
          <p:cNvSpPr>
            <a:spLocks noGrp="1"/>
          </p:cNvSpPr>
          <p:nvPr>
            <p:ph type="subTitle" idx="1"/>
          </p:nvPr>
        </p:nvSpPr>
        <p:spPr>
          <a:xfrm>
            <a:off x="1595269" y="1512917"/>
            <a:ext cx="9001462" cy="4929447"/>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269" y="1512917"/>
            <a:ext cx="9001461" cy="5212079"/>
          </a:xfrm>
          <a:prstGeom prst="rect">
            <a:avLst/>
          </a:prstGeom>
        </p:spPr>
      </p:pic>
    </p:spTree>
    <p:extLst>
      <p:ext uri="{BB962C8B-B14F-4D97-AF65-F5344CB8AC3E}">
        <p14:creationId xmlns:p14="http://schemas.microsoft.com/office/powerpoint/2010/main" val="147999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85652"/>
            <a:ext cx="10353761" cy="761999"/>
          </a:xfrm>
        </p:spPr>
        <p:txBody>
          <a:bodyPr/>
          <a:lstStyle/>
          <a:p>
            <a:r>
              <a:rPr lang="en-IN" dirty="0"/>
              <a:t>Nrf24l01 transmitter</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371" y="947651"/>
            <a:ext cx="7514705" cy="5760719"/>
          </a:xfrm>
        </p:spPr>
      </p:pic>
    </p:spTree>
    <p:extLst>
      <p:ext uri="{BB962C8B-B14F-4D97-AF65-F5344CB8AC3E}">
        <p14:creationId xmlns:p14="http://schemas.microsoft.com/office/powerpoint/2010/main" val="183824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07819"/>
            <a:ext cx="10353761" cy="822960"/>
          </a:xfrm>
        </p:spPr>
        <p:txBody>
          <a:bodyPr/>
          <a:lstStyle/>
          <a:p>
            <a:r>
              <a:rPr lang="en-IN" dirty="0"/>
              <a:t>Nrf24l01 </a:t>
            </a:r>
            <a:r>
              <a:rPr lang="en-IN" dirty="0" err="1"/>
              <a:t>reciever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1848" y="873125"/>
            <a:ext cx="4818779" cy="5718175"/>
          </a:xfrm>
        </p:spPr>
      </p:pic>
    </p:spTree>
    <p:extLst>
      <p:ext uri="{BB962C8B-B14F-4D97-AF65-F5344CB8AC3E}">
        <p14:creationId xmlns:p14="http://schemas.microsoft.com/office/powerpoint/2010/main" val="4078619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595269" y="182880"/>
            <a:ext cx="9001462" cy="906087"/>
          </a:xfrm>
        </p:spPr>
        <p:txBody>
          <a:bodyPr/>
          <a:lstStyle/>
          <a:p>
            <a:r>
              <a:rPr lang="en-IN" dirty="0"/>
              <a:t>Arduino Uno r3</a:t>
            </a:r>
          </a:p>
        </p:txBody>
      </p:sp>
      <p:sp>
        <p:nvSpPr>
          <p:cNvPr id="4" name="Subtitle 3"/>
          <p:cNvSpPr>
            <a:spLocks noGrp="1"/>
          </p:cNvSpPr>
          <p:nvPr>
            <p:ph type="subTitle" idx="1"/>
          </p:nvPr>
        </p:nvSpPr>
        <p:spPr>
          <a:xfrm>
            <a:off x="1595269" y="1005838"/>
            <a:ext cx="9001462" cy="5694219"/>
          </a:xfrm>
        </p:spPr>
        <p:txBody>
          <a:bodyPr>
            <a:normAutofit fontScale="47500" lnSpcReduction="20000"/>
          </a:bodyPr>
          <a:lstStyle/>
          <a:p>
            <a:r>
              <a:rPr lang="en-IN" dirty="0">
                <a:effectLst/>
              </a:rPr>
              <a:t>The </a:t>
            </a:r>
            <a:r>
              <a:rPr lang="en-IN" b="1" dirty="0">
                <a:effectLst/>
              </a:rPr>
              <a:t>Arduino Uno</a:t>
            </a:r>
            <a:r>
              <a:rPr lang="en-IN" dirty="0">
                <a:effectLst/>
              </a:rPr>
              <a:t> is a microcontroller board based on the ATmega328. Arduino is an open-source, prototyping platform and its simplicity makes it ideal for hobbyists to use as well as professionals. The Arduino Uno has 14 digital input/output pins (of which 6 can be used as PWM outputs), 6 </a:t>
            </a:r>
            <a:r>
              <a:rPr lang="en-IN" dirty="0" err="1">
                <a:effectLst/>
              </a:rPr>
              <a:t>analog</a:t>
            </a:r>
            <a:r>
              <a:rPr lang="en-IN" dirty="0">
                <a:effectLst/>
              </a:rPr>
              <a:t> inputs, a 16 MHz crystal oscillator, a USB connection, a power jack, an ICSP header, and a reset button. It contains everything needed to support the microcontroller; simply connect it to a computer with a USB cable or power it with an AC-to-DC adapter or battery to get started.</a:t>
            </a:r>
          </a:p>
          <a:p>
            <a:r>
              <a:rPr lang="en-IN" dirty="0">
                <a:effectLst/>
              </a:rPr>
              <a:t>The Arduino Uno differs from all preceding boards in that it does not use the FTDI USB-to-serial driver chip. Instead, it features the Atmega8U2 microcontroller chip programmed as a USB-to-serial converter.</a:t>
            </a:r>
          </a:p>
          <a:p>
            <a:r>
              <a:rPr lang="en-IN" b="1" dirty="0">
                <a:effectLst/>
              </a:rPr>
              <a:t>Features of the Arduino UNO:</a:t>
            </a:r>
            <a:endParaRPr lang="en-IN" dirty="0">
              <a:effectLst/>
            </a:endParaRPr>
          </a:p>
          <a:p>
            <a:pPr lvl="0"/>
            <a:r>
              <a:rPr lang="en-IN" dirty="0">
                <a:effectLst/>
              </a:rPr>
              <a:t>Microcontroller: ATmega328</a:t>
            </a:r>
          </a:p>
          <a:p>
            <a:pPr lvl="0"/>
            <a:r>
              <a:rPr lang="en-IN" dirty="0">
                <a:effectLst/>
              </a:rPr>
              <a:t>Operating Voltage: 5V</a:t>
            </a:r>
          </a:p>
          <a:p>
            <a:pPr lvl="0"/>
            <a:r>
              <a:rPr lang="en-IN" dirty="0">
                <a:effectLst/>
              </a:rPr>
              <a:t>Input Voltage (recommended): 7-12V</a:t>
            </a:r>
          </a:p>
          <a:p>
            <a:pPr lvl="0"/>
            <a:r>
              <a:rPr lang="en-IN" dirty="0">
                <a:effectLst/>
              </a:rPr>
              <a:t>Input Voltage (limits): 6-20V</a:t>
            </a:r>
          </a:p>
          <a:p>
            <a:pPr lvl="0"/>
            <a:r>
              <a:rPr lang="en-IN" dirty="0">
                <a:effectLst/>
              </a:rPr>
              <a:t>Digital I/O Pins: 14 (of which 6 provide PWM output)</a:t>
            </a:r>
          </a:p>
          <a:p>
            <a:pPr lvl="0"/>
            <a:r>
              <a:rPr lang="en-IN" dirty="0">
                <a:effectLst/>
              </a:rPr>
              <a:t>Analog Input Pins: 6</a:t>
            </a:r>
          </a:p>
          <a:p>
            <a:pPr lvl="0"/>
            <a:r>
              <a:rPr lang="en-IN" dirty="0">
                <a:effectLst/>
              </a:rPr>
              <a:t>DC Current per I/O Pin: 40 mA</a:t>
            </a:r>
          </a:p>
          <a:p>
            <a:pPr lvl="0"/>
            <a:r>
              <a:rPr lang="en-IN" dirty="0">
                <a:effectLst/>
              </a:rPr>
              <a:t>DC Current for 3.3V Pin: 50 mA</a:t>
            </a:r>
          </a:p>
          <a:p>
            <a:pPr lvl="0"/>
            <a:r>
              <a:rPr lang="en-IN" dirty="0">
                <a:effectLst/>
              </a:rPr>
              <a:t>Flash Memory: 32 KB of which 0.5 KB used by bootloader</a:t>
            </a:r>
          </a:p>
          <a:p>
            <a:pPr lvl="0"/>
            <a:r>
              <a:rPr lang="en-IN" dirty="0">
                <a:effectLst/>
              </a:rPr>
              <a:t>SRAM: 2 KB (ATmega328)</a:t>
            </a:r>
          </a:p>
          <a:p>
            <a:pPr lvl="0"/>
            <a:r>
              <a:rPr lang="en-IN" dirty="0">
                <a:effectLst/>
              </a:rPr>
              <a:t>EEPROM: 1 KB (ATmega328)</a:t>
            </a:r>
          </a:p>
          <a:p>
            <a:pPr lvl="0"/>
            <a:r>
              <a:rPr lang="en-IN" dirty="0">
                <a:effectLst/>
              </a:rPr>
              <a:t>Clock Speed: 16 MHz</a:t>
            </a:r>
          </a:p>
          <a:p>
            <a:endParaRPr lang="en-IN" dirty="0"/>
          </a:p>
        </p:txBody>
      </p:sp>
    </p:spTree>
    <p:extLst>
      <p:ext uri="{BB962C8B-B14F-4D97-AF65-F5344CB8AC3E}">
        <p14:creationId xmlns:p14="http://schemas.microsoft.com/office/powerpoint/2010/main" val="2913256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85898"/>
            <a:ext cx="10353761" cy="637309"/>
          </a:xfrm>
        </p:spPr>
        <p:txBody>
          <a:bodyPr/>
          <a:lstStyle/>
          <a:p>
            <a:r>
              <a:rPr lang="en-IN" dirty="0"/>
              <a:t>Arduino </a:t>
            </a:r>
            <a:r>
              <a:rPr lang="en-IN" dirty="0" err="1"/>
              <a:t>uno</a:t>
            </a:r>
            <a:r>
              <a:rPr lang="en-IN" dirty="0"/>
              <a:t> r3</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513" y="723207"/>
            <a:ext cx="6267795" cy="5785658"/>
          </a:xfrm>
        </p:spPr>
      </p:pic>
    </p:spTree>
    <p:extLst>
      <p:ext uri="{BB962C8B-B14F-4D97-AF65-F5344CB8AC3E}">
        <p14:creationId xmlns:p14="http://schemas.microsoft.com/office/powerpoint/2010/main" val="160371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24196"/>
            <a:ext cx="10353761" cy="939339"/>
          </a:xfrm>
        </p:spPr>
        <p:txBody>
          <a:bodyPr/>
          <a:lstStyle/>
          <a:p>
            <a:r>
              <a:rPr lang="en-IN" dirty="0"/>
              <a:t>Gyro sensors(optional)</a:t>
            </a:r>
          </a:p>
        </p:txBody>
      </p:sp>
      <p:sp>
        <p:nvSpPr>
          <p:cNvPr id="3" name="Content Placeholder 2"/>
          <p:cNvSpPr>
            <a:spLocks noGrp="1"/>
          </p:cNvSpPr>
          <p:nvPr>
            <p:ph idx="1"/>
          </p:nvPr>
        </p:nvSpPr>
        <p:spPr>
          <a:xfrm>
            <a:off x="913795" y="1030778"/>
            <a:ext cx="10353762" cy="5561215"/>
          </a:xfrm>
        </p:spPr>
        <p:txBody>
          <a:bodyPr>
            <a:normAutofit fontScale="47500" lnSpcReduction="20000"/>
          </a:bodyPr>
          <a:lstStyle/>
          <a:p>
            <a:r>
              <a:rPr lang="en-IN" dirty="0">
                <a:effectLst/>
              </a:rPr>
              <a:t>The MPU-6050 is a serious little piece of motion processing tech! By combining a MEMS 3-axis gyroscope and a 3-axis accelerometer on the same silicon die together with an </a:t>
            </a:r>
            <a:r>
              <a:rPr lang="en-IN" dirty="0" err="1">
                <a:effectLst/>
              </a:rPr>
              <a:t>onboard</a:t>
            </a:r>
            <a:r>
              <a:rPr lang="en-IN" dirty="0">
                <a:effectLst/>
              </a:rPr>
              <a:t> Digital Motion Processor™ (DMP™) capable of processing complex 9-axis </a:t>
            </a:r>
            <a:r>
              <a:rPr lang="en-IN" dirty="0" err="1">
                <a:effectLst/>
              </a:rPr>
              <a:t>MotionFusion</a:t>
            </a:r>
            <a:r>
              <a:rPr lang="en-IN" dirty="0">
                <a:effectLst/>
              </a:rPr>
              <a:t> algorithms, the MPU-6050 does away with the cross-axis alignment problems that can creep up on discrete parts.</a:t>
            </a:r>
          </a:p>
          <a:p>
            <a:r>
              <a:rPr lang="en-IN" b="1" dirty="0">
                <a:effectLst/>
              </a:rPr>
              <a:t>Features</a:t>
            </a:r>
            <a:endParaRPr lang="en-IN" dirty="0">
              <a:effectLst/>
            </a:endParaRPr>
          </a:p>
          <a:p>
            <a:pPr lvl="0"/>
            <a:r>
              <a:rPr lang="en-IN" dirty="0">
                <a:effectLst/>
              </a:rPr>
              <a:t>I2C Digital-output of 6 or 9-axis </a:t>
            </a:r>
            <a:r>
              <a:rPr lang="en-IN" dirty="0" err="1">
                <a:effectLst/>
              </a:rPr>
              <a:t>MotionFusion</a:t>
            </a:r>
            <a:r>
              <a:rPr lang="en-IN" dirty="0">
                <a:effectLst/>
              </a:rPr>
              <a:t> data in rotation matrix, quaternion, Euler Angle, or raw data format</a:t>
            </a:r>
          </a:p>
          <a:p>
            <a:pPr lvl="0"/>
            <a:r>
              <a:rPr lang="en-IN" dirty="0">
                <a:effectLst/>
              </a:rPr>
              <a:t>Input Voltage: 2.3 - 3.4V</a:t>
            </a:r>
          </a:p>
          <a:p>
            <a:pPr lvl="0"/>
            <a:r>
              <a:rPr lang="en-IN" dirty="0">
                <a:effectLst/>
              </a:rPr>
              <a:t>Selectable Solder Jumpers on CLK, FSYNC and AD0</a:t>
            </a:r>
          </a:p>
          <a:p>
            <a:pPr lvl="0"/>
            <a:r>
              <a:rPr lang="en-IN" dirty="0">
                <a:effectLst/>
              </a:rPr>
              <a:t>Tri-Axis angular rate sensor (gyro) with a sensitivity up to 131 LSBs/</a:t>
            </a:r>
            <a:r>
              <a:rPr lang="en-IN" dirty="0" err="1">
                <a:effectLst/>
              </a:rPr>
              <a:t>dps</a:t>
            </a:r>
            <a:r>
              <a:rPr lang="en-IN" dirty="0">
                <a:effectLst/>
              </a:rPr>
              <a:t> and a full-scale range of ±250, ±500, ±1000, and ±2000dps</a:t>
            </a:r>
          </a:p>
          <a:p>
            <a:pPr lvl="0"/>
            <a:r>
              <a:rPr lang="en-IN" dirty="0">
                <a:effectLst/>
              </a:rPr>
              <a:t>Tri-Axis accelerometer with a programmable full scale range of ±2g, ±4g, ±8g and ±16g</a:t>
            </a:r>
          </a:p>
          <a:p>
            <a:pPr lvl="0"/>
            <a:r>
              <a:rPr lang="en-IN" dirty="0">
                <a:effectLst/>
              </a:rPr>
              <a:t>Digital Motion Processing™ (DMP™) engine offloads complex </a:t>
            </a:r>
            <a:r>
              <a:rPr lang="en-IN" dirty="0" err="1">
                <a:effectLst/>
              </a:rPr>
              <a:t>MotionFusion</a:t>
            </a:r>
            <a:r>
              <a:rPr lang="en-IN" dirty="0">
                <a:effectLst/>
              </a:rPr>
              <a:t>, sensor timing synchronization and gesture detection</a:t>
            </a:r>
          </a:p>
          <a:p>
            <a:pPr lvl="0"/>
            <a:r>
              <a:rPr lang="en-IN" dirty="0">
                <a:effectLst/>
              </a:rPr>
              <a:t>Embedded algorithms for run-time bias and compass calibration. No user intervention required</a:t>
            </a:r>
          </a:p>
          <a:p>
            <a:pPr lvl="0"/>
            <a:r>
              <a:rPr lang="en-IN" dirty="0">
                <a:effectLst/>
              </a:rPr>
              <a:t>Digital-output temperature sensor</a:t>
            </a:r>
          </a:p>
          <a:p>
            <a:r>
              <a:rPr lang="en-IN" b="1" dirty="0">
                <a:effectLst/>
              </a:rPr>
              <a:t>Specifications</a:t>
            </a:r>
            <a:endParaRPr lang="en-IN" dirty="0">
              <a:effectLst/>
            </a:endParaRPr>
          </a:p>
          <a:p>
            <a:pPr lvl="0"/>
            <a:r>
              <a:rPr lang="en-IN" dirty="0">
                <a:effectLst/>
              </a:rPr>
              <a:t>Chip: MPU-6050</a:t>
            </a:r>
          </a:p>
          <a:p>
            <a:pPr lvl="0"/>
            <a:r>
              <a:rPr lang="en-IN" dirty="0">
                <a:effectLst/>
              </a:rPr>
              <a:t>Power supply: 3~5V </a:t>
            </a:r>
            <a:r>
              <a:rPr lang="en-IN" dirty="0" err="1">
                <a:effectLst/>
              </a:rPr>
              <a:t>Onboard</a:t>
            </a:r>
            <a:r>
              <a:rPr lang="en-IN" dirty="0">
                <a:effectLst/>
              </a:rPr>
              <a:t> regulator</a:t>
            </a:r>
          </a:p>
          <a:p>
            <a:pPr lvl="0"/>
            <a:r>
              <a:rPr lang="en-IN" dirty="0">
                <a:effectLst/>
              </a:rPr>
              <a:t>Communication mode: standard IIC communication protocol</a:t>
            </a:r>
          </a:p>
          <a:p>
            <a:pPr lvl="0"/>
            <a:r>
              <a:rPr lang="en-IN" dirty="0">
                <a:effectLst/>
              </a:rPr>
              <a:t>Chip built-in 16bit AD converter, 16bit data output</a:t>
            </a:r>
          </a:p>
          <a:p>
            <a:pPr lvl="0"/>
            <a:r>
              <a:rPr lang="en-IN" dirty="0">
                <a:effectLst/>
              </a:rPr>
              <a:t>Gyroscopes range: +/- 250 500 1000 2000 degree/sec</a:t>
            </a:r>
          </a:p>
          <a:p>
            <a:pPr lvl="0"/>
            <a:r>
              <a:rPr lang="en-IN" dirty="0">
                <a:effectLst/>
              </a:rPr>
              <a:t>Acceleration range: +/- 2g, +/- 4g, +/- 8g, +/- 16g</a:t>
            </a:r>
          </a:p>
          <a:p>
            <a:pPr lvl="0"/>
            <a:r>
              <a:rPr lang="en-IN" dirty="0">
                <a:effectLst/>
              </a:rPr>
              <a:t>Pin pitch: 2.54mm</a:t>
            </a:r>
          </a:p>
          <a:p>
            <a:endParaRPr lang="en-IN" dirty="0"/>
          </a:p>
        </p:txBody>
      </p:sp>
    </p:spTree>
    <p:extLst>
      <p:ext uri="{BB962C8B-B14F-4D97-AF65-F5344CB8AC3E}">
        <p14:creationId xmlns:p14="http://schemas.microsoft.com/office/powerpoint/2010/main" val="2300025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52221" y="-182881"/>
            <a:ext cx="9001462" cy="997527"/>
          </a:xfrm>
        </p:spPr>
        <p:txBody>
          <a:bodyPr/>
          <a:lstStyle/>
          <a:p>
            <a:r>
              <a:rPr lang="en-IN" dirty="0"/>
              <a:t>Mpu6050 gyro sensor</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175462" y="1246535"/>
            <a:ext cx="6226175" cy="5029200"/>
          </a:xfrm>
        </p:spPr>
      </p:pic>
    </p:spTree>
    <p:extLst>
      <p:ext uri="{BB962C8B-B14F-4D97-AF65-F5344CB8AC3E}">
        <p14:creationId xmlns:p14="http://schemas.microsoft.com/office/powerpoint/2010/main" val="3883096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p:txBody>
          <a:bodyPr>
            <a:normAutofit fontScale="85000" lnSpcReduction="10000"/>
          </a:bodyPr>
          <a:lstStyle/>
          <a:p>
            <a:r>
              <a:rPr lang="en-US" dirty="0">
                <a:effectLst/>
              </a:rPr>
              <a:t>This ARDUINO FLIGHT CONTROL SYSTEM project enables the user to control the GLIDER or any flying object that is able to fly. In this project the user can send and receive the transmission control signals to control the flying object. The transmitter system by which a user can send the signals are received by the receiver which is embedded to the flight controller.</a:t>
            </a:r>
          </a:p>
          <a:p>
            <a:r>
              <a:rPr lang="en-US" dirty="0">
                <a:effectLst/>
              </a:rPr>
              <a:t>This gives the complete flight control in the hands of the user. Three channels are used on the flight control systems which are as follows:</a:t>
            </a:r>
            <a:endParaRPr lang="en-IN" dirty="0">
              <a:effectLst/>
            </a:endParaRPr>
          </a:p>
          <a:p>
            <a:r>
              <a:rPr lang="en-US" dirty="0">
                <a:effectLst/>
              </a:rPr>
              <a:t>1:- Turning left.</a:t>
            </a:r>
            <a:endParaRPr lang="en-IN" dirty="0">
              <a:effectLst/>
            </a:endParaRPr>
          </a:p>
          <a:p>
            <a:r>
              <a:rPr lang="en-US" dirty="0">
                <a:effectLst/>
              </a:rPr>
              <a:t>2:- Turning right.</a:t>
            </a:r>
            <a:endParaRPr lang="en-IN" dirty="0">
              <a:effectLst/>
            </a:endParaRPr>
          </a:p>
          <a:p>
            <a:r>
              <a:rPr lang="en-US" dirty="0">
                <a:effectLst/>
              </a:rPr>
              <a:t>3:- Moving forward by controlling the thrust of the engine by using ESC [Electronic Speed Control].</a:t>
            </a:r>
            <a:endParaRPr lang="en-IN" dirty="0">
              <a:effectLst/>
            </a:endParaRPr>
          </a:p>
          <a:p>
            <a:endParaRPr lang="en-IN" dirty="0"/>
          </a:p>
        </p:txBody>
      </p:sp>
    </p:spTree>
    <p:extLst>
      <p:ext uri="{BB962C8B-B14F-4D97-AF65-F5344CB8AC3E}">
        <p14:creationId xmlns:p14="http://schemas.microsoft.com/office/powerpoint/2010/main" val="2064483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95269" y="257695"/>
            <a:ext cx="9001462" cy="1263534"/>
          </a:xfrm>
        </p:spPr>
        <p:txBody>
          <a:bodyPr>
            <a:normAutofit fontScale="90000"/>
          </a:bodyPr>
          <a:lstStyle/>
          <a:p>
            <a:r>
              <a:rPr lang="en-IN" dirty="0"/>
              <a:t>esc[electronic speed controller]</a:t>
            </a:r>
          </a:p>
        </p:txBody>
      </p:sp>
      <p:sp>
        <p:nvSpPr>
          <p:cNvPr id="5" name="Subtitle 4"/>
          <p:cNvSpPr>
            <a:spLocks noGrp="1"/>
          </p:cNvSpPr>
          <p:nvPr>
            <p:ph type="subTitle" idx="1"/>
          </p:nvPr>
        </p:nvSpPr>
        <p:spPr>
          <a:xfrm>
            <a:off x="1595269" y="1521229"/>
            <a:ext cx="9001462" cy="5162204"/>
          </a:xfrm>
        </p:spPr>
        <p:txBody>
          <a:bodyPr>
            <a:normAutofit fontScale="70000" lnSpcReduction="20000"/>
          </a:bodyPr>
          <a:lstStyle/>
          <a:p>
            <a:r>
              <a:rPr lang="en-IN" dirty="0">
                <a:effectLst/>
              </a:rPr>
              <a:t>This is fully programmable 30A BLDC ESC with 5V, 2A BEC. Can drive motors with continuous 30Amp load current. It has sturdy construction with heatsink on the MOSFETs for better heat dissipation. It can be powered with 2-4 lithium Polymer batteries or 5-12 NiMH / </a:t>
            </a:r>
            <a:r>
              <a:rPr lang="en-IN" dirty="0" err="1">
                <a:effectLst/>
              </a:rPr>
              <a:t>NiCd</a:t>
            </a:r>
            <a:r>
              <a:rPr lang="en-IN" dirty="0">
                <a:effectLst/>
              </a:rPr>
              <a:t> batteries. It has separate voltage regulator for the microcontroller for providing good anti-jamming capability. It is most suitable for UAVs, Aircrafts and Helicopters.</a:t>
            </a:r>
          </a:p>
          <a:p>
            <a:r>
              <a:rPr lang="en-IN" dirty="0">
                <a:effectLst/>
              </a:rPr>
              <a:t>Note: This BLDC ESC is factory programmed and ready to use. You should program it only to customize it as per your requirements.</a:t>
            </a:r>
          </a:p>
          <a:p>
            <a:r>
              <a:rPr lang="en-IN" b="1" dirty="0">
                <a:effectLst/>
              </a:rPr>
              <a:t>Specifications</a:t>
            </a:r>
            <a:endParaRPr lang="en-IN" dirty="0">
              <a:effectLst/>
            </a:endParaRPr>
          </a:p>
          <a:p>
            <a:pPr lvl="0"/>
            <a:r>
              <a:rPr lang="en-IN" dirty="0">
                <a:effectLst/>
              </a:rPr>
              <a:t>Output: 30A continuous; 35Amps for 10 seconds</a:t>
            </a:r>
          </a:p>
          <a:p>
            <a:pPr lvl="0"/>
            <a:r>
              <a:rPr lang="en-IN" dirty="0">
                <a:effectLst/>
              </a:rPr>
              <a:t>Input voltage: 2-4 cells Lithium Polymer / Lithium Ion battery or 5-12 cells NiMH / </a:t>
            </a:r>
            <a:r>
              <a:rPr lang="en-IN" dirty="0" err="1">
                <a:effectLst/>
              </a:rPr>
              <a:t>NiCd</a:t>
            </a:r>
            <a:endParaRPr lang="en-IN" dirty="0">
              <a:effectLst/>
            </a:endParaRPr>
          </a:p>
          <a:p>
            <a:pPr lvl="0"/>
            <a:r>
              <a:rPr lang="en-IN" dirty="0">
                <a:effectLst/>
              </a:rPr>
              <a:t>BEC: 5V, 2Amp for external receiver and servos</a:t>
            </a:r>
          </a:p>
          <a:p>
            <a:pPr lvl="0"/>
            <a:r>
              <a:rPr lang="en-IN" dirty="0">
                <a:effectLst/>
              </a:rPr>
              <a:t>Max Speed: 2 Pole: 210,000rpm; 6 Pole: 70,000rpm; 12 Pole: 35,000rpm</a:t>
            </a:r>
          </a:p>
          <a:p>
            <a:pPr lvl="0"/>
            <a:r>
              <a:rPr lang="en-IN" dirty="0">
                <a:effectLst/>
              </a:rPr>
              <a:t>Weight: 22gms</a:t>
            </a:r>
          </a:p>
          <a:p>
            <a:pPr lvl="0"/>
            <a:r>
              <a:rPr lang="en-IN" dirty="0">
                <a:effectLst/>
              </a:rPr>
              <a:t>Size: 47mm x 27mm x 12mm</a:t>
            </a:r>
          </a:p>
          <a:p>
            <a:endParaRPr lang="en-IN" dirty="0"/>
          </a:p>
        </p:txBody>
      </p:sp>
    </p:spTree>
    <p:extLst>
      <p:ext uri="{BB962C8B-B14F-4D97-AF65-F5344CB8AC3E}">
        <p14:creationId xmlns:p14="http://schemas.microsoft.com/office/powerpoint/2010/main" val="704550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35776"/>
            <a:ext cx="10353761" cy="828502"/>
          </a:xfrm>
        </p:spPr>
        <p:txBody>
          <a:bodyPr/>
          <a:lstStyle/>
          <a:p>
            <a:r>
              <a:rPr lang="en-IN" dirty="0"/>
              <a:t>engine</a:t>
            </a:r>
          </a:p>
        </p:txBody>
      </p:sp>
      <p:sp>
        <p:nvSpPr>
          <p:cNvPr id="3" name="Content Placeholder 2"/>
          <p:cNvSpPr>
            <a:spLocks noGrp="1"/>
          </p:cNvSpPr>
          <p:nvPr>
            <p:ph idx="1"/>
          </p:nvPr>
        </p:nvSpPr>
        <p:spPr>
          <a:xfrm>
            <a:off x="913795" y="789709"/>
            <a:ext cx="10353762" cy="5827222"/>
          </a:xfrm>
        </p:spPr>
        <p:txBody>
          <a:bodyPr>
            <a:normAutofit fontScale="70000" lnSpcReduction="20000"/>
          </a:bodyPr>
          <a:lstStyle/>
          <a:p>
            <a:r>
              <a:rPr lang="en-IN" b="1" dirty="0">
                <a:effectLst/>
              </a:rPr>
              <a:t>BRUSHLESS MOTOR 1400 KV BLDC</a:t>
            </a:r>
            <a:r>
              <a:rPr lang="en-IN" dirty="0">
                <a:effectLst/>
              </a:rPr>
              <a:t> motor is best used for airplane, aircraft or quad copter. This brushless motor comes with 80% maximum efficiency, 4-10A max current efficiency and 12A / 60s current capacity.?</a:t>
            </a:r>
          </a:p>
          <a:p>
            <a:r>
              <a:rPr lang="en-IN" b="1" dirty="0">
                <a:effectLst/>
              </a:rPr>
              <a:t>Specifications:</a:t>
            </a:r>
            <a:endParaRPr lang="en-IN" dirty="0">
              <a:effectLst/>
            </a:endParaRPr>
          </a:p>
          <a:p>
            <a:pPr lvl="0"/>
            <a:r>
              <a:rPr lang="en-IN" dirty="0">
                <a:effectLst/>
              </a:rPr>
              <a:t>RPM/V: 1400</a:t>
            </a:r>
          </a:p>
          <a:p>
            <a:pPr lvl="0"/>
            <a:r>
              <a:rPr lang="en-IN" dirty="0">
                <a:effectLst/>
              </a:rPr>
              <a:t>Stator Diameter (mm) :22</a:t>
            </a:r>
          </a:p>
          <a:p>
            <a:pPr lvl="0"/>
            <a:r>
              <a:rPr lang="en-IN" dirty="0">
                <a:effectLst/>
              </a:rPr>
              <a:t>Stator length (mm) : 13</a:t>
            </a:r>
          </a:p>
          <a:p>
            <a:pPr lvl="0"/>
            <a:r>
              <a:rPr lang="en-IN" dirty="0">
                <a:effectLst/>
              </a:rPr>
              <a:t>Stator Arms (mm) : 12</a:t>
            </a:r>
          </a:p>
          <a:p>
            <a:pPr lvl="0"/>
            <a:r>
              <a:rPr lang="en-IN" dirty="0">
                <a:effectLst/>
              </a:rPr>
              <a:t>RPM (KV) : 1400</a:t>
            </a:r>
          </a:p>
          <a:p>
            <a:pPr lvl="0"/>
            <a:r>
              <a:rPr lang="en-IN" dirty="0">
                <a:effectLst/>
              </a:rPr>
              <a:t>Idle Current (A): 0.68/8</a:t>
            </a:r>
          </a:p>
          <a:p>
            <a:pPr lvl="0"/>
            <a:r>
              <a:rPr lang="en-IN" dirty="0">
                <a:effectLst/>
              </a:rPr>
              <a:t>Max Current (A): 20</a:t>
            </a:r>
          </a:p>
          <a:p>
            <a:pPr lvl="0"/>
            <a:r>
              <a:rPr lang="en-IN" dirty="0">
                <a:effectLst/>
              </a:rPr>
              <a:t>Max Power (W): 220/3</a:t>
            </a:r>
          </a:p>
          <a:p>
            <a:pPr lvl="0"/>
            <a:r>
              <a:rPr lang="en-IN" dirty="0">
                <a:effectLst/>
              </a:rPr>
              <a:t>Rotor </a:t>
            </a:r>
            <a:r>
              <a:rPr lang="en-IN" dirty="0" err="1">
                <a:effectLst/>
              </a:rPr>
              <a:t>Dia</a:t>
            </a:r>
            <a:r>
              <a:rPr lang="en-IN" dirty="0">
                <a:effectLst/>
              </a:rPr>
              <a:t> (mm): 28</a:t>
            </a:r>
          </a:p>
          <a:p>
            <a:pPr lvl="0"/>
            <a:r>
              <a:rPr lang="en-IN" dirty="0">
                <a:effectLst/>
              </a:rPr>
              <a:t>Shaft </a:t>
            </a:r>
            <a:r>
              <a:rPr lang="en-IN" dirty="0" err="1">
                <a:effectLst/>
              </a:rPr>
              <a:t>Dia</a:t>
            </a:r>
            <a:r>
              <a:rPr lang="en-IN" dirty="0">
                <a:effectLst/>
              </a:rPr>
              <a:t> (mm): 3.17</a:t>
            </a:r>
          </a:p>
          <a:p>
            <a:pPr lvl="0"/>
            <a:r>
              <a:rPr lang="en-IN" dirty="0">
                <a:effectLst/>
              </a:rPr>
              <a:t>Motor Length (mm): 28</a:t>
            </a:r>
          </a:p>
          <a:p>
            <a:pPr lvl="0"/>
            <a:r>
              <a:rPr lang="en-IN" dirty="0">
                <a:effectLst/>
              </a:rPr>
              <a:t>Overall Length (mm): 42</a:t>
            </a:r>
          </a:p>
          <a:p>
            <a:pPr lvl="0"/>
            <a:r>
              <a:rPr lang="en-IN" dirty="0">
                <a:effectLst/>
              </a:rPr>
              <a:t>Biggest Thrust g/S: 1265/4</a:t>
            </a:r>
          </a:p>
          <a:p>
            <a:endParaRPr lang="en-IN" dirty="0"/>
          </a:p>
        </p:txBody>
      </p:sp>
    </p:spTree>
    <p:extLst>
      <p:ext uri="{BB962C8B-B14F-4D97-AF65-F5344CB8AC3E}">
        <p14:creationId xmlns:p14="http://schemas.microsoft.com/office/powerpoint/2010/main" val="3474126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1047404"/>
          </a:xfrm>
        </p:spPr>
        <p:txBody>
          <a:bodyPr/>
          <a:lstStyle/>
          <a:p>
            <a:r>
              <a:rPr lang="en-IN" dirty="0"/>
              <a:t>propeller</a:t>
            </a:r>
          </a:p>
        </p:txBody>
      </p:sp>
      <p:sp>
        <p:nvSpPr>
          <p:cNvPr id="3" name="Content Placeholder 2"/>
          <p:cNvSpPr>
            <a:spLocks noGrp="1"/>
          </p:cNvSpPr>
          <p:nvPr>
            <p:ph idx="1"/>
          </p:nvPr>
        </p:nvSpPr>
        <p:spPr>
          <a:xfrm>
            <a:off x="913795" y="806335"/>
            <a:ext cx="10353762" cy="4984865"/>
          </a:xfrm>
        </p:spPr>
        <p:txBody>
          <a:bodyPr/>
          <a:lstStyle/>
          <a:p>
            <a:r>
              <a:rPr lang="en-IN" dirty="0">
                <a:effectLst/>
              </a:rPr>
              <a:t>8045(80×4.5) SF Props have high-quality propellers specially designed for multi-copters. 8045(80×4.5) SF Props has a 15° angle design at the end of the propeller to avoid whirlpool multi-copter flying.</a:t>
            </a:r>
          </a:p>
          <a:p>
            <a:endParaRPr lang="en-IN"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21685" y="2206684"/>
            <a:ext cx="4841413" cy="4390851"/>
          </a:xfrm>
          <a:prstGeom prst="rect">
            <a:avLst/>
          </a:prstGeom>
        </p:spPr>
      </p:pic>
    </p:spTree>
    <p:extLst>
      <p:ext uri="{BB962C8B-B14F-4D97-AF65-F5344CB8AC3E}">
        <p14:creationId xmlns:p14="http://schemas.microsoft.com/office/powerpoint/2010/main" val="26065514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0"/>
            <a:ext cx="10353761" cy="789709"/>
          </a:xfrm>
        </p:spPr>
        <p:txBody>
          <a:bodyPr/>
          <a:lstStyle/>
          <a:p>
            <a:r>
              <a:rPr lang="en-IN" dirty="0"/>
              <a:t>Wing design</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44827" y="788987"/>
            <a:ext cx="8892821" cy="5661689"/>
          </a:xfrm>
          <a:prstGeom prst="rect">
            <a:avLst/>
          </a:prstGeom>
        </p:spPr>
      </p:pic>
    </p:spTree>
    <p:extLst>
      <p:ext uri="{BB962C8B-B14F-4D97-AF65-F5344CB8AC3E}">
        <p14:creationId xmlns:p14="http://schemas.microsoft.com/office/powerpoint/2010/main" val="1763049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6" y="144087"/>
            <a:ext cx="10353761" cy="1326321"/>
          </a:xfrm>
        </p:spPr>
        <p:txBody>
          <a:bodyPr/>
          <a:lstStyle/>
          <a:p>
            <a:r>
              <a:rPr lang="en-IN" dirty="0"/>
              <a:t>Wing details</a:t>
            </a:r>
          </a:p>
        </p:txBody>
      </p:sp>
      <p:sp>
        <p:nvSpPr>
          <p:cNvPr id="3" name="Content Placeholder 2"/>
          <p:cNvSpPr>
            <a:spLocks noGrp="1"/>
          </p:cNvSpPr>
          <p:nvPr>
            <p:ph idx="1"/>
          </p:nvPr>
        </p:nvSpPr>
        <p:spPr>
          <a:xfrm>
            <a:off x="913795" y="1396539"/>
            <a:ext cx="10353762" cy="5286894"/>
          </a:xfrm>
        </p:spPr>
        <p:txBody>
          <a:bodyPr/>
          <a:lstStyle/>
          <a:p>
            <a:r>
              <a:rPr lang="en-IN" dirty="0">
                <a:effectLst/>
              </a:rPr>
              <a:t>A </a:t>
            </a:r>
            <a:r>
              <a:rPr lang="en-IN" b="1" dirty="0">
                <a:effectLst/>
              </a:rPr>
              <a:t>flying wing</a:t>
            </a:r>
            <a:r>
              <a:rPr lang="en-IN" dirty="0">
                <a:effectLst/>
              </a:rPr>
              <a:t> is a </a:t>
            </a:r>
            <a:r>
              <a:rPr lang="en-IN" u="sng" dirty="0">
                <a:effectLst/>
                <a:hlinkClick r:id="rId2" tooltip="Tailless aircraft"/>
              </a:rPr>
              <a:t>tailless</a:t>
            </a:r>
            <a:r>
              <a:rPr lang="en-IN" dirty="0">
                <a:effectLst/>
              </a:rPr>
              <a:t> </a:t>
            </a:r>
            <a:r>
              <a:rPr lang="en-IN" u="sng" dirty="0">
                <a:effectLst/>
                <a:hlinkClick r:id="rId3" tooltip="Fixed-wing aircraft"/>
              </a:rPr>
              <a:t>fixed-wing aircraft</a:t>
            </a:r>
            <a:r>
              <a:rPr lang="en-IN" dirty="0">
                <a:effectLst/>
              </a:rPr>
              <a:t> that has no definite </a:t>
            </a:r>
            <a:r>
              <a:rPr lang="en-IN" u="sng" dirty="0">
                <a:effectLst/>
                <a:hlinkClick r:id="rId4" tooltip="Fuselage"/>
              </a:rPr>
              <a:t>fuselage</a:t>
            </a:r>
            <a:r>
              <a:rPr lang="en-IN" dirty="0">
                <a:effectLst/>
              </a:rPr>
              <a:t>. The crew, payload, fuel, and equipment are typically housed inside the main wing structure, although a flying wing may have various small protuberances such as pods, </a:t>
            </a:r>
            <a:r>
              <a:rPr lang="en-IN" u="sng" dirty="0">
                <a:effectLst/>
                <a:hlinkClick r:id="rId5" tooltip="Nacelle"/>
              </a:rPr>
              <a:t>nacelles</a:t>
            </a:r>
            <a:r>
              <a:rPr lang="en-IN" dirty="0">
                <a:effectLst/>
              </a:rPr>
              <a:t>, blisters, booms, or </a:t>
            </a:r>
            <a:r>
              <a:rPr lang="en-IN" u="sng" dirty="0">
                <a:effectLst/>
                <a:hlinkClick r:id="rId6" tooltip="Vertical stabilizer"/>
              </a:rPr>
              <a:t>vertical stabilizers</a:t>
            </a:r>
            <a:r>
              <a:rPr lang="en-IN" dirty="0">
                <a:effectLst/>
              </a:rPr>
              <a:t>.</a:t>
            </a:r>
            <a:r>
              <a:rPr lang="en-IN" u="sng" baseline="30000" dirty="0">
                <a:effectLst/>
                <a:hlinkClick r:id="rId7"/>
              </a:rPr>
              <a:t>[1]</a:t>
            </a:r>
            <a:endParaRPr lang="en-IN" dirty="0">
              <a:effectLst/>
            </a:endParaRPr>
          </a:p>
          <a:p>
            <a:r>
              <a:rPr lang="en-IN" dirty="0">
                <a:effectLst/>
              </a:rPr>
              <a:t>Similar aircraft designs that are not, strictly speaking, flying wings, are sometimes referred to as such. These types include </a:t>
            </a:r>
            <a:r>
              <a:rPr lang="en-IN" u="sng" dirty="0">
                <a:effectLst/>
                <a:hlinkClick r:id="rId8" tooltip="Blended wing body"/>
              </a:rPr>
              <a:t>blended wing body</a:t>
            </a:r>
            <a:r>
              <a:rPr lang="en-IN" dirty="0">
                <a:effectLst/>
              </a:rPr>
              <a:t> aircraft, and </a:t>
            </a:r>
            <a:r>
              <a:rPr lang="en-IN" u="sng" dirty="0">
                <a:effectLst/>
                <a:hlinkClick r:id="rId9" tooltip="Microlight aircraft"/>
              </a:rPr>
              <a:t>microlights</a:t>
            </a:r>
            <a:r>
              <a:rPr lang="en-IN" dirty="0">
                <a:effectLst/>
              </a:rPr>
              <a:t> (such as the </a:t>
            </a:r>
            <a:r>
              <a:rPr lang="en-IN" u="sng" dirty="0" err="1">
                <a:effectLst/>
                <a:hlinkClick r:id="rId10" tooltip="Aériane Swift"/>
              </a:rPr>
              <a:t>Aériane</a:t>
            </a:r>
            <a:r>
              <a:rPr lang="en-IN" u="sng" dirty="0">
                <a:effectLst/>
                <a:hlinkClick r:id="rId10" tooltip="Aériane Swift"/>
              </a:rPr>
              <a:t> Swift</a:t>
            </a:r>
            <a:r>
              <a:rPr lang="en-IN" dirty="0">
                <a:effectLst/>
              </a:rPr>
              <a:t>), which typically carry the pilot (and engine when fitted) below the wing.</a:t>
            </a:r>
          </a:p>
          <a:p>
            <a:pPr marL="0" indent="0">
              <a:buNone/>
            </a:pPr>
            <a:r>
              <a:rPr lang="en-IN" dirty="0">
                <a:effectLst/>
              </a:rPr>
              <a:t> </a:t>
            </a:r>
          </a:p>
          <a:p>
            <a:endParaRPr lang="en-IN" dirty="0"/>
          </a:p>
        </p:txBody>
      </p:sp>
    </p:spTree>
    <p:extLst>
      <p:ext uri="{BB962C8B-B14F-4D97-AF65-F5344CB8AC3E}">
        <p14:creationId xmlns:p14="http://schemas.microsoft.com/office/powerpoint/2010/main" val="294001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239" y="116378"/>
            <a:ext cx="3932237" cy="1009996"/>
          </a:xfrm>
        </p:spPr>
        <p:txBody>
          <a:bodyPr/>
          <a:lstStyle/>
          <a:p>
            <a:r>
              <a:rPr lang="en-IN" dirty="0"/>
              <a:t>The leading edge</a:t>
            </a: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739557" y="1258425"/>
            <a:ext cx="3657600" cy="1190625"/>
          </a:xfrm>
          <a:prstGeom prst="rect">
            <a:avLst/>
          </a:prstGeom>
        </p:spPr>
      </p:pic>
      <p:sp>
        <p:nvSpPr>
          <p:cNvPr id="6" name="Text Placeholder 5"/>
          <p:cNvSpPr>
            <a:spLocks noGrp="1"/>
          </p:cNvSpPr>
          <p:nvPr>
            <p:ph type="body" sz="half" idx="2"/>
          </p:nvPr>
        </p:nvSpPr>
        <p:spPr>
          <a:xfrm>
            <a:off x="1172095" y="2581101"/>
            <a:ext cx="10482349" cy="4160521"/>
          </a:xfrm>
        </p:spPr>
        <p:txBody>
          <a:bodyPr>
            <a:normAutofit fontScale="92500" lnSpcReduction="20000"/>
          </a:bodyPr>
          <a:lstStyle/>
          <a:p>
            <a:r>
              <a:rPr lang="en-IN" dirty="0">
                <a:effectLst/>
              </a:rPr>
              <a:t>The </a:t>
            </a:r>
            <a:r>
              <a:rPr lang="en-IN" b="1" dirty="0">
                <a:effectLst/>
              </a:rPr>
              <a:t>leading edge</a:t>
            </a:r>
            <a:r>
              <a:rPr lang="en-IN" dirty="0">
                <a:effectLst/>
              </a:rPr>
              <a:t> is the part of the wing that first contacts the air;</a:t>
            </a:r>
            <a:r>
              <a:rPr lang="en-IN" u="sng" baseline="30000" dirty="0">
                <a:effectLst/>
                <a:hlinkClick r:id="rId3"/>
              </a:rPr>
              <a:t>[1]</a:t>
            </a:r>
            <a:r>
              <a:rPr lang="en-IN" dirty="0">
                <a:effectLst/>
              </a:rPr>
              <a:t> alternatively it is the foremost edge of an </a:t>
            </a:r>
            <a:r>
              <a:rPr lang="en-IN" u="sng" dirty="0" err="1">
                <a:effectLst/>
                <a:hlinkClick r:id="rId4" tooltip="Airfoil"/>
              </a:rPr>
              <a:t>airfoil</a:t>
            </a:r>
            <a:r>
              <a:rPr lang="en-IN" dirty="0">
                <a:effectLst/>
              </a:rPr>
              <a:t> section.</a:t>
            </a:r>
            <a:r>
              <a:rPr lang="en-IN" u="sng" baseline="30000" dirty="0">
                <a:effectLst/>
                <a:hlinkClick r:id="rId5"/>
              </a:rPr>
              <a:t>[2]</a:t>
            </a:r>
            <a:r>
              <a:rPr lang="en-IN" dirty="0">
                <a:effectLst/>
              </a:rPr>
              <a:t> The first is an aerodynamic definition, the second a structural one. As an example of the distinction, during a </a:t>
            </a:r>
            <a:r>
              <a:rPr lang="en-IN" u="sng" dirty="0" err="1">
                <a:effectLst/>
                <a:hlinkClick r:id="rId6" tooltip="Tailslide"/>
              </a:rPr>
              <a:t>tailslide</a:t>
            </a:r>
            <a:r>
              <a:rPr lang="en-IN" dirty="0">
                <a:effectLst/>
              </a:rPr>
              <a:t>, from an aerodynamic point of view, the </a:t>
            </a:r>
            <a:r>
              <a:rPr lang="en-IN" u="sng" dirty="0">
                <a:effectLst/>
                <a:hlinkClick r:id="rId7" tooltip="Trailing edge"/>
              </a:rPr>
              <a:t>trailing edge</a:t>
            </a:r>
            <a:r>
              <a:rPr lang="en-IN" dirty="0">
                <a:effectLst/>
              </a:rPr>
              <a:t> becomes the leading edge and vice versa but from a structural point of view the leading edge remains unchanged.</a:t>
            </a:r>
          </a:p>
          <a:p>
            <a:r>
              <a:rPr lang="en-IN" dirty="0">
                <a:effectLst/>
              </a:rPr>
              <a:t>A </a:t>
            </a:r>
            <a:r>
              <a:rPr lang="en-IN" b="1" dirty="0">
                <a:effectLst/>
              </a:rPr>
              <a:t>leading-edge cuff</a:t>
            </a:r>
            <a:r>
              <a:rPr lang="en-IN" dirty="0">
                <a:effectLst/>
              </a:rPr>
              <a:t> is a fixed </a:t>
            </a:r>
            <a:r>
              <a:rPr lang="en-IN" u="sng" dirty="0">
                <a:effectLst/>
                <a:hlinkClick r:id="rId8" tooltip="Aerodynamics"/>
              </a:rPr>
              <a:t>aerodynamic</a:t>
            </a:r>
            <a:r>
              <a:rPr lang="en-IN" dirty="0">
                <a:effectLst/>
              </a:rPr>
              <a:t> wing device employed on </a:t>
            </a:r>
            <a:r>
              <a:rPr lang="en-IN" u="sng" dirty="0">
                <a:effectLst/>
                <a:hlinkClick r:id="rId9" tooltip="Fixed-wing aircraft"/>
              </a:rPr>
              <a:t>fixed-wing aircraft</a:t>
            </a:r>
            <a:r>
              <a:rPr lang="en-IN" dirty="0">
                <a:effectLst/>
              </a:rPr>
              <a:t> to improve the </a:t>
            </a:r>
            <a:r>
              <a:rPr lang="en-IN" u="sng" dirty="0">
                <a:effectLst/>
                <a:hlinkClick r:id="rId10" tooltip="Stall (flight)"/>
              </a:rPr>
              <a:t>stall</a:t>
            </a:r>
            <a:r>
              <a:rPr lang="en-IN" dirty="0">
                <a:effectLst/>
              </a:rPr>
              <a:t> and </a:t>
            </a:r>
            <a:r>
              <a:rPr lang="en-IN" u="sng" dirty="0">
                <a:effectLst/>
                <a:hlinkClick r:id="rId11" tooltip="Spin (aerodynamics)"/>
              </a:rPr>
              <a:t>spin</a:t>
            </a:r>
            <a:r>
              <a:rPr lang="en-IN" dirty="0">
                <a:effectLst/>
              </a:rPr>
              <a:t> characteristics. Cuffs may be either factory-designed or an after-market add-on modification.</a:t>
            </a:r>
            <a:r>
              <a:rPr lang="en-IN" u="sng" baseline="30000" dirty="0">
                <a:effectLst/>
                <a:hlinkClick r:id="rId12"/>
              </a:rPr>
              <a:t>[1]</a:t>
            </a:r>
            <a:endParaRPr lang="en-IN" dirty="0">
              <a:effectLst/>
            </a:endParaRPr>
          </a:p>
          <a:p>
            <a:r>
              <a:rPr lang="en-IN" dirty="0">
                <a:effectLst/>
              </a:rPr>
              <a:t>A leading-edge cuff is a wing leading-edge modification, usually a lightly drooped outboard </a:t>
            </a:r>
            <a:r>
              <a:rPr lang="en-IN" u="sng" dirty="0">
                <a:effectLst/>
                <a:hlinkClick r:id="rId13" tooltip="Leading-edge extension"/>
              </a:rPr>
              <a:t>leading-edge extension</a:t>
            </a:r>
            <a:r>
              <a:rPr lang="en-IN" dirty="0">
                <a:effectLst/>
              </a:rPr>
              <a:t>. In most cases of outboard leading-edge modification, the wing cuff starts about 50–70% half-span and spans the outer leading edge of the wing.</a:t>
            </a:r>
            <a:r>
              <a:rPr lang="en-IN" u="sng" baseline="30000" dirty="0">
                <a:effectLst/>
                <a:hlinkClick r:id="rId14"/>
              </a:rPr>
              <a:t>[2]</a:t>
            </a:r>
            <a:endParaRPr lang="en-IN" dirty="0">
              <a:effectLst/>
            </a:endParaRPr>
          </a:p>
          <a:p>
            <a:r>
              <a:rPr lang="en-IN" dirty="0">
                <a:effectLst/>
              </a:rPr>
              <a:t>The main goal is to produce a more gradual and gentler stall onset, without any spin departure tendency, particularly where the original wing has a sharp/asymmetric stall behaviour </a:t>
            </a:r>
            <a:r>
              <a:rPr lang="en-IN" u="sng" baseline="30000" dirty="0">
                <a:effectLst/>
                <a:hlinkClick r:id="rId12"/>
              </a:rPr>
              <a:t>[1]</a:t>
            </a:r>
            <a:r>
              <a:rPr lang="en-IN" u="sng" baseline="30000" dirty="0">
                <a:effectLst/>
                <a:hlinkClick r:id="rId15"/>
              </a:rPr>
              <a:t>[3]</a:t>
            </a:r>
            <a:r>
              <a:rPr lang="en-IN" dirty="0">
                <a:effectLst/>
              </a:rPr>
              <a:t> with a passive, non-moving, low-cost device that would have a minimal impact on performance. A further benefit is to lowering stall speed, with lower approach speeds and shorter landing distances. They may also, depending on cuff location, improve </a:t>
            </a:r>
            <a:r>
              <a:rPr lang="en-IN" u="sng" dirty="0">
                <a:effectLst/>
                <a:hlinkClick r:id="rId16" tooltip="Aileron"/>
              </a:rPr>
              <a:t>aileron</a:t>
            </a:r>
            <a:r>
              <a:rPr lang="en-IN" dirty="0">
                <a:effectLst/>
              </a:rPr>
              <a:t> control at low speed.</a:t>
            </a:r>
          </a:p>
          <a:p>
            <a:r>
              <a:rPr lang="en-IN" dirty="0">
                <a:effectLst/>
              </a:rPr>
              <a:t> </a:t>
            </a:r>
          </a:p>
          <a:p>
            <a:endParaRPr lang="en-IN" dirty="0"/>
          </a:p>
        </p:txBody>
      </p:sp>
    </p:spTree>
    <p:extLst>
      <p:ext uri="{BB962C8B-B14F-4D97-AF65-F5344CB8AC3E}">
        <p14:creationId xmlns:p14="http://schemas.microsoft.com/office/powerpoint/2010/main" val="835657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1372" y="81048"/>
            <a:ext cx="3932237" cy="843742"/>
          </a:xfrm>
        </p:spPr>
        <p:txBody>
          <a:bodyPr>
            <a:normAutofit fontScale="90000"/>
          </a:bodyPr>
          <a:lstStyle/>
          <a:p>
            <a:r>
              <a:rPr lang="en-IN" dirty="0"/>
              <a:t>The trailing edge</a:t>
            </a:r>
          </a:p>
        </p:txBody>
      </p:sp>
      <p:sp>
        <p:nvSpPr>
          <p:cNvPr id="4" name="Text Placeholder 3"/>
          <p:cNvSpPr>
            <a:spLocks noGrp="1"/>
          </p:cNvSpPr>
          <p:nvPr>
            <p:ph type="body" sz="half" idx="2"/>
          </p:nvPr>
        </p:nvSpPr>
        <p:spPr>
          <a:xfrm>
            <a:off x="917228" y="2527070"/>
            <a:ext cx="10812030" cy="3915294"/>
          </a:xfrm>
        </p:spPr>
        <p:txBody>
          <a:bodyPr>
            <a:normAutofit fontScale="85000" lnSpcReduction="20000"/>
          </a:bodyPr>
          <a:lstStyle/>
          <a:p>
            <a:r>
              <a:rPr lang="en-IN" dirty="0">
                <a:effectLst/>
              </a:rPr>
              <a:t>The </a:t>
            </a:r>
            <a:r>
              <a:rPr lang="en-IN" b="1" dirty="0">
                <a:effectLst/>
              </a:rPr>
              <a:t>trailing edge</a:t>
            </a:r>
            <a:r>
              <a:rPr lang="en-IN" dirty="0">
                <a:effectLst/>
              </a:rPr>
              <a:t> of an aerodynamic surface such as a </a:t>
            </a:r>
            <a:r>
              <a:rPr lang="en-IN" u="sng" dirty="0">
                <a:effectLst/>
                <a:hlinkClick r:id="rId2" tooltip="Wing"/>
              </a:rPr>
              <a:t>wing</a:t>
            </a:r>
            <a:r>
              <a:rPr lang="en-IN" dirty="0">
                <a:effectLst/>
              </a:rPr>
              <a:t> is its rear edge, where the airflow separated by the </a:t>
            </a:r>
            <a:r>
              <a:rPr lang="en-IN" u="sng" dirty="0">
                <a:effectLst/>
                <a:hlinkClick r:id="rId3" tooltip="Leading edge"/>
              </a:rPr>
              <a:t>leading edge</a:t>
            </a:r>
            <a:r>
              <a:rPr lang="en-IN" dirty="0">
                <a:effectLst/>
              </a:rPr>
              <a:t> </a:t>
            </a:r>
            <a:r>
              <a:rPr lang="en-IN" dirty="0" err="1">
                <a:effectLst/>
              </a:rPr>
              <a:t>rejoins</a:t>
            </a:r>
            <a:r>
              <a:rPr lang="en-IN" dirty="0">
                <a:effectLst/>
              </a:rPr>
              <a:t>.</a:t>
            </a:r>
            <a:r>
              <a:rPr lang="en-IN" u="sng" baseline="30000" dirty="0">
                <a:effectLst/>
                <a:hlinkClick r:id="rId4"/>
              </a:rPr>
              <a:t>[1]</a:t>
            </a:r>
            <a:r>
              <a:rPr lang="en-IN" dirty="0">
                <a:effectLst/>
              </a:rPr>
              <a:t> Essential </a:t>
            </a:r>
            <a:r>
              <a:rPr lang="en-IN" u="sng" dirty="0">
                <a:effectLst/>
                <a:hlinkClick r:id="rId5" tooltip="Flight control surfaces"/>
              </a:rPr>
              <a:t>flight control surfaces</a:t>
            </a:r>
            <a:r>
              <a:rPr lang="en-IN" dirty="0">
                <a:effectLst/>
              </a:rPr>
              <a:t> are attached here to control the direction of the departing air flow, and exert a controlling force on the aircraft. Such control surfaces include </a:t>
            </a:r>
            <a:r>
              <a:rPr lang="en-IN" u="sng" dirty="0">
                <a:effectLst/>
                <a:hlinkClick r:id="rId6" tooltip="Ailerons"/>
              </a:rPr>
              <a:t>ailerons</a:t>
            </a:r>
            <a:r>
              <a:rPr lang="en-IN" dirty="0">
                <a:effectLst/>
              </a:rPr>
              <a:t> on the wings for roll control, </a:t>
            </a:r>
            <a:r>
              <a:rPr lang="en-IN" u="sng" dirty="0">
                <a:effectLst/>
                <a:hlinkClick r:id="rId7" tooltip="Elevator (aircraft)"/>
              </a:rPr>
              <a:t>elevators</a:t>
            </a:r>
            <a:r>
              <a:rPr lang="en-IN" dirty="0">
                <a:effectLst/>
              </a:rPr>
              <a:t> on the </a:t>
            </a:r>
            <a:r>
              <a:rPr lang="en-IN" u="sng" dirty="0" err="1">
                <a:effectLst/>
                <a:hlinkClick r:id="rId8" tooltip="Tailplane"/>
              </a:rPr>
              <a:t>tailplane</a:t>
            </a:r>
            <a:r>
              <a:rPr lang="en-IN" dirty="0">
                <a:effectLst/>
              </a:rPr>
              <a:t> controlling </a:t>
            </a:r>
            <a:r>
              <a:rPr lang="en-IN" u="sng" dirty="0">
                <a:effectLst/>
                <a:hlinkClick r:id="rId9" tooltip="Aircraft principal axes"/>
              </a:rPr>
              <a:t>pitch</a:t>
            </a:r>
            <a:r>
              <a:rPr lang="en-IN" dirty="0">
                <a:effectLst/>
              </a:rPr>
              <a:t>, and the </a:t>
            </a:r>
            <a:r>
              <a:rPr lang="en-IN" u="sng" dirty="0">
                <a:effectLst/>
                <a:hlinkClick r:id="rId10" tooltip="Rudder"/>
              </a:rPr>
              <a:t>rudder</a:t>
            </a:r>
            <a:r>
              <a:rPr lang="en-IN" dirty="0">
                <a:effectLst/>
              </a:rPr>
              <a:t> on the </a:t>
            </a:r>
            <a:r>
              <a:rPr lang="en-IN" u="sng" dirty="0">
                <a:effectLst/>
                <a:hlinkClick r:id="rId11" tooltip="Fin"/>
              </a:rPr>
              <a:t>fin</a:t>
            </a:r>
            <a:r>
              <a:rPr lang="en-IN" dirty="0">
                <a:effectLst/>
              </a:rPr>
              <a:t> controlling </a:t>
            </a:r>
            <a:r>
              <a:rPr lang="en-IN" u="sng" dirty="0">
                <a:effectLst/>
                <a:hlinkClick r:id="rId9" tooltip="Aircraft principal axes"/>
              </a:rPr>
              <a:t>yaw</a:t>
            </a:r>
            <a:r>
              <a:rPr lang="en-IN" dirty="0">
                <a:effectLst/>
              </a:rPr>
              <a:t>. Elevators and ailerons may be combined as </a:t>
            </a:r>
            <a:r>
              <a:rPr lang="en-IN" u="sng" dirty="0" err="1">
                <a:effectLst/>
                <a:hlinkClick r:id="rId12" tooltip="Elevons"/>
              </a:rPr>
              <a:t>elevons</a:t>
            </a:r>
            <a:r>
              <a:rPr lang="en-IN" dirty="0">
                <a:effectLst/>
              </a:rPr>
              <a:t> on </a:t>
            </a:r>
            <a:r>
              <a:rPr lang="en-IN" u="sng" dirty="0">
                <a:effectLst/>
                <a:hlinkClick r:id="rId13" tooltip="Tailless aircraft"/>
              </a:rPr>
              <a:t>tailless aircraft</a:t>
            </a:r>
            <a:r>
              <a:rPr lang="en-IN" dirty="0">
                <a:effectLst/>
              </a:rPr>
              <a:t>.</a:t>
            </a:r>
          </a:p>
          <a:p>
            <a:r>
              <a:rPr lang="en-IN" dirty="0">
                <a:effectLst/>
              </a:rPr>
              <a:t>The shape of the trailing edge is of prime importance in the aerodynamic function of any aerodynamic surface. </a:t>
            </a:r>
            <a:r>
              <a:rPr lang="en-IN" u="sng" dirty="0">
                <a:effectLst/>
                <a:hlinkClick r:id="rId14" tooltip="George Batchelor"/>
              </a:rPr>
              <a:t>George Batchelor</a:t>
            </a:r>
            <a:r>
              <a:rPr lang="en-IN" dirty="0">
                <a:effectLst/>
              </a:rPr>
              <a:t> has written about:</a:t>
            </a:r>
          </a:p>
          <a:p>
            <a:r>
              <a:rPr lang="en-IN" dirty="0">
                <a:effectLst/>
              </a:rPr>
              <a:t>“ ... the remarkable controlling influence exerted by the sharp trailing edge of an aerofoil on the </a:t>
            </a:r>
            <a:r>
              <a:rPr lang="en-IN" u="sng" dirty="0">
                <a:effectLst/>
                <a:hlinkClick r:id="rId15" tooltip="Circulation (fluid dynamics)"/>
              </a:rPr>
              <a:t>circulation</a:t>
            </a:r>
            <a:r>
              <a:rPr lang="en-IN" dirty="0">
                <a:effectLst/>
              </a:rPr>
              <a:t>.”</a:t>
            </a:r>
            <a:r>
              <a:rPr lang="en-IN" u="sng" baseline="30000" dirty="0">
                <a:effectLst/>
                <a:hlinkClick r:id="rId16"/>
              </a:rPr>
              <a:t>[2]</a:t>
            </a:r>
            <a:endParaRPr lang="en-IN" dirty="0">
              <a:effectLst/>
            </a:endParaRPr>
          </a:p>
          <a:p>
            <a:r>
              <a:rPr lang="en-IN" dirty="0">
                <a:effectLst/>
              </a:rPr>
              <a:t>Other sharp-edged surfaces that are attached to the trailing edges of wings or control surfaces include:</a:t>
            </a:r>
          </a:p>
          <a:p>
            <a:pPr lvl="0"/>
            <a:r>
              <a:rPr lang="en-IN" dirty="0">
                <a:effectLst/>
              </a:rPr>
              <a:t>On control surfaces:</a:t>
            </a:r>
          </a:p>
          <a:p>
            <a:pPr lvl="0"/>
            <a:r>
              <a:rPr lang="en-IN" u="sng" dirty="0">
                <a:effectLst/>
                <a:hlinkClick r:id="rId17" tooltip="Trim tabs"/>
              </a:rPr>
              <a:t>trim tabs</a:t>
            </a:r>
            <a:endParaRPr lang="en-IN" dirty="0">
              <a:effectLst/>
            </a:endParaRPr>
          </a:p>
          <a:p>
            <a:pPr lvl="0"/>
            <a:r>
              <a:rPr lang="en-IN" u="sng" dirty="0">
                <a:effectLst/>
                <a:hlinkClick r:id="rId18" tooltip="Servo tab"/>
              </a:rPr>
              <a:t>servo tabs</a:t>
            </a:r>
            <a:endParaRPr lang="en-IN" dirty="0">
              <a:effectLst/>
            </a:endParaRPr>
          </a:p>
          <a:p>
            <a:pPr lvl="0"/>
            <a:r>
              <a:rPr lang="en-IN" u="sng" dirty="0">
                <a:effectLst/>
                <a:hlinkClick r:id="rId19" tooltip="Anti-servo tab"/>
              </a:rPr>
              <a:t>anti-servo tabs</a:t>
            </a:r>
            <a:endParaRPr lang="en-IN" dirty="0">
              <a:effectLst/>
            </a:endParaRPr>
          </a:p>
          <a:p>
            <a:endParaRPr lang="en-IN" dirty="0"/>
          </a:p>
        </p:txBody>
      </p:sp>
      <p:pic>
        <p:nvPicPr>
          <p:cNvPr id="5" name="Content Placeholder 4"/>
          <p:cNvPicPr>
            <a:picLocks noGrp="1"/>
          </p:cNvPicPr>
          <p:nvPr>
            <p:ph idx="1"/>
          </p:nvPr>
        </p:nvPicPr>
        <p:blipFill>
          <a:blip r:embed="rId20">
            <a:extLst>
              <a:ext uri="{28A0092B-C50C-407E-A947-70E740481C1C}">
                <a14:useLocalDpi xmlns:a14="http://schemas.microsoft.com/office/drawing/2010/main" val="0"/>
              </a:ext>
            </a:extLst>
          </a:blip>
          <a:stretch>
            <a:fillRect/>
          </a:stretch>
        </p:blipFill>
        <p:spPr>
          <a:xfrm>
            <a:off x="4069640" y="924790"/>
            <a:ext cx="3695700" cy="1419225"/>
          </a:xfrm>
          <a:prstGeom prst="rect">
            <a:avLst/>
          </a:prstGeom>
        </p:spPr>
      </p:pic>
    </p:spTree>
    <p:extLst>
      <p:ext uri="{BB962C8B-B14F-4D97-AF65-F5344CB8AC3E}">
        <p14:creationId xmlns:p14="http://schemas.microsoft.com/office/powerpoint/2010/main" val="1199261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13795" y="609601"/>
            <a:ext cx="10353761" cy="803564"/>
          </a:xfrm>
        </p:spPr>
        <p:txBody>
          <a:bodyPr/>
          <a:lstStyle/>
          <a:p>
            <a:r>
              <a:rPr lang="en-IN" dirty="0"/>
              <a:t>Government implementations</a:t>
            </a:r>
          </a:p>
        </p:txBody>
      </p:sp>
      <p:sp>
        <p:nvSpPr>
          <p:cNvPr id="6" name="Content Placeholder 5"/>
          <p:cNvSpPr>
            <a:spLocks noGrp="1"/>
          </p:cNvSpPr>
          <p:nvPr>
            <p:ph idx="1"/>
          </p:nvPr>
        </p:nvSpPr>
        <p:spPr>
          <a:xfrm>
            <a:off x="913795" y="1271847"/>
            <a:ext cx="10353762" cy="4519353"/>
          </a:xfrm>
        </p:spPr>
        <p:txBody>
          <a:bodyPr/>
          <a:lstStyle/>
          <a:p>
            <a:r>
              <a:rPr lang="en-IN" b="1" dirty="0">
                <a:effectLst/>
              </a:rPr>
              <a:t>Mapping of Landslide Affected Area.</a:t>
            </a:r>
          </a:p>
          <a:p>
            <a:r>
              <a:rPr lang="en-IN" b="1" dirty="0">
                <a:effectLst/>
              </a:rPr>
              <a:t>Infested Crop Damage Assessment.</a:t>
            </a:r>
          </a:p>
          <a:p>
            <a:r>
              <a:rPr lang="en-IN" b="1" dirty="0">
                <a:effectLst/>
              </a:rPr>
              <a:t>3-Dimensioinal Terrain Model Construction.</a:t>
            </a:r>
          </a:p>
          <a:p>
            <a:r>
              <a:rPr lang="en-IN" b="1" dirty="0">
                <a:effectLst/>
              </a:rPr>
              <a:t>Aerial Surveillance.</a:t>
            </a:r>
          </a:p>
          <a:p>
            <a:r>
              <a:rPr lang="en-IN" b="1" dirty="0">
                <a:effectLst/>
              </a:rPr>
              <a:t>Aerial Wildlife Photography.</a:t>
            </a:r>
          </a:p>
          <a:p>
            <a:r>
              <a:rPr lang="en-IN" b="1" dirty="0">
                <a:effectLst/>
              </a:rPr>
              <a:t>Land Mapping.</a:t>
            </a:r>
            <a:endParaRPr lang="en-IN" dirty="0"/>
          </a:p>
        </p:txBody>
      </p:sp>
    </p:spTree>
    <p:extLst>
      <p:ext uri="{BB962C8B-B14F-4D97-AF65-F5344CB8AC3E}">
        <p14:creationId xmlns:p14="http://schemas.microsoft.com/office/powerpoint/2010/main" val="3887626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13047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587433"/>
          </a:xfrm>
        </p:spPr>
        <p:txBody>
          <a:bodyPr/>
          <a:lstStyle/>
          <a:p>
            <a:r>
              <a:rPr lang="en-IN" dirty="0"/>
              <a:t>Wing profile</a:t>
            </a:r>
          </a:p>
        </p:txBody>
      </p:sp>
      <p:sp>
        <p:nvSpPr>
          <p:cNvPr id="3" name="Content Placeholder 2"/>
          <p:cNvSpPr>
            <a:spLocks noGrp="1"/>
          </p:cNvSpPr>
          <p:nvPr>
            <p:ph idx="1"/>
          </p:nvPr>
        </p:nvSpPr>
        <p:spPr>
          <a:xfrm>
            <a:off x="913795" y="1122218"/>
            <a:ext cx="10353762" cy="4668982"/>
          </a:xfrm>
        </p:spPr>
        <p:txBody>
          <a:bodyPr>
            <a:normAutofit lnSpcReduction="10000"/>
          </a:bodyPr>
          <a:lstStyle/>
          <a:p>
            <a:r>
              <a:rPr lang="en-IN" dirty="0">
                <a:effectLst/>
              </a:rPr>
              <a:t>Tailless planes and flying wings can be equipped with almost any aerofoil, if sweep and twist distribution are chosen accordingly. Thus, the one and only "flying wing aerofoil" does not exist. However, if we want to design a tailless plane with a wide operating range, the wing should have a small amount of twist only, or none at all, to keep the induced drag at reasonable levels throughout the whole flight envelope. Under these conditions, the wing must not create a large variation in moment coefficient, when the angle of attack is varied.</a:t>
            </a:r>
          </a:p>
          <a:p>
            <a:r>
              <a:rPr lang="en-IN" dirty="0">
                <a:effectLst/>
              </a:rPr>
              <a:t>This makes it necessary, to use aerofoils with a low moment coefficient. In the case of an upswept wing ("plank"), even an aerofoil with a positive moment coefficient is necessary, to avoid upward deflected flaps under trimmed flight conditions. Such aerofoils usually have a reflexed camber line.</a:t>
            </a:r>
          </a:p>
          <a:p>
            <a:r>
              <a:rPr lang="en-IN" dirty="0">
                <a:effectLst/>
              </a:rPr>
              <a:t> </a:t>
            </a:r>
            <a:endParaRPr lang="en-IN" dirty="0"/>
          </a:p>
        </p:txBody>
      </p:sp>
    </p:spTree>
    <p:extLst>
      <p:ext uri="{BB962C8B-B14F-4D97-AF65-F5344CB8AC3E}">
        <p14:creationId xmlns:p14="http://schemas.microsoft.com/office/powerpoint/2010/main" val="64490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989176" y="2205240"/>
            <a:ext cx="5731510" cy="2780030"/>
          </a:xfrm>
          <a:prstGeom prst="rect">
            <a:avLst/>
          </a:prstGeom>
        </p:spPr>
      </p:pic>
      <p:sp>
        <p:nvSpPr>
          <p:cNvPr id="3" name="Title 2"/>
          <p:cNvSpPr>
            <a:spLocks noGrp="1"/>
          </p:cNvSpPr>
          <p:nvPr>
            <p:ph type="title"/>
          </p:nvPr>
        </p:nvSpPr>
        <p:spPr>
          <a:xfrm>
            <a:off x="913795" y="609600"/>
            <a:ext cx="10353761" cy="1144385"/>
          </a:xfrm>
        </p:spPr>
        <p:txBody>
          <a:bodyPr/>
          <a:lstStyle/>
          <a:p>
            <a:r>
              <a:rPr lang="en-IN" dirty="0"/>
              <a:t>Types of </a:t>
            </a:r>
            <a:r>
              <a:rPr lang="en-IN" dirty="0" err="1"/>
              <a:t>airfoils</a:t>
            </a:r>
            <a:r>
              <a:rPr lang="en-IN" dirty="0"/>
              <a:t> for flying wings</a:t>
            </a:r>
          </a:p>
        </p:txBody>
      </p:sp>
    </p:spTree>
    <p:extLst>
      <p:ext uri="{BB962C8B-B14F-4D97-AF65-F5344CB8AC3E}">
        <p14:creationId xmlns:p14="http://schemas.microsoft.com/office/powerpoint/2010/main" val="281971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144385"/>
          </a:xfrm>
        </p:spPr>
        <p:txBody>
          <a:bodyPr/>
          <a:lstStyle/>
          <a:p>
            <a:r>
              <a:rPr lang="en-IN" dirty="0"/>
              <a:t>Aerodynamics of the wing</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552007" y="1753985"/>
            <a:ext cx="6966066" cy="2585259"/>
          </a:xfrm>
          <a:prstGeom prst="rect">
            <a:avLst/>
          </a:prstGeom>
        </p:spPr>
      </p:pic>
    </p:spTree>
    <p:extLst>
      <p:ext uri="{BB962C8B-B14F-4D97-AF65-F5344CB8AC3E}">
        <p14:creationId xmlns:p14="http://schemas.microsoft.com/office/powerpoint/2010/main" val="309991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595269" y="332654"/>
            <a:ext cx="9001462" cy="814502"/>
          </a:xfrm>
        </p:spPr>
        <p:txBody>
          <a:bodyPr/>
          <a:lstStyle/>
          <a:p>
            <a:r>
              <a:rPr lang="en-IN" dirty="0"/>
              <a:t>aerodynamics</a:t>
            </a:r>
          </a:p>
        </p:txBody>
      </p:sp>
      <p:sp>
        <p:nvSpPr>
          <p:cNvPr id="7" name="Subtitle 6"/>
          <p:cNvSpPr>
            <a:spLocks noGrp="1"/>
          </p:cNvSpPr>
          <p:nvPr>
            <p:ph type="subTitle" idx="1"/>
          </p:nvPr>
        </p:nvSpPr>
        <p:spPr>
          <a:xfrm>
            <a:off x="1595269" y="1055716"/>
            <a:ext cx="9001462" cy="4202084"/>
          </a:xfrm>
        </p:spPr>
        <p:txBody>
          <a:bodyPr>
            <a:normAutofit fontScale="62500" lnSpcReduction="20000"/>
          </a:bodyPr>
          <a:lstStyle/>
          <a:p>
            <a:r>
              <a:rPr lang="en-IN" dirty="0">
                <a:effectLst/>
              </a:rPr>
              <a:t>Flying wings are one of the most promising concepts for the future of commercial aviation,</a:t>
            </a:r>
          </a:p>
          <a:p>
            <a:r>
              <a:rPr lang="en-IN" dirty="0">
                <a:effectLst/>
              </a:rPr>
              <a:t>regarding the market, technology and environmental driving factors. The research</a:t>
            </a:r>
          </a:p>
          <a:p>
            <a:r>
              <a:rPr lang="en-IN" dirty="0">
                <a:effectLst/>
              </a:rPr>
              <a:t>reported here is part of a long term project on the 300 seats category flying wings. In several previously published works the feasibility, efficient performance and airport compatibility</a:t>
            </a:r>
          </a:p>
          <a:p>
            <a:r>
              <a:rPr lang="en-IN" dirty="0">
                <a:effectLst/>
              </a:rPr>
              <a:t>of the concept have been assessed. The present paper concentrates on the flight dynamic aspects of the aircraft, which have been scarcely analysed in open literature. The results</a:t>
            </a:r>
          </a:p>
          <a:p>
            <a:r>
              <a:rPr lang="en-IN" dirty="0">
                <a:effectLst/>
              </a:rPr>
              <a:t>obtained show that the flying wing configuration can be dynamically stable;</a:t>
            </a:r>
          </a:p>
          <a:p>
            <a:r>
              <a:rPr lang="en-IN" dirty="0">
                <a:effectLst/>
              </a:rPr>
              <a:t>however, the longitudinal and lateral directional oscillations decay so slowly that a</a:t>
            </a:r>
          </a:p>
          <a:p>
            <a:r>
              <a:rPr lang="en-IN" dirty="0">
                <a:effectLst/>
              </a:rPr>
              <a:t>stability augmentation system would be required to assure an acceptable dynamic response of the aircraft.</a:t>
            </a:r>
          </a:p>
          <a:p>
            <a:endParaRPr lang="en-IN" dirty="0"/>
          </a:p>
        </p:txBody>
      </p:sp>
    </p:spTree>
    <p:extLst>
      <p:ext uri="{BB962C8B-B14F-4D97-AF65-F5344CB8AC3E}">
        <p14:creationId xmlns:p14="http://schemas.microsoft.com/office/powerpoint/2010/main" val="149436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10837"/>
            <a:ext cx="10353761" cy="853440"/>
          </a:xfrm>
        </p:spPr>
        <p:txBody>
          <a:bodyPr/>
          <a:lstStyle/>
          <a:p>
            <a:r>
              <a:rPr lang="en-IN" dirty="0"/>
              <a:t>Hardware/electronics </a:t>
            </a:r>
          </a:p>
        </p:txBody>
      </p:sp>
      <p:sp>
        <p:nvSpPr>
          <p:cNvPr id="3" name="Content Placeholder 2"/>
          <p:cNvSpPr>
            <a:spLocks noGrp="1"/>
          </p:cNvSpPr>
          <p:nvPr>
            <p:ph idx="1"/>
          </p:nvPr>
        </p:nvSpPr>
        <p:spPr>
          <a:xfrm>
            <a:off x="913794" y="1122219"/>
            <a:ext cx="10353762" cy="5203767"/>
          </a:xfrm>
        </p:spPr>
        <p:txBody>
          <a:bodyPr>
            <a:normAutofit/>
          </a:bodyPr>
          <a:lstStyle/>
          <a:p>
            <a:r>
              <a:rPr lang="en-IN" dirty="0">
                <a:effectLst/>
              </a:rPr>
              <a:t>1: Arduino UNO R3 </a:t>
            </a:r>
          </a:p>
          <a:p>
            <a:r>
              <a:rPr lang="en-IN" dirty="0">
                <a:effectLst/>
              </a:rPr>
              <a:t>2: Arduino NANO. </a:t>
            </a:r>
          </a:p>
          <a:p>
            <a:r>
              <a:rPr lang="en-IN" dirty="0">
                <a:effectLst/>
              </a:rPr>
              <a:t>3:HC12 or NRF24L01 for Communication. </a:t>
            </a:r>
          </a:p>
          <a:p>
            <a:r>
              <a:rPr lang="en-IN" dirty="0">
                <a:effectLst/>
              </a:rPr>
              <a:t>4: ESC [Electronic Speed Controller]. </a:t>
            </a:r>
          </a:p>
          <a:p>
            <a:r>
              <a:rPr lang="en-IN" dirty="0">
                <a:effectLst/>
              </a:rPr>
              <a:t>5: Engine [1400kv motor]Brushless DC motor. </a:t>
            </a:r>
          </a:p>
          <a:p>
            <a:r>
              <a:rPr lang="en-IN" dirty="0">
                <a:effectLst/>
              </a:rPr>
              <a:t>6: 8inches Propeller. </a:t>
            </a:r>
          </a:p>
          <a:p>
            <a:r>
              <a:rPr lang="en-IN" dirty="0">
                <a:effectLst/>
              </a:rPr>
              <a:t>7: Joysticks. </a:t>
            </a:r>
          </a:p>
          <a:p>
            <a:r>
              <a:rPr lang="en-IN" dirty="0">
                <a:effectLst/>
              </a:rPr>
              <a:t>8: Servo Motors. </a:t>
            </a:r>
          </a:p>
          <a:p>
            <a:r>
              <a:rPr lang="en-IN" dirty="0">
                <a:effectLst/>
              </a:rPr>
              <a:t>9: Gyro Sensors (optional). </a:t>
            </a:r>
          </a:p>
          <a:p>
            <a:r>
              <a:rPr lang="en-IN" dirty="0">
                <a:effectLst/>
              </a:rPr>
              <a:t>10: FPV [First Person View] Camera. </a:t>
            </a:r>
          </a:p>
          <a:p>
            <a:endParaRPr lang="en-IN" dirty="0"/>
          </a:p>
        </p:txBody>
      </p:sp>
    </p:spTree>
    <p:extLst>
      <p:ext uri="{BB962C8B-B14F-4D97-AF65-F5344CB8AC3E}">
        <p14:creationId xmlns:p14="http://schemas.microsoft.com/office/powerpoint/2010/main" val="24053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728749"/>
          </a:xfrm>
        </p:spPr>
        <p:txBody>
          <a:bodyPr/>
          <a:lstStyle/>
          <a:p>
            <a:r>
              <a:rPr lang="en-IN" dirty="0"/>
              <a:t>Hc12 </a:t>
            </a:r>
            <a:r>
              <a:rPr lang="en-IN" dirty="0" err="1"/>
              <a:t>Transreciever</a:t>
            </a:r>
            <a:endParaRPr lang="en-IN" dirty="0"/>
          </a:p>
        </p:txBody>
      </p:sp>
      <p:sp>
        <p:nvSpPr>
          <p:cNvPr id="7" name="Content Placeholder 6"/>
          <p:cNvSpPr>
            <a:spLocks noGrp="1"/>
          </p:cNvSpPr>
          <p:nvPr>
            <p:ph idx="1"/>
          </p:nvPr>
        </p:nvSpPr>
        <p:spPr>
          <a:xfrm>
            <a:off x="913795" y="1172095"/>
            <a:ext cx="10353762" cy="5478087"/>
          </a:xfrm>
        </p:spPr>
        <p:txBody>
          <a:bodyPr>
            <a:normAutofit fontScale="70000" lnSpcReduction="20000"/>
          </a:bodyPr>
          <a:lstStyle/>
          <a:p>
            <a:r>
              <a:rPr lang="en-IN" dirty="0">
                <a:effectLst/>
              </a:rPr>
              <a:t>HC-12 Wireless Transceiver Modules 433Mhz are wireless serial port communication modules, It is based on SI4463 RF chip, it has built in microcontroller, and can be configured using </a:t>
            </a:r>
            <a:r>
              <a:rPr lang="en-IN" b="1" dirty="0">
                <a:effectLst/>
              </a:rPr>
              <a:t>AT commands</a:t>
            </a:r>
            <a:r>
              <a:rPr lang="en-IN" dirty="0">
                <a:effectLst/>
              </a:rPr>
              <a:t>, Maximum output power is 100mW (20dBm) and receiver sensitivity differs from -117dBm to -100dBm, depending on transmission speed. It accepts 3.2V-5.5V and can be used with 3.3V and 5V UART voltage devices (3.3V safe).</a:t>
            </a:r>
          </a:p>
          <a:p>
            <a:r>
              <a:rPr lang="en-IN" dirty="0">
                <a:effectLst/>
              </a:rPr>
              <a:t>Each </a:t>
            </a:r>
            <a:r>
              <a:rPr lang="en-IN" i="1" dirty="0">
                <a:effectLst/>
              </a:rPr>
              <a:t>HC-12</a:t>
            </a:r>
            <a:r>
              <a:rPr lang="en-IN" dirty="0">
                <a:effectLst/>
              </a:rPr>
              <a:t> can work in one of following modes:</a:t>
            </a:r>
          </a:p>
          <a:p>
            <a:pPr lvl="0"/>
            <a:r>
              <a:rPr lang="en-IN" dirty="0">
                <a:effectLst/>
              </a:rPr>
              <a:t>FU1 – moderate power saving mode with 250000bps “over the air” baud rate. Serial port baud rate can be set to any supported value</a:t>
            </a:r>
          </a:p>
          <a:p>
            <a:pPr lvl="0"/>
            <a:r>
              <a:rPr lang="en-IN" dirty="0">
                <a:effectLst/>
              </a:rPr>
              <a:t>FU2 – extreme power saving mode with 250000bps “over the air” speed. Serial port rate is limited to 1200bps, 2400bps, 4800bps</a:t>
            </a:r>
          </a:p>
          <a:p>
            <a:pPr lvl="0"/>
            <a:r>
              <a:rPr lang="en-IN" dirty="0">
                <a:effectLst/>
              </a:rPr>
              <a:t>FU3 – default, general purpose mode. “Over the air” speed differs depending on serial port speed. The same goes for maximum range:</a:t>
            </a:r>
          </a:p>
          <a:p>
            <a:pPr lvl="1"/>
            <a:r>
              <a:rPr lang="en-IN" dirty="0">
                <a:effectLst/>
              </a:rPr>
              <a:t>1200bps ~ 1000m</a:t>
            </a:r>
          </a:p>
          <a:p>
            <a:pPr lvl="1"/>
            <a:r>
              <a:rPr lang="en-IN" dirty="0">
                <a:effectLst/>
              </a:rPr>
              <a:t>2400bps ~ 1000m</a:t>
            </a:r>
          </a:p>
          <a:p>
            <a:pPr lvl="1"/>
            <a:r>
              <a:rPr lang="en-IN" dirty="0">
                <a:effectLst/>
              </a:rPr>
              <a:t>4800bps ~ 500m</a:t>
            </a:r>
          </a:p>
          <a:p>
            <a:pPr lvl="1"/>
            <a:r>
              <a:rPr lang="en-IN" dirty="0">
                <a:effectLst/>
              </a:rPr>
              <a:t>9600bps ~ 500m</a:t>
            </a:r>
          </a:p>
          <a:p>
            <a:pPr lvl="1"/>
            <a:r>
              <a:rPr lang="en-IN" dirty="0">
                <a:effectLst/>
              </a:rPr>
              <a:t>19200bps ~ 250m</a:t>
            </a:r>
          </a:p>
          <a:p>
            <a:pPr lvl="1"/>
            <a:r>
              <a:rPr lang="en-IN" dirty="0">
                <a:effectLst/>
              </a:rPr>
              <a:t>38400bps ~ 250m</a:t>
            </a:r>
          </a:p>
          <a:p>
            <a:pPr lvl="1"/>
            <a:r>
              <a:rPr lang="en-IN" dirty="0">
                <a:effectLst/>
              </a:rPr>
              <a:t>57600bps ~ 100m</a:t>
            </a:r>
          </a:p>
          <a:p>
            <a:pPr lvl="1"/>
            <a:r>
              <a:rPr lang="en-IN" dirty="0">
                <a:effectLst/>
              </a:rPr>
              <a:t>115200bps ~ 100m</a:t>
            </a:r>
          </a:p>
          <a:p>
            <a:endParaRPr lang="en-IN" dirty="0"/>
          </a:p>
        </p:txBody>
      </p:sp>
    </p:spTree>
    <p:extLst>
      <p:ext uri="{BB962C8B-B14F-4D97-AF65-F5344CB8AC3E}">
        <p14:creationId xmlns:p14="http://schemas.microsoft.com/office/powerpoint/2010/main" val="238451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8160"/>
            <a:ext cx="10353761" cy="1326321"/>
          </a:xfrm>
        </p:spPr>
        <p:txBody>
          <a:bodyPr>
            <a:normAutofit/>
          </a:bodyPr>
          <a:lstStyle/>
          <a:p>
            <a:r>
              <a:rPr lang="en-IN" dirty="0" err="1"/>
              <a:t>Hc</a:t>
            </a:r>
            <a:r>
              <a:rPr lang="en-IN" dirty="0"/>
              <a:t> 12 wireless transmitter</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15634" y="1554481"/>
            <a:ext cx="6228715" cy="4808220"/>
          </a:xfrm>
          <a:prstGeom prst="rect">
            <a:avLst/>
          </a:prstGeom>
        </p:spPr>
      </p:pic>
    </p:spTree>
    <p:extLst>
      <p:ext uri="{BB962C8B-B14F-4D97-AF65-F5344CB8AC3E}">
        <p14:creationId xmlns:p14="http://schemas.microsoft.com/office/powerpoint/2010/main" val="728880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65</TotalTime>
  <Words>1199</Words>
  <Application>Microsoft Office PowerPoint</Application>
  <PresentationFormat>Widescreen</PresentationFormat>
  <Paragraphs>160</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Damask</vt:lpstr>
      <vt:lpstr>Arduino flight control system (3 channels)</vt:lpstr>
      <vt:lpstr>introduction</vt:lpstr>
      <vt:lpstr>Wing profile</vt:lpstr>
      <vt:lpstr>Types of airfoils for flying wings</vt:lpstr>
      <vt:lpstr>Aerodynamics of the wing</vt:lpstr>
      <vt:lpstr>aerodynamics</vt:lpstr>
      <vt:lpstr>Hardware/electronics </vt:lpstr>
      <vt:lpstr>Hc12 Transreciever</vt:lpstr>
      <vt:lpstr>Hc 12 wireless transmitter</vt:lpstr>
      <vt:lpstr>Hc12 wireless reciever</vt:lpstr>
      <vt:lpstr>Nrf24l01 transreciever</vt:lpstr>
      <vt:lpstr>PowerPoint Presentation</vt:lpstr>
      <vt:lpstr>Nrf24L01 interfacing with arduino</vt:lpstr>
      <vt:lpstr>Nrf24l01 transmitter</vt:lpstr>
      <vt:lpstr>Nrf24l01 reciever</vt:lpstr>
      <vt:lpstr>Arduino Uno r3</vt:lpstr>
      <vt:lpstr>Arduino uno r3</vt:lpstr>
      <vt:lpstr>Gyro sensors(optional)</vt:lpstr>
      <vt:lpstr>Mpu6050 gyro sensor</vt:lpstr>
      <vt:lpstr>esc[electronic speed controller]</vt:lpstr>
      <vt:lpstr>engine</vt:lpstr>
      <vt:lpstr>propeller</vt:lpstr>
      <vt:lpstr>Wing design</vt:lpstr>
      <vt:lpstr>Wing details</vt:lpstr>
      <vt:lpstr>The leading edge</vt:lpstr>
      <vt:lpstr>The trailing edge</vt:lpstr>
      <vt:lpstr>Government implementations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flight control system (3 channels)</dc:title>
  <dc:creator>SJ</dc:creator>
  <cp:lastModifiedBy>Saurabh Jondhale</cp:lastModifiedBy>
  <cp:revision>11</cp:revision>
  <dcterms:created xsi:type="dcterms:W3CDTF">2020-07-10T08:23:57Z</dcterms:created>
  <dcterms:modified xsi:type="dcterms:W3CDTF">2020-07-11T03:31:07Z</dcterms:modified>
</cp:coreProperties>
</file>