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1427212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390134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B4850E-0881-4B8F-9B37-0DF52A25ED7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4927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C9B5D-C74E-417C-BB9A-CADC9ED0F6A1}"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15796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C9B5D-C74E-417C-BB9A-CADC9ED0F6A1}"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B4850E-0881-4B8F-9B37-0DF52A25ED7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073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C9B5D-C74E-417C-BB9A-CADC9ED0F6A1}"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3193863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2831343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40036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1468752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C9B5D-C74E-417C-BB9A-CADC9ED0F6A1}" type="datetimeFigureOut">
              <a:rPr lang="en-IN" smtClean="0"/>
              <a:t>06-04-2020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368783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CC9B5D-C74E-417C-BB9A-CADC9ED0F6A1}"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92012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C9B5D-C74E-417C-BB9A-CADC9ED0F6A1}" type="datetimeFigureOut">
              <a:rPr lang="en-IN" smtClean="0"/>
              <a:t>06-04-2020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380485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CC9B5D-C74E-417C-BB9A-CADC9ED0F6A1}" type="datetimeFigureOut">
              <a:rPr lang="en-IN" smtClean="0"/>
              <a:t>06-04-2020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70287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CC9B5D-C74E-417C-BB9A-CADC9ED0F6A1}" type="datetimeFigureOut">
              <a:rPr lang="en-IN" smtClean="0"/>
              <a:t>06-04-2020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16937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C9B5D-C74E-417C-BB9A-CADC9ED0F6A1}"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381298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C9B5D-C74E-417C-BB9A-CADC9ED0F6A1}" type="datetimeFigureOut">
              <a:rPr lang="en-IN" smtClean="0"/>
              <a:t>06-04-2020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B4850E-0881-4B8F-9B37-0DF52A25ED7B}" type="slidenum">
              <a:rPr lang="en-IN" smtClean="0"/>
              <a:t>‹#›</a:t>
            </a:fld>
            <a:endParaRPr lang="en-IN"/>
          </a:p>
        </p:txBody>
      </p:sp>
    </p:spTree>
    <p:extLst>
      <p:ext uri="{BB962C8B-B14F-4D97-AF65-F5344CB8AC3E}">
        <p14:creationId xmlns:p14="http://schemas.microsoft.com/office/powerpoint/2010/main" val="149103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C9B5D-C74E-417C-BB9A-CADC9ED0F6A1}" type="datetimeFigureOut">
              <a:rPr lang="en-IN" smtClean="0"/>
              <a:t>06-04-2020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B4850E-0881-4B8F-9B37-0DF52A25ED7B}" type="slidenum">
              <a:rPr lang="en-IN" smtClean="0"/>
              <a:t>‹#›</a:t>
            </a:fld>
            <a:endParaRPr lang="en-IN"/>
          </a:p>
        </p:txBody>
      </p:sp>
    </p:spTree>
    <p:extLst>
      <p:ext uri="{BB962C8B-B14F-4D97-AF65-F5344CB8AC3E}">
        <p14:creationId xmlns:p14="http://schemas.microsoft.com/office/powerpoint/2010/main" val="38787817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D312D0-D265-486E-B850-4E0392AB10CE}"/>
              </a:ext>
            </a:extLst>
          </p:cNvPr>
          <p:cNvSpPr/>
          <p:nvPr/>
        </p:nvSpPr>
        <p:spPr>
          <a:xfrm>
            <a:off x="546652" y="715617"/>
            <a:ext cx="11320670" cy="4333494"/>
          </a:xfrm>
          <a:prstGeom prst="rect">
            <a:avLst/>
          </a:prstGeom>
        </p:spPr>
        <p:txBody>
          <a:bodyPr wrap="square">
            <a:spAutoFit/>
          </a:bodyPr>
          <a:lstStyle/>
          <a:p>
            <a:pPr marL="465455" marR="467360" algn="ctr">
              <a:lnSpc>
                <a:spcPct val="107000"/>
              </a:lnSpc>
              <a:spcBef>
                <a:spcPts val="285"/>
              </a:spcBef>
              <a:spcAft>
                <a:spcPts val="0"/>
              </a:spcAft>
            </a:pPr>
            <a:r>
              <a:rPr lang="en-US" sz="6000" b="1" kern="0" dirty="0">
                <a:solidFill>
                  <a:schemeClr val="accent1">
                    <a:lumMod val="75000"/>
                  </a:schemeClr>
                </a:solidFill>
                <a:latin typeface="Times New Roman" panose="02020603050405020304" pitchFamily="18" charset="0"/>
                <a:ea typeface="Times New Roman" panose="02020603050405020304" pitchFamily="18" charset="0"/>
              </a:rPr>
              <a:t>IBM CAPSTONE PROJECT – The Battle of Neighborhoods:</a:t>
            </a:r>
          </a:p>
          <a:p>
            <a:pPr marL="465455" marR="467360" algn="ctr">
              <a:lnSpc>
                <a:spcPct val="107000"/>
              </a:lnSpc>
              <a:spcBef>
                <a:spcPts val="285"/>
              </a:spcBef>
              <a:spcAft>
                <a:spcPts val="0"/>
              </a:spcAft>
            </a:pPr>
            <a:endParaRPr lang="en-IN" sz="6000" b="1" kern="0" dirty="0">
              <a:solidFill>
                <a:schemeClr val="accent1">
                  <a:lumMod val="75000"/>
                </a:schemeClr>
              </a:solidFill>
              <a:latin typeface="Times New Roman" panose="02020603050405020304" pitchFamily="18" charset="0"/>
              <a:ea typeface="Times New Roman" panose="02020603050405020304" pitchFamily="18" charset="0"/>
            </a:endParaRPr>
          </a:p>
          <a:p>
            <a:pPr marL="465455" marR="466090" algn="ctr">
              <a:lnSpc>
                <a:spcPts val="2525"/>
              </a:lnSpc>
              <a:spcAft>
                <a:spcPts val="0"/>
              </a:spcAft>
            </a:pPr>
            <a:r>
              <a:rPr lang="en-US" sz="6000" b="1" dirty="0">
                <a:solidFill>
                  <a:schemeClr val="accent1">
                    <a:lumMod val="75000"/>
                  </a:schemeClr>
                </a:solidFill>
                <a:latin typeface="Times New Roman" panose="02020603050405020304" pitchFamily="18" charset="0"/>
                <a:ea typeface="Times New Roman" panose="02020603050405020304" pitchFamily="18" charset="0"/>
              </a:rPr>
              <a:t>Cluster Analysis of Toronto</a:t>
            </a:r>
          </a:p>
          <a:p>
            <a:pPr marL="465455" marR="466090" algn="ctr">
              <a:lnSpc>
                <a:spcPts val="2525"/>
              </a:lnSpc>
              <a:spcAft>
                <a:spcPts val="0"/>
              </a:spcAft>
            </a:pPr>
            <a:endParaRPr lang="en-US" sz="6000" b="1" dirty="0">
              <a:solidFill>
                <a:schemeClr val="accent1">
                  <a:lumMod val="75000"/>
                </a:schemeClr>
              </a:solidFill>
              <a:latin typeface="Times New Roman" panose="02020603050405020304" pitchFamily="18" charset="0"/>
              <a:ea typeface="Times New Roman" panose="02020603050405020304" pitchFamily="18" charset="0"/>
            </a:endParaRPr>
          </a:p>
          <a:p>
            <a:pPr marL="465455" marR="466090" algn="ctr">
              <a:lnSpc>
                <a:spcPts val="2525"/>
              </a:lnSpc>
              <a:spcAft>
                <a:spcPts val="0"/>
              </a:spcAft>
            </a:pPr>
            <a:r>
              <a:rPr lang="en-US" sz="6000" b="1" dirty="0">
                <a:solidFill>
                  <a:schemeClr val="accent1">
                    <a:lumMod val="75000"/>
                  </a:schemeClr>
                </a:solidFill>
                <a:latin typeface="Times New Roman" panose="02020603050405020304" pitchFamily="18" charset="0"/>
                <a:ea typeface="Times New Roman" panose="02020603050405020304" pitchFamily="18" charset="0"/>
              </a:rPr>
              <a:t> Coffee shops</a:t>
            </a:r>
            <a:endParaRPr lang="en-IN" sz="3200" dirty="0">
              <a:solidFill>
                <a:schemeClr val="accent1">
                  <a:lumMod val="75000"/>
                </a:schemeClr>
              </a:solidFill>
              <a:latin typeface="Times New Roman" panose="02020603050405020304" pitchFamily="18" charset="0"/>
              <a:ea typeface="Times New Roman" panose="02020603050405020304" pitchFamily="18" charset="0"/>
            </a:endParaRPr>
          </a:p>
          <a:p>
            <a:pPr>
              <a:spcAft>
                <a:spcPts val="0"/>
              </a:spcAft>
            </a:pPr>
            <a:r>
              <a:rPr lang="en-US" b="1" dirty="0">
                <a:solidFill>
                  <a:schemeClr val="accent1">
                    <a:lumMod val="75000"/>
                  </a:schemeClr>
                </a:solidFill>
                <a:latin typeface="Times New Roman" panose="02020603050405020304" pitchFamily="18" charset="0"/>
                <a:ea typeface="Times New Roman" panose="02020603050405020304" pitchFamily="18" charset="0"/>
              </a:rPr>
              <a:t> </a:t>
            </a:r>
            <a:endParaRPr lang="en-IN" sz="1050" dirty="0">
              <a:solidFill>
                <a:schemeClr val="accent1">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652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42C0B8-4A77-4EF6-882A-DB967C043B0B}"/>
              </a:ext>
            </a:extLst>
          </p:cNvPr>
          <p:cNvSpPr/>
          <p:nvPr/>
        </p:nvSpPr>
        <p:spPr>
          <a:xfrm>
            <a:off x="1885122" y="711251"/>
            <a:ext cx="10002078" cy="5539978"/>
          </a:xfrm>
          <a:prstGeom prst="rect">
            <a:avLst/>
          </a:prstGeom>
        </p:spPr>
        <p:txBody>
          <a:bodyPr wrap="square">
            <a:spAutoFit/>
          </a:bodyPr>
          <a:lstStyle/>
          <a:p>
            <a:pPr marL="83820">
              <a:spcBef>
                <a:spcPts val="1785"/>
              </a:spcBef>
              <a:spcAft>
                <a:spcPts val="0"/>
              </a:spcAft>
            </a:pPr>
            <a:r>
              <a:rPr lang="en-US" sz="2800" b="1" dirty="0">
                <a:solidFill>
                  <a:schemeClr val="accent1">
                    <a:lumMod val="75000"/>
                  </a:schemeClr>
                </a:solidFill>
                <a:latin typeface="Times New Roman" panose="02020603050405020304" pitchFamily="18" charset="0"/>
                <a:ea typeface="Times New Roman" panose="02020603050405020304" pitchFamily="18" charset="0"/>
              </a:rPr>
              <a:t>Introduction: Business Problem</a:t>
            </a:r>
            <a:endParaRPr lang="en-IN" sz="2800" b="1"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15"/>
              </a:spcBef>
              <a:spcAft>
                <a:spcPts val="0"/>
              </a:spcAft>
            </a:pPr>
            <a:r>
              <a:rPr lang="en-US" sz="2400" b="1"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83820">
              <a:spcBef>
                <a:spcPts val="5"/>
              </a:spcBef>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In this project I would like to find an optimal location for a Coffee shop in Toronto.</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20"/>
              </a:spcBef>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83820" marR="292735">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The idea is to find a place in the city center, near some clothes shop or landmark in order to have more tourists. It's important that this shop is far from other similar shops.</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15"/>
              </a:spcBef>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83820" marR="302260">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I'll use web scraping in order to get information about possible neighborhoods and </a:t>
            </a:r>
            <a:r>
              <a:rPr lang="en-US" sz="2400" dirty="0" err="1">
                <a:solidFill>
                  <a:schemeClr val="accent1">
                    <a:lumMod val="75000"/>
                  </a:schemeClr>
                </a:solidFill>
                <a:latin typeface="Times New Roman" panose="02020603050405020304" pitchFamily="18" charset="0"/>
                <a:ea typeface="Times New Roman" panose="02020603050405020304" pitchFamily="18" charset="0"/>
              </a:rPr>
              <a:t>Foresquare</a:t>
            </a:r>
            <a:r>
              <a:rPr lang="en-US" sz="2400" dirty="0">
                <a:solidFill>
                  <a:schemeClr val="accent1">
                    <a:lumMod val="75000"/>
                  </a:schemeClr>
                </a:solidFill>
                <a:latin typeface="Times New Roman" panose="02020603050405020304" pitchFamily="18" charset="0"/>
                <a:ea typeface="Times New Roman" panose="02020603050405020304" pitchFamily="18" charset="0"/>
              </a:rPr>
              <a:t> in order to get information about shops.</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25"/>
              </a:spcBef>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83820" marR="148590">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The target audience of this report is any one that is interested in opening a Coffee shop but have no idea in which arrondissement.</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Aft>
                <a:spcPts val="0"/>
              </a:spcAft>
            </a:pPr>
            <a:r>
              <a:rPr lang="en-US" sz="1600"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4459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42B7D9-AE00-4938-AAF7-FDB5F6CF1A97}"/>
              </a:ext>
            </a:extLst>
          </p:cNvPr>
          <p:cNvSpPr/>
          <p:nvPr/>
        </p:nvSpPr>
        <p:spPr>
          <a:xfrm>
            <a:off x="1895060" y="642612"/>
            <a:ext cx="9852991" cy="5755422"/>
          </a:xfrm>
          <a:prstGeom prst="rect">
            <a:avLst/>
          </a:prstGeom>
        </p:spPr>
        <p:txBody>
          <a:bodyPr wrap="square">
            <a:spAutoFit/>
          </a:bodyPr>
          <a:lstStyle/>
          <a:p>
            <a:pPr marL="83820">
              <a:spcBef>
                <a:spcPts val="445"/>
              </a:spcBef>
              <a:spcAft>
                <a:spcPts val="0"/>
              </a:spcAft>
            </a:pPr>
            <a:r>
              <a:rPr lang="en-US" sz="3200" b="1" dirty="0">
                <a:solidFill>
                  <a:schemeClr val="accent1">
                    <a:lumMod val="75000"/>
                  </a:schemeClr>
                </a:solidFill>
                <a:latin typeface="Times New Roman" panose="02020603050405020304" pitchFamily="18" charset="0"/>
                <a:ea typeface="Times New Roman" panose="02020603050405020304" pitchFamily="18" charset="0"/>
              </a:rPr>
              <a:t>Data</a:t>
            </a:r>
            <a:endParaRPr lang="en-IN" sz="3200" b="1" dirty="0">
              <a:solidFill>
                <a:schemeClr val="accent1">
                  <a:lumMod val="75000"/>
                </a:schemeClr>
              </a:solidFill>
              <a:latin typeface="Times New Roman" panose="02020603050405020304" pitchFamily="18" charset="0"/>
              <a:ea typeface="Times New Roman" panose="02020603050405020304" pitchFamily="18" charset="0"/>
            </a:endParaRPr>
          </a:p>
          <a:p>
            <a:pPr>
              <a:spcAft>
                <a:spcPts val="0"/>
              </a:spcAft>
            </a:pPr>
            <a:r>
              <a:rPr lang="en-US" sz="2800" b="1" dirty="0">
                <a:solidFill>
                  <a:schemeClr val="accent1">
                    <a:lumMod val="75000"/>
                  </a:schemeClr>
                </a:solidFill>
                <a:latin typeface="Times New Roman" panose="02020603050405020304" pitchFamily="18" charset="0"/>
                <a:ea typeface="Times New Roman" panose="02020603050405020304" pitchFamily="18" charset="0"/>
              </a:rPr>
              <a:t> </a:t>
            </a:r>
            <a:endParaRPr lang="en-IN" sz="2800" dirty="0">
              <a:solidFill>
                <a:schemeClr val="accent1">
                  <a:lumMod val="75000"/>
                </a:schemeClr>
              </a:solidFill>
              <a:latin typeface="Times New Roman" panose="02020603050405020304" pitchFamily="18" charset="0"/>
              <a:ea typeface="Times New Roman" panose="02020603050405020304" pitchFamily="18" charset="0"/>
            </a:endParaRPr>
          </a:p>
          <a:p>
            <a:pPr marL="83820" marR="200660">
              <a:spcBef>
                <a:spcPts val="5"/>
              </a:spcBef>
              <a:spcAft>
                <a:spcPts val="0"/>
              </a:spcAft>
            </a:pPr>
            <a:r>
              <a:rPr lang="en-US" sz="2800" dirty="0">
                <a:solidFill>
                  <a:schemeClr val="accent1">
                    <a:lumMod val="75000"/>
                  </a:schemeClr>
                </a:solidFill>
                <a:latin typeface="Times New Roman" panose="02020603050405020304" pitchFamily="18" charset="0"/>
                <a:ea typeface="Times New Roman" panose="02020603050405020304" pitchFamily="18" charset="0"/>
              </a:rPr>
              <a:t>The most important criteria is the number of existing Coffee shops in the neighborhood. I'll divide </a:t>
            </a:r>
            <a:r>
              <a:rPr lang="en-US" sz="2800" dirty="0" err="1">
                <a:solidFill>
                  <a:schemeClr val="accent1">
                    <a:lumMod val="75000"/>
                  </a:schemeClr>
                </a:solidFill>
                <a:latin typeface="Times New Roman" panose="02020603050405020304" pitchFamily="18" charset="0"/>
                <a:ea typeface="Times New Roman" panose="02020603050405020304" pitchFamily="18" charset="0"/>
              </a:rPr>
              <a:t>toronto</a:t>
            </a:r>
            <a:r>
              <a:rPr lang="en-US" sz="2800" dirty="0">
                <a:solidFill>
                  <a:schemeClr val="accent1">
                    <a:lumMod val="75000"/>
                  </a:schemeClr>
                </a:solidFill>
                <a:latin typeface="Times New Roman" panose="02020603050405020304" pitchFamily="18" charset="0"/>
                <a:ea typeface="Times New Roman" panose="02020603050405020304" pitchFamily="18" charset="0"/>
              </a:rPr>
              <a:t> according to its arrondissements to define neighborhoods, centered around city center; for each arrondissement I will find the coffee shops in order to calculate the best location for the new shop.</a:t>
            </a:r>
            <a:endParaRPr lang="en-IN" sz="28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20"/>
              </a:spcBef>
              <a:spcAft>
                <a:spcPts val="0"/>
              </a:spcAft>
            </a:pPr>
            <a:r>
              <a:rPr lang="en-US" sz="2800" dirty="0">
                <a:solidFill>
                  <a:schemeClr val="accent1">
                    <a:lumMod val="75000"/>
                  </a:schemeClr>
                </a:solidFill>
                <a:latin typeface="Times New Roman" panose="02020603050405020304" pitchFamily="18" charset="0"/>
                <a:ea typeface="Times New Roman" panose="02020603050405020304" pitchFamily="18" charset="0"/>
              </a:rPr>
              <a:t> </a:t>
            </a:r>
            <a:endParaRPr lang="en-IN" sz="2800" dirty="0">
              <a:solidFill>
                <a:schemeClr val="accent1">
                  <a:lumMod val="75000"/>
                </a:schemeClr>
              </a:solidFill>
              <a:latin typeface="Times New Roman" panose="02020603050405020304" pitchFamily="18" charset="0"/>
              <a:ea typeface="Times New Roman" panose="02020603050405020304" pitchFamily="18" charset="0"/>
            </a:endParaRPr>
          </a:p>
          <a:p>
            <a:pPr marL="83820" marR="318135" algn="just">
              <a:spcAft>
                <a:spcPts val="0"/>
              </a:spcAft>
            </a:pPr>
            <a:r>
              <a:rPr lang="en-US" sz="2800" dirty="0">
                <a:solidFill>
                  <a:schemeClr val="accent1">
                    <a:lumMod val="75000"/>
                  </a:schemeClr>
                </a:solidFill>
                <a:latin typeface="Times New Roman" panose="02020603050405020304" pitchFamily="18" charset="0"/>
                <a:ea typeface="Times New Roman" panose="02020603050405020304" pitchFamily="18" charset="0"/>
              </a:rPr>
              <a:t>Each arrondissement will be approximated using Google Maps API geocoding, every activity its type and location using Foursquare API. The center of </a:t>
            </a:r>
            <a:r>
              <a:rPr lang="en-US" sz="2800" dirty="0" err="1">
                <a:solidFill>
                  <a:schemeClr val="accent1">
                    <a:lumMod val="75000"/>
                  </a:schemeClr>
                </a:solidFill>
                <a:latin typeface="Times New Roman" panose="02020603050405020304" pitchFamily="18" charset="0"/>
                <a:ea typeface="Times New Roman" panose="02020603050405020304" pitchFamily="18" charset="0"/>
              </a:rPr>
              <a:t>toronto</a:t>
            </a:r>
            <a:r>
              <a:rPr lang="en-US" sz="2800" dirty="0">
                <a:solidFill>
                  <a:schemeClr val="accent1">
                    <a:lumMod val="75000"/>
                  </a:schemeClr>
                </a:solidFill>
                <a:latin typeface="Times New Roman" panose="02020603050405020304" pitchFamily="18" charset="0"/>
                <a:ea typeface="Times New Roman" panose="02020603050405020304" pitchFamily="18" charset="0"/>
              </a:rPr>
              <a:t> will be approximated using Google Maps API too.</a:t>
            </a:r>
            <a:endParaRPr lang="en-IN" sz="28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20"/>
              </a:spcBef>
              <a:spcAft>
                <a:spcPts val="0"/>
              </a:spcAft>
            </a:pPr>
            <a:r>
              <a:rPr lang="en-US" sz="2800" dirty="0">
                <a:solidFill>
                  <a:schemeClr val="accent1">
                    <a:lumMod val="75000"/>
                  </a:schemeClr>
                </a:solidFill>
                <a:latin typeface="Times New Roman" panose="02020603050405020304" pitchFamily="18" charset="0"/>
                <a:ea typeface="Times New Roman" panose="02020603050405020304" pitchFamily="18" charset="0"/>
              </a:rPr>
              <a:t> </a:t>
            </a:r>
            <a:endParaRPr lang="en-IN" sz="2800" dirty="0">
              <a:solidFill>
                <a:schemeClr val="accent1">
                  <a:lumMod val="75000"/>
                </a:schemeClr>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8459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8472EC-6F36-4C1B-B5C0-C98856321542}"/>
              </a:ext>
            </a:extLst>
          </p:cNvPr>
          <p:cNvSpPr/>
          <p:nvPr/>
        </p:nvSpPr>
        <p:spPr>
          <a:xfrm>
            <a:off x="1636643" y="659917"/>
            <a:ext cx="10290313" cy="2446632"/>
          </a:xfrm>
          <a:prstGeom prst="rect">
            <a:avLst/>
          </a:prstGeom>
        </p:spPr>
        <p:txBody>
          <a:bodyPr wrap="square">
            <a:spAutoFit/>
          </a:bodyPr>
          <a:lstStyle/>
          <a:p>
            <a:pPr marL="83820">
              <a:spcBef>
                <a:spcPts val="5"/>
              </a:spcBef>
              <a:spcAft>
                <a:spcPts val="0"/>
              </a:spcAft>
            </a:pPr>
            <a:r>
              <a:rPr lang="en-US" sz="2800" b="1" dirty="0">
                <a:solidFill>
                  <a:schemeClr val="accent1">
                    <a:lumMod val="75000"/>
                  </a:schemeClr>
                </a:solidFill>
                <a:latin typeface="Times New Roman" panose="02020603050405020304" pitchFamily="18" charset="0"/>
                <a:ea typeface="Times New Roman" panose="02020603050405020304" pitchFamily="18" charset="0"/>
              </a:rPr>
              <a:t>Data Exploration</a:t>
            </a:r>
            <a:endParaRPr lang="en-IN" sz="2800" b="1"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15"/>
              </a:spcBef>
              <a:spcAft>
                <a:spcPts val="0"/>
              </a:spcAft>
            </a:pPr>
            <a:r>
              <a:rPr lang="en-US" sz="2400" b="1"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83820" marR="454025">
              <a:lnSpc>
                <a:spcPct val="107000"/>
              </a:lnSpc>
              <a:spcAft>
                <a:spcPts val="0"/>
              </a:spcAft>
            </a:pPr>
            <a:r>
              <a:rPr lang="en-US" sz="2400" dirty="0">
                <a:solidFill>
                  <a:schemeClr val="accent1">
                    <a:lumMod val="75000"/>
                  </a:schemeClr>
                </a:solidFill>
                <a:latin typeface="Times New Roman" panose="02020603050405020304" pitchFamily="18" charset="0"/>
                <a:ea typeface="Times New Roman" panose="02020603050405020304" pitchFamily="18" charset="0"/>
              </a:rPr>
              <a:t>After extracting and reading the data, we will translate the above data into a Pandas data frame for processing which would look like this. These are the data elements that are needed when we call Foursquare web service call in order to get the venues available in that arrondissement.</a:t>
            </a:r>
            <a:endParaRPr lang="en-IN" sz="20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DFDE2EE-182C-49EF-8FE7-8629AD752490}"/>
              </a:ext>
            </a:extLst>
          </p:cNvPr>
          <p:cNvPicPr/>
          <p:nvPr/>
        </p:nvPicPr>
        <p:blipFill>
          <a:blip r:embed="rId2">
            <a:extLst>
              <a:ext uri="{28A0092B-C50C-407E-A947-70E740481C1C}">
                <a14:useLocalDpi xmlns:a14="http://schemas.microsoft.com/office/drawing/2010/main" val="0"/>
              </a:ext>
            </a:extLst>
          </a:blip>
          <a:stretch>
            <a:fillRect/>
          </a:stretch>
        </p:blipFill>
        <p:spPr>
          <a:xfrm>
            <a:off x="1893238" y="3379966"/>
            <a:ext cx="9218709" cy="2971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6573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40BF5C-A862-4214-A460-5E74FC56DF4A}"/>
              </a:ext>
            </a:extLst>
          </p:cNvPr>
          <p:cNvSpPr/>
          <p:nvPr/>
        </p:nvSpPr>
        <p:spPr>
          <a:xfrm>
            <a:off x="1696279" y="855337"/>
            <a:ext cx="10061712" cy="1305999"/>
          </a:xfrm>
          <a:prstGeom prst="rect">
            <a:avLst/>
          </a:prstGeom>
        </p:spPr>
        <p:txBody>
          <a:bodyPr wrap="square">
            <a:spAutoFit/>
          </a:bodyPr>
          <a:lstStyle/>
          <a:p>
            <a:pPr marL="17780">
              <a:lnSpc>
                <a:spcPts val="1375"/>
              </a:lnSpc>
              <a:spcAft>
                <a:spcPts val="0"/>
              </a:spcAft>
            </a:pPr>
            <a:r>
              <a:rPr lang="en-US" sz="2800" b="1" dirty="0">
                <a:solidFill>
                  <a:schemeClr val="accent1">
                    <a:lumMod val="75000"/>
                  </a:schemeClr>
                </a:solidFill>
                <a:latin typeface="Times New Roman" panose="02020603050405020304" pitchFamily="18" charset="0"/>
                <a:ea typeface="Times New Roman" panose="02020603050405020304" pitchFamily="18" charset="0"/>
              </a:rPr>
              <a:t>Foursquare</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40"/>
              </a:spcBef>
              <a:spcAft>
                <a:spcPts val="0"/>
              </a:spcAft>
            </a:pPr>
            <a:r>
              <a:rPr lang="en-US" sz="2000" dirty="0">
                <a:solidFill>
                  <a:schemeClr val="accent1">
                    <a:lumMod val="75000"/>
                  </a:schemeClr>
                </a:solidFill>
                <a:latin typeface="Times New Roman" panose="02020603050405020304" pitchFamily="18" charset="0"/>
                <a:ea typeface="Times New Roman" panose="02020603050405020304" pitchFamily="18" charset="0"/>
              </a:rPr>
              <a:t>I use Foursquare API to get info on each activity in each neighborhood. </a:t>
            </a:r>
          </a:p>
          <a:p>
            <a:pPr marL="17780" marR="2309495">
              <a:lnSpc>
                <a:spcPct val="116000"/>
              </a:lnSpc>
              <a:spcAft>
                <a:spcPts val="0"/>
              </a:spcAft>
            </a:pPr>
            <a:r>
              <a:rPr lang="en-US" sz="2000" dirty="0">
                <a:solidFill>
                  <a:schemeClr val="accent1">
                    <a:lumMod val="75000"/>
                  </a:schemeClr>
                </a:solidFill>
                <a:latin typeface="Times New Roman" panose="02020603050405020304" pitchFamily="18" charset="0"/>
                <a:ea typeface="Times New Roman" panose="02020603050405020304" pitchFamily="18" charset="0"/>
              </a:rPr>
              <a:t>I'm interested in activity that sell coffee...</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17780">
              <a:spcBef>
                <a:spcPts val="20"/>
              </a:spcBef>
              <a:spcAft>
                <a:spcPts val="0"/>
              </a:spcAft>
            </a:pP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3B674E8-96A6-4454-841C-34FC9CD543A7}"/>
              </a:ext>
            </a:extLst>
          </p:cNvPr>
          <p:cNvPicPr/>
          <p:nvPr/>
        </p:nvPicPr>
        <p:blipFill>
          <a:blip r:embed="rId2">
            <a:extLst>
              <a:ext uri="{28A0092B-C50C-407E-A947-70E740481C1C}">
                <a14:useLocalDpi xmlns:a14="http://schemas.microsoft.com/office/drawing/2010/main" val="0"/>
              </a:ext>
            </a:extLst>
          </a:blip>
          <a:stretch>
            <a:fillRect/>
          </a:stretch>
        </p:blipFill>
        <p:spPr>
          <a:xfrm>
            <a:off x="1713174" y="1966954"/>
            <a:ext cx="9826155" cy="4433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92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FE2D51-74CC-4531-9D88-0D1525F4E262}"/>
              </a:ext>
            </a:extLst>
          </p:cNvPr>
          <p:cNvSpPr/>
          <p:nvPr/>
        </p:nvSpPr>
        <p:spPr>
          <a:xfrm>
            <a:off x="1517373" y="181853"/>
            <a:ext cx="10499035" cy="1695336"/>
          </a:xfrm>
          <a:prstGeom prst="rect">
            <a:avLst/>
          </a:prstGeom>
        </p:spPr>
        <p:txBody>
          <a:bodyPr wrap="square">
            <a:spAutoFit/>
          </a:bodyPr>
          <a:lstStyle/>
          <a:p>
            <a:pPr>
              <a:spcAft>
                <a:spcPts val="0"/>
              </a:spcAft>
            </a:pPr>
            <a:r>
              <a:rPr lang="en-US" sz="2000" dirty="0">
                <a:solidFill>
                  <a:schemeClr val="accent1">
                    <a:lumMod val="75000"/>
                  </a:schemeClr>
                </a:solidFill>
                <a:latin typeface="Times New Roman" panose="02020603050405020304" pitchFamily="18" charset="0"/>
                <a:ea typeface="Times New Roman" panose="02020603050405020304" pitchFamily="18" charset="0"/>
              </a:rPr>
              <a:t>I prefer to concentrate only in coffee shops so I filter the data and I try to identify cluster for each arrondissement.</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35"/>
              </a:spcBef>
              <a:spcAft>
                <a:spcPts val="0"/>
              </a:spcAft>
            </a:pPr>
            <a:r>
              <a:rPr lang="en-US" dirty="0">
                <a:solidFill>
                  <a:schemeClr val="accent1">
                    <a:lumMod val="75000"/>
                  </a:schemeClr>
                </a:solidFill>
                <a:latin typeface="Times New Roman" panose="02020603050405020304" pitchFamily="18" charset="0"/>
                <a:ea typeface="Times New Roman" panose="02020603050405020304" pitchFamily="18" charset="0"/>
              </a:rPr>
              <a:t> </a:t>
            </a:r>
            <a:r>
              <a:rPr lang="en-US" sz="2000" dirty="0">
                <a:solidFill>
                  <a:schemeClr val="accent1">
                    <a:lumMod val="75000"/>
                  </a:schemeClr>
                </a:solidFill>
                <a:latin typeface="Times New Roman" panose="02020603050405020304" pitchFamily="18" charset="0"/>
                <a:ea typeface="Times New Roman" panose="02020603050405020304" pitchFamily="18" charset="0"/>
              </a:rPr>
              <a:t>Arrondissements 8,10,11 have not any coffee shop so are perfect place.</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a:spcBef>
                <a:spcPts val="25"/>
              </a:spcBef>
              <a:spcAft>
                <a:spcPts val="0"/>
              </a:spcAft>
            </a:pPr>
            <a:r>
              <a:rPr lang="en-US" dirty="0">
                <a:solidFill>
                  <a:schemeClr val="accent1">
                    <a:lumMod val="75000"/>
                  </a:schemeClr>
                </a:solidFill>
                <a:latin typeface="Times New Roman" panose="02020603050405020304" pitchFamily="18" charset="0"/>
                <a:ea typeface="Times New Roman" panose="02020603050405020304" pitchFamily="18" charset="0"/>
              </a:rPr>
              <a:t> </a:t>
            </a:r>
            <a:r>
              <a:rPr lang="en-US" sz="2000" dirty="0">
                <a:solidFill>
                  <a:schemeClr val="accent1">
                    <a:lumMod val="75000"/>
                  </a:schemeClr>
                </a:solidFill>
                <a:latin typeface="Times New Roman" panose="02020603050405020304" pitchFamily="18" charset="0"/>
                <a:ea typeface="Times New Roman" panose="02020603050405020304" pitchFamily="18" charset="0"/>
              </a:rPr>
              <a:t>However I visualize cluster related to the other arrondissement</a:t>
            </a:r>
            <a:endParaRPr lang="en-IN" sz="2400" dirty="0">
              <a:solidFill>
                <a:schemeClr val="accent1">
                  <a:lumMod val="75000"/>
                </a:schemeClr>
              </a:solidFill>
              <a:latin typeface="Times New Roman" panose="02020603050405020304" pitchFamily="18" charset="0"/>
              <a:ea typeface="Times New Roman" panose="02020603050405020304" pitchFamily="18" charset="0"/>
            </a:endParaRPr>
          </a:p>
          <a:p>
            <a:pPr marL="83820">
              <a:spcBef>
                <a:spcPts val="460"/>
              </a:spcBef>
              <a:spcAft>
                <a:spcPts val="0"/>
              </a:spcAft>
            </a:pPr>
            <a:r>
              <a:rPr lang="en-US" sz="2000" dirty="0">
                <a:solidFill>
                  <a:schemeClr val="accent1">
                    <a:lumMod val="75000"/>
                  </a:schemeClr>
                </a:solidFill>
                <a:latin typeface="Times New Roman" panose="02020603050405020304" pitchFamily="18" charset="0"/>
                <a:ea typeface="Times New Roman" panose="02020603050405020304" pitchFamily="18" charset="0"/>
              </a:rPr>
              <a:t> </a:t>
            </a:r>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30D1F764-B0E6-402A-930B-EBBBFFB4EB7E}"/>
              </a:ext>
            </a:extLst>
          </p:cNvPr>
          <p:cNvPicPr/>
          <p:nvPr/>
        </p:nvPicPr>
        <p:blipFill>
          <a:blip r:embed="rId2">
            <a:extLst>
              <a:ext uri="{28A0092B-C50C-407E-A947-70E740481C1C}">
                <a14:useLocalDpi xmlns:a14="http://schemas.microsoft.com/office/drawing/2010/main" val="0"/>
              </a:ext>
            </a:extLst>
          </a:blip>
          <a:stretch>
            <a:fillRect/>
          </a:stretch>
        </p:blipFill>
        <p:spPr>
          <a:xfrm>
            <a:off x="1643752" y="1726923"/>
            <a:ext cx="9686857" cy="3749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BDBEDC79-24D4-4448-ABC0-98C02E362B35}"/>
              </a:ext>
            </a:extLst>
          </p:cNvPr>
          <p:cNvSpPr/>
          <p:nvPr/>
        </p:nvSpPr>
        <p:spPr>
          <a:xfrm>
            <a:off x="1633330" y="5695284"/>
            <a:ext cx="10558670" cy="1030090"/>
          </a:xfrm>
          <a:prstGeom prst="rect">
            <a:avLst/>
          </a:prstGeom>
        </p:spPr>
        <p:txBody>
          <a:bodyPr wrap="square">
            <a:spAutoFit/>
          </a:bodyPr>
          <a:lstStyle/>
          <a:p>
            <a:pPr marR="223520">
              <a:lnSpc>
                <a:spcPct val="116000"/>
              </a:lnSpc>
              <a:spcBef>
                <a:spcPts val="460"/>
              </a:spcBef>
              <a:spcAft>
                <a:spcPts val="0"/>
              </a:spcAft>
            </a:pPr>
            <a:r>
              <a:rPr lang="en-US" dirty="0">
                <a:solidFill>
                  <a:schemeClr val="accent1">
                    <a:lumMod val="75000"/>
                  </a:schemeClr>
                </a:solidFill>
                <a:latin typeface="Times New Roman" panose="02020603050405020304" pitchFamily="18" charset="0"/>
                <a:ea typeface="Times New Roman" panose="02020603050405020304" pitchFamily="18" charset="0"/>
              </a:rPr>
              <a:t>As we can see most of them are concentrated in the city center </a:t>
            </a:r>
            <a:r>
              <a:rPr lang="en-US" dirty="0" err="1">
                <a:solidFill>
                  <a:schemeClr val="accent1">
                    <a:lumMod val="75000"/>
                  </a:schemeClr>
                </a:solidFill>
                <a:latin typeface="Times New Roman" panose="02020603050405020304" pitchFamily="18" charset="0"/>
                <a:ea typeface="Times New Roman" panose="02020603050405020304" pitchFamily="18" charset="0"/>
              </a:rPr>
              <a:t>buti</a:t>
            </a:r>
            <a:r>
              <a:rPr lang="en-US" dirty="0">
                <a:solidFill>
                  <a:schemeClr val="accent1">
                    <a:lumMod val="75000"/>
                  </a:schemeClr>
                </a:solidFill>
                <a:latin typeface="Times New Roman" panose="02020603050405020304" pitchFamily="18" charset="0"/>
                <a:ea typeface="Times New Roman" panose="02020603050405020304" pitchFamily="18" charset="0"/>
              </a:rPr>
              <a:t> f the client </a:t>
            </a:r>
            <a:r>
              <a:rPr lang="en-US" dirty="0" err="1">
                <a:solidFill>
                  <a:schemeClr val="accent1">
                    <a:lumMod val="75000"/>
                  </a:schemeClr>
                </a:solidFill>
                <a:latin typeface="Times New Roman" panose="02020603050405020304" pitchFamily="18" charset="0"/>
                <a:ea typeface="Times New Roman" panose="02020603050405020304" pitchFamily="18" charset="0"/>
              </a:rPr>
              <a:t>dosen’t</a:t>
            </a:r>
            <a:r>
              <a:rPr lang="en-US" dirty="0">
                <a:solidFill>
                  <a:schemeClr val="accent1">
                    <a:lumMod val="75000"/>
                  </a:schemeClr>
                </a:solidFill>
                <a:latin typeface="Times New Roman" panose="02020603050405020304" pitchFamily="18" charset="0"/>
                <a:ea typeface="Times New Roman" panose="02020603050405020304" pitchFamily="18" charset="0"/>
              </a:rPr>
              <a:t> matter about the distance from the center in the rest of the city there a lot of good place near other activity as we have seen above.</a:t>
            </a:r>
            <a:endParaRPr lang="en-IN" sz="2000" dirty="0">
              <a:solidFill>
                <a:schemeClr val="accent1">
                  <a:lumMod val="7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497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DB2D3-8F68-4C9A-A0F3-6F2C4BBA695D}"/>
              </a:ext>
            </a:extLst>
          </p:cNvPr>
          <p:cNvSpPr txBox="1"/>
          <p:nvPr/>
        </p:nvSpPr>
        <p:spPr>
          <a:xfrm>
            <a:off x="3995529" y="2544417"/>
            <a:ext cx="4880113" cy="923330"/>
          </a:xfrm>
          <a:prstGeom prst="rect">
            <a:avLst/>
          </a:prstGeom>
          <a:noFill/>
        </p:spPr>
        <p:txBody>
          <a:bodyPr wrap="square" rtlCol="0">
            <a:spAutoFit/>
          </a:bodyPr>
          <a:lstStyle/>
          <a:p>
            <a:r>
              <a:rPr lang="en-IN" sz="5400" b="1" dirty="0">
                <a:solidFill>
                  <a:schemeClr val="accent1">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7988402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TotalTime>
  <Words>392</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dc:creator>
  <cp:lastModifiedBy>aditya</cp:lastModifiedBy>
  <cp:revision>2</cp:revision>
  <dcterms:created xsi:type="dcterms:W3CDTF">2020-04-05T19:37:22Z</dcterms:created>
  <dcterms:modified xsi:type="dcterms:W3CDTF">2020-04-05T19:48:46Z</dcterms:modified>
</cp:coreProperties>
</file>