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1"/>
  </p:notesMasterIdLst>
  <p:sldIdLst>
    <p:sldId id="258" r:id="rId3"/>
    <p:sldId id="353" r:id="rId4"/>
    <p:sldId id="362" r:id="rId5"/>
    <p:sldId id="385" r:id="rId6"/>
    <p:sldId id="386" r:id="rId7"/>
    <p:sldId id="387" r:id="rId8"/>
    <p:sldId id="388" r:id="rId9"/>
    <p:sldId id="389" r:id="rId10"/>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08" autoAdjust="0"/>
  </p:normalViewPr>
  <p:slideViewPr>
    <p:cSldViewPr>
      <p:cViewPr>
        <p:scale>
          <a:sx n="120" d="100"/>
          <a:sy n="120" d="100"/>
        </p:scale>
        <p:origin x="-72" y="216"/>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3/17/2015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 We will do our best 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 We want to know how you are doing with the course, what confuses you, what learning style works for you and what doesn’t – keep us updated so we can help you to </a:t>
            </a:r>
            <a:r>
              <a:rPr lang="en-US" baseline="0" smtClean="0"/>
              <a:t>be successful – </a:t>
            </a:r>
            <a:r>
              <a:rPr lang="en-US" baseline="0" smtClean="0"/>
              <a:t>we are also going to be giving you lots of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a:t>
            </a:r>
            <a:r>
              <a:rPr lang="en-US" baseline="0" dirty="0" smtClean="0"/>
              <a:t>– We will be teaching you a combination of theory and practical implementation and having you practice things as much as possible – our goal is that you can effectively use these tools to do data science – data science means implementation, not just ideas</a:t>
            </a:r>
          </a:p>
          <a:p>
            <a:endParaRPr lang="en-US" baseline="0" dirty="0" smtClean="0"/>
          </a:p>
          <a:p>
            <a:r>
              <a:rPr lang="en-US" smtClean="0"/>
              <a:t>Balance </a:t>
            </a:r>
            <a:r>
              <a:rPr lang="en-US" dirty="0" smtClean="0"/>
              <a:t>depth with breadth </a:t>
            </a:r>
            <a:r>
              <a:rPr lang="en-US" smtClean="0"/>
              <a:t>– We </a:t>
            </a:r>
            <a:r>
              <a:rPr lang="en-US" baseline="0" smtClean="0"/>
              <a:t>want </a:t>
            </a:r>
            <a:r>
              <a:rPr lang="en-US" baseline="0" dirty="0" smtClean="0"/>
              <a:t>you to know enough depth that you understand what you are doing, but not so much that we exclude </a:t>
            </a:r>
            <a:r>
              <a:rPr lang="en-US" baseline="0" smtClean="0"/>
              <a:t>crucial </a:t>
            </a:r>
            <a:r>
              <a:rPr lang="en-US" baseline="0" smtClean="0"/>
              <a:t>topics</a:t>
            </a:r>
            <a:endParaRPr lang="en-US" baseline="0" dirty="0" smtClean="0"/>
          </a:p>
          <a:p>
            <a:endParaRPr lang="en-US" baseline="0" dirty="0" smtClean="0"/>
          </a:p>
          <a:p>
            <a:r>
              <a:rPr lang="en-US" baseline="0" smtClean="0"/>
              <a:t>Modified based on experience – There is so much that could be included in a “data science” course - what we teach, how we teach, and even the order in which we teach topics is something we have tuned based upon our experiences with this course – you will get the best course we have ever taught!</a:t>
            </a:r>
          </a:p>
          <a:p>
            <a:endParaRPr lang="en-US" baseline="0" smtClean="0"/>
          </a:p>
          <a:p>
            <a:r>
              <a:rPr lang="en-US" baseline="0" smtClean="0"/>
              <a:t>Course project – We are going to focus on the project from the start because that is where a lot of learning will occur</a:t>
            </a: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smtClean="0"/>
              <a:t>Help </a:t>
            </a:r>
            <a:r>
              <a:rPr lang="en-US" baseline="0" dirty="0" smtClean="0"/>
              <a:t>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a:t>
            </a:r>
            <a:r>
              <a:rPr lang="en-US" sz="3000" dirty="0" smtClean="0">
                <a:latin typeface="PFDinTextCompPro-Bold" charset="0"/>
                <a:ea typeface="ヒラギノ角ゴ ProN W6" charset="0"/>
                <a:cs typeface="ヒラギノ角ゴ ProN W6" charset="0"/>
              </a:rPr>
              <a:t>. Instructor Philosophy</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Content Philosophy</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III. </a:t>
            </a:r>
            <a:r>
              <a:rPr lang="en-US" sz="3000" dirty="0" smtClean="0">
                <a:latin typeface="PFDinTextCompPro-Bold" charset="0"/>
                <a:ea typeface="ヒラギノ角ゴ ProN W6" charset="0"/>
                <a:cs typeface="ヒラギノ角ゴ ProN W6" charset="0"/>
              </a:rPr>
              <a:t>How to Succeed</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IV</a:t>
            </a:r>
            <a:r>
              <a:rPr lang="en-US" sz="3000" dirty="0" smtClean="0">
                <a:latin typeface="PFDinTextCompPro-Bold" charset="0"/>
                <a:ea typeface="ヒラギノ角ゴ ProN W6" charset="0"/>
                <a:cs typeface="ヒラギノ角ゴ ProN W6" charset="0"/>
              </a:rPr>
              <a:t>. Typical Class</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V</a:t>
            </a:r>
            <a:r>
              <a:rPr lang="en-US" sz="3000" smtClean="0">
                <a:latin typeface="PFDinTextCompPro-Bold" charset="0"/>
                <a:ea typeface="ヒラギノ角ゴ ProN W6" charset="0"/>
                <a:cs typeface="ヒラギノ角ゴ ProN W6" charset="0"/>
              </a:rPr>
              <a:t>. Logistics</a:t>
            </a:r>
            <a:r>
              <a:rPr lang="en-US" sz="3000">
                <a:latin typeface="PFDinTextCompPro-Bold" charset="0"/>
                <a:ea typeface="ヒラギノ角ゴ ProN W6" charset="0"/>
                <a:cs typeface="ヒラギノ角ゴ ProN W6" charset="0"/>
              </a:rPr>
              <a:t/>
            </a:r>
            <a:br>
              <a:rPr lang="en-US" sz="3000">
                <a:latin typeface="PFDinTextCompPro-Bold" charset="0"/>
                <a:ea typeface="ヒラギノ角ゴ ProN W6" charset="0"/>
                <a:cs typeface="ヒラギノ角ゴ ProN W6" charset="0"/>
              </a:rPr>
            </a:br>
            <a:r>
              <a:rPr lang="en-US" sz="3000">
                <a:latin typeface="PFDinTextCompPro-Bold" charset="0"/>
                <a:ea typeface="ヒラギノ角ゴ ProN W6" charset="0"/>
                <a:cs typeface="ヒラギノ角ゴ ProN W6" charset="0"/>
              </a:rPr>
              <a:t>VI</a:t>
            </a:r>
            <a:r>
              <a:rPr lang="en-US" sz="3000" smtClean="0">
                <a:latin typeface="PFDinTextCompPro-Bold" charset="0"/>
                <a:ea typeface="ヒラギノ角ゴ ProN W6" charset="0"/>
                <a:cs typeface="ヒラギノ角ゴ ProN W6" charset="0"/>
              </a:rPr>
              <a:t>. </a:t>
            </a:r>
            <a:r>
              <a:rPr lang="en-US" sz="3000" smtClean="0">
                <a:latin typeface="PFDinTextCompPro-Bold" charset="0"/>
                <a:ea typeface="ヒラギノ角ゴ ProN W6" charset="0"/>
                <a:cs typeface="ヒラギノ角ゴ ProN W6" charset="0"/>
              </a:rPr>
              <a:t>Course Schedule</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smtClean="0"/>
              <a:t>Balance </a:t>
            </a:r>
            <a:r>
              <a:rPr lang="en-US" sz="2000" dirty="0" smtClean="0"/>
              <a:t>depth </a:t>
            </a:r>
            <a:r>
              <a:rPr lang="en-US" sz="2000" smtClean="0"/>
              <a:t>with </a:t>
            </a:r>
            <a:r>
              <a:rPr lang="en-US" sz="2000" smtClean="0"/>
              <a:t>breadth</a:t>
            </a:r>
          </a:p>
          <a:p>
            <a:pPr marL="285750" indent="-285750" algn="l">
              <a:buFont typeface="Arial"/>
              <a:buChar char="•"/>
            </a:pPr>
            <a:endParaRPr lang="en-US" sz="2000"/>
          </a:p>
          <a:p>
            <a:pPr marL="285750" indent="-285750" algn="l">
              <a:buFont typeface="Arial"/>
              <a:buChar char="•"/>
            </a:pPr>
            <a:r>
              <a:rPr lang="en-US" sz="2000" smtClean="0"/>
              <a:t>Modified based on experience</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smtClean="0"/>
              <a:t>Help </a:t>
            </a:r>
            <a:r>
              <a:rPr lang="en-US" sz="2000" dirty="0" smtClean="0"/>
              <a:t>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Discussion of readings</a:t>
            </a:r>
            <a:endParaRPr lang="en-US" sz="2000" dirty="0" smtClean="0"/>
          </a:p>
          <a:p>
            <a:pPr marL="285750" indent="-285750" algn="l">
              <a:buFont typeface="Arial"/>
              <a:buChar char="•"/>
            </a:pPr>
            <a:endParaRPr lang="en-US" sz="2000" dirty="0"/>
          </a:p>
          <a:p>
            <a:pPr marL="285750" indent="-285750" algn="l">
              <a:buFont typeface="Arial"/>
              <a:buChar char="•"/>
            </a:pPr>
            <a:r>
              <a:rPr lang="en-US" sz="2000" smtClean="0"/>
              <a:t>Lecture</a:t>
            </a:r>
            <a:endParaRPr lang="en-US" sz="2000" dirty="0" smtClean="0"/>
          </a:p>
          <a:p>
            <a:pPr marL="285750" indent="-285750" algn="l">
              <a:buFont typeface="Arial"/>
              <a:buChar char="•"/>
            </a:pPr>
            <a:endParaRPr lang="en-US" sz="2000" dirty="0"/>
          </a:p>
          <a:p>
            <a:pPr marL="285750" indent="-285750" algn="l">
              <a:buFont typeface="Arial"/>
              <a:buChar char="•"/>
            </a:pPr>
            <a:r>
              <a:rPr lang="en-US" sz="2000"/>
              <a:t>Code walk-throughs</a:t>
            </a:r>
          </a:p>
          <a:p>
            <a:pPr marL="285750" indent="-285750" algn="l">
              <a:buFont typeface="Arial"/>
              <a:buChar char="•"/>
            </a:pPr>
            <a:endParaRPr lang="en-US" sz="2000" smtClean="0"/>
          </a:p>
          <a:p>
            <a:pPr marL="285750" indent="-285750" algn="l">
              <a:buFont typeface="Arial"/>
              <a:buChar char="•"/>
            </a:pPr>
            <a:r>
              <a:rPr lang="en-US" sz="2000" smtClean="0"/>
              <a:t>Code exercises</a:t>
            </a:r>
            <a:endParaRPr lang="en-US" sz="2000" dirty="0" smtClean="0"/>
          </a:p>
        </p:txBody>
      </p:sp>
    </p:spTree>
    <p:extLst>
      <p:ext uri="{BB962C8B-B14F-4D97-AF65-F5344CB8AC3E}">
        <p14:creationId xmlns:p14="http://schemas.microsoft.com/office/powerpoint/2010/main" val="394776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Bathrooms</a:t>
            </a:r>
          </a:p>
          <a:p>
            <a:pPr marL="285750" indent="-285750" algn="l">
              <a:buFont typeface="Arial"/>
              <a:buChar char="•"/>
            </a:pPr>
            <a:r>
              <a:rPr lang="en-US" sz="2000" dirty="0" smtClean="0"/>
              <a:t>Parking</a:t>
            </a:r>
          </a:p>
          <a:p>
            <a:pPr marL="285750" indent="-285750" algn="l">
              <a:buFont typeface="Arial"/>
              <a:buChar char="•"/>
            </a:pPr>
            <a:r>
              <a:rPr lang="en-US" sz="2000" dirty="0" smtClean="0"/>
              <a:t>Dress code</a:t>
            </a:r>
          </a:p>
          <a:p>
            <a:pPr marL="285750" indent="-285750" algn="l">
              <a:buFont typeface="Arial"/>
              <a:buChar char="•"/>
            </a:pPr>
            <a:r>
              <a:rPr lang="en-US" sz="2000" dirty="0" smtClean="0"/>
              <a:t>Start and end on time</a:t>
            </a:r>
          </a:p>
          <a:p>
            <a:pPr marL="285750" indent="-285750" algn="l">
              <a:buFont typeface="Arial"/>
              <a:buChar char="•"/>
            </a:pPr>
            <a:r>
              <a:rPr lang="en-US" sz="2000" dirty="0" smtClean="0"/>
              <a:t>Missing class</a:t>
            </a:r>
          </a:p>
          <a:p>
            <a:pPr marL="285750" indent="-285750" algn="l">
              <a:buFont typeface="Arial"/>
              <a:buChar char="•"/>
            </a:pPr>
            <a:r>
              <a:rPr lang="en-US" sz="2000" smtClean="0"/>
              <a:t>Slack instead of </a:t>
            </a:r>
            <a:r>
              <a:rPr lang="en-US" sz="2000" smtClean="0"/>
              <a:t>email</a:t>
            </a:r>
          </a:p>
          <a:p>
            <a:pPr marL="285750" indent="-285750" algn="l">
              <a:buFont typeface="Arial"/>
              <a:buChar char="•"/>
            </a:pPr>
            <a:r>
              <a:rPr lang="en-US" sz="2000" smtClean="0"/>
              <a:t>Homework due every Monday</a:t>
            </a:r>
            <a:endParaRPr lang="en-US" sz="2000" dirty="0" smtClean="0"/>
          </a:p>
          <a:p>
            <a:pPr marL="285750" indent="-285750" algn="l">
              <a:buFont typeface="Arial"/>
              <a:buChar char="•"/>
            </a:pPr>
            <a:r>
              <a:rPr lang="en-US" sz="2000" smtClean="0"/>
              <a:t>Office </a:t>
            </a:r>
            <a:r>
              <a:rPr lang="en-US" sz="2000" dirty="0" smtClean="0"/>
              <a:t>hours</a:t>
            </a:r>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Course Schedule</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1100137" y="1257300"/>
            <a:ext cx="6858000" cy="1015663"/>
          </a:xfrm>
          <a:prstGeom prst="rect">
            <a:avLst/>
          </a:prstGeom>
        </p:spPr>
        <p:txBody>
          <a:bodyPr wrap="square">
            <a:spAutoFit/>
          </a:bodyPr>
          <a:lstStyle/>
          <a:p>
            <a:pPr marL="285750" indent="-285750" algn="l">
              <a:buFont typeface="Arial"/>
              <a:buChar char="•"/>
            </a:pPr>
            <a:r>
              <a:rPr lang="en-US" sz="2000" smtClean="0"/>
              <a:t>Walk-through of course schedule</a:t>
            </a:r>
            <a:endParaRPr lang="en-US" sz="2000" dirty="0" smtClean="0"/>
          </a:p>
          <a:p>
            <a:pPr marL="285750" indent="-285750" algn="l">
              <a:buFont typeface="Arial"/>
              <a:buChar char="•"/>
            </a:pPr>
            <a:endParaRPr lang="en-US" sz="2000" dirty="0"/>
          </a:p>
          <a:p>
            <a:pPr marL="285750" indent="-285750" algn="l">
              <a:buFont typeface="Arial"/>
              <a:buChar char="•"/>
            </a:pPr>
            <a:r>
              <a:rPr lang="en-US" sz="2000" smtClean="0"/>
              <a:t>Walk-through of project schedule</a:t>
            </a:r>
            <a:endParaRPr lang="en-US" sz="2000" dirty="0" smtClean="0"/>
          </a:p>
        </p:txBody>
      </p:sp>
    </p:spTree>
    <p:extLst>
      <p:ext uri="{BB962C8B-B14F-4D97-AF65-F5344CB8AC3E}">
        <p14:creationId xmlns:p14="http://schemas.microsoft.com/office/powerpoint/2010/main" val="2662300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8101</TotalTime>
  <Pages>0</Pages>
  <Words>567</Words>
  <Characters>0</Characters>
  <Application>Microsoft Office PowerPoint</Application>
  <PresentationFormat>Custom</PresentationFormat>
  <Lines>0</Lines>
  <Paragraphs>84</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GA_Instructor_Template_Deck</vt:lpstr>
      <vt:lpstr>Agenda</vt:lpstr>
      <vt:lpstr> Data Science Course Overview</vt:lpstr>
      <vt:lpstr> I. Instructor Philosophy II. Content Philosophy III. How to Succeed IV. Typical Class V. Logistics VI. Course Schedule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564</cp:revision>
  <dcterms:modified xsi:type="dcterms:W3CDTF">2015-03-17T21:38:33Z</dcterms:modified>
</cp:coreProperties>
</file>