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8"/>
  </p:notesMasterIdLst>
  <p:sldIdLst>
    <p:sldId id="382" r:id="rId3"/>
    <p:sldId id="340" r:id="rId4"/>
    <p:sldId id="326" r:id="rId5"/>
    <p:sldId id="344" r:id="rId6"/>
    <p:sldId id="415" r:id="rId7"/>
    <p:sldId id="418" r:id="rId8"/>
    <p:sldId id="419" r:id="rId9"/>
    <p:sldId id="436" r:id="rId10"/>
    <p:sldId id="355" r:id="rId11"/>
    <p:sldId id="438" r:id="rId12"/>
    <p:sldId id="421" r:id="rId13"/>
    <p:sldId id="423" r:id="rId14"/>
    <p:sldId id="439" r:id="rId15"/>
    <p:sldId id="425" r:id="rId16"/>
    <p:sldId id="426" r:id="rId17"/>
    <p:sldId id="428" r:id="rId18"/>
    <p:sldId id="427" r:id="rId19"/>
    <p:sldId id="394" r:id="rId20"/>
    <p:sldId id="386" r:id="rId21"/>
    <p:sldId id="393" r:id="rId22"/>
    <p:sldId id="402" r:id="rId23"/>
    <p:sldId id="396" r:id="rId24"/>
    <p:sldId id="397" r:id="rId25"/>
    <p:sldId id="399" r:id="rId26"/>
    <p:sldId id="435" r:id="rId2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32" autoAdjust="0"/>
  </p:normalViewPr>
  <p:slideViewPr>
    <p:cSldViewPr>
      <p:cViewPr>
        <p:scale>
          <a:sx n="120" d="100"/>
          <a:sy n="120" d="100"/>
        </p:scale>
        <p:origin x="-72" y="-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3/27/2015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3009900"/>
            <a:ext cx="8469313" cy="1600200"/>
          </a:xfrm>
        </p:spPr>
        <p:txBody>
          <a:bodyPr/>
          <a:lstStyle/>
          <a:p>
            <a:pPr>
              <a:defRPr/>
            </a:pPr>
            <a:r>
              <a:rPr lang="en-US" sz="9000" smtClean="0"/>
              <a:t>DATA </a:t>
            </a:r>
            <a:r>
              <a:rPr lang="en-US" sz="9000" dirty="0" smtClean="0"/>
              <a:t>SCIENCE</a:t>
            </a:r>
            <a:br>
              <a:rPr lang="en-US" sz="9000" dirty="0" smtClean="0"/>
            </a:br>
            <a:r>
              <a:rPr lang="en-US" sz="5000" dirty="0" smtClean="0"/>
              <a:t>machine </a:t>
            </a:r>
            <a:r>
              <a:rPr lang="en-US" sz="5000" smtClean="0"/>
              <a:t>learning AND </a:t>
            </a:r>
            <a:r>
              <a:rPr lang="en-US" sz="5000" dirty="0" smtClean="0"/>
              <a:t>KNN</a:t>
            </a:r>
            <a:endParaRPr lang="en-US" sz="5000" dirty="0"/>
          </a:p>
        </p:txBody>
      </p:sp>
    </p:spTree>
    <p:extLst>
      <p:ext uri="{BB962C8B-B14F-4D97-AF65-F5344CB8AC3E}">
        <p14:creationId xmlns:p14="http://schemas.microsoft.com/office/powerpoint/2010/main" val="25726565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Categories of 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5" name="Rectangle 4"/>
          <p:cNvSpPr/>
          <p:nvPr/>
        </p:nvSpPr>
        <p:spPr>
          <a:xfrm>
            <a:off x="642937" y="1164372"/>
            <a:ext cx="8001000" cy="2862322"/>
          </a:xfrm>
          <a:prstGeom prst="rect">
            <a:avLst/>
          </a:prstGeom>
        </p:spPr>
        <p:txBody>
          <a:bodyPr wrap="square">
            <a:spAutoFit/>
          </a:bodyPr>
          <a:lstStyle/>
          <a:p>
            <a:pPr algn="l"/>
            <a:r>
              <a:rPr lang="en-US" sz="2000" smtClean="0"/>
              <a:t>There are two categories of supervised learning:</a:t>
            </a:r>
          </a:p>
          <a:p>
            <a:pPr algn="l"/>
            <a:endParaRPr lang="en-US" sz="2000" smtClean="0"/>
          </a:p>
          <a:p>
            <a:pPr algn="l"/>
            <a:r>
              <a:rPr lang="en-US" sz="2000" b="1" smtClean="0"/>
              <a:t>Regression</a:t>
            </a:r>
            <a:endParaRPr lang="en-US" sz="2000"/>
          </a:p>
          <a:p>
            <a:pPr marL="341313" indent="-341313" algn="l">
              <a:buFont typeface="Arial"/>
              <a:buChar char="•"/>
            </a:pPr>
            <a:r>
              <a:rPr lang="en-US" sz="2000" smtClean="0"/>
              <a:t>Response is continuous</a:t>
            </a:r>
          </a:p>
          <a:p>
            <a:pPr marL="341313" indent="-341313" algn="l">
              <a:buFont typeface="Arial"/>
              <a:buChar char="•"/>
            </a:pPr>
            <a:r>
              <a:rPr lang="en-US" sz="2000" smtClean="0"/>
              <a:t>Examples: price, blood pressure</a:t>
            </a:r>
          </a:p>
          <a:p>
            <a:pPr algn="l"/>
            <a:endParaRPr lang="en-US" sz="2000" smtClean="0"/>
          </a:p>
          <a:p>
            <a:pPr algn="l"/>
            <a:r>
              <a:rPr lang="en-US" sz="2000" b="1" smtClean="0"/>
              <a:t>Classification</a:t>
            </a:r>
          </a:p>
          <a:p>
            <a:pPr marL="342900" indent="-342900" algn="l">
              <a:buFont typeface="Arial" panose="020B0604020202020204" pitchFamily="34" charset="0"/>
              <a:buChar char="•"/>
            </a:pPr>
            <a:r>
              <a:rPr lang="en-US" sz="2000" smtClean="0"/>
              <a:t>Response is categorical (values in a finite, unordered set)</a:t>
            </a:r>
          </a:p>
          <a:p>
            <a:pPr marL="342900" indent="-342900" algn="l">
              <a:buFont typeface="Arial" panose="020B0604020202020204" pitchFamily="34" charset="0"/>
              <a:buChar char="•"/>
            </a:pPr>
            <a:r>
              <a:rPr lang="en-US" sz="2000"/>
              <a:t>Examples: spam/ham, digit 0-9, cancer class of tissue sample</a:t>
            </a:r>
            <a:endParaRPr lang="en-US" sz="2000" smtClean="0"/>
          </a:p>
        </p:txBody>
      </p:sp>
    </p:spTree>
    <p:extLst>
      <p:ext uri="{BB962C8B-B14F-4D97-AF65-F5344CB8AC3E}">
        <p14:creationId xmlns:p14="http://schemas.microsoft.com/office/powerpoint/2010/main" val="260000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Regression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5" name="Rectangle 4"/>
          <p:cNvSpPr/>
          <p:nvPr/>
        </p:nvSpPr>
        <p:spPr>
          <a:xfrm>
            <a:off x="642937" y="1028700"/>
            <a:ext cx="8001000" cy="400110"/>
          </a:xfrm>
          <a:prstGeom prst="rect">
            <a:avLst/>
          </a:prstGeom>
        </p:spPr>
        <p:txBody>
          <a:bodyPr wrap="square">
            <a:spAutoFit/>
          </a:bodyPr>
          <a:lstStyle/>
          <a:p>
            <a:pPr algn="l"/>
            <a:r>
              <a:rPr lang="en-US" sz="2000" smtClean="0"/>
              <a:t>Predict salary using demographic data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1714500"/>
            <a:ext cx="6324600" cy="26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23937" y="4305300"/>
            <a:ext cx="6629400" cy="307777"/>
          </a:xfrm>
          <a:prstGeom prst="rect">
            <a:avLst/>
          </a:prstGeom>
          <a:noFill/>
        </p:spPr>
        <p:txBody>
          <a:bodyPr wrap="square" rtlCol="0">
            <a:spAutoFit/>
          </a:bodyPr>
          <a:lstStyle/>
          <a:p>
            <a:r>
              <a:rPr lang="en-US" sz="1400" smtClean="0"/>
              <a:t>Income survey data for males from the central Atlantic region of the USA in 2009</a:t>
            </a:r>
            <a:endParaRPr lang="en-US" sz="1400"/>
          </a:p>
        </p:txBody>
      </p:sp>
      <p:sp>
        <p:nvSpPr>
          <p:cNvPr id="9" name="TextBox 8"/>
          <p:cNvSpPr txBox="1"/>
          <p:nvPr/>
        </p:nvSpPr>
        <p:spPr>
          <a:xfrm>
            <a:off x="1100137" y="4775656"/>
            <a:ext cx="6629400" cy="215444"/>
          </a:xfrm>
          <a:prstGeom prst="rect">
            <a:avLst/>
          </a:prstGeom>
          <a:noFill/>
        </p:spPr>
        <p:txBody>
          <a:bodyPr wrap="square" rtlCol="0">
            <a:spAutoFit/>
          </a:bodyPr>
          <a:lstStyle/>
          <a:p>
            <a:pPr algn="l"/>
            <a:r>
              <a:rPr lang="en-US" sz="800"/>
              <a:t>Source: https://class.stanford.edu/c4x/HumanitiesScience/StatLearning/asset/introduction.pdf</a:t>
            </a:r>
          </a:p>
        </p:txBody>
      </p:sp>
    </p:spTree>
    <p:extLst>
      <p:ext uri="{BB962C8B-B14F-4D97-AF65-F5344CB8AC3E}">
        <p14:creationId xmlns:p14="http://schemas.microsoft.com/office/powerpoint/2010/main" val="5881505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5" name="Rectangle 4"/>
          <p:cNvSpPr/>
          <p:nvPr/>
        </p:nvSpPr>
        <p:spPr>
          <a:xfrm>
            <a:off x="642937" y="1164372"/>
            <a:ext cx="8001000" cy="400110"/>
          </a:xfrm>
          <a:prstGeom prst="rect">
            <a:avLst/>
          </a:prstGeom>
        </p:spPr>
        <p:txBody>
          <a:bodyPr wrap="square">
            <a:spAutoFit/>
          </a:bodyPr>
          <a:lstStyle/>
          <a:p>
            <a:pPr algn="l"/>
            <a:r>
              <a:rPr lang="en-US" sz="2000" smtClean="0"/>
              <a:t>Identify the numbers in a handwritten zip code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638300"/>
            <a:ext cx="4710112" cy="28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328737" y="4686300"/>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spTree>
    <p:extLst>
      <p:ext uri="{BB962C8B-B14F-4D97-AF65-F5344CB8AC3E}">
        <p14:creationId xmlns:p14="http://schemas.microsoft.com/office/powerpoint/2010/main" val="40724112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526832"/>
            <a:ext cx="7772400" cy="457200"/>
          </a:xfrm>
        </p:spPr>
        <p:txBody>
          <a:bodyPr/>
          <a:lstStyle/>
          <a:p>
            <a:pPr eaLnBrk="1" hangingPunct="1">
              <a:lnSpc>
                <a:spcPts val="2448"/>
              </a:lnSpc>
              <a:defRPr/>
            </a:pPr>
            <a:r>
              <a:rPr lang="en-US" smtClean="0"/>
              <a:t>Regression or Classification?</a:t>
            </a:r>
            <a:endParaRPr lang="en-US" dirty="0" smtClean="0"/>
          </a:p>
        </p:txBody>
      </p:sp>
      <p:pic>
        <p:nvPicPr>
          <p:cNvPr id="2" name="Picture 1"/>
          <p:cNvPicPr>
            <a:picLocks noChangeAspect="1"/>
          </p:cNvPicPr>
          <p:nvPr/>
        </p:nvPicPr>
        <p:blipFill>
          <a:blip r:embed="rId3"/>
          <a:stretch>
            <a:fillRect/>
          </a:stretch>
        </p:blipFill>
        <p:spPr>
          <a:xfrm>
            <a:off x="3517900" y="2590800"/>
            <a:ext cx="2311400" cy="76200"/>
          </a:xfrm>
          <a:prstGeom prst="rect">
            <a:avLst/>
          </a:prstGeom>
        </p:spPr>
      </p:pic>
      <p:sp>
        <p:nvSpPr>
          <p:cNvPr id="6" name="Slide Number Placeholder 3"/>
          <p:cNvSpPr>
            <a:spLocks noGrp="1"/>
          </p:cNvSpPr>
          <p:nvPr>
            <p:ph type="sldNum" sz="quarter" idx="13"/>
          </p:nvPr>
        </p:nvSpPr>
        <p:spPr>
          <a:xfrm>
            <a:off x="8650288" y="565150"/>
            <a:ext cx="254000" cy="311150"/>
          </a:xfrm>
        </p:spPr>
        <p:txBody>
          <a:bodyPr/>
          <a:lstStyle/>
          <a:p>
            <a:pPr>
              <a:defRPr/>
            </a:pPr>
            <a:fld id="{BD5AD749-DAD1-6A4A-A2AA-CB20EAD0AEB7}" type="slidenum">
              <a:rPr lang="en-US"/>
              <a:pPr>
                <a:defRPr/>
              </a:pPr>
              <a:t>13</a:t>
            </a:fld>
            <a:endParaRPr lang="en-US" dirty="0"/>
          </a:p>
        </p:txBody>
      </p:sp>
      <p:sp>
        <p:nvSpPr>
          <p:cNvPr id="9" name="Subtitle 2"/>
          <p:cNvSpPr>
            <a:spLocks noGrp="1"/>
          </p:cNvSpPr>
          <p:nvPr>
            <p:ph type="subTitle" idx="1"/>
          </p:nvPr>
        </p:nvSpPr>
        <p:spPr bwMode="auto">
          <a:xfrm>
            <a:off x="414337" y="1181100"/>
            <a:ext cx="8305800" cy="35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2914" rIns="65828" bIns="32914" numCol="1" anchor="t" anchorCtr="0" compatLnSpc="1">
            <a:prstTxWarp prst="textNoShape">
              <a:avLst/>
            </a:prstTxWarp>
          </a:bodyPr>
          <a:lstStyle/>
          <a:p>
            <a:pPr marL="0" indent="0">
              <a:lnSpc>
                <a:spcPct val="100000"/>
              </a:lnSpc>
              <a:buNone/>
            </a:pPr>
            <a:endParaRPr lang="en-US" b="1" dirty="0">
              <a:sym typeface="Gill Sans" charset="0"/>
            </a:endParaRPr>
          </a:p>
          <a:p>
            <a:pPr marL="0" indent="0">
              <a:lnSpc>
                <a:spcPct val="100000"/>
              </a:lnSpc>
              <a:buNone/>
            </a:pPr>
            <a:endParaRPr lang="en-US" b="1" dirty="0">
              <a:sym typeface="Gill Sans" charset="0"/>
            </a:endParaRPr>
          </a:p>
          <a:p>
            <a:pPr marL="0" indent="0">
              <a:lnSpc>
                <a:spcPct val="100000"/>
              </a:lnSpc>
              <a:buNone/>
            </a:pPr>
            <a:endParaRPr lang="en-US" b="1" dirty="0">
              <a:sym typeface="Gill Sans" charset="0"/>
            </a:endParaRPr>
          </a:p>
        </p:txBody>
      </p:sp>
      <p:sp>
        <p:nvSpPr>
          <p:cNvPr id="7" name="Subtitle 2"/>
          <p:cNvSpPr txBox="1">
            <a:spLocks/>
          </p:cNvSpPr>
          <p:nvPr/>
        </p:nvSpPr>
        <p:spPr bwMode="auto">
          <a:xfrm>
            <a:off x="566736" y="1104901"/>
            <a:ext cx="5872668" cy="205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2914" rIns="65828" bIns="32914" numCol="1" anchor="t" anchorCtr="0" compatLnSpc="1">
            <a:prstTxWarp prst="textNoShape">
              <a:avLst/>
            </a:prstTxWarp>
          </a:bodyPr>
          <a:lstStyle>
            <a:lvl1pPr marL="174625" indent="-174625" algn="l" rtl="0" eaLnBrk="0" fontAlgn="base" hangingPunct="0">
              <a:lnSpc>
                <a:spcPts val="2450"/>
              </a:lnSpc>
              <a:spcBef>
                <a:spcPct val="0"/>
              </a:spcBef>
              <a:spcAft>
                <a:spcPct val="0"/>
              </a:spcAft>
              <a:buSzPct val="69000"/>
              <a:buFont typeface="Lucida Grande"/>
              <a:buChar char="‣"/>
              <a:defRPr sz="2000" baseline="0">
                <a:solidFill>
                  <a:schemeClr val="tx1"/>
                </a:solidFill>
                <a:latin typeface="+mn-lt"/>
                <a:ea typeface="+mn-ea"/>
                <a:cs typeface="+mn-cs"/>
                <a:sym typeface="News706 BT" charset="0"/>
              </a:defRPr>
            </a:lvl1pPr>
            <a:lvl2pPr marL="329138"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2pPr>
            <a:lvl3pPr marL="658277"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3pPr>
            <a:lvl4pPr marL="987415"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4pPr>
            <a:lvl5pPr marL="1316553"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5pPr>
            <a:lvl6pPr marL="1645691"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6pPr>
            <a:lvl7pPr marL="1974830"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7pPr>
            <a:lvl8pPr marL="2303968"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8pPr>
            <a:lvl9pPr marL="2633106"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9pPr>
          </a:lstStyle>
          <a:p>
            <a:pPr marL="0" indent="0">
              <a:lnSpc>
                <a:spcPct val="100000"/>
              </a:lnSpc>
              <a:buFont typeface="Lucida Grande"/>
              <a:buNone/>
            </a:pPr>
            <a:r>
              <a:rPr lang="en-US" b="1" kern="0" dirty="0" smtClean="0"/>
              <a:t>Problem:</a:t>
            </a:r>
            <a:r>
              <a:rPr lang="en-US" kern="0" dirty="0" smtClean="0"/>
              <a:t> Children born prematurely are at high risk of developing infections, many of which are not detected until after the baby is sick</a:t>
            </a:r>
          </a:p>
          <a:p>
            <a:pPr marL="0" indent="0">
              <a:lnSpc>
                <a:spcPct val="100000"/>
              </a:lnSpc>
              <a:buFont typeface="Lucida Grande"/>
              <a:buNone/>
            </a:pPr>
            <a:endParaRPr lang="en-US" kern="0" dirty="0"/>
          </a:p>
          <a:p>
            <a:pPr marL="0" indent="0">
              <a:lnSpc>
                <a:spcPct val="100000"/>
              </a:lnSpc>
              <a:buFont typeface="Lucida Grande"/>
              <a:buNone/>
            </a:pPr>
            <a:r>
              <a:rPr lang="en-US" b="1" kern="0" dirty="0" smtClean="0"/>
              <a:t>Goal: </a:t>
            </a:r>
            <a:r>
              <a:rPr lang="en-US" kern="0" dirty="0" smtClean="0"/>
              <a:t>Detect subtle patterns in the data that predicts infection before it occurs</a:t>
            </a:r>
          </a:p>
        </p:txBody>
      </p:sp>
      <p:sp>
        <p:nvSpPr>
          <p:cNvPr id="3" name="Rectangle 2"/>
          <p:cNvSpPr/>
          <p:nvPr/>
        </p:nvSpPr>
        <p:spPr>
          <a:xfrm>
            <a:off x="566736" y="3086100"/>
            <a:ext cx="8167853"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bodyPr>
          <a:lstStyle/>
          <a:p>
            <a:pPr algn="l" eaLnBrk="0" hangingPunct="0">
              <a:buSzPct val="69000"/>
            </a:pPr>
            <a:r>
              <a:rPr lang="en-US" sz="2000" b="1" kern="0" dirty="0"/>
              <a:t>Data: </a:t>
            </a:r>
            <a:r>
              <a:rPr lang="en-US" sz="2000" kern="0" dirty="0"/>
              <a:t>16 vital signs such as heart rate, respiration rate, blood pressure, etc…</a:t>
            </a:r>
          </a:p>
          <a:p>
            <a:pPr algn="l" eaLnBrk="0" hangingPunct="0">
              <a:buSzPct val="69000"/>
              <a:buFont typeface="Lucida Grande"/>
              <a:buNone/>
            </a:pPr>
            <a:endParaRPr lang="en-US" sz="2000" b="1" kern="0" dirty="0" smtClean="0">
              <a:solidFill>
                <a:schemeClr val="tx1"/>
              </a:solidFill>
              <a:latin typeface="+mn-lt"/>
              <a:ea typeface="+mn-ea"/>
              <a:cs typeface="+mn-cs"/>
            </a:endParaRPr>
          </a:p>
          <a:p>
            <a:pPr algn="l" eaLnBrk="0" hangingPunct="0">
              <a:buSzPct val="69000"/>
              <a:buFont typeface="Lucida Grande"/>
              <a:buNone/>
            </a:pPr>
            <a:r>
              <a:rPr lang="en-US" sz="2000" b="1" kern="0" dirty="0" smtClean="0">
                <a:solidFill>
                  <a:schemeClr val="tx1"/>
                </a:solidFill>
                <a:latin typeface="+mn-lt"/>
                <a:ea typeface="+mn-ea"/>
                <a:cs typeface="+mn-cs"/>
              </a:rPr>
              <a:t>Impact</a:t>
            </a:r>
            <a:r>
              <a:rPr lang="en-US" sz="2000" b="1" kern="0" dirty="0">
                <a:solidFill>
                  <a:schemeClr val="tx1"/>
                </a:solidFill>
                <a:latin typeface="+mn-lt"/>
                <a:ea typeface="+mn-ea"/>
                <a:cs typeface="+mn-cs"/>
              </a:rPr>
              <a:t>: </a:t>
            </a:r>
            <a:r>
              <a:rPr lang="en-US" sz="2000" kern="0" dirty="0">
                <a:solidFill>
                  <a:schemeClr val="tx1"/>
                </a:solidFill>
                <a:latin typeface="+mn-lt"/>
                <a:ea typeface="+mn-ea"/>
                <a:cs typeface="+mn-cs"/>
              </a:rPr>
              <a:t>Model </a:t>
            </a:r>
            <a:r>
              <a:rPr lang="en-US" sz="2000" kern="0" dirty="0" smtClean="0">
                <a:solidFill>
                  <a:schemeClr val="tx1"/>
                </a:solidFill>
                <a:latin typeface="+mn-lt"/>
                <a:ea typeface="+mn-ea"/>
                <a:cs typeface="+mn-cs"/>
              </a:rPr>
              <a:t>is able </a:t>
            </a:r>
            <a:r>
              <a:rPr lang="en-US" sz="2000" kern="0" dirty="0">
                <a:solidFill>
                  <a:schemeClr val="tx1"/>
                </a:solidFill>
                <a:latin typeface="+mn-lt"/>
                <a:ea typeface="+mn-ea"/>
                <a:cs typeface="+mn-cs"/>
              </a:rPr>
              <a:t>to predict the onset of infection 24 hours before the traditional symptoms of infection appear</a:t>
            </a:r>
          </a:p>
        </p:txBody>
      </p:sp>
      <p:sp>
        <p:nvSpPr>
          <p:cNvPr id="5" name="Rectangle 4"/>
          <p:cNvSpPr/>
          <p:nvPr/>
        </p:nvSpPr>
        <p:spPr>
          <a:xfrm>
            <a:off x="490537" y="4788058"/>
            <a:ext cx="7165433" cy="400110"/>
          </a:xfrm>
          <a:prstGeom prst="rect">
            <a:avLst/>
          </a:prstGeom>
        </p:spPr>
        <p:txBody>
          <a:bodyPr wrap="square">
            <a:spAutoFit/>
          </a:bodyPr>
          <a:lstStyle/>
          <a:p>
            <a:pPr algn="l"/>
            <a:r>
              <a:rPr lang="en-US" sz="1000" b="1" dirty="0" smtClean="0"/>
              <a:t>Image</a:t>
            </a:r>
            <a:r>
              <a:rPr lang="en-US" sz="1000" dirty="0" smtClean="0"/>
              <a:t>: http</a:t>
            </a:r>
            <a:r>
              <a:rPr lang="en-US" sz="1000" dirty="0"/>
              <a:t>://</a:t>
            </a:r>
            <a:r>
              <a:rPr lang="en-US" sz="1000" dirty="0" smtClean="0"/>
              <a:t>www.babycaretips4u.com/wp-content/uploads/2014/03/premature-baby.jpg</a:t>
            </a:r>
          </a:p>
          <a:p>
            <a:pPr algn="l"/>
            <a:r>
              <a:rPr lang="en-US" sz="1000" b="1" dirty="0" smtClean="0"/>
              <a:t>Case Study</a:t>
            </a:r>
            <a:r>
              <a:rPr lang="en-US" sz="1000" dirty="0" smtClean="0"/>
              <a:t>: http</a:t>
            </a:r>
            <a:r>
              <a:rPr lang="en-US" sz="1000" dirty="0"/>
              <a:t>://</a:t>
            </a:r>
            <a:r>
              <a:rPr lang="en-US" sz="1000" dirty="0" smtClean="0"/>
              <a:t>www.amazon.com/Big-Data-Revolution-Transform-Think/dp/0544002695</a:t>
            </a:r>
            <a:endParaRPr lang="en-US" sz="1000" dirty="0"/>
          </a:p>
        </p:txBody>
      </p:sp>
      <p:pic>
        <p:nvPicPr>
          <p:cNvPr id="3078" name="Picture 6" descr="http://www.babycaretips4u.com/wp-content/uploads/2014/03/premature-bab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404" y="1181100"/>
            <a:ext cx="2433133" cy="178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923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601074" cy="1828800"/>
          </a:xfrm>
        </p:spPr>
        <p:txBody>
          <a:bodyPr/>
          <a:lstStyle/>
          <a:p>
            <a:pPr>
              <a:defRPr/>
            </a:pPr>
            <a:r>
              <a:rPr lang="en-US" sz="7500" smtClean="0"/>
              <a:t>III. UNSupervised 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1783662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Supervised Vs. 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5" name="Rectangle 4"/>
          <p:cNvSpPr/>
          <p:nvPr/>
        </p:nvSpPr>
        <p:spPr>
          <a:xfrm>
            <a:off x="642937" y="1028700"/>
            <a:ext cx="8001000" cy="3477875"/>
          </a:xfrm>
          <a:prstGeom prst="rect">
            <a:avLst/>
          </a:prstGeom>
        </p:spPr>
        <p:txBody>
          <a:bodyPr wrap="square">
            <a:spAutoFit/>
          </a:bodyPr>
          <a:lstStyle/>
          <a:p>
            <a:pPr algn="l"/>
            <a:r>
              <a:rPr lang="en-US" sz="2000" b="1" smtClean="0"/>
              <a:t>Supervised learning</a:t>
            </a:r>
            <a:r>
              <a:rPr lang="en-US" sz="2000" smtClean="0"/>
              <a:t> has clear objectives:</a:t>
            </a:r>
          </a:p>
          <a:p>
            <a:pPr marL="285750" indent="-285750" algn="l">
              <a:buFont typeface="Arial"/>
              <a:buChar char="•"/>
            </a:pPr>
            <a:r>
              <a:rPr lang="en-US" sz="2000"/>
              <a:t>Accurately predict unseen test cases</a:t>
            </a:r>
          </a:p>
          <a:p>
            <a:pPr marL="285750" indent="-285750" algn="l">
              <a:buFont typeface="Arial"/>
              <a:buChar char="•"/>
            </a:pPr>
            <a:r>
              <a:rPr lang="en-US" sz="2000"/>
              <a:t>Understand which </a:t>
            </a:r>
            <a:r>
              <a:rPr lang="en-US" sz="2000" smtClean="0"/>
              <a:t>features </a:t>
            </a:r>
            <a:r>
              <a:rPr lang="en-US" sz="2000"/>
              <a:t>affect the response, and how</a:t>
            </a:r>
          </a:p>
          <a:p>
            <a:pPr algn="l"/>
            <a:endParaRPr lang="en-US" sz="2000" smtClean="0"/>
          </a:p>
          <a:p>
            <a:pPr algn="l"/>
            <a:r>
              <a:rPr lang="en-US" sz="2000" smtClean="0"/>
              <a:t>You can evaluate how well you are doing!</a:t>
            </a:r>
          </a:p>
          <a:p>
            <a:pPr algn="l"/>
            <a:endParaRPr lang="en-US" sz="2000"/>
          </a:p>
          <a:p>
            <a:pPr algn="l"/>
            <a:r>
              <a:rPr lang="en-US" sz="2000" b="1"/>
              <a:t>Unsupervised learning</a:t>
            </a:r>
            <a:r>
              <a:rPr lang="en-US" sz="2000"/>
              <a:t> has fuzzy objectives:</a:t>
            </a:r>
          </a:p>
          <a:p>
            <a:pPr marL="285750" indent="-285750" algn="l">
              <a:buFont typeface="Arial"/>
              <a:buChar char="•"/>
            </a:pPr>
            <a:r>
              <a:rPr lang="en-US" sz="2000"/>
              <a:t>Find groups of observations that behave similarly</a:t>
            </a:r>
          </a:p>
          <a:p>
            <a:pPr marL="285750" indent="-285750" algn="l">
              <a:buFont typeface="Arial"/>
              <a:buChar char="•"/>
            </a:pPr>
            <a:r>
              <a:rPr lang="en-US" sz="2000"/>
              <a:t>Find features that behave similarly</a:t>
            </a:r>
          </a:p>
          <a:p>
            <a:pPr algn="l"/>
            <a:endParaRPr lang="en-US" sz="2000"/>
          </a:p>
          <a:p>
            <a:pPr algn="l"/>
            <a:r>
              <a:rPr lang="en-US" sz="2000"/>
              <a:t>It’s difficult to evaluate how well you are doing</a:t>
            </a:r>
            <a:r>
              <a:rPr lang="en-US" sz="2000" smtClean="0"/>
              <a:t>!</a:t>
            </a:r>
            <a:endParaRPr lang="en-US" sz="2000"/>
          </a:p>
        </p:txBody>
      </p:sp>
    </p:spTree>
    <p:extLst>
      <p:ext uri="{BB962C8B-B14F-4D97-AF65-F5344CB8AC3E}">
        <p14:creationId xmlns:p14="http://schemas.microsoft.com/office/powerpoint/2010/main" val="4282601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Classify </a:t>
            </a:r>
            <a:r>
              <a:rPr lang="en-US" sz="2000"/>
              <a:t>US 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293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a:t>Classify a tissue sample into one of several cancer classes, based on </a:t>
            </a:r>
            <a:r>
              <a:rPr lang="en-US" sz="2000" smtClean="0"/>
              <a:t>gene expression data</a:t>
            </a:r>
          </a:p>
        </p:txBody>
      </p:sp>
      <p:sp>
        <p:nvSpPr>
          <p:cNvPr id="2" name="TextBox 1"/>
          <p:cNvSpPr txBox="1"/>
          <p:nvPr/>
        </p:nvSpPr>
        <p:spPr>
          <a:xfrm>
            <a:off x="4376737" y="1627644"/>
            <a:ext cx="4495800" cy="2554545"/>
          </a:xfrm>
          <a:prstGeom prst="rect">
            <a:avLst/>
          </a:prstGeom>
          <a:noFill/>
        </p:spPr>
        <p:txBody>
          <a:bodyPr wrap="square" rtlCol="0">
            <a:spAutoFit/>
          </a:bodyPr>
          <a:lstStyle/>
          <a:p>
            <a:pPr marL="285750" indent="-285750" algn="l">
              <a:buFont typeface="Arial" panose="020B0604020202020204" pitchFamily="34" charset="0"/>
              <a:buChar char="•"/>
            </a:pPr>
            <a:r>
              <a:rPr lang="en-US" sz="1600" smtClean="0"/>
              <a:t>Each </a:t>
            </a:r>
            <a:r>
              <a:rPr lang="en-US" sz="1600"/>
              <a:t>column is a woman with breast cancer (n=88)</a:t>
            </a:r>
          </a:p>
          <a:p>
            <a:pPr marL="285750" indent="-285750" algn="l">
              <a:buFont typeface="Arial" panose="020B0604020202020204" pitchFamily="34" charset="0"/>
              <a:buChar char="•"/>
            </a:pPr>
            <a:r>
              <a:rPr lang="en-US" sz="1600" smtClean="0"/>
              <a:t>Each row is a gene (p=8000)</a:t>
            </a:r>
          </a:p>
          <a:p>
            <a:pPr marL="285750" indent="-285750" algn="l">
              <a:buFont typeface="Arial" panose="020B0604020202020204" pitchFamily="34" charset="0"/>
              <a:buChar char="•"/>
            </a:pPr>
            <a:r>
              <a:rPr lang="en-US" sz="1600" smtClean="0"/>
              <a:t>Color represents level of gene expression</a:t>
            </a:r>
          </a:p>
          <a:p>
            <a:pPr algn="l"/>
            <a:endParaRPr lang="en-US" sz="1600" smtClean="0"/>
          </a:p>
          <a:p>
            <a:pPr algn="l"/>
            <a:r>
              <a:rPr lang="en-US" sz="1600" u="sng" smtClean="0"/>
              <a:t>Goal</a:t>
            </a:r>
            <a:r>
              <a:rPr lang="en-US" sz="1600" smtClean="0"/>
              <a:t>: Locate subcategories of breast cancer showing different gene expressions</a:t>
            </a:r>
          </a:p>
          <a:p>
            <a:pPr algn="l"/>
            <a:endParaRPr lang="en-US" sz="1600" smtClean="0"/>
          </a:p>
          <a:p>
            <a:pPr algn="l"/>
            <a:r>
              <a:rPr lang="en-US" sz="1600" u="sng" smtClean="0"/>
              <a:t>Technique</a:t>
            </a:r>
            <a:r>
              <a:rPr lang="en-US" sz="1600" smtClean="0"/>
              <a:t>: Hierarchical clustering applied to the columns, resulting in six sub-groups of patients</a:t>
            </a:r>
            <a:endParaRPr lang="en-US" sz="1600"/>
          </a:p>
        </p:txBody>
      </p:sp>
      <p:sp>
        <p:nvSpPr>
          <p:cNvPr id="9" name="TextBox 8"/>
          <p:cNvSpPr txBox="1"/>
          <p:nvPr/>
        </p:nvSpPr>
        <p:spPr>
          <a:xfrm>
            <a:off x="4529137" y="4775656"/>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7" y="1646307"/>
            <a:ext cx="32004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709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314700"/>
            <a:ext cx="8426450" cy="1752600"/>
          </a:xfrm>
        </p:spPr>
        <p:txBody>
          <a:bodyPr/>
          <a:lstStyle/>
          <a:p>
            <a:pPr>
              <a:defRPr/>
            </a:pPr>
            <a:r>
              <a:rPr lang="en-US" sz="7500" smtClean="0"/>
              <a:t>IV. Classification with</a:t>
            </a:r>
            <a:br>
              <a:rPr lang="en-US" sz="7500" smtClean="0"/>
            </a:br>
            <a:r>
              <a:rPr lang="en-US" sz="7500" smtClean="0"/>
              <a:t>K-Nearest Neighbors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26998373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Types of Machine Learning </a:t>
            </a:r>
            <a:r>
              <a:rPr lang="en-US" dirty="0" smtClean="0"/>
              <a:t>problems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cxnSp>
        <p:nvCxnSpPr>
          <p:cNvPr id="3" name="Straight Connector 2"/>
          <p:cNvCxnSpPr/>
          <p:nvPr/>
        </p:nvCxnSpPr>
        <p:spPr bwMode="auto">
          <a:xfrm>
            <a:off x="3233737" y="1485900"/>
            <a:ext cx="0" cy="21336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642937" y="1866900"/>
            <a:ext cx="82296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3690937" y="1104900"/>
            <a:ext cx="5486400" cy="707886"/>
          </a:xfrm>
          <a:prstGeom prst="rect">
            <a:avLst/>
          </a:prstGeom>
          <a:noFill/>
        </p:spPr>
        <p:txBody>
          <a:bodyPr wrap="square" rtlCol="0">
            <a:spAutoFit/>
          </a:bodyPr>
          <a:lstStyle/>
          <a:p>
            <a:pPr algn="l"/>
            <a:r>
              <a:rPr lang="en-US" sz="4000" dirty="0">
                <a:latin typeface="PFDinTextCompPro-MediumItalic"/>
                <a:cs typeface="PFDinTextCompPro-MediumItalic"/>
              </a:rPr>
              <a:t>c</a:t>
            </a:r>
            <a:r>
              <a:rPr lang="en-US" sz="4000" dirty="0" smtClean="0">
                <a:latin typeface="PFDinTextCompPro-MediumItalic"/>
                <a:cs typeface="PFDinTextCompPro-MediumItalic"/>
              </a:rPr>
              <a:t>ontinuous		categorical</a:t>
            </a:r>
          </a:p>
        </p:txBody>
      </p:sp>
      <p:sp>
        <p:nvSpPr>
          <p:cNvPr id="7" name="TextBox 6"/>
          <p:cNvSpPr txBox="1"/>
          <p:nvPr/>
        </p:nvSpPr>
        <p:spPr>
          <a:xfrm>
            <a:off x="566737" y="1991261"/>
            <a:ext cx="8289181" cy="1323439"/>
          </a:xfrm>
          <a:prstGeom prst="rect">
            <a:avLst/>
          </a:prstGeom>
          <a:noFill/>
        </p:spPr>
        <p:txBody>
          <a:bodyPr wrap="none" rtlCol="0">
            <a:spAutoFit/>
          </a:bodyPr>
          <a:lstStyle/>
          <a:p>
            <a:pPr algn="l"/>
            <a:r>
              <a:rPr lang="en-US" sz="4000" dirty="0" smtClean="0">
                <a:latin typeface="PFDinTextCompPro-MediumItalic"/>
                <a:cs typeface="PFDinTextCompPro-MediumItalic"/>
              </a:rPr>
              <a:t>  supervised</a:t>
            </a:r>
            <a:r>
              <a:rPr lang="en-US" sz="4000" i="1" dirty="0" smtClean="0">
                <a:latin typeface="PFDinTextCompPro-Italic"/>
                <a:cs typeface="PFDinTextCompPro-Italic"/>
              </a:rPr>
              <a:t>	</a:t>
            </a:r>
            <a:r>
              <a:rPr lang="en-US" sz="4000" i="1" dirty="0">
                <a:latin typeface="PFDinTextCompPro-Italic"/>
                <a:cs typeface="PFDinTextCompPro-Italic"/>
              </a:rPr>
              <a:t> </a:t>
            </a:r>
            <a:r>
              <a:rPr lang="en-US" sz="4000" i="1" dirty="0" smtClean="0">
                <a:latin typeface="PFDinTextCompPro-Italic"/>
                <a:cs typeface="PFDinTextCompPro-Italic"/>
              </a:rPr>
              <a:t>    </a:t>
            </a:r>
            <a:r>
              <a:rPr lang="en-US" sz="4000" dirty="0" smtClean="0">
                <a:latin typeface="PFDinTextCompPro-Italic"/>
                <a:cs typeface="PFDinTextCompPro-Italic"/>
              </a:rPr>
              <a:t>regression	    classification</a:t>
            </a:r>
            <a:endParaRPr lang="en-US" sz="4000" i="1" dirty="0" smtClean="0">
              <a:latin typeface="PFDinTextCompPro-Italic"/>
              <a:cs typeface="PFDinTextCompPro-Italic"/>
            </a:endParaRPr>
          </a:p>
          <a:p>
            <a:pPr algn="l"/>
            <a:r>
              <a:rPr lang="en-US" sz="4000" dirty="0" smtClean="0">
                <a:latin typeface="PFDinTextCompPro-MediumItalic"/>
                <a:cs typeface="PFDinTextCompPro-MediumItalic"/>
              </a:rPr>
              <a:t>unsupervised</a:t>
            </a:r>
            <a:r>
              <a:rPr lang="en-US" sz="4000" dirty="0">
                <a:latin typeface="PFDinTextCompPro-Italic"/>
                <a:cs typeface="PFDinTextCompPro-Italic"/>
              </a:rPr>
              <a:t>	</a:t>
            </a:r>
            <a:r>
              <a:rPr lang="en-US" sz="4000" dirty="0" smtClean="0">
                <a:latin typeface="PFDinTextCompPro-Italic"/>
                <a:cs typeface="PFDinTextCompPro-Italic"/>
              </a:rPr>
              <a:t> </a:t>
            </a:r>
            <a:r>
              <a:rPr lang="en-US" sz="3000" dirty="0" smtClean="0">
                <a:latin typeface="PFDinTextCompPro-Italic"/>
                <a:cs typeface="PFDinTextCompPro-Italic"/>
              </a:rPr>
              <a:t>dimension reduction</a:t>
            </a:r>
            <a:r>
              <a:rPr lang="en-US" sz="4000" dirty="0" smtClean="0">
                <a:latin typeface="PFDinTextCompPro-Italic"/>
                <a:cs typeface="PFDinTextCompPro-Italic"/>
              </a:rPr>
              <a:t>	      clustering</a:t>
            </a:r>
            <a:endParaRPr lang="en-US" sz="4000" i="1" dirty="0"/>
          </a:p>
        </p:txBody>
      </p:sp>
      <p:pic>
        <p:nvPicPr>
          <p:cNvPr id="10" name="Picture 9"/>
          <p:cNvPicPr>
            <a:picLocks noChangeAspect="1"/>
          </p:cNvPicPr>
          <p:nvPr/>
        </p:nvPicPr>
        <p:blipFill>
          <a:blip r:embed="rId3"/>
          <a:stretch>
            <a:fillRect/>
          </a:stretch>
        </p:blipFill>
        <p:spPr>
          <a:xfrm>
            <a:off x="5693612" y="1765300"/>
            <a:ext cx="3636125" cy="1473200"/>
          </a:xfrm>
          <a:prstGeom prst="rect">
            <a:avLst/>
          </a:prstGeom>
        </p:spPr>
      </p:pic>
    </p:spTree>
    <p:extLst>
      <p:ext uri="{BB962C8B-B14F-4D97-AF65-F5344CB8AC3E}">
        <p14:creationId xmlns:p14="http://schemas.microsoft.com/office/powerpoint/2010/main" val="285605683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a:t>
            </a:r>
            <a:r>
              <a:rPr lang="en-US" sz="3000" dirty="0" smtClean="0">
                <a:latin typeface="PFDinTextCompPro-Bold" charset="0"/>
                <a:ea typeface="ヒラギノ角ゴ ProN W6" charset="0"/>
                <a:cs typeface="ヒラギノ角ゴ ProN W6" charset="0"/>
              </a:rPr>
              <a:t>. what is machine learning?</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a:t>
            </a:r>
            <a:r>
              <a:rPr lang="en-US" sz="3000" smtClean="0">
                <a:latin typeface="PFDinTextCompPro-Bold" charset="0"/>
                <a:ea typeface="ヒラギノ角ゴ ProN W6" charset="0"/>
                <a:cs typeface="ヒラギノ角ゴ ProN W6" charset="0"/>
              </a:rPr>
              <a:t>. Supervised Learning</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III. Unsupervised Learning</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IV. </a:t>
            </a:r>
            <a:r>
              <a:rPr lang="en-US" sz="3000" dirty="0" smtClean="0">
                <a:latin typeface="PFDinTextCompPro-Bold" charset="0"/>
                <a:ea typeface="ヒラギノ角ゴ ProN W6" charset="0"/>
                <a:cs typeface="ヒラギノ角ゴ ProN W6" charset="0"/>
              </a:rPr>
              <a:t>Classification </a:t>
            </a:r>
            <a:r>
              <a:rPr lang="en-US" sz="3000" smtClean="0">
                <a:latin typeface="PFDinTextCompPro-Bold" charset="0"/>
                <a:ea typeface="ヒラギノ角ゴ ProN W6" charset="0"/>
                <a:cs typeface="ヒラギノ角ゴ ProN W6" charset="0"/>
              </a:rPr>
              <a:t>with K-Nearest </a:t>
            </a:r>
            <a:r>
              <a:rPr lang="en-US" sz="3000" dirty="0" smtClean="0">
                <a:latin typeface="PFDinTextCompPro-Bold" charset="0"/>
                <a:ea typeface="ヒラギノ角ゴ ProN W6" charset="0"/>
                <a:cs typeface="ヒラギノ角ゴ ProN W6" charset="0"/>
              </a:rPr>
              <a:t>Neighbors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Classification problems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5" name="TextBox 4"/>
          <p:cNvSpPr txBox="1"/>
          <p:nvPr/>
        </p:nvSpPr>
        <p:spPr>
          <a:xfrm>
            <a:off x="591183" y="1057513"/>
            <a:ext cx="5329023" cy="1015663"/>
          </a:xfrm>
          <a:prstGeom prst="rect">
            <a:avLst/>
          </a:prstGeom>
          <a:noFill/>
        </p:spPr>
        <p:txBody>
          <a:bodyPr wrap="none" rtlCol="0">
            <a:spAutoFit/>
          </a:bodyPr>
          <a:lstStyle/>
          <a:p>
            <a:pPr algn="l"/>
            <a:r>
              <a:rPr lang="en-US" sz="3000" dirty="0" smtClean="0">
                <a:latin typeface="PFDinTextCompPro-Italic"/>
                <a:cs typeface="PFDinTextCompPro-Italic"/>
              </a:rPr>
              <a:t>Q: How does a classification </a:t>
            </a:r>
            <a:r>
              <a:rPr lang="en-US" sz="3000" smtClean="0">
                <a:latin typeface="PFDinTextCompPro-Italic"/>
                <a:cs typeface="PFDinTextCompPro-Italic"/>
              </a:rPr>
              <a:t>problem work?</a:t>
            </a:r>
          </a:p>
          <a:p>
            <a:pPr algn="l"/>
            <a:r>
              <a:rPr lang="en-US" sz="3000" smtClean="0">
                <a:latin typeface="PFDinTextCompPro-Italic"/>
                <a:cs typeface="PFDinTextCompPro-Italic"/>
              </a:rPr>
              <a:t>A: Features </a:t>
            </a:r>
            <a:r>
              <a:rPr lang="en-US" sz="3000" dirty="0" smtClean="0">
                <a:latin typeface="PFDinTextCompPro-Italic"/>
                <a:cs typeface="PFDinTextCompPro-Italic"/>
              </a:rPr>
              <a:t>in, </a:t>
            </a:r>
            <a:r>
              <a:rPr lang="en-US" sz="3000" smtClean="0">
                <a:latin typeface="PFDinTextCompPro-Italic"/>
                <a:cs typeface="PFDinTextCompPro-Italic"/>
              </a:rPr>
              <a:t>predicted response out.</a:t>
            </a:r>
            <a:endParaRPr lang="en-US" sz="3000" dirty="0">
              <a:latin typeface="PFDinTextCompPro-Italic"/>
              <a:cs typeface="PFDinTextCompPro-Italic"/>
            </a:endParaRPr>
          </a:p>
        </p:txBody>
      </p:sp>
      <p:pic>
        <p:nvPicPr>
          <p:cNvPr id="2" name="Picture 1"/>
          <p:cNvPicPr>
            <a:picLocks noChangeAspect="1"/>
          </p:cNvPicPr>
          <p:nvPr/>
        </p:nvPicPr>
        <p:blipFill>
          <a:blip r:embed="rId3"/>
          <a:stretch>
            <a:fillRect/>
          </a:stretch>
        </p:blipFill>
        <p:spPr>
          <a:xfrm>
            <a:off x="947737" y="2390140"/>
            <a:ext cx="6014720" cy="1534160"/>
          </a:xfrm>
          <a:prstGeom prst="rect">
            <a:avLst/>
          </a:prstGeom>
        </p:spPr>
      </p:pic>
      <p:sp>
        <p:nvSpPr>
          <p:cNvPr id="6" name="TextBox 5"/>
          <p:cNvSpPr txBox="1"/>
          <p:nvPr/>
        </p:nvSpPr>
        <p:spPr>
          <a:xfrm>
            <a:off x="734794" y="4686300"/>
            <a:ext cx="3018775" cy="215444"/>
          </a:xfrm>
          <a:prstGeom prst="rect">
            <a:avLst/>
          </a:prstGeom>
          <a:noFill/>
        </p:spPr>
        <p:txBody>
          <a:bodyPr wrap="none" rtlCol="0">
            <a:spAutoFit/>
          </a:bodyPr>
          <a:lstStyle/>
          <a:p>
            <a:r>
              <a:rPr lang="en-US" sz="800" smtClean="0">
                <a:latin typeface="+mn-lt"/>
              </a:rPr>
              <a:t>Source</a:t>
            </a:r>
            <a:r>
              <a:rPr lang="en-US" sz="800" dirty="0" smtClean="0">
                <a:latin typeface="+mn-lt"/>
              </a:rPr>
              <a:t>: http</a:t>
            </a:r>
            <a:r>
              <a:rPr lang="en-US" sz="800" dirty="0">
                <a:latin typeface="+mn-lt"/>
              </a:rPr>
              <a:t>://www-</a:t>
            </a:r>
            <a:r>
              <a:rPr lang="en-US" sz="800" dirty="0" err="1">
                <a:latin typeface="+mn-lt"/>
              </a:rPr>
              <a:t>users.cs.umn.edu</a:t>
            </a:r>
            <a:r>
              <a:rPr lang="en-US" sz="800" dirty="0">
                <a:latin typeface="+mn-lt"/>
              </a:rPr>
              <a:t>/~</a:t>
            </a:r>
            <a:r>
              <a:rPr lang="en-US" sz="800" dirty="0" err="1">
                <a:latin typeface="+mn-lt"/>
              </a:rPr>
              <a:t>kumar</a:t>
            </a:r>
            <a:r>
              <a:rPr lang="en-US" sz="800" dirty="0">
                <a:latin typeface="+mn-lt"/>
              </a:rPr>
              <a:t>/</a:t>
            </a:r>
            <a:r>
              <a:rPr lang="en-US" sz="800" dirty="0" err="1">
                <a:latin typeface="+mn-lt"/>
              </a:rPr>
              <a:t>dmbook</a:t>
            </a:r>
            <a:r>
              <a:rPr lang="en-US" sz="800" dirty="0">
                <a:latin typeface="+mn-lt"/>
              </a:rPr>
              <a:t>/ch4.pdf</a:t>
            </a:r>
          </a:p>
        </p:txBody>
      </p:sp>
    </p:spTree>
    <p:extLst>
      <p:ext uri="{BB962C8B-B14F-4D97-AF65-F5344CB8AC3E}">
        <p14:creationId xmlns:p14="http://schemas.microsoft.com/office/powerpoint/2010/main" val="2599670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pic>
        <p:nvPicPr>
          <p:cNvPr id="2" name="Picture 1"/>
          <p:cNvPicPr>
            <a:picLocks noChangeAspect="1"/>
          </p:cNvPicPr>
          <p:nvPr/>
        </p:nvPicPr>
        <p:blipFill>
          <a:blip r:embed="rId3"/>
          <a:stretch>
            <a:fillRect/>
          </a:stretch>
        </p:blipFill>
        <p:spPr>
          <a:xfrm>
            <a:off x="4300537" y="1725789"/>
            <a:ext cx="4572000" cy="3159958"/>
          </a:xfrm>
          <a:prstGeom prst="rect">
            <a:avLst/>
          </a:prstGeom>
        </p:spPr>
      </p:pic>
      <p:sp>
        <p:nvSpPr>
          <p:cNvPr id="6" name="TextBox 5"/>
          <p:cNvSpPr txBox="1"/>
          <p:nvPr/>
        </p:nvSpPr>
        <p:spPr>
          <a:xfrm>
            <a:off x="623608" y="1057513"/>
            <a:ext cx="6386596" cy="553998"/>
          </a:xfrm>
          <a:prstGeom prst="rect">
            <a:avLst/>
          </a:prstGeom>
          <a:noFill/>
        </p:spPr>
        <p:txBody>
          <a:bodyPr wrap="none" rtlCol="0">
            <a:spAutoFit/>
          </a:bodyPr>
          <a:lstStyle/>
          <a:p>
            <a:pPr algn="l"/>
            <a:r>
              <a:rPr lang="en-US" sz="3000" dirty="0" smtClean="0">
                <a:latin typeface="PFDinTextCompPro-Italic"/>
                <a:cs typeface="PFDinTextCompPro-Italic"/>
              </a:rPr>
              <a:t>Suppose we want to predict the color of </a:t>
            </a:r>
            <a:r>
              <a:rPr lang="en-US" sz="3000" smtClean="0">
                <a:latin typeface="PFDinTextCompPro-Italic"/>
                <a:cs typeface="PFDinTextCompPro-Italic"/>
              </a:rPr>
              <a:t>the gray </a:t>
            </a:r>
            <a:r>
              <a:rPr lang="en-US" sz="3000" dirty="0" smtClean="0">
                <a:latin typeface="PFDinTextCompPro-Italic"/>
                <a:cs typeface="PFDinTextCompPro-Italic"/>
              </a:rPr>
              <a:t>dot.</a:t>
            </a:r>
          </a:p>
        </p:txBody>
      </p:sp>
      <p:grpSp>
        <p:nvGrpSpPr>
          <p:cNvPr id="7" name="Group 26"/>
          <p:cNvGrpSpPr>
            <a:grpSpLocks/>
          </p:cNvGrpSpPr>
          <p:nvPr/>
        </p:nvGrpSpPr>
        <p:grpSpPr bwMode="auto">
          <a:xfrm>
            <a:off x="1023937" y="2095500"/>
            <a:ext cx="1463675" cy="1463675"/>
            <a:chOff x="0" y="0"/>
            <a:chExt cx="1280" cy="1280"/>
          </a:xfrm>
        </p:grpSpPr>
        <p:pic>
          <p:nvPicPr>
            <p:cNvPr id="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0" name="Rectangle 24"/>
            <p:cNvSpPr>
              <a:spLocks/>
            </p:cNvSpPr>
            <p:nvPr/>
          </p:nvSpPr>
          <p:spPr bwMode="auto">
            <a:xfrm>
              <a:off x="104" y="96"/>
              <a:ext cx="10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75000"/>
                </a:lnSpc>
              </a:pPr>
              <a:r>
                <a:rPr lang="en-US" sz="1300" dirty="0" smtClean="0">
                  <a:solidFill>
                    <a:schemeClr val="tx1"/>
                  </a:solidFill>
                  <a:latin typeface="PFDinTextCompPro-Bold" charset="0"/>
                  <a:ea typeface="ＭＳ Ｐゴシック" charset="0"/>
                  <a:cs typeface="ＭＳ Ｐゴシック" charset="0"/>
                  <a:sym typeface="PFDinTextCompPro-Bold" charset="0"/>
                </a:rPr>
                <a:t>QUESTION:</a:t>
              </a:r>
              <a:endParaRPr lang="en-US" sz="1300" dirty="0">
                <a:solidFill>
                  <a:schemeClr val="tx1"/>
                </a:solidFill>
                <a:latin typeface="PFDinTextCompPro-Bold" charset="0"/>
                <a:ea typeface="ＭＳ Ｐゴシック" charset="0"/>
                <a:cs typeface="ＭＳ Ｐゴシック" charset="0"/>
                <a:sym typeface="PFDinTextCompPro-Bold" charset="0"/>
              </a:endParaRPr>
            </a:p>
          </p:txBody>
        </p:sp>
        <p:sp>
          <p:nvSpPr>
            <p:cNvPr id="11" name="Rectangle 25"/>
            <p:cNvSpPr>
              <a:spLocks/>
            </p:cNvSpPr>
            <p:nvPr/>
          </p:nvSpPr>
          <p:spPr bwMode="auto">
            <a:xfrm>
              <a:off x="104" y="264"/>
              <a:ext cx="1095"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ts val="1150"/>
                </a:lnSpc>
              </a:pPr>
              <a:endParaRPr lang="en-US" sz="900" dirty="0" smtClean="0">
                <a:solidFill>
                  <a:schemeClr val="tx1"/>
                </a:solidFill>
                <a:latin typeface="News706 BT" charset="0"/>
                <a:ea typeface="ＭＳ Ｐゴシック" charset="0"/>
                <a:cs typeface="ＭＳ Ｐゴシック" charset="0"/>
                <a:sym typeface="News706 BT" charset="0"/>
              </a:endParaRPr>
            </a:p>
            <a:p>
              <a:pPr algn="l">
                <a:lnSpc>
                  <a:spcPts val="1150"/>
                </a:lnSpc>
              </a:pPr>
              <a:r>
                <a:rPr lang="en-US" sz="900" dirty="0" smtClean="0">
                  <a:solidFill>
                    <a:schemeClr val="tx1"/>
                  </a:solidFill>
                  <a:latin typeface="News706 BT" charset="0"/>
                  <a:ea typeface="ＭＳ Ｐゴシック" charset="0"/>
                  <a:cs typeface="ＭＳ Ｐゴシック" charset="0"/>
                  <a:sym typeface="News706 BT" charset="0"/>
                </a:rPr>
                <a:t>What are </a:t>
              </a:r>
              <a:r>
                <a:rPr lang="en-US" sz="900" smtClean="0">
                  <a:solidFill>
                    <a:schemeClr val="tx1"/>
                  </a:solidFill>
                  <a:latin typeface="News706 BT" charset="0"/>
                  <a:ea typeface="ＭＳ Ｐゴシック" charset="0"/>
                  <a:cs typeface="ＭＳ Ｐゴシック" charset="0"/>
                  <a:sym typeface="News706 BT" charset="0"/>
                </a:rPr>
                <a:t>the features? What is the response?</a:t>
              </a:r>
              <a:endParaRPr lang="en-US" sz="900" dirty="0" smtClean="0">
                <a:solidFill>
                  <a:schemeClr val="tx1"/>
                </a:solidFill>
                <a:latin typeface="News706 BT" charset="0"/>
                <a:ea typeface="ＭＳ Ｐゴシック" charset="0"/>
                <a:cs typeface="ＭＳ Ｐゴシック" charset="0"/>
                <a:sym typeface="News706 BT" charset="0"/>
              </a:endParaRPr>
            </a:p>
          </p:txBody>
        </p:sp>
      </p:grpSp>
    </p:spTree>
    <p:extLst>
      <p:ext uri="{BB962C8B-B14F-4D97-AF65-F5344CB8AC3E}">
        <p14:creationId xmlns:p14="http://schemas.microsoft.com/office/powerpoint/2010/main" val="83108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pic>
        <p:nvPicPr>
          <p:cNvPr id="2" name="Picture 1"/>
          <p:cNvPicPr>
            <a:picLocks noChangeAspect="1"/>
          </p:cNvPicPr>
          <p:nvPr/>
        </p:nvPicPr>
        <p:blipFill>
          <a:blip r:embed="rId3"/>
          <a:stretch>
            <a:fillRect/>
          </a:stretch>
        </p:blipFill>
        <p:spPr>
          <a:xfrm>
            <a:off x="4300537" y="1725789"/>
            <a:ext cx="4572000" cy="3159958"/>
          </a:xfrm>
          <a:prstGeom prst="rect">
            <a:avLst/>
          </a:prstGeom>
        </p:spPr>
      </p:pic>
      <p:sp>
        <p:nvSpPr>
          <p:cNvPr id="6" name="TextBox 5"/>
          <p:cNvSpPr txBox="1"/>
          <p:nvPr/>
        </p:nvSpPr>
        <p:spPr>
          <a:xfrm>
            <a:off x="623608" y="1057513"/>
            <a:ext cx="6386596" cy="1323439"/>
          </a:xfrm>
          <a:prstGeom prst="rect">
            <a:avLst/>
          </a:prstGeom>
          <a:noFill/>
        </p:spPr>
        <p:txBody>
          <a:bodyPr wrap="none" rtlCol="0">
            <a:spAutoFit/>
          </a:bodyPr>
          <a:lstStyle/>
          <a:p>
            <a:pPr algn="l"/>
            <a:r>
              <a:rPr lang="en-US" sz="3000" dirty="0" smtClean="0">
                <a:latin typeface="PFDinTextCompPro-Italic"/>
                <a:cs typeface="PFDinTextCompPro-Italic"/>
              </a:rPr>
              <a:t>Suppose we want to predict the color of </a:t>
            </a:r>
            <a:r>
              <a:rPr lang="en-US" sz="3000" smtClean="0">
                <a:latin typeface="PFDinTextCompPro-Italic"/>
                <a:cs typeface="PFDinTextCompPro-Italic"/>
              </a:rPr>
              <a:t>the gray </a:t>
            </a:r>
            <a:r>
              <a:rPr lang="en-US" sz="3000" dirty="0" smtClean="0">
                <a:latin typeface="PFDinTextCompPro-Italic"/>
                <a:cs typeface="PFDinTextCompPro-Italic"/>
              </a:rPr>
              <a:t>dot.</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1)  Pick a value for k.</a:t>
            </a:r>
          </a:p>
        </p:txBody>
      </p:sp>
      <p:sp>
        <p:nvSpPr>
          <p:cNvPr id="3" name="TextBox 2"/>
          <p:cNvSpPr txBox="1"/>
          <p:nvPr/>
        </p:nvSpPr>
        <p:spPr>
          <a:xfrm>
            <a:off x="4833668" y="3904446"/>
            <a:ext cx="686069" cy="477054"/>
          </a:xfrm>
          <a:prstGeom prst="rect">
            <a:avLst/>
          </a:prstGeom>
          <a:noFill/>
        </p:spPr>
        <p:txBody>
          <a:bodyPr wrap="none" rtlCol="0">
            <a:spAutoFit/>
          </a:bodyPr>
          <a:lstStyle/>
          <a:p>
            <a:r>
              <a:rPr lang="en-US" sz="2500" dirty="0" smtClean="0">
                <a:latin typeface="PFDinTextCompPro-Italic"/>
                <a:cs typeface="PFDinTextCompPro-Italic"/>
              </a:rPr>
              <a:t>k = 3</a:t>
            </a:r>
            <a:endParaRPr lang="en-US" sz="2500" dirty="0"/>
          </a:p>
        </p:txBody>
      </p:sp>
    </p:spTree>
    <p:extLst>
      <p:ext uri="{BB962C8B-B14F-4D97-AF65-F5344CB8AC3E}">
        <p14:creationId xmlns:p14="http://schemas.microsoft.com/office/powerpoint/2010/main" val="408640388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2" name="Picture 1"/>
          <p:cNvPicPr>
            <a:picLocks noChangeAspect="1"/>
          </p:cNvPicPr>
          <p:nvPr/>
        </p:nvPicPr>
        <p:blipFill>
          <a:blip r:embed="rId3"/>
          <a:stretch>
            <a:fillRect/>
          </a:stretch>
        </p:blipFill>
        <p:spPr>
          <a:xfrm>
            <a:off x="4300537" y="1725789"/>
            <a:ext cx="4572000" cy="3159958"/>
          </a:xfrm>
          <a:prstGeom prst="rect">
            <a:avLst/>
          </a:prstGeom>
        </p:spPr>
      </p:pic>
      <p:sp>
        <p:nvSpPr>
          <p:cNvPr id="6" name="TextBox 5"/>
          <p:cNvSpPr txBox="1"/>
          <p:nvPr/>
        </p:nvSpPr>
        <p:spPr>
          <a:xfrm>
            <a:off x="623608" y="1057513"/>
            <a:ext cx="6386596" cy="1708160"/>
          </a:xfrm>
          <a:prstGeom prst="rect">
            <a:avLst/>
          </a:prstGeom>
          <a:noFill/>
        </p:spPr>
        <p:txBody>
          <a:bodyPr wrap="none" rtlCol="0">
            <a:spAutoFit/>
          </a:bodyPr>
          <a:lstStyle/>
          <a:p>
            <a:pPr algn="l"/>
            <a:r>
              <a:rPr lang="en-US" sz="3000" dirty="0" smtClean="0">
                <a:latin typeface="PFDinTextCompPro-Italic"/>
                <a:cs typeface="PFDinTextCompPro-Italic"/>
              </a:rPr>
              <a:t>Suppose we want to predict the color of </a:t>
            </a:r>
            <a:r>
              <a:rPr lang="en-US" sz="3000" smtClean="0">
                <a:latin typeface="PFDinTextCompPro-Italic"/>
                <a:cs typeface="PFDinTextCompPro-Italic"/>
              </a:rPr>
              <a:t>the gray </a:t>
            </a:r>
            <a:r>
              <a:rPr lang="en-US" sz="3000" dirty="0" smtClean="0">
                <a:latin typeface="PFDinTextCompPro-Italic"/>
                <a:cs typeface="PFDinTextCompPro-Italic"/>
              </a:rPr>
              <a:t>dot.</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1)  Pick a value for k.</a:t>
            </a:r>
          </a:p>
          <a:p>
            <a:pPr algn="l"/>
            <a:r>
              <a:rPr lang="en-US" sz="2500" dirty="0" smtClean="0">
                <a:latin typeface="PFDinTextCompPro-Italic"/>
                <a:cs typeface="PFDinTextCompPro-Italic"/>
              </a:rPr>
              <a:t>2)  Find colors of k nearest neighbors.</a:t>
            </a:r>
          </a:p>
        </p:txBody>
      </p:sp>
      <p:cxnSp>
        <p:nvCxnSpPr>
          <p:cNvPr id="9" name="Straight Arrow Connector 8"/>
          <p:cNvCxnSpPr/>
          <p:nvPr/>
        </p:nvCxnSpPr>
        <p:spPr bwMode="auto">
          <a:xfrm flipH="1">
            <a:off x="5367337" y="3543302"/>
            <a:ext cx="533400" cy="76013"/>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V="1">
            <a:off x="6062472" y="3086100"/>
            <a:ext cx="86408" cy="304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rot="3600000" flipV="1">
            <a:off x="6281928" y="3275916"/>
            <a:ext cx="86408" cy="304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4833668" y="3904446"/>
            <a:ext cx="686069" cy="477054"/>
          </a:xfrm>
          <a:prstGeom prst="rect">
            <a:avLst/>
          </a:prstGeom>
          <a:noFill/>
        </p:spPr>
        <p:txBody>
          <a:bodyPr wrap="none" rtlCol="0">
            <a:spAutoFit/>
          </a:bodyPr>
          <a:lstStyle/>
          <a:p>
            <a:r>
              <a:rPr lang="en-US" sz="2500" dirty="0" smtClean="0">
                <a:latin typeface="PFDinTextCompPro-Italic"/>
                <a:cs typeface="PFDinTextCompPro-Italic"/>
              </a:rPr>
              <a:t>k = 3</a:t>
            </a:r>
            <a:endParaRPr lang="en-US" sz="2500" dirty="0"/>
          </a:p>
        </p:txBody>
      </p:sp>
    </p:spTree>
    <p:extLst>
      <p:ext uri="{BB962C8B-B14F-4D97-AF65-F5344CB8AC3E}">
        <p14:creationId xmlns:p14="http://schemas.microsoft.com/office/powerpoint/2010/main" val="38842758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pic>
        <p:nvPicPr>
          <p:cNvPr id="3" name="Picture 2"/>
          <p:cNvPicPr>
            <a:picLocks noChangeAspect="1"/>
          </p:cNvPicPr>
          <p:nvPr/>
        </p:nvPicPr>
        <p:blipFill>
          <a:blip r:embed="rId3"/>
          <a:stretch>
            <a:fillRect/>
          </a:stretch>
        </p:blipFill>
        <p:spPr>
          <a:xfrm>
            <a:off x="4300537" y="1773936"/>
            <a:ext cx="4493584" cy="3048000"/>
          </a:xfrm>
          <a:prstGeom prst="rect">
            <a:avLst/>
          </a:prstGeom>
        </p:spPr>
      </p:pic>
      <p:sp>
        <p:nvSpPr>
          <p:cNvPr id="6" name="TextBox 5"/>
          <p:cNvSpPr txBox="1"/>
          <p:nvPr/>
        </p:nvSpPr>
        <p:spPr>
          <a:xfrm>
            <a:off x="623608" y="1057513"/>
            <a:ext cx="6386596" cy="2477601"/>
          </a:xfrm>
          <a:prstGeom prst="rect">
            <a:avLst/>
          </a:prstGeom>
          <a:noFill/>
        </p:spPr>
        <p:txBody>
          <a:bodyPr wrap="none" rtlCol="0">
            <a:spAutoFit/>
          </a:bodyPr>
          <a:lstStyle/>
          <a:p>
            <a:pPr algn="l"/>
            <a:r>
              <a:rPr lang="en-US" sz="3000" dirty="0" smtClean="0">
                <a:latin typeface="PFDinTextCompPro-Italic"/>
                <a:cs typeface="PFDinTextCompPro-Italic"/>
              </a:rPr>
              <a:t>Suppose we want to predict the color of </a:t>
            </a:r>
            <a:r>
              <a:rPr lang="en-US" sz="3000" smtClean="0">
                <a:latin typeface="PFDinTextCompPro-Italic"/>
                <a:cs typeface="PFDinTextCompPro-Italic"/>
              </a:rPr>
              <a:t>the gray </a:t>
            </a:r>
            <a:r>
              <a:rPr lang="en-US" sz="3000" dirty="0" smtClean="0">
                <a:latin typeface="PFDinTextCompPro-Italic"/>
                <a:cs typeface="PFDinTextCompPro-Italic"/>
              </a:rPr>
              <a:t>dot.</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1)  Pick a value for k.</a:t>
            </a:r>
          </a:p>
          <a:p>
            <a:pPr algn="l"/>
            <a:r>
              <a:rPr lang="en-US" sz="2500" dirty="0" smtClean="0">
                <a:latin typeface="PFDinTextCompPro-Italic"/>
                <a:cs typeface="PFDinTextCompPro-Italic"/>
              </a:rPr>
              <a:t>2)  Find colors of k nearest neighbors.</a:t>
            </a:r>
          </a:p>
          <a:p>
            <a:pPr algn="l"/>
            <a:r>
              <a:rPr lang="en-US" sz="2500" dirty="0" smtClean="0">
                <a:latin typeface="PFDinTextCompPro-Italic"/>
                <a:cs typeface="PFDinTextCompPro-Italic"/>
              </a:rPr>
              <a:t>3)  Assign the most common color</a:t>
            </a:r>
          </a:p>
          <a:p>
            <a:pPr algn="l"/>
            <a:r>
              <a:rPr lang="en-US" sz="2500" dirty="0" smtClean="0">
                <a:latin typeface="PFDinTextCompPro-Italic"/>
                <a:cs typeface="PFDinTextCompPro-Italic"/>
              </a:rPr>
              <a:t>       to </a:t>
            </a:r>
            <a:r>
              <a:rPr lang="en-US" sz="2500" smtClean="0">
                <a:latin typeface="PFDinTextCompPro-Italic"/>
                <a:cs typeface="PFDinTextCompPro-Italic"/>
              </a:rPr>
              <a:t>the gray </a:t>
            </a:r>
            <a:r>
              <a:rPr lang="en-US" sz="2500" dirty="0" smtClean="0">
                <a:latin typeface="PFDinTextCompPro-Italic"/>
                <a:cs typeface="PFDinTextCompPro-Italic"/>
              </a:rPr>
              <a:t>dot.</a:t>
            </a:r>
          </a:p>
        </p:txBody>
      </p:sp>
      <p:grpSp>
        <p:nvGrpSpPr>
          <p:cNvPr id="7" name="Group 26"/>
          <p:cNvGrpSpPr>
            <a:grpSpLocks/>
          </p:cNvGrpSpPr>
          <p:nvPr/>
        </p:nvGrpSpPr>
        <p:grpSpPr bwMode="auto">
          <a:xfrm>
            <a:off x="719137" y="3679825"/>
            <a:ext cx="1463675" cy="1463675"/>
            <a:chOff x="0" y="0"/>
            <a:chExt cx="1280" cy="1280"/>
          </a:xfrm>
        </p:grpSpPr>
        <p:pic>
          <p:nvPicPr>
            <p:cNvPr id="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0" name="Rectangle 24"/>
            <p:cNvSpPr>
              <a:spLocks/>
            </p:cNvSpPr>
            <p:nvPr/>
          </p:nvSpPr>
          <p:spPr bwMode="auto">
            <a:xfrm>
              <a:off x="104" y="96"/>
              <a:ext cx="10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75000"/>
                </a:lnSpc>
              </a:pPr>
              <a:r>
                <a:rPr lang="en-US" sz="1300" dirty="0" smtClean="0">
                  <a:solidFill>
                    <a:schemeClr val="tx1"/>
                  </a:solidFill>
                  <a:latin typeface="PFDinTextCompPro-Bold" charset="0"/>
                  <a:ea typeface="ＭＳ Ｐゴシック" charset="0"/>
                  <a:cs typeface="ＭＳ Ｐゴシック" charset="0"/>
                  <a:sym typeface="PFDinTextCompPro-Bold" charset="0"/>
                </a:rPr>
                <a:t>NOTE:</a:t>
              </a:r>
              <a:endParaRPr lang="en-US" sz="1300" dirty="0">
                <a:solidFill>
                  <a:schemeClr val="tx1"/>
                </a:solidFill>
                <a:latin typeface="PFDinTextCompPro-Bold" charset="0"/>
                <a:ea typeface="ＭＳ Ｐゴシック" charset="0"/>
                <a:cs typeface="ＭＳ Ｐゴシック" charset="0"/>
                <a:sym typeface="PFDinTextCompPro-Bold" charset="0"/>
              </a:endParaRPr>
            </a:p>
          </p:txBody>
        </p:sp>
        <p:sp>
          <p:nvSpPr>
            <p:cNvPr id="11" name="Rectangle 25"/>
            <p:cNvSpPr>
              <a:spLocks/>
            </p:cNvSpPr>
            <p:nvPr/>
          </p:nvSpPr>
          <p:spPr bwMode="auto">
            <a:xfrm>
              <a:off x="104" y="264"/>
              <a:ext cx="105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ts val="1150"/>
                </a:lnSpc>
              </a:pPr>
              <a:endParaRPr lang="en-US" sz="900" dirty="0" smtClean="0">
                <a:solidFill>
                  <a:schemeClr val="tx1"/>
                </a:solidFill>
                <a:latin typeface="News706 BT" charset="0"/>
                <a:ea typeface="ＭＳ Ｐゴシック" charset="0"/>
                <a:cs typeface="ＭＳ Ｐゴシック" charset="0"/>
                <a:sym typeface="News706 BT" charset="0"/>
              </a:endParaRPr>
            </a:p>
            <a:p>
              <a:pPr algn="l">
                <a:lnSpc>
                  <a:spcPts val="1150"/>
                </a:lnSpc>
              </a:pPr>
              <a:r>
                <a:rPr lang="en-US" sz="900" dirty="0" smtClean="0">
                  <a:solidFill>
                    <a:schemeClr val="tx1"/>
                  </a:solidFill>
                  <a:latin typeface="News706 BT" charset="0"/>
                  <a:ea typeface="ＭＳ Ｐゴシック" charset="0"/>
                  <a:cs typeface="ＭＳ Ｐゴシック" charset="0"/>
                  <a:sym typeface="News706 BT" charset="0"/>
                </a:rPr>
                <a:t>Our definition of “nearest” implicitly uses the </a:t>
              </a:r>
              <a:r>
                <a:rPr lang="en-US" sz="900" i="1" dirty="0" smtClean="0">
                  <a:solidFill>
                    <a:schemeClr val="tx1"/>
                  </a:solidFill>
                  <a:latin typeface="News706 BT" charset="0"/>
                  <a:ea typeface="ＭＳ Ｐゴシック" charset="0"/>
                  <a:cs typeface="ＭＳ Ｐゴシック" charset="0"/>
                  <a:sym typeface="News706 BT" charset="0"/>
                </a:rPr>
                <a:t>Euclidean distance function.</a:t>
              </a:r>
              <a:endParaRPr lang="en-US" sz="900" dirty="0" smtClean="0">
                <a:solidFill>
                  <a:schemeClr val="tx1"/>
                </a:solidFill>
                <a:latin typeface="News706 BT" charset="0"/>
                <a:ea typeface="ＭＳ Ｐゴシック" charset="0"/>
                <a:cs typeface="ＭＳ Ｐゴシック" charset="0"/>
                <a:sym typeface="News706 BT" charset="0"/>
              </a:endParaRPr>
            </a:p>
          </p:txBody>
        </p:sp>
      </p:grpSp>
    </p:spTree>
    <p:extLst>
      <p:ext uri="{BB962C8B-B14F-4D97-AF65-F5344CB8AC3E}">
        <p14:creationId xmlns:p14="http://schemas.microsoft.com/office/powerpoint/2010/main" val="2702249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5" name="Rectangle 4"/>
          <p:cNvSpPr/>
          <p:nvPr/>
        </p:nvSpPr>
        <p:spPr>
          <a:xfrm>
            <a:off x="566737" y="1028700"/>
            <a:ext cx="8153400" cy="2862322"/>
          </a:xfrm>
          <a:prstGeom prst="rect">
            <a:avLst/>
          </a:prstGeom>
        </p:spPr>
        <p:txBody>
          <a:bodyPr wrap="square">
            <a:spAutoFit/>
          </a:bodyPr>
          <a:lstStyle/>
          <a:p>
            <a:pPr algn="l"/>
            <a:r>
              <a:rPr lang="en-US" sz="1800" smtClean="0"/>
              <a:t>Advantages of KNN:</a:t>
            </a:r>
          </a:p>
          <a:p>
            <a:pPr marL="285750" indent="-285750" algn="l">
              <a:buFont typeface="Arial"/>
              <a:buChar char="•"/>
            </a:pPr>
            <a:r>
              <a:rPr lang="en-US" sz="1800" smtClean="0"/>
              <a:t>Simple to understand and explain</a:t>
            </a:r>
          </a:p>
          <a:p>
            <a:pPr marL="285750" indent="-285750" algn="l">
              <a:buFont typeface="Arial"/>
              <a:buChar char="•"/>
            </a:pPr>
            <a:r>
              <a:rPr lang="en-US" sz="1800" smtClean="0"/>
              <a:t>Model training is fast</a:t>
            </a:r>
          </a:p>
          <a:p>
            <a:pPr marL="285750" indent="-285750" algn="l">
              <a:buFont typeface="Arial"/>
              <a:buChar char="•"/>
            </a:pPr>
            <a:r>
              <a:rPr lang="en-US" sz="1800" smtClean="0"/>
              <a:t>Can be used for classification and regression!</a:t>
            </a:r>
          </a:p>
          <a:p>
            <a:pPr algn="l"/>
            <a:endParaRPr lang="en-US" sz="1800" smtClean="0"/>
          </a:p>
          <a:p>
            <a:pPr algn="l"/>
            <a:r>
              <a:rPr lang="en-US" sz="1800" smtClean="0"/>
              <a:t>Disadvantages of KNN:</a:t>
            </a:r>
          </a:p>
          <a:p>
            <a:pPr marL="285750" indent="-285750" algn="l">
              <a:buFont typeface="Arial"/>
              <a:buChar char="•"/>
            </a:pPr>
            <a:r>
              <a:rPr lang="en-US" sz="1800"/>
              <a:t>Prediction phase can be slow when n is large</a:t>
            </a:r>
          </a:p>
          <a:p>
            <a:pPr marL="285750" indent="-285750" algn="l">
              <a:buFont typeface="Arial"/>
              <a:buChar char="•"/>
            </a:pPr>
            <a:r>
              <a:rPr lang="en-US" sz="1800" smtClean="0"/>
              <a:t>Sensitive </a:t>
            </a:r>
            <a:r>
              <a:rPr lang="en-US" sz="1800"/>
              <a:t>to irrelevant features</a:t>
            </a:r>
          </a:p>
          <a:p>
            <a:pPr marL="285750" indent="-285750" algn="l">
              <a:buFont typeface="Arial"/>
              <a:buChar char="•"/>
            </a:pPr>
            <a:r>
              <a:rPr lang="en-US" sz="1800" smtClean="0"/>
              <a:t>Accuracy is generally not competitive with the best supervised learning methods</a:t>
            </a:r>
          </a:p>
        </p:txBody>
      </p:sp>
    </p:spTree>
    <p:extLst>
      <p:ext uri="{BB962C8B-B14F-4D97-AF65-F5344CB8AC3E}">
        <p14:creationId xmlns:p14="http://schemas.microsoft.com/office/powerpoint/2010/main" val="3925383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 What is machine 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machine learning?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20485" name="Subtitle 2"/>
          <p:cNvSpPr>
            <a:spLocks noGrp="1"/>
          </p:cNvSpPr>
          <p:nvPr>
            <p:ph type="subTitle" idx="1"/>
          </p:nvPr>
        </p:nvSpPr>
        <p:spPr bwMode="auto">
          <a:xfrm>
            <a:off x="566737" y="1181100"/>
            <a:ext cx="8305800" cy="35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indent="0">
              <a:lnSpc>
                <a:spcPct val="100000"/>
              </a:lnSpc>
              <a:buNone/>
            </a:pPr>
            <a:endParaRPr lang="en-US" sz="1400" dirty="0" smtClean="0">
              <a:latin typeface="News706 BT" charset="0"/>
              <a:ea typeface="ヒラギノ角ゴ ProN W3" charset="0"/>
              <a:cs typeface="ヒラギノ角ゴ ProN W3" charset="0"/>
            </a:endParaRPr>
          </a:p>
          <a:p>
            <a:pPr>
              <a:lnSpc>
                <a:spcPct val="100000"/>
              </a:lnSpc>
              <a:buFont typeface="Lucida Grande" charset="0"/>
              <a:buChar char="‣"/>
            </a:pPr>
            <a:endParaRPr lang="en-US" sz="1400" dirty="0">
              <a:latin typeface="News706 BT" charset="0"/>
              <a:ea typeface="ヒラギノ角ゴ ProN W3" charset="0"/>
              <a:cs typeface="ヒラギノ角ゴ ProN W3"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58" y="1790699"/>
            <a:ext cx="5172779" cy="191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137" y="1347786"/>
            <a:ext cx="20140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187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machine learning?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1257300"/>
            <a:ext cx="8872537" cy="1454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942" y="3009900"/>
            <a:ext cx="8887531" cy="1377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61937" y="4686300"/>
            <a:ext cx="6629400" cy="215444"/>
          </a:xfrm>
          <a:prstGeom prst="rect">
            <a:avLst/>
          </a:prstGeom>
          <a:noFill/>
        </p:spPr>
        <p:txBody>
          <a:bodyPr wrap="square" rtlCol="0">
            <a:spAutoFit/>
          </a:bodyPr>
          <a:lstStyle/>
          <a:p>
            <a:pPr algn="l"/>
            <a:r>
              <a:rPr lang="en-US" sz="800"/>
              <a:t>Source: http://www.reddit.com/r/MachineLearning/comments/25lnbt/ama_yann_lecun</a:t>
            </a:r>
          </a:p>
        </p:txBody>
      </p:sp>
    </p:spTree>
    <p:extLst>
      <p:ext uri="{BB962C8B-B14F-4D97-AF65-F5344CB8AC3E}">
        <p14:creationId xmlns:p14="http://schemas.microsoft.com/office/powerpoint/2010/main" val="27824497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What is Machine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642937" y="1164372"/>
            <a:ext cx="8001000" cy="3477875"/>
          </a:xfrm>
          <a:prstGeom prst="rect">
            <a:avLst/>
          </a:prstGeom>
        </p:spPr>
        <p:txBody>
          <a:bodyPr wrap="square">
            <a:spAutoFit/>
          </a:bodyPr>
          <a:lstStyle/>
          <a:p>
            <a:pPr algn="l"/>
            <a:r>
              <a:rPr lang="en-US" sz="2000" smtClean="0"/>
              <a:t>There are two main categories of machine learning:</a:t>
            </a:r>
          </a:p>
          <a:p>
            <a:pPr algn="l"/>
            <a:endParaRPr lang="en-US" sz="2000" smtClean="0"/>
          </a:p>
          <a:p>
            <a:pPr algn="l"/>
            <a:r>
              <a:rPr lang="en-US" sz="2000" b="1" smtClean="0"/>
              <a:t>Supervised learning</a:t>
            </a:r>
            <a:r>
              <a:rPr lang="en-US" sz="2000" smtClean="0"/>
              <a:t> (aka “predictive modeling”)</a:t>
            </a:r>
            <a:endParaRPr lang="en-US" sz="2000"/>
          </a:p>
          <a:p>
            <a:pPr marL="341313" indent="-341313" algn="l">
              <a:buFont typeface="Arial"/>
              <a:buChar char="•"/>
            </a:pPr>
            <a:r>
              <a:rPr lang="en-US" sz="2000" smtClean="0"/>
              <a:t>Predict an outcome based on data</a:t>
            </a:r>
          </a:p>
          <a:p>
            <a:pPr marL="341313" indent="-341313" algn="l">
              <a:buFont typeface="Arial"/>
              <a:buChar char="•"/>
            </a:pPr>
            <a:r>
              <a:rPr lang="en-US" sz="2000" smtClean="0"/>
              <a:t>Example: predict whether an email is spam or “ham”</a:t>
            </a:r>
          </a:p>
          <a:p>
            <a:pPr marL="341313" indent="-341313" algn="l">
              <a:buFont typeface="Arial"/>
              <a:buChar char="•"/>
            </a:pPr>
            <a:r>
              <a:rPr lang="en-US" sz="2000" smtClean="0"/>
              <a:t>Goal is “generalization”</a:t>
            </a:r>
          </a:p>
          <a:p>
            <a:pPr algn="l"/>
            <a:endParaRPr lang="en-US" sz="2000" smtClean="0"/>
          </a:p>
          <a:p>
            <a:pPr algn="l"/>
            <a:r>
              <a:rPr lang="en-US" sz="2000" b="1" smtClean="0"/>
              <a:t>Unsupervised learning</a:t>
            </a:r>
          </a:p>
          <a:p>
            <a:pPr marL="342900" indent="-342900" algn="l">
              <a:buFont typeface="Arial" panose="020B0604020202020204" pitchFamily="34" charset="0"/>
              <a:buChar char="•"/>
            </a:pPr>
            <a:r>
              <a:rPr lang="en-US" sz="2000" smtClean="0"/>
              <a:t>Extracting structure from data</a:t>
            </a:r>
          </a:p>
          <a:p>
            <a:pPr marL="342900" indent="-342900" algn="l">
              <a:buFont typeface="Arial" panose="020B0604020202020204" pitchFamily="34" charset="0"/>
              <a:buChar char="•"/>
            </a:pPr>
            <a:r>
              <a:rPr lang="en-US" sz="2000" smtClean="0"/>
              <a:t>Example: create segments of voters</a:t>
            </a:r>
          </a:p>
          <a:p>
            <a:pPr marL="342900" indent="-342900" algn="l">
              <a:buFont typeface="Arial" panose="020B0604020202020204" pitchFamily="34" charset="0"/>
              <a:buChar char="•"/>
            </a:pPr>
            <a:r>
              <a:rPr lang="en-US" sz="2000" smtClean="0"/>
              <a:t>Goal is “representation”</a:t>
            </a:r>
          </a:p>
        </p:txBody>
      </p:sp>
    </p:spTree>
    <p:extLst>
      <p:ext uri="{BB962C8B-B14F-4D97-AF65-F5344CB8AC3E}">
        <p14:creationId xmlns:p14="http://schemas.microsoft.com/office/powerpoint/2010/main" val="2644671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 Terminology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pic>
        <p:nvPicPr>
          <p:cNvPr id="6" name="Picture 5"/>
          <p:cNvPicPr>
            <a:picLocks noChangeAspect="1"/>
          </p:cNvPicPr>
          <p:nvPr/>
        </p:nvPicPr>
        <p:blipFill>
          <a:blip r:embed="rId3"/>
          <a:stretch>
            <a:fillRect/>
          </a:stretch>
        </p:blipFill>
        <p:spPr>
          <a:xfrm>
            <a:off x="3386137" y="1110948"/>
            <a:ext cx="4953000" cy="2646706"/>
          </a:xfrm>
          <a:prstGeom prst="rect">
            <a:avLst/>
          </a:prstGeom>
        </p:spPr>
      </p:pic>
      <p:sp>
        <p:nvSpPr>
          <p:cNvPr id="7" name="TextBox 6"/>
          <p:cNvSpPr txBox="1"/>
          <p:nvPr/>
        </p:nvSpPr>
        <p:spPr>
          <a:xfrm rot="16200000">
            <a:off x="4910722" y="1805535"/>
            <a:ext cx="776249" cy="4708981"/>
          </a:xfrm>
          <a:prstGeom prst="rect">
            <a:avLst/>
          </a:prstGeom>
          <a:noFill/>
        </p:spPr>
        <p:txBody>
          <a:bodyPr wrap="square" rtlCol="0">
            <a:spAutoFit/>
          </a:bodyPr>
          <a:lstStyle/>
          <a:p>
            <a:r>
              <a:rPr lang="en-US" sz="30000" dirty="0" smtClean="0">
                <a:solidFill>
                  <a:srgbClr val="0000FF"/>
                </a:solidFill>
                <a:latin typeface="PFDinTextCompPro-Thin"/>
                <a:cs typeface="PFDinTextCompPro-Thin"/>
              </a:rPr>
              <a:t>{</a:t>
            </a:r>
            <a:endParaRPr lang="en-US" sz="30000" dirty="0">
              <a:solidFill>
                <a:srgbClr val="0000FF"/>
              </a:solidFill>
              <a:latin typeface="PFDinTextCompPro-Thin"/>
              <a:cs typeface="PFDinTextCompPro-Thin"/>
            </a:endParaRPr>
          </a:p>
        </p:txBody>
      </p:sp>
      <p:sp>
        <p:nvSpPr>
          <p:cNvPr id="10" name="TextBox 9"/>
          <p:cNvSpPr txBox="1"/>
          <p:nvPr/>
        </p:nvSpPr>
        <p:spPr>
          <a:xfrm>
            <a:off x="4224337" y="4360902"/>
            <a:ext cx="2743200" cy="553998"/>
          </a:xfrm>
          <a:prstGeom prst="rect">
            <a:avLst/>
          </a:prstGeom>
          <a:noFill/>
        </p:spPr>
        <p:txBody>
          <a:bodyPr wrap="square" rtlCol="0">
            <a:spAutoFit/>
          </a:bodyPr>
          <a:lstStyle/>
          <a:p>
            <a:r>
              <a:rPr lang="en-US" sz="3000" smtClean="0">
                <a:solidFill>
                  <a:srgbClr val="0000FF"/>
                </a:solidFill>
                <a:latin typeface="PFDinTextCompPro-Italic"/>
                <a:cs typeface="PFDinTextCompPro-Italic"/>
              </a:rPr>
              <a:t>4 features (p = 4)</a:t>
            </a:r>
            <a:endParaRPr lang="en-US" sz="3000" dirty="0" smtClean="0">
              <a:solidFill>
                <a:srgbClr val="0000FF"/>
              </a:solidFill>
              <a:latin typeface="PFDinTextCompPro-Italic"/>
              <a:cs typeface="PFDinTextCompPro-Italic"/>
            </a:endParaRPr>
          </a:p>
        </p:txBody>
      </p:sp>
      <p:sp>
        <p:nvSpPr>
          <p:cNvPr id="11" name="TextBox 10"/>
          <p:cNvSpPr txBox="1"/>
          <p:nvPr/>
        </p:nvSpPr>
        <p:spPr>
          <a:xfrm rot="10800000">
            <a:off x="2653244" y="1266925"/>
            <a:ext cx="732893" cy="3170099"/>
          </a:xfrm>
          <a:prstGeom prst="rect">
            <a:avLst/>
          </a:prstGeom>
          <a:noFill/>
        </p:spPr>
        <p:txBody>
          <a:bodyPr wrap="none" rtlCol="0">
            <a:spAutoFit/>
          </a:bodyPr>
          <a:lstStyle/>
          <a:p>
            <a:r>
              <a:rPr lang="en-US" sz="20000" smtClean="0">
                <a:solidFill>
                  <a:schemeClr val="accent3">
                    <a:lumMod val="50000"/>
                  </a:schemeClr>
                </a:solidFill>
                <a:latin typeface="PFDinTextCompPro-Thin"/>
                <a:cs typeface="PFDinTextCompPro-Thin"/>
              </a:rPr>
              <a:t>}</a:t>
            </a:r>
            <a:endParaRPr lang="en-US" sz="20000" dirty="0">
              <a:solidFill>
                <a:schemeClr val="accent3">
                  <a:lumMod val="50000"/>
                </a:schemeClr>
              </a:solidFill>
              <a:latin typeface="PFDinTextCompPro-Thin"/>
              <a:cs typeface="PFDinTextCompPro-Thin"/>
            </a:endParaRPr>
          </a:p>
        </p:txBody>
      </p:sp>
      <p:sp>
        <p:nvSpPr>
          <p:cNvPr id="12" name="TextBox 11"/>
          <p:cNvSpPr txBox="1"/>
          <p:nvPr/>
        </p:nvSpPr>
        <p:spPr>
          <a:xfrm>
            <a:off x="185737" y="2095500"/>
            <a:ext cx="2467506" cy="1015663"/>
          </a:xfrm>
          <a:prstGeom prst="rect">
            <a:avLst/>
          </a:prstGeom>
          <a:noFill/>
        </p:spPr>
        <p:txBody>
          <a:bodyPr wrap="square" rtlCol="0">
            <a:spAutoFit/>
          </a:bodyPr>
          <a:lstStyle/>
          <a:p>
            <a:r>
              <a:rPr lang="en-US" sz="3000" smtClean="0">
                <a:solidFill>
                  <a:srgbClr val="CE0035"/>
                </a:solidFill>
                <a:latin typeface="PFDinTextCompPro-Italic"/>
                <a:cs typeface="PFDinTextCompPro-Italic"/>
              </a:rPr>
              <a:t>150 observations</a:t>
            </a:r>
          </a:p>
          <a:p>
            <a:r>
              <a:rPr lang="en-US" sz="3000" i="1" smtClean="0">
                <a:solidFill>
                  <a:srgbClr val="CE0035"/>
                </a:solidFill>
                <a:latin typeface="PFDinTextCompPro-Italic"/>
                <a:cs typeface="PFDinTextCompPro-Italic"/>
              </a:rPr>
              <a:t>(n = 150)</a:t>
            </a:r>
            <a:endParaRPr lang="en-US" sz="2000" i="1" dirty="0">
              <a:solidFill>
                <a:srgbClr val="CE0035"/>
              </a:solidFill>
              <a:latin typeface="PFDinTextCompPro-Italic"/>
              <a:cs typeface="PFDinTextCompPro-Italic"/>
            </a:endParaRPr>
          </a:p>
        </p:txBody>
      </p:sp>
      <p:sp>
        <p:nvSpPr>
          <p:cNvPr id="13" name="TextBox 12"/>
          <p:cNvSpPr txBox="1"/>
          <p:nvPr/>
        </p:nvSpPr>
        <p:spPr>
          <a:xfrm rot="16200000">
            <a:off x="7563118" y="3316747"/>
            <a:ext cx="533399" cy="1323439"/>
          </a:xfrm>
          <a:prstGeom prst="rect">
            <a:avLst/>
          </a:prstGeom>
          <a:noFill/>
        </p:spPr>
        <p:txBody>
          <a:bodyPr wrap="square" rtlCol="0">
            <a:spAutoFit/>
          </a:bodyPr>
          <a:lstStyle/>
          <a:p>
            <a:r>
              <a:rPr lang="en-US" sz="8000" smtClean="0">
                <a:solidFill>
                  <a:srgbClr val="0000FF"/>
                </a:solidFill>
                <a:latin typeface="PFDinTextCompPro-Thin"/>
                <a:cs typeface="PFDinTextCompPro-Thin"/>
              </a:rPr>
              <a:t>{</a:t>
            </a:r>
            <a:endParaRPr lang="en-US" sz="8000" dirty="0">
              <a:solidFill>
                <a:srgbClr val="0000FF"/>
              </a:solidFill>
              <a:latin typeface="PFDinTextCompPro-Thin"/>
              <a:cs typeface="PFDinTextCompPro-Thin"/>
            </a:endParaRPr>
          </a:p>
        </p:txBody>
      </p:sp>
      <p:sp>
        <p:nvSpPr>
          <p:cNvPr id="14" name="TextBox 13"/>
          <p:cNvSpPr txBox="1"/>
          <p:nvPr/>
        </p:nvSpPr>
        <p:spPr>
          <a:xfrm>
            <a:off x="6891337" y="3979902"/>
            <a:ext cx="2057400" cy="553998"/>
          </a:xfrm>
          <a:prstGeom prst="rect">
            <a:avLst/>
          </a:prstGeom>
          <a:noFill/>
        </p:spPr>
        <p:txBody>
          <a:bodyPr wrap="square" rtlCol="0">
            <a:spAutoFit/>
          </a:bodyPr>
          <a:lstStyle/>
          <a:p>
            <a:r>
              <a:rPr lang="en-US" sz="3000" smtClean="0">
                <a:solidFill>
                  <a:srgbClr val="0000FF"/>
                </a:solidFill>
                <a:latin typeface="PFDinTextCompPro-Italic"/>
                <a:cs typeface="PFDinTextCompPro-Italic"/>
              </a:rPr>
              <a:t>response</a:t>
            </a:r>
            <a:endParaRPr lang="en-US" sz="3000" dirty="0" smtClean="0">
              <a:solidFill>
                <a:srgbClr val="0000FF"/>
              </a:solidFill>
              <a:latin typeface="PFDinTextCompPro-Italic"/>
              <a:cs typeface="PFDinTextCompPro-Italic"/>
            </a:endParaRPr>
          </a:p>
        </p:txBody>
      </p:sp>
      <p:sp>
        <p:nvSpPr>
          <p:cNvPr id="15" name="Rectangle 14"/>
          <p:cNvSpPr/>
          <p:nvPr/>
        </p:nvSpPr>
        <p:spPr>
          <a:xfrm>
            <a:off x="175980" y="3282191"/>
            <a:ext cx="2768376" cy="1631216"/>
          </a:xfrm>
          <a:prstGeom prst="rect">
            <a:avLst/>
          </a:prstGeom>
        </p:spPr>
        <p:txBody>
          <a:bodyPr wrap="square">
            <a:spAutoFit/>
          </a:bodyPr>
          <a:lstStyle/>
          <a:p>
            <a:pPr algn="l"/>
            <a:r>
              <a:rPr lang="en-US" sz="2000" smtClean="0"/>
              <a:t>Feature matrix “X” has n rows and p columns</a:t>
            </a:r>
          </a:p>
          <a:p>
            <a:pPr algn="l"/>
            <a:endParaRPr lang="en-US" sz="2000" smtClean="0"/>
          </a:p>
          <a:p>
            <a:pPr algn="l"/>
            <a:r>
              <a:rPr lang="en-US" sz="2000" smtClean="0"/>
              <a:t>Response “y” is a vector with length n</a:t>
            </a:r>
          </a:p>
        </p:txBody>
      </p:sp>
    </p:spTree>
    <p:extLst>
      <p:ext uri="{BB962C8B-B14F-4D97-AF65-F5344CB8AC3E}">
        <p14:creationId xmlns:p14="http://schemas.microsoft.com/office/powerpoint/2010/main" val="1539614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 Terminology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642937" y="1164372"/>
            <a:ext cx="8001000" cy="3477875"/>
          </a:xfrm>
          <a:prstGeom prst="rect">
            <a:avLst/>
          </a:prstGeom>
        </p:spPr>
        <p:txBody>
          <a:bodyPr wrap="square">
            <a:spAutoFit/>
          </a:bodyPr>
          <a:lstStyle/>
          <a:p>
            <a:pPr algn="l"/>
            <a:r>
              <a:rPr lang="en-US" sz="2000" b="1"/>
              <a:t>Observations</a:t>
            </a:r>
            <a:r>
              <a:rPr lang="en-US" sz="2000"/>
              <a:t> are also known as: samples, examples, instances, </a:t>
            </a:r>
            <a:r>
              <a:rPr lang="en-US" sz="2000" smtClean="0"/>
              <a:t>records</a:t>
            </a:r>
          </a:p>
          <a:p>
            <a:pPr algn="l"/>
            <a:endParaRPr lang="en-US" sz="2000"/>
          </a:p>
          <a:p>
            <a:pPr algn="l"/>
            <a:r>
              <a:rPr lang="en-US" sz="2000" b="1" smtClean="0"/>
              <a:t>Features</a:t>
            </a:r>
            <a:r>
              <a:rPr lang="en-US" sz="2000" smtClean="0"/>
              <a:t> are also known as: predictors, independent variables, inputs, regressors, covariates, attributes</a:t>
            </a:r>
            <a:endParaRPr lang="en-US" sz="2000"/>
          </a:p>
          <a:p>
            <a:pPr algn="l"/>
            <a:endParaRPr lang="en-US" sz="2000" b="1" smtClean="0"/>
          </a:p>
          <a:p>
            <a:pPr algn="l"/>
            <a:r>
              <a:rPr lang="en-US" sz="2000" b="1" smtClean="0"/>
              <a:t>Response</a:t>
            </a:r>
            <a:r>
              <a:rPr lang="en-US" sz="2000" smtClean="0"/>
              <a:t> is also known as: outcome, label, target, dependent variable</a:t>
            </a:r>
          </a:p>
          <a:p>
            <a:pPr algn="l"/>
            <a:endParaRPr lang="en-US" sz="2000"/>
          </a:p>
          <a:p>
            <a:pPr algn="l"/>
            <a:r>
              <a:rPr lang="en-US" sz="2000" smtClean="0"/>
              <a:t>Note: </a:t>
            </a:r>
            <a:r>
              <a:rPr lang="en-US" sz="2000" b="1" smtClean="0"/>
              <a:t>Unsupervised learning</a:t>
            </a:r>
            <a:r>
              <a:rPr lang="en-US" sz="2000" smtClean="0"/>
              <a:t> does not have a response, and does not require labeled data!</a:t>
            </a:r>
          </a:p>
        </p:txBody>
      </p:sp>
    </p:spTree>
    <p:extLst>
      <p:ext uri="{BB962C8B-B14F-4D97-AF65-F5344CB8AC3E}">
        <p14:creationId xmlns:p14="http://schemas.microsoft.com/office/powerpoint/2010/main" val="1208379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848100"/>
            <a:ext cx="8426450" cy="1219200"/>
          </a:xfrm>
        </p:spPr>
        <p:txBody>
          <a:bodyPr/>
          <a:lstStyle/>
          <a:p>
            <a:pPr>
              <a:defRPr/>
            </a:pPr>
            <a:r>
              <a:rPr lang="en-US" sz="7500" dirty="0" smtClean="0"/>
              <a:t>II</a:t>
            </a:r>
            <a:r>
              <a:rPr lang="en-US" sz="7500" smtClean="0"/>
              <a:t>. Supervised 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94362562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10593</TotalTime>
  <Pages>0</Pages>
  <Words>931</Words>
  <Characters>0</Characters>
  <Application>Microsoft Office PowerPoint</Application>
  <PresentationFormat>Custom</PresentationFormat>
  <Lines>0</Lines>
  <Paragraphs>189</Paragraphs>
  <Slides>25</Slides>
  <Notes>25</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GA_Instructor_Template_Deck</vt:lpstr>
      <vt:lpstr>Agenda</vt:lpstr>
      <vt:lpstr>DATA SCIENCE machine learning AND KNN</vt:lpstr>
      <vt:lpstr> I. what is machine learning? iI. Supervised Learning III. Unsupervised Learning IV. Classification with K-Nearest Neighbors</vt:lpstr>
      <vt:lpstr>I. What is machine learning?</vt:lpstr>
      <vt:lpstr>PowerPoint Presentation</vt:lpstr>
      <vt:lpstr>PowerPoint Presentation</vt:lpstr>
      <vt:lpstr>PowerPoint Presentation</vt:lpstr>
      <vt:lpstr>PowerPoint Presentation</vt:lpstr>
      <vt:lpstr>PowerPoint Presentation</vt:lpstr>
      <vt:lpstr>II. Supervised Learning</vt:lpstr>
      <vt:lpstr>PowerPoint Presentation</vt:lpstr>
      <vt:lpstr>PowerPoint Presentation</vt:lpstr>
      <vt:lpstr>PowerPoint Presentation</vt:lpstr>
      <vt:lpstr>PowerPoint Presentation</vt:lpstr>
      <vt:lpstr>III. UNSupervised Learning</vt:lpstr>
      <vt:lpstr>PowerPoint Presentation</vt:lpstr>
      <vt:lpstr>PowerPoint Presentation</vt:lpstr>
      <vt:lpstr>PowerPoint Presentation</vt:lpstr>
      <vt:lpstr>IV. Classification with K-Nearest Neighbors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1025</cp:revision>
  <dcterms:modified xsi:type="dcterms:W3CDTF">2015-03-27T19:28:56Z</dcterms:modified>
</cp:coreProperties>
</file>