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1.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6" r:id="rId3"/>
    <p:sldMasterId id="2147484119" r:id="rId4"/>
  </p:sldMasterIdLst>
  <p:notesMasterIdLst>
    <p:notesMasterId r:id="rId63"/>
  </p:notesMasterIdLst>
  <p:sldIdLst>
    <p:sldId id="885" r:id="rId5"/>
    <p:sldId id="340" r:id="rId6"/>
    <p:sldId id="886" r:id="rId7"/>
    <p:sldId id="887" r:id="rId8"/>
    <p:sldId id="888" r:id="rId9"/>
    <p:sldId id="889" r:id="rId10"/>
    <p:sldId id="326" r:id="rId11"/>
    <p:sldId id="473" r:id="rId12"/>
    <p:sldId id="716" r:id="rId13"/>
    <p:sldId id="717" r:id="rId14"/>
    <p:sldId id="718" r:id="rId15"/>
    <p:sldId id="719" r:id="rId16"/>
    <p:sldId id="720" r:id="rId17"/>
    <p:sldId id="722" r:id="rId18"/>
    <p:sldId id="864" r:id="rId19"/>
    <p:sldId id="873" r:id="rId20"/>
    <p:sldId id="727" r:id="rId21"/>
    <p:sldId id="828" r:id="rId22"/>
    <p:sldId id="819" r:id="rId23"/>
    <p:sldId id="890" r:id="rId24"/>
    <p:sldId id="891" r:id="rId25"/>
    <p:sldId id="892" r:id="rId26"/>
    <p:sldId id="893" r:id="rId27"/>
    <p:sldId id="894" r:id="rId28"/>
    <p:sldId id="895" r:id="rId29"/>
    <p:sldId id="896" r:id="rId30"/>
    <p:sldId id="897" r:id="rId31"/>
    <p:sldId id="898" r:id="rId32"/>
    <p:sldId id="643" r:id="rId33"/>
    <p:sldId id="741" r:id="rId34"/>
    <p:sldId id="742" r:id="rId35"/>
    <p:sldId id="743" r:id="rId36"/>
    <p:sldId id="744" r:id="rId37"/>
    <p:sldId id="835" r:id="rId38"/>
    <p:sldId id="836" r:id="rId39"/>
    <p:sldId id="837" r:id="rId40"/>
    <p:sldId id="838" r:id="rId41"/>
    <p:sldId id="771" r:id="rId42"/>
    <p:sldId id="773" r:id="rId43"/>
    <p:sldId id="774" r:id="rId44"/>
    <p:sldId id="776" r:id="rId45"/>
    <p:sldId id="656" r:id="rId46"/>
    <p:sldId id="777" r:id="rId47"/>
    <p:sldId id="781" r:id="rId48"/>
    <p:sldId id="899" r:id="rId49"/>
    <p:sldId id="782" r:id="rId50"/>
    <p:sldId id="786" r:id="rId51"/>
    <p:sldId id="789" r:id="rId52"/>
    <p:sldId id="787" r:id="rId53"/>
    <p:sldId id="791" r:id="rId54"/>
    <p:sldId id="790" r:id="rId55"/>
    <p:sldId id="795" r:id="rId56"/>
    <p:sldId id="796" r:id="rId57"/>
    <p:sldId id="797" r:id="rId58"/>
    <p:sldId id="799" r:id="rId59"/>
    <p:sldId id="874" r:id="rId60"/>
    <p:sldId id="875" r:id="rId61"/>
    <p:sldId id="504" r:id="rId62"/>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0" autoAdjust="0"/>
    <p:restoredTop sz="91655" autoAdjust="0"/>
  </p:normalViewPr>
  <p:slideViewPr>
    <p:cSldViewPr>
      <p:cViewPr>
        <p:scale>
          <a:sx n="110" d="100"/>
          <a:sy n="110" d="100"/>
        </p:scale>
        <p:origin x="-1144" y="-27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5/17/15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We will tighten up the concept of similarity when we discuss implementation.</a:t>
            </a: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Useful for understanding, inference, platform for further analysis</a:t>
            </a: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Useful for understanding, inference, platform for further analysis</a:t>
            </a: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PFDinTextCompPro-Italic"/>
                <a:cs typeface="PFDinTextCompPro-Italic"/>
              </a:rPr>
              <a:t>Not all clustering algorithms separate the data set into mutually exclusive partitions (e.g., Agglomerative Hierarchical Clustering).</a:t>
            </a: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write this on the whiteboard **</a:t>
            </a: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Note: hierarchical clustering is comp expensive, but does not require initial choice of centroids</a:t>
            </a: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Note: hierarchical clustering is comp expensive, but does not require initial choice of centroids</a:t>
            </a: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Most general technique, good place to start (div behavior is always possible in a greedy scheme)</a:t>
            </a:r>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Note: hierarchical clustering is comp expensive (in this case, should sample data), but does not require initial choice of centroids</a:t>
            </a:r>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Dealing with outliers in clustering is another topic (remove, don’t remove, detection)</a:t>
            </a:r>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smtClean="0">
                <a:solidFill>
                  <a:prstClr val="black"/>
                </a:solidFill>
                <a:latin typeface="ArialMT"/>
                <a:sym typeface="Wingdings"/>
              </a:rPr>
              <a:t> </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smtClean="0">
                <a:solidFill>
                  <a:prstClr val="black"/>
                </a:solidFill>
                <a:latin typeface="ArialMT"/>
                <a:sym typeface="Wingdings"/>
              </a:rPr>
              <a:t> </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smtClean="0">
                <a:solidFill>
                  <a:prstClr val="black"/>
                </a:solidFill>
                <a:latin typeface="ArialMT"/>
                <a:sym typeface="Wingdings"/>
              </a:rPr>
              <a:t> </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smtClean="0">
                <a:solidFill>
                  <a:prstClr val="black"/>
                </a:solidFill>
                <a:latin typeface="ArialMT"/>
                <a:sym typeface="Wingdings"/>
              </a:rPr>
              <a:t> </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Results should be pretty consistent for various choices of metric.</a:t>
            </a:r>
          </a:p>
        </p:txBody>
      </p:sp>
      <p:sp>
        <p:nvSpPr>
          <p:cNvPr id="4" name="Slide Number Placeholder 3"/>
          <p:cNvSpPr>
            <a:spLocks noGrp="1"/>
          </p:cNvSpPr>
          <p:nvPr>
            <p:ph type="sldNum" sz="quarter" idx="10"/>
          </p:nvPr>
        </p:nvSpPr>
        <p:spPr/>
        <p:txBody>
          <a:bodyPr/>
          <a:lstStyle/>
          <a:p>
            <a:fld id="{ADD4B5B7-85EF-4E48-AC80-2380FACD9C23}" type="slidenum">
              <a:rPr lang="en-US" smtClean="0"/>
              <a:t>38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4 or 5 steps is usual</a:t>
            </a:r>
          </a:p>
        </p:txBody>
      </p:sp>
      <p:sp>
        <p:nvSpPr>
          <p:cNvPr id="4" name="Slide Number Placeholder 3"/>
          <p:cNvSpPr>
            <a:spLocks noGrp="1"/>
          </p:cNvSpPr>
          <p:nvPr>
            <p:ph type="sldNum" sz="quarter" idx="10"/>
          </p:nvPr>
        </p:nvSpPr>
        <p:spPr/>
        <p:txBody>
          <a:bodyPr/>
          <a:lstStyle/>
          <a:p>
            <a:fld id="{ADD4B5B7-85EF-4E48-AC80-2380FACD9C23}" type="slidenum">
              <a:rPr lang="en-US" smtClean="0"/>
              <a:t>39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pPr/>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40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41</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42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Note: these are unsupervised validation metrics (don’t depend on external info)</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There is a duality between </a:t>
            </a:r>
            <a:r>
              <a:rPr lang="en-US" sz="1200" baseline="0" dirty="0" err="1" smtClean="0">
                <a:solidFill>
                  <a:prstClr val="black"/>
                </a:solidFill>
                <a:latin typeface="ArialMT"/>
                <a:sym typeface="Wingdings"/>
              </a:rPr>
              <a:t>unsup</a:t>
            </a:r>
            <a:r>
              <a:rPr lang="en-US" sz="1200" baseline="0" dirty="0" smtClean="0">
                <a:solidFill>
                  <a:prstClr val="black"/>
                </a:solidFill>
                <a:latin typeface="ArialMT"/>
                <a:sym typeface="Wingdings"/>
              </a:rPr>
              <a:t> validation metrics &amp; objective </a:t>
            </a:r>
            <a:r>
              <a:rPr lang="en-US" sz="1200" baseline="0" dirty="0" err="1" smtClean="0">
                <a:solidFill>
                  <a:prstClr val="black"/>
                </a:solidFill>
                <a:latin typeface="ArialMT"/>
                <a:sym typeface="Wingdings"/>
              </a:rPr>
              <a:t>funcs</a:t>
            </a: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Distance between centroids in different clusters</a:t>
            </a:r>
          </a:p>
        </p:txBody>
      </p:sp>
      <p:sp>
        <p:nvSpPr>
          <p:cNvPr id="4" name="Slide Number Placeholder 3"/>
          <p:cNvSpPr>
            <a:spLocks noGrp="1"/>
          </p:cNvSpPr>
          <p:nvPr>
            <p:ph type="sldNum" sz="quarter" idx="10"/>
          </p:nvPr>
        </p:nvSpPr>
        <p:spPr/>
        <p:txBody>
          <a:bodyPr/>
          <a:lstStyle/>
          <a:p>
            <a:fld id="{ADD4B5B7-85EF-4E48-AC80-2380FACD9C23}" type="slidenum">
              <a:rPr lang="en-US" smtClean="0"/>
              <a:t>44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Distance between centroids in different clusters</a:t>
            </a:r>
          </a:p>
        </p:txBody>
      </p:sp>
      <p:sp>
        <p:nvSpPr>
          <p:cNvPr id="4" name="Slide Number Placeholder 3"/>
          <p:cNvSpPr>
            <a:spLocks noGrp="1"/>
          </p:cNvSpPr>
          <p:nvPr>
            <p:ph type="sldNum" sz="quarter" idx="10"/>
          </p:nvPr>
        </p:nvSpPr>
        <p:spPr/>
        <p:txBody>
          <a:bodyPr/>
          <a:lstStyle/>
          <a:p>
            <a:fld id="{ADD4B5B7-85EF-4E48-AC80-2380FACD9C23}" type="slidenum">
              <a:rPr lang="en-US" smtClean="0"/>
              <a:t>45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In general, want cohesion to be low &amp; separation to be high</a:t>
            </a:r>
          </a:p>
        </p:txBody>
      </p:sp>
      <p:sp>
        <p:nvSpPr>
          <p:cNvPr id="4" name="Slide Number Placeholder 3"/>
          <p:cNvSpPr>
            <a:spLocks noGrp="1"/>
          </p:cNvSpPr>
          <p:nvPr>
            <p:ph type="sldNum" sz="quarter" idx="10"/>
          </p:nvPr>
        </p:nvSpPr>
        <p:spPr/>
        <p:txBody>
          <a:bodyPr/>
          <a:lstStyle/>
          <a:p>
            <a:fld id="{ADD4B5B7-85EF-4E48-AC80-2380FACD9C23}" type="slidenum">
              <a:rPr lang="en-US" smtClean="0"/>
              <a:t>46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numerator = daylight between clusters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prstClr val="black"/>
                </a:solidFill>
                <a:latin typeface="ArialMT"/>
                <a:sym typeface="Wingdings"/>
              </a:rPr>
              <a:t>denom</a:t>
            </a:r>
            <a:r>
              <a:rPr lang="en-US" sz="1200" baseline="0" dirty="0" smtClean="0">
                <a:solidFill>
                  <a:prstClr val="black"/>
                </a:solidFill>
                <a:latin typeface="ArialMT"/>
                <a:sym typeface="Wingdings"/>
              </a:rPr>
              <a:t> = largest length scale</a:t>
            </a:r>
          </a:p>
        </p:txBody>
      </p:sp>
      <p:sp>
        <p:nvSpPr>
          <p:cNvPr id="4" name="Slide Number Placeholder 3"/>
          <p:cNvSpPr>
            <a:spLocks noGrp="1"/>
          </p:cNvSpPr>
          <p:nvPr>
            <p:ph type="sldNum" sz="quarter" idx="10"/>
          </p:nvPr>
        </p:nvSpPr>
        <p:spPr/>
        <p:txBody>
          <a:bodyPr/>
          <a:lstStyle/>
          <a:p>
            <a:fld id="{ADD4B5B7-85EF-4E48-AC80-2380FACD9C23}" type="slidenum">
              <a:rPr lang="en-US" smtClean="0"/>
              <a:t>47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(in k-means, this is pathological…overlapping clusters means </a:t>
            </a:r>
            <a:r>
              <a:rPr lang="en-US" sz="1200" baseline="0" dirty="0" err="1" smtClean="0">
                <a:solidFill>
                  <a:prstClr val="black"/>
                </a:solidFill>
                <a:latin typeface="ArialMT"/>
                <a:sym typeface="Wingdings"/>
              </a:rPr>
              <a:t>pts</a:t>
            </a:r>
            <a:r>
              <a:rPr lang="en-US" sz="1200" baseline="0" dirty="0" smtClean="0">
                <a:solidFill>
                  <a:prstClr val="black"/>
                </a:solidFill>
                <a:latin typeface="ArialMT"/>
                <a:sym typeface="Wingdings"/>
              </a:rPr>
              <a:t> are not assigned to nearest centroids!)</a:t>
            </a:r>
          </a:p>
        </p:txBody>
      </p:sp>
      <p:sp>
        <p:nvSpPr>
          <p:cNvPr id="4" name="Slide Number Placeholder 3"/>
          <p:cNvSpPr>
            <a:spLocks noGrp="1"/>
          </p:cNvSpPr>
          <p:nvPr>
            <p:ph type="sldNum" sz="quarter" idx="10"/>
          </p:nvPr>
        </p:nvSpPr>
        <p:spPr/>
        <p:txBody>
          <a:bodyPr/>
          <a:lstStyle/>
          <a:p>
            <a:fld id="{ADD4B5B7-85EF-4E48-AC80-2380FACD9C23}" type="slidenum">
              <a:rPr lang="en-US" smtClean="0"/>
              <a:t>48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numerator = daylight between clusters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prstClr val="black"/>
                </a:solidFill>
                <a:latin typeface="ArialMT"/>
                <a:sym typeface="Wingdings"/>
              </a:rPr>
              <a:t>denom</a:t>
            </a:r>
            <a:r>
              <a:rPr lang="en-US" sz="1200" baseline="0" dirty="0" smtClean="0">
                <a:solidFill>
                  <a:prstClr val="black"/>
                </a:solidFill>
                <a:latin typeface="ArialMT"/>
                <a:sym typeface="Wingdings"/>
              </a:rPr>
              <a:t> = largest length scale</a:t>
            </a:r>
          </a:p>
        </p:txBody>
      </p:sp>
      <p:sp>
        <p:nvSpPr>
          <p:cNvPr id="4" name="Slide Number Placeholder 3"/>
          <p:cNvSpPr>
            <a:spLocks noGrp="1"/>
          </p:cNvSpPr>
          <p:nvPr>
            <p:ph type="sldNum" sz="quarter" idx="10"/>
          </p:nvPr>
        </p:nvSpPr>
        <p:spPr/>
        <p:txBody>
          <a:bodyPr/>
          <a:lstStyle/>
          <a:p>
            <a:fld id="{ADD4B5B7-85EF-4E48-AC80-2380FACD9C23}" type="slidenum">
              <a:rPr lang="en-US" smtClean="0"/>
              <a:t>49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pPr/>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numerator = daylight between clusters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prstClr val="black"/>
                </a:solidFill>
                <a:latin typeface="ArialMT"/>
                <a:sym typeface="Wingdings"/>
              </a:rPr>
              <a:t>denom</a:t>
            </a:r>
            <a:r>
              <a:rPr lang="en-US" sz="1200" baseline="0" dirty="0" smtClean="0">
                <a:solidFill>
                  <a:prstClr val="black"/>
                </a:solidFill>
                <a:latin typeface="ArialMT"/>
                <a:sym typeface="Wingdings"/>
              </a:rPr>
              <a:t> = largest length scale</a:t>
            </a:r>
          </a:p>
        </p:txBody>
      </p:sp>
      <p:sp>
        <p:nvSpPr>
          <p:cNvPr id="4" name="Slide Number Placeholder 3"/>
          <p:cNvSpPr>
            <a:spLocks noGrp="1"/>
          </p:cNvSpPr>
          <p:nvPr>
            <p:ph type="sldNum" sz="quarter" idx="10"/>
          </p:nvPr>
        </p:nvSpPr>
        <p:spPr/>
        <p:txBody>
          <a:bodyPr/>
          <a:lstStyle/>
          <a:p>
            <a:fld id="{ADD4B5B7-85EF-4E48-AC80-2380FACD9C23}" type="slidenum">
              <a:rPr lang="en-US" smtClean="0"/>
              <a:t>50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numerator = daylight between clusters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prstClr val="black"/>
                </a:solidFill>
                <a:latin typeface="ArialMT"/>
                <a:sym typeface="Wingdings"/>
              </a:rPr>
              <a:t>denom</a:t>
            </a:r>
            <a:r>
              <a:rPr lang="en-US" sz="1200" baseline="0" dirty="0" smtClean="0">
                <a:solidFill>
                  <a:prstClr val="black"/>
                </a:solidFill>
                <a:latin typeface="ArialMT"/>
                <a:sym typeface="Wingdings"/>
              </a:rPr>
              <a:t> = largest length scale</a:t>
            </a:r>
          </a:p>
        </p:txBody>
      </p:sp>
      <p:sp>
        <p:nvSpPr>
          <p:cNvPr id="4" name="Slide Number Placeholder 3"/>
          <p:cNvSpPr>
            <a:spLocks noGrp="1"/>
          </p:cNvSpPr>
          <p:nvPr>
            <p:ph type="sldNum" sz="quarter" idx="10"/>
          </p:nvPr>
        </p:nvSpPr>
        <p:spPr/>
        <p:txBody>
          <a:bodyPr/>
          <a:lstStyle/>
          <a:p>
            <a:fld id="{ADD4B5B7-85EF-4E48-AC80-2380FACD9C23}" type="slidenum">
              <a:rPr lang="en-US" smtClean="0"/>
              <a:t>51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p>
        </p:txBody>
      </p:sp>
      <p:sp>
        <p:nvSpPr>
          <p:cNvPr id="4" name="Slide Number Placeholder 3"/>
          <p:cNvSpPr>
            <a:spLocks noGrp="1"/>
          </p:cNvSpPr>
          <p:nvPr>
            <p:ph type="sldNum" sz="quarter" idx="10"/>
          </p:nvPr>
        </p:nvSpPr>
        <p:spPr/>
        <p:txBody>
          <a:bodyPr/>
          <a:lstStyle/>
          <a:p>
            <a:fld id="{ADD4B5B7-85EF-4E48-AC80-2380FACD9C23}" type="slidenum">
              <a:rPr lang="en-US" smtClean="0"/>
              <a:t>58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pPr/>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Similar is a loaded word here!</a:t>
            </a: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58234625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latin typeface="PFDinTextCompPro-Bold"/>
              </a:rPr>
              <a:pPr>
                <a:defRPr/>
              </a:pPr>
              <a:t>‹#›</a:t>
            </a:fld>
            <a:endParaRPr lang="en-US" dirty="0">
              <a:solidFill>
                <a:srgbClr val="FFFFFF"/>
              </a:solidFill>
              <a:latin typeface="PFDinTextCompPro-Bold"/>
            </a:endParaRPr>
          </a:p>
        </p:txBody>
      </p:sp>
    </p:spTree>
    <p:extLst>
      <p:ext uri="{BB962C8B-B14F-4D97-AF65-F5344CB8AC3E}">
        <p14:creationId xmlns:p14="http://schemas.microsoft.com/office/powerpoint/2010/main" val="1446526714"/>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1949701511"/>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857541893"/>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3802760986"/>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98622787"/>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615080949"/>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173946248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5380251"/>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297220739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solidFill>
                  <a:srgbClr val="000000"/>
                </a:solidFill>
                <a:latin typeface="PFDinTextCompPro-Bold"/>
              </a:rPr>
              <a:pPr>
                <a:defRPr/>
              </a:pPr>
              <a:t>‹#›</a:t>
            </a:fld>
            <a:endParaRPr lang="en-US">
              <a:solidFill>
                <a:srgbClr val="000000"/>
              </a:solidFill>
              <a:latin typeface="PFDinTextCompPro-Bold"/>
            </a:endParaRPr>
          </a:p>
        </p:txBody>
      </p:sp>
    </p:spTree>
    <p:extLst>
      <p:ext uri="{BB962C8B-B14F-4D97-AF65-F5344CB8AC3E}">
        <p14:creationId xmlns:p14="http://schemas.microsoft.com/office/powerpoint/2010/main" val="3841440027"/>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204759122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1061707786"/>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537640314"/>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solidFill>
                  <a:srgbClr val="000000"/>
                </a:solidFill>
                <a:latin typeface="PFDinTextCompPro-Bold"/>
              </a:rPr>
              <a:pPr>
                <a:defRPr/>
              </a:pPr>
              <a:t>‹#›</a:t>
            </a:fld>
            <a:endParaRPr lang="en-US" dirty="0">
              <a:solidFill>
                <a:srgbClr val="000000"/>
              </a:solidFill>
              <a:latin typeface="PFDinTextCompPro-Bold"/>
            </a:endParaRPr>
          </a:p>
        </p:txBody>
      </p:sp>
    </p:spTree>
    <p:extLst>
      <p:ext uri="{BB962C8B-B14F-4D97-AF65-F5344CB8AC3E}">
        <p14:creationId xmlns:p14="http://schemas.microsoft.com/office/powerpoint/2010/main" val="252251930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theme" Target="../theme/theme4.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736274157"/>
      </p:ext>
    </p:extLst>
  </p:cSld>
  <p:clrMap bg1="dk2" tx1="lt1" bg2="dk1" tx2="lt2" accent1="accent1" accent2="accent2" accent3="accent3" accent4="accent4" accent5="accent5" accent6="accent6" hlink="hlink" folHlink="folHlink"/>
  <p:sldLayoutIdLst>
    <p:sldLayoutId id="2147484117" r:id="rId1"/>
    <p:sldLayoutId id="214748411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solidFill>
                  <a:srgbClr val="000000"/>
                </a:solidFill>
                <a:latin typeface="PFDinTextCompPro-Bold"/>
              </a:rPr>
              <a:pPr>
                <a:defRPr/>
              </a:pPr>
              <a:t>‹#›</a:t>
            </a:fld>
            <a:endParaRPr lang="en-US" dirty="0">
              <a:solidFill>
                <a:srgbClr val="000000"/>
              </a:solidFill>
              <a:latin typeface="PFDinTextCompPro-Bold"/>
            </a:endParaRPr>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833050273"/>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bin"/><Relationship Id="rId5"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14337" y="1333500"/>
            <a:ext cx="8469313" cy="2627312"/>
          </a:xfrm>
          <a:prstGeom prst="rect">
            <a:avLst/>
          </a:prstGeom>
        </p:spPr>
        <p:txBody>
          <a:bodyPr vert="horz" lIns="0" tIns="0" rIns="0" bIns="0"/>
          <a:lstStyle>
            <a:lvl1pPr algn="l" rtl="0" eaLnBrk="1" fontAlgn="base" hangingPunct="1">
              <a:lnSpc>
                <a:spcPct val="70000"/>
              </a:lnSpc>
              <a:spcBef>
                <a:spcPct val="0"/>
              </a:spcBef>
              <a:spcAft>
                <a:spcPct val="0"/>
              </a:spcAft>
              <a:defRPr sz="11500" b="1" cap="all" spc="-200">
                <a:solidFill>
                  <a:schemeClr val="tx1"/>
                </a:solidFill>
                <a:latin typeface="PFDinTextCompPro-Bold"/>
                <a:ea typeface="+mj-ea"/>
                <a:cs typeface="PFDinTextCompPro-Bold"/>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a:lstStyle>
          <a:p>
            <a:pPr>
              <a:defRPr/>
            </a:pPr>
            <a:r>
              <a:rPr lang="en-US" sz="9000" dirty="0" smtClean="0"/>
              <a:t/>
            </a:r>
            <a:br>
              <a:rPr lang="en-US" sz="9000" dirty="0" smtClean="0"/>
            </a:br>
            <a:r>
              <a:rPr lang="en-US" sz="9000" dirty="0" smtClean="0"/>
              <a:t>Data Science</a:t>
            </a:r>
            <a:br>
              <a:rPr lang="en-US" sz="9000" dirty="0" smtClean="0"/>
            </a:br>
            <a:r>
              <a:rPr lang="en-US" sz="6000" dirty="0" smtClean="0"/>
              <a:t>Clustering</a:t>
            </a:r>
            <a:endParaRPr lang="en-US" sz="6000" dirty="0"/>
          </a:p>
        </p:txBody>
      </p:sp>
    </p:spTree>
    <p:extLst>
      <p:ext uri="{BB962C8B-B14F-4D97-AF65-F5344CB8AC3E}">
        <p14:creationId xmlns:p14="http://schemas.microsoft.com/office/powerpoint/2010/main" val="2671655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Q:  What is a cluster?</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A:  A group of </a:t>
            </a:r>
            <a:r>
              <a:rPr lang="en-US" sz="3000" dirty="0" smtClean="0">
                <a:latin typeface="PFDinTextCompPro-Medium"/>
                <a:cs typeface="PFDinTextCompPro-Medium"/>
              </a:rPr>
              <a:t>similar</a:t>
            </a:r>
            <a:r>
              <a:rPr lang="en-US" sz="3000" dirty="0" smtClean="0">
                <a:latin typeface="PFDinTextCompPro-Italic"/>
                <a:cs typeface="PFDinTextCompPro-Italic"/>
              </a:rPr>
              <a:t> data points.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The concept of similarity is central to the definition of a cluster, and therefore to cluster analysis.</a:t>
            </a:r>
          </a:p>
        </p:txBody>
      </p:sp>
    </p:spTree>
    <p:extLst>
      <p:ext uri="{BB962C8B-B14F-4D97-AF65-F5344CB8AC3E}">
        <p14:creationId xmlns:p14="http://schemas.microsoft.com/office/powerpoint/2010/main" val="4116018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Q:  What is a cluster?</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A:  A group of </a:t>
            </a:r>
            <a:r>
              <a:rPr lang="en-US" sz="3000" dirty="0" smtClean="0">
                <a:latin typeface="PFDinTextCompPro-Medium"/>
                <a:cs typeface="PFDinTextCompPro-Medium"/>
              </a:rPr>
              <a:t>similar</a:t>
            </a:r>
            <a:r>
              <a:rPr lang="en-US" sz="3000" dirty="0" smtClean="0">
                <a:latin typeface="PFDinTextCompPro-Italic"/>
                <a:cs typeface="PFDinTextCompPro-Italic"/>
              </a:rPr>
              <a:t> data points.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The concept of similarity is central to the definition of a cluster, and therefore to cluster analysis.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In general, greater similarity between points leads to better clustering.</a:t>
            </a:r>
          </a:p>
        </p:txBody>
      </p:sp>
    </p:spTree>
    <p:extLst>
      <p:ext uri="{BB962C8B-B14F-4D97-AF65-F5344CB8AC3E}">
        <p14:creationId xmlns:p14="http://schemas.microsoft.com/office/powerpoint/2010/main" val="38768184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9" name="TextBox 8"/>
          <p:cNvSpPr txBox="1"/>
          <p:nvPr/>
        </p:nvSpPr>
        <p:spPr>
          <a:xfrm>
            <a:off x="566737" y="1104900"/>
            <a:ext cx="8382000" cy="553998"/>
          </a:xfrm>
          <a:prstGeom prst="rect">
            <a:avLst/>
          </a:prstGeom>
          <a:noFill/>
        </p:spPr>
        <p:txBody>
          <a:bodyPr wrap="square" rtlCol="0">
            <a:spAutoFit/>
          </a:bodyPr>
          <a:lstStyle/>
          <a:p>
            <a:pPr algn="l"/>
            <a:r>
              <a:rPr lang="en-US" sz="3000" dirty="0" smtClean="0">
                <a:latin typeface="PFDinTextCompPro-Italic"/>
                <a:cs typeface="PFDinTextCompPro-Italic"/>
              </a:rPr>
              <a:t>Q:  What is the purpose of cluster analysis?</a:t>
            </a:r>
          </a:p>
        </p:txBody>
      </p:sp>
    </p:spTree>
    <p:extLst>
      <p:ext uri="{BB962C8B-B14F-4D97-AF65-F5344CB8AC3E}">
        <p14:creationId xmlns:p14="http://schemas.microsoft.com/office/powerpoint/2010/main" val="1024707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Italic"/>
                <a:cs typeface="PFDinTextCompPro-Italic"/>
              </a:rPr>
              <a:t>Q:  What is the purpose of cluster analysis?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A:  To enhance our understanding of a dataset by dividing the data into groups.</a:t>
            </a:r>
          </a:p>
        </p:txBody>
      </p:sp>
    </p:spTree>
    <p:extLst>
      <p:ext uri="{BB962C8B-B14F-4D97-AF65-F5344CB8AC3E}">
        <p14:creationId xmlns:p14="http://schemas.microsoft.com/office/powerpoint/2010/main" val="1515602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Q:  What is the purpose of cluster analysis?</a:t>
            </a:r>
          </a:p>
          <a:p>
            <a:pPr algn="l"/>
            <a:endParaRPr lang="en-US" sz="3000" dirty="0">
              <a:latin typeface="PFDinTextCompPro-Italic"/>
              <a:cs typeface="PFDinTextCompPro-Italic"/>
            </a:endParaRPr>
          </a:p>
          <a:p>
            <a:pPr algn="l"/>
            <a:r>
              <a:rPr lang="en-US" sz="3000" dirty="0">
                <a:latin typeface="PFDinTextCompPro-Italic"/>
                <a:cs typeface="PFDinTextCompPro-Italic"/>
              </a:rPr>
              <a:t>A:  To enhance our understanding of a dataset by dividing the data into groups.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Clustering provides a </a:t>
            </a:r>
            <a:r>
              <a:rPr lang="en-US" sz="3000" i="1" dirty="0" smtClean="0">
                <a:latin typeface="PFDinTextCompPro-Italic"/>
                <a:cs typeface="PFDinTextCompPro-Italic"/>
              </a:rPr>
              <a:t>layer of abstraction </a:t>
            </a:r>
            <a:r>
              <a:rPr lang="en-US" sz="3000" dirty="0" smtClean="0">
                <a:latin typeface="PFDinTextCompPro-Italic"/>
                <a:cs typeface="PFDinTextCompPro-Italic"/>
              </a:rPr>
              <a:t>from individual data points.</a:t>
            </a:r>
          </a:p>
        </p:txBody>
      </p:sp>
    </p:spTree>
    <p:extLst>
      <p:ext uri="{BB962C8B-B14F-4D97-AF65-F5344CB8AC3E}">
        <p14:creationId xmlns:p14="http://schemas.microsoft.com/office/powerpoint/2010/main" val="1515602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Q:  What is the purpose of cluster analysis?</a:t>
            </a:r>
          </a:p>
          <a:p>
            <a:pPr algn="l"/>
            <a:endParaRPr lang="en-US" sz="3000" dirty="0">
              <a:latin typeface="PFDinTextCompPro-Italic"/>
              <a:cs typeface="PFDinTextCompPro-Italic"/>
            </a:endParaRPr>
          </a:p>
          <a:p>
            <a:pPr algn="l"/>
            <a:r>
              <a:rPr lang="en-US" sz="3000" dirty="0">
                <a:latin typeface="PFDinTextCompPro-Italic"/>
                <a:cs typeface="PFDinTextCompPro-Italic"/>
              </a:rPr>
              <a:t>A:  To enhance our understanding of a dataset by dividing the data into groups.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Clustering provides a </a:t>
            </a:r>
            <a:r>
              <a:rPr lang="en-US" sz="3000" i="1" dirty="0" smtClean="0">
                <a:latin typeface="PFDinTextCompPro-Italic"/>
                <a:cs typeface="PFDinTextCompPro-Italic"/>
              </a:rPr>
              <a:t>layer of abstraction </a:t>
            </a:r>
            <a:r>
              <a:rPr lang="en-US" sz="3000" dirty="0" smtClean="0">
                <a:latin typeface="PFDinTextCompPro-Italic"/>
                <a:cs typeface="PFDinTextCompPro-Italic"/>
              </a:rPr>
              <a:t>from individual data points.</a:t>
            </a:r>
          </a:p>
          <a:p>
            <a:pPr algn="l"/>
            <a:endParaRPr lang="en-US" sz="3000" dirty="0">
              <a:latin typeface="PFDinTextCompPro-Italic"/>
              <a:cs typeface="PFDinTextCompPro-Italic"/>
            </a:endParaRPr>
          </a:p>
          <a:p>
            <a:pPr algn="l"/>
            <a:r>
              <a:rPr lang="en-US" sz="3000" dirty="0">
                <a:latin typeface="PFDinTextCompPro-Italic"/>
                <a:cs typeface="PFDinTextCompPro-Italic"/>
              </a:rPr>
              <a:t>The goal is to extract and enhance the natural structure of the </a:t>
            </a:r>
            <a:r>
              <a:rPr lang="en-US" sz="3000" dirty="0" smtClean="0">
                <a:latin typeface="PFDinTextCompPro-Italic"/>
                <a:cs typeface="PFDinTextCompPro-Italic"/>
              </a:rPr>
              <a:t>data</a:t>
            </a:r>
            <a:endParaRPr lang="en-US" sz="3000" dirty="0">
              <a:latin typeface="PFDinTextCompPro-Italic"/>
              <a:cs typeface="PFDinTextCompPro-Italic"/>
            </a:endParaRPr>
          </a:p>
        </p:txBody>
      </p:sp>
    </p:spTree>
    <p:extLst>
      <p:ext uri="{BB962C8B-B14F-4D97-AF65-F5344CB8AC3E}">
        <p14:creationId xmlns:p14="http://schemas.microsoft.com/office/powerpoint/2010/main" val="32144196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6" name="TextBox 5"/>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There are many kinds of </a:t>
            </a:r>
            <a:r>
              <a:rPr lang="en-US" sz="3000" dirty="0" smtClean="0">
                <a:latin typeface="PFDinTextCompPro-Italic"/>
                <a:cs typeface="PFDinTextCompPro-Italic"/>
              </a:rPr>
              <a:t>clustering procedures</a:t>
            </a:r>
            <a:r>
              <a:rPr lang="en-US" sz="3000" dirty="0" smtClean="0">
                <a:latin typeface="PFDinTextCompPro-Italic"/>
                <a:cs typeface="PFDinTextCompPro-Italic"/>
              </a:rPr>
              <a:t>. For our class, we will be focusing on K-means clustering, which is one of the most popular clustering algorithms.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K-means is an iterative </a:t>
            </a:r>
            <a:r>
              <a:rPr lang="en-US" sz="3000" dirty="0">
                <a:latin typeface="PFDinTextCompPro-Italic"/>
                <a:cs typeface="PFDinTextCompPro-Italic"/>
              </a:rPr>
              <a:t>method that partitions a data set into k clusters</a:t>
            </a:r>
            <a:r>
              <a:rPr lang="en-US" sz="3000" dirty="0" smtClean="0">
                <a:latin typeface="PFDinTextCompPro-Italic"/>
                <a:cs typeface="PFDinTextCompPro-Italic"/>
              </a:rPr>
              <a:t>. </a:t>
            </a:r>
            <a:endParaRPr lang="en-US" sz="3000" dirty="0">
              <a:latin typeface="PFDinTextCompPro-Italic"/>
              <a:cs typeface="PFDinTextCompPro-Italic"/>
            </a:endParaRPr>
          </a:p>
        </p:txBody>
      </p:sp>
    </p:spTree>
    <p:extLst>
      <p:ext uri="{BB962C8B-B14F-4D97-AF65-F5344CB8AC3E}">
        <p14:creationId xmlns:p14="http://schemas.microsoft.com/office/powerpoint/2010/main" val="3015323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dirty="0" smtClean="0"/>
              <a:t>III</a:t>
            </a:r>
            <a:r>
              <a:rPr lang="en-US" sz="7500" dirty="0" smtClean="0"/>
              <a:t>. K-means clustering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1388273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K-means clustering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sp>
        <p:nvSpPr>
          <p:cNvPr id="9" name="TextBox 8"/>
          <p:cNvSpPr txBox="1"/>
          <p:nvPr/>
        </p:nvSpPr>
        <p:spPr>
          <a:xfrm>
            <a:off x="566737" y="1104900"/>
            <a:ext cx="8382000" cy="553998"/>
          </a:xfrm>
          <a:prstGeom prst="rect">
            <a:avLst/>
          </a:prstGeom>
          <a:noFill/>
        </p:spPr>
        <p:txBody>
          <a:bodyPr wrap="square" rtlCol="0">
            <a:spAutoFit/>
          </a:bodyPr>
          <a:lstStyle/>
          <a:p>
            <a:pPr algn="l"/>
            <a:r>
              <a:rPr lang="en-US" sz="3000" dirty="0" smtClean="0">
                <a:latin typeface="PFDinTextCompPro-Italic"/>
                <a:cs typeface="PFDinTextCompPro-Italic"/>
              </a:rPr>
              <a:t>Q: How does the algorithm work?</a:t>
            </a:r>
          </a:p>
        </p:txBody>
      </p:sp>
    </p:spTree>
    <p:extLst>
      <p:ext uri="{BB962C8B-B14F-4D97-AF65-F5344CB8AC3E}">
        <p14:creationId xmlns:p14="http://schemas.microsoft.com/office/powerpoint/2010/main" val="28710519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spTree>
    <p:extLst>
      <p:ext uri="{BB962C8B-B14F-4D97-AF65-F5344CB8AC3E}">
        <p14:creationId xmlns:p14="http://schemas.microsoft.com/office/powerpoint/2010/main" val="5946233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a:t>
            </a:r>
            <a:r>
              <a:rPr lang="en-US" sz="3000" dirty="0" smtClean="0">
                <a:latin typeface="PFDinTextCompPro-Bold" charset="0"/>
                <a:ea typeface="ヒラギノ角ゴ ProN W6" charset="0"/>
                <a:cs typeface="ヒラギノ角ゴ ProN W6" charset="0"/>
              </a:rPr>
              <a:t>Unsupervised Learning</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a:t>
            </a:r>
            <a:r>
              <a:rPr lang="en-US" sz="3000" dirty="0" smtClean="0">
                <a:latin typeface="PFDinTextCompPro-Bold" charset="0"/>
                <a:ea typeface="ヒラギノ角ゴ ProN W6" charset="0"/>
                <a:cs typeface="ヒラギノ角ゴ ProN W6" charset="0"/>
              </a:rPr>
              <a:t>Cluster analysis</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a:t>
            </a:r>
            <a:r>
              <a:rPr lang="en-US" sz="3000" dirty="0" smtClean="0">
                <a:latin typeface="PFDinTextCompPro-Bold" charset="0"/>
                <a:ea typeface="ヒラギノ角ゴ ProN W6" charset="0"/>
                <a:cs typeface="ヒラギノ角ゴ ProN W6" charset="0"/>
              </a:rPr>
              <a:t>The K-Means Algorithm</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a:t>
            </a:r>
            <a:r>
              <a:rPr lang="en-US" sz="3000" dirty="0" smtClean="0">
                <a:latin typeface="PFDinTextCompPro-Bold" charset="0"/>
                <a:ea typeface="ヒラギノ角ゴ ProN W6" charset="0"/>
                <a:cs typeface="ヒラギノ角ゴ ProN W6" charset="0"/>
              </a:rPr>
              <a:t>Choosing K</a:t>
            </a: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Example</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31" name="Straight Connector 30"/>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Connector 31"/>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3" name="Flowchart: Connector 32"/>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4" name="Flowchart: Connector 33"/>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Flowchart: Connector 34"/>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6" name="Flowchart: Connector 35"/>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7" name="Flowchart: Connector 36"/>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Flowchart: Connector 37"/>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Flowchart: Connector 38"/>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Flowchart: Connector 39"/>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1" name="Flowchart: Connector 40"/>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Flowchart: Connector 41"/>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3" name="Flowchart: Connector 42"/>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3" name="TextBox 52"/>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4" name="TextBox 53"/>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5056432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b="1"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35" name="Straight Connector 3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Connector 3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Flowchart: Connector 36"/>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8" name="Flowchart: Connector 37"/>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9" name="Flowchart: Connector 38"/>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0" name="Flowchart: Connector 39"/>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1" name="Flowchart: Connector 40"/>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2" name="Flowchart: Connector 41"/>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3" name="Flowchart: Connector 42"/>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4" name="Flowchart: Connector 43"/>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5" name="Flowchart: Connector 44"/>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6" name="Flowchart: Connector 45"/>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 name="Flowchart: Connector 46"/>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48" name="Group 47"/>
          <p:cNvGrpSpPr/>
          <p:nvPr/>
        </p:nvGrpSpPr>
        <p:grpSpPr>
          <a:xfrm>
            <a:off x="6662737" y="2451619"/>
            <a:ext cx="201031" cy="201031"/>
            <a:chOff x="-1201769" y="2002475"/>
            <a:chExt cx="201031" cy="201031"/>
          </a:xfrm>
        </p:grpSpPr>
        <p:cxnSp>
          <p:nvCxnSpPr>
            <p:cNvPr id="49" name="Straight Connector 48"/>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1" name="Group 50"/>
          <p:cNvGrpSpPr/>
          <p:nvPr/>
        </p:nvGrpSpPr>
        <p:grpSpPr>
          <a:xfrm>
            <a:off x="7921550" y="2222810"/>
            <a:ext cx="201031" cy="201031"/>
            <a:chOff x="-1201769" y="2002475"/>
            <a:chExt cx="201031" cy="201031"/>
          </a:xfrm>
        </p:grpSpPr>
        <p:cxnSp>
          <p:nvCxnSpPr>
            <p:cNvPr id="52" name="Straight Connector 51"/>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4" name="Group 53"/>
          <p:cNvGrpSpPr/>
          <p:nvPr/>
        </p:nvGrpSpPr>
        <p:grpSpPr>
          <a:xfrm>
            <a:off x="7909506" y="3399654"/>
            <a:ext cx="201031" cy="201031"/>
            <a:chOff x="-1201769" y="2002475"/>
            <a:chExt cx="201031" cy="201031"/>
          </a:xfrm>
        </p:grpSpPr>
        <p:cxnSp>
          <p:nvCxnSpPr>
            <p:cNvPr id="55" name="Straight Connector 54"/>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68" name="TextBox 67"/>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69" name="TextBox 68"/>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2458987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2)  for each point:</a:t>
            </a:r>
          </a:p>
          <a:p>
            <a:pPr algn="l"/>
            <a:r>
              <a:rPr lang="en-US" sz="3000" b="1"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bg1">
              <a:lumMod val="6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662737" y="2451619"/>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921550" y="2222810"/>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909506" y="3399654"/>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1" name="Straight Connector 30"/>
          <p:cNvCxnSpPr/>
          <p:nvPr/>
        </p:nvCxnSpPr>
        <p:spPr bwMode="auto">
          <a:xfrm>
            <a:off x="6751649" y="2681350"/>
            <a:ext cx="2648" cy="18288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flipH="1">
            <a:off x="6601777" y="2652650"/>
            <a:ext cx="113410" cy="50434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6845617" y="2652650"/>
            <a:ext cx="250472" cy="458579"/>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7676494" y="2019300"/>
            <a:ext cx="250472" cy="2588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7731038" y="2171700"/>
            <a:ext cx="141385" cy="1461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H="1">
            <a:off x="8097553" y="207271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H="1">
            <a:off x="7301758" y="3557371"/>
            <a:ext cx="499972"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a:off x="8011582" y="320734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a:off x="8163349" y="3026969"/>
            <a:ext cx="158076" cy="3710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8128478" y="3504555"/>
            <a:ext cx="166837" cy="5281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H="1">
            <a:off x="7634808" y="2324100"/>
            <a:ext cx="212037"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TextBox 55"/>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7" name="TextBox 56"/>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21851640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b="1" dirty="0">
                <a:latin typeface="PFDinTextCompPro-Italic"/>
                <a:cs typeface="PFDinTextCompPro-Italic"/>
              </a:rPr>
              <a:t> </a:t>
            </a:r>
            <a:r>
              <a:rPr lang="en-US" sz="3000" b="1"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662737" y="2451619"/>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921550" y="2222810"/>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909506" y="3399654"/>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1" name="Straight Connector 30"/>
          <p:cNvCxnSpPr/>
          <p:nvPr/>
        </p:nvCxnSpPr>
        <p:spPr bwMode="auto">
          <a:xfrm>
            <a:off x="6751649" y="2681350"/>
            <a:ext cx="2648" cy="18288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p:nvPr/>
        </p:nvCxnSpPr>
        <p:spPr bwMode="auto">
          <a:xfrm flipH="1">
            <a:off x="6601777" y="2652650"/>
            <a:ext cx="113410" cy="50434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6845617" y="2652650"/>
            <a:ext cx="250472" cy="458579"/>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a:off x="7676494" y="2019300"/>
            <a:ext cx="250472" cy="2588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a:off x="7731038" y="2171700"/>
            <a:ext cx="141385" cy="1461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H="1">
            <a:off x="8097553" y="207271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H="1">
            <a:off x="7301758" y="3557371"/>
            <a:ext cx="499972"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H="1">
            <a:off x="8011582" y="3207346"/>
            <a:ext cx="30925" cy="15227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H="1">
            <a:off x="8163349" y="3026969"/>
            <a:ext cx="158076" cy="371055"/>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flipH="1">
            <a:off x="8128478" y="3504555"/>
            <a:ext cx="166837" cy="5281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H="1">
            <a:off x="7634808" y="2324100"/>
            <a:ext cx="212037" cy="0"/>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TextBox 39"/>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41" name="TextBox 40"/>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32245878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3)  recalculate centroid positions</a:t>
            </a:r>
          </a:p>
          <a:p>
            <a:pPr algn="l"/>
            <a:r>
              <a:rPr lang="en-US" sz="3000"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9" name="TextBox 28"/>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0" name="TextBox 29"/>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6903512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0" name="Straight Connector 39"/>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V="1">
            <a:off x="8093094" y="2953896"/>
            <a:ext cx="202356" cy="248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8110537" y="3305829"/>
            <a:ext cx="253219" cy="578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001655" y="3059418"/>
            <a:ext cx="101178" cy="21583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6878943" y="3300694"/>
            <a:ext cx="12660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TextBox 56"/>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58" name="TextBox 57"/>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4014180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37806" y="3074225"/>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7897631" y="3226625"/>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0" name="Straight Connector 39"/>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1" name="Straight Connector 40"/>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bwMode="auto">
          <a:xfrm flipV="1">
            <a:off x="8093094" y="2953896"/>
            <a:ext cx="202356" cy="248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8110537" y="3305829"/>
            <a:ext cx="253219" cy="5781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9" name="Straight Connector 48"/>
          <p:cNvCxnSpPr/>
          <p:nvPr/>
        </p:nvCxnSpPr>
        <p:spPr bwMode="auto">
          <a:xfrm flipV="1">
            <a:off x="8001655" y="3059418"/>
            <a:ext cx="101178" cy="21583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Straight Connector 54"/>
          <p:cNvCxnSpPr/>
          <p:nvPr/>
        </p:nvCxnSpPr>
        <p:spPr bwMode="auto">
          <a:xfrm>
            <a:off x="6878943" y="3300694"/>
            <a:ext cx="12660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Box 36"/>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8" name="TextBox 37"/>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4774262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85306" y="3162300"/>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8220909" y="2992286"/>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37" name="Straight Connector 36"/>
          <p:cNvCxnSpPr/>
          <p:nvPr/>
        </p:nvCxnSpPr>
        <p:spPr bwMode="auto">
          <a:xfrm flipV="1">
            <a:off x="7517135" y="2178009"/>
            <a:ext cx="244851" cy="126167"/>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p:nvPr/>
        </p:nvCxnSpPr>
        <p:spPr bwMode="auto">
          <a:xfrm flipV="1">
            <a:off x="7870062" y="2059907"/>
            <a:ext cx="244851"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Connector 38"/>
          <p:cNvCxnSpPr/>
          <p:nvPr/>
        </p:nvCxnSpPr>
        <p:spPr bwMode="auto">
          <a:xfrm>
            <a:off x="7614242" y="1985653"/>
            <a:ext cx="139045" cy="15545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6641066" y="3229153"/>
            <a:ext cx="114225" cy="71218"/>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0" name="Straight Connector 49"/>
          <p:cNvCxnSpPr/>
          <p:nvPr/>
        </p:nvCxnSpPr>
        <p:spPr bwMode="auto">
          <a:xfrm flipV="1">
            <a:off x="6977449" y="3125359"/>
            <a:ext cx="94401" cy="4020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p:nvPr/>
        </p:nvCxnSpPr>
        <p:spPr bwMode="auto">
          <a:xfrm>
            <a:off x="6766235" y="2997122"/>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a:off x="6967537" y="3390900"/>
            <a:ext cx="115099" cy="19307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a:off x="8348477" y="3192954"/>
            <a:ext cx="58968" cy="116796"/>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Straight Connector 58"/>
          <p:cNvCxnSpPr/>
          <p:nvPr/>
        </p:nvCxnSpPr>
        <p:spPr bwMode="auto">
          <a:xfrm flipV="1">
            <a:off x="8333638" y="2905000"/>
            <a:ext cx="30078" cy="86174"/>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Straight Connector 59"/>
          <p:cNvCxnSpPr/>
          <p:nvPr/>
        </p:nvCxnSpPr>
        <p:spPr bwMode="auto">
          <a:xfrm>
            <a:off x="8129376" y="3078584"/>
            <a:ext cx="75570" cy="36261"/>
          </a:xfrm>
          <a:prstGeom prst="line">
            <a:avLst/>
          </a:prstGeom>
          <a:solidFill>
            <a:schemeClr val="accent1"/>
          </a:solid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62" name="TextBox 61"/>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15776630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basic K-means algorithm</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1)  choose k initial centroids (note that k is an input)</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2)  for each point:</a:t>
            </a:r>
          </a:p>
          <a:p>
            <a:pPr algn="l"/>
            <a:r>
              <a:rPr lang="en-US" sz="3000" dirty="0" smtClean="0">
                <a:latin typeface="PFDinTextCompPro-Italic"/>
                <a:cs typeface="PFDinTextCompPro-Italic"/>
              </a:rPr>
              <a:t>     - find distance to each centroid</a:t>
            </a:r>
          </a:p>
          <a:p>
            <a:pPr algn="l"/>
            <a:r>
              <a:rPr lang="en-US" sz="3000" dirty="0">
                <a:latin typeface="PFDinTextCompPro-Italic"/>
                <a:cs typeface="PFDinTextCompPro-Italic"/>
              </a:rPr>
              <a:t> </a:t>
            </a:r>
            <a:r>
              <a:rPr lang="en-US" sz="3000" dirty="0" smtClean="0">
                <a:latin typeface="PFDinTextCompPro-Italic"/>
                <a:cs typeface="PFDinTextCompPro-Italic"/>
              </a:rPr>
              <a:t>    - assign point to nearest centroid</a:t>
            </a: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3)  recalculate centroid positions</a:t>
            </a:r>
          </a:p>
          <a:p>
            <a:pPr algn="l"/>
            <a:r>
              <a:rPr lang="en-US" sz="3000" b="1" dirty="0" smtClean="0">
                <a:latin typeface="PFDinTextCompPro-Italic"/>
                <a:cs typeface="PFDinTextCompPro-Italic"/>
              </a:rPr>
              <a:t>4)  repeat steps 2-3 until stopping criteria met</a:t>
            </a:r>
          </a:p>
        </p:txBody>
      </p:sp>
      <p:cxnSp>
        <p:nvCxnSpPr>
          <p:cNvPr id="5" name="Straight Connector 4"/>
          <p:cNvCxnSpPr/>
          <p:nvPr/>
        </p:nvCxnSpPr>
        <p:spPr bwMode="auto">
          <a:xfrm>
            <a:off x="6357937" y="1840230"/>
            <a:ext cx="0" cy="226314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H="1">
            <a:off x="6198167" y="3988624"/>
            <a:ext cx="2750570" cy="0"/>
          </a:xfrm>
          <a:prstGeom prst="line">
            <a:avLst/>
          </a:prstGeom>
          <a:solidFill>
            <a:schemeClr val="accent1"/>
          </a:solidFill>
          <a:ln w="38100"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Flowchart: Connector 6"/>
          <p:cNvSpPr/>
          <p:nvPr/>
        </p:nvSpPr>
        <p:spPr bwMode="auto">
          <a:xfrm>
            <a:off x="6662737" y="289039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0" name="Flowchart: Connector 9"/>
          <p:cNvSpPr/>
          <p:nvPr/>
        </p:nvSpPr>
        <p:spPr bwMode="auto">
          <a:xfrm>
            <a:off x="7394257" y="222281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1" name="Flowchart: Connector 10"/>
          <p:cNvSpPr/>
          <p:nvPr/>
        </p:nvSpPr>
        <p:spPr bwMode="auto">
          <a:xfrm>
            <a:off x="7676494" y="2082089"/>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2" name="Flowchart: Connector 11"/>
          <p:cNvSpPr/>
          <p:nvPr/>
        </p:nvSpPr>
        <p:spPr bwMode="auto">
          <a:xfrm>
            <a:off x="7005553" y="3026969"/>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3" name="Flowchart: Connector 12"/>
          <p:cNvSpPr/>
          <p:nvPr/>
        </p:nvSpPr>
        <p:spPr bwMode="auto">
          <a:xfrm>
            <a:off x="6510337" y="3209253"/>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Flowchart: Connector 13"/>
          <p:cNvSpPr/>
          <p:nvPr/>
        </p:nvSpPr>
        <p:spPr bwMode="auto">
          <a:xfrm>
            <a:off x="8295314" y="279123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Flowchart: Connector 14"/>
          <p:cNvSpPr/>
          <p:nvPr/>
        </p:nvSpPr>
        <p:spPr bwMode="auto">
          <a:xfrm>
            <a:off x="8011393" y="2974118"/>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Flowchart: Connector 15"/>
          <p:cNvSpPr/>
          <p:nvPr/>
        </p:nvSpPr>
        <p:spPr bwMode="auto">
          <a:xfrm>
            <a:off x="8321425" y="3216774"/>
            <a:ext cx="182880" cy="182880"/>
          </a:xfrm>
          <a:prstGeom prst="flowChartConnector">
            <a:avLst/>
          </a:prstGeom>
          <a:solidFill>
            <a:schemeClr val="accent4">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Flowchart: Connector 16"/>
          <p:cNvSpPr/>
          <p:nvPr/>
        </p:nvSpPr>
        <p:spPr bwMode="auto">
          <a:xfrm>
            <a:off x="7512219" y="1866900"/>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Flowchart: Connector 17"/>
          <p:cNvSpPr/>
          <p:nvPr/>
        </p:nvSpPr>
        <p:spPr bwMode="auto">
          <a:xfrm>
            <a:off x="7005553" y="3493770"/>
            <a:ext cx="182880" cy="182880"/>
          </a:xfrm>
          <a:prstGeom prst="flowChartConnector">
            <a:avLst/>
          </a:prstGeom>
          <a:solidFill>
            <a:schemeClr val="accent3">
              <a:lumMod val="75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5800"/>
          </a:p>
        </p:txBody>
      </p:sp>
      <p:sp>
        <p:nvSpPr>
          <p:cNvPr id="19" name="Flowchart: Connector 18"/>
          <p:cNvSpPr/>
          <p:nvPr/>
        </p:nvSpPr>
        <p:spPr bwMode="auto">
          <a:xfrm>
            <a:off x="8022066" y="1954283"/>
            <a:ext cx="182880" cy="182880"/>
          </a:xfrm>
          <a:prstGeom prst="flowChartConnector">
            <a:avLst/>
          </a:prstGeom>
          <a:solidFill>
            <a:schemeClr val="accent6">
              <a:lumMod val="60000"/>
              <a:lumOff val="40000"/>
            </a:scheme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nvGrpSpPr>
          <p:cNvPr id="20" name="Group 19"/>
          <p:cNvGrpSpPr/>
          <p:nvPr/>
        </p:nvGrpSpPr>
        <p:grpSpPr>
          <a:xfrm>
            <a:off x="6785306" y="3162300"/>
            <a:ext cx="201031" cy="201031"/>
            <a:chOff x="-1201769" y="2002475"/>
            <a:chExt cx="201031" cy="201031"/>
          </a:xfrm>
        </p:grpSpPr>
        <p:cxnSp>
          <p:nvCxnSpPr>
            <p:cNvPr id="21" name="Straight Connector 20"/>
            <p:cNvCxnSpPr/>
            <p:nvPr/>
          </p:nvCxnSpPr>
          <p:spPr bwMode="auto">
            <a:xfrm rot="5400000">
              <a:off x="-1101253" y="2006860"/>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1109663" y="2002475"/>
              <a:ext cx="0" cy="201031"/>
            </a:xfrm>
            <a:prstGeom prst="line">
              <a:avLst/>
            </a:prstGeom>
            <a:solidFill>
              <a:schemeClr val="accent1"/>
            </a:solidFill>
            <a:ln w="28575"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3" name="Group 22"/>
          <p:cNvGrpSpPr/>
          <p:nvPr/>
        </p:nvGrpSpPr>
        <p:grpSpPr>
          <a:xfrm>
            <a:off x="7733356" y="2065669"/>
            <a:ext cx="201031" cy="201031"/>
            <a:chOff x="-1201769" y="2002475"/>
            <a:chExt cx="201031" cy="201031"/>
          </a:xfrm>
        </p:grpSpPr>
        <p:cxnSp>
          <p:nvCxnSpPr>
            <p:cNvPr id="24" name="Straight Connector 23"/>
            <p:cNvCxnSpPr/>
            <p:nvPr/>
          </p:nvCxnSpPr>
          <p:spPr bwMode="auto">
            <a:xfrm rot="5400000">
              <a:off x="-1101253" y="2006860"/>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a:off x="-1109663" y="2002475"/>
              <a:ext cx="0" cy="201031"/>
            </a:xfrm>
            <a:prstGeom prst="line">
              <a:avLst/>
            </a:prstGeom>
            <a:solidFill>
              <a:schemeClr val="accent1"/>
            </a:solidFill>
            <a:ln w="28575"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8220909" y="2992286"/>
            <a:ext cx="201031" cy="201031"/>
            <a:chOff x="-1201769" y="2002475"/>
            <a:chExt cx="201031" cy="201031"/>
          </a:xfrm>
        </p:grpSpPr>
        <p:cxnSp>
          <p:nvCxnSpPr>
            <p:cNvPr id="27" name="Straight Connector 26"/>
            <p:cNvCxnSpPr/>
            <p:nvPr/>
          </p:nvCxnSpPr>
          <p:spPr bwMode="auto">
            <a:xfrm rot="5400000">
              <a:off x="-1101253" y="2006860"/>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1109663" y="2002475"/>
              <a:ext cx="0" cy="201031"/>
            </a:xfrm>
            <a:prstGeom prst="line">
              <a:avLst/>
            </a:prstGeom>
            <a:solidFill>
              <a:schemeClr val="accent1"/>
            </a:solidFill>
            <a:ln w="28575" cap="flat" cmpd="sng" algn="ctr">
              <a:solidFill>
                <a:schemeClr val="accent4">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9" name="TextBox 28"/>
          <p:cNvSpPr txBox="1"/>
          <p:nvPr/>
        </p:nvSpPr>
        <p:spPr>
          <a:xfrm>
            <a:off x="5893978" y="2705100"/>
            <a:ext cx="405689" cy="338554"/>
          </a:xfrm>
          <a:prstGeom prst="rect">
            <a:avLst/>
          </a:prstGeom>
          <a:noFill/>
        </p:spPr>
        <p:txBody>
          <a:bodyPr wrap="square" rtlCol="0">
            <a:spAutoFit/>
          </a:bodyPr>
          <a:lstStyle/>
          <a:p>
            <a:r>
              <a:rPr lang="en-US" sz="1600" b="1" dirty="0" smtClean="0"/>
              <a:t>x</a:t>
            </a:r>
            <a:r>
              <a:rPr lang="en-US" sz="1600" b="1" baseline="-25000" dirty="0" smtClean="0"/>
              <a:t>1</a:t>
            </a:r>
            <a:endParaRPr lang="en-US" sz="1600" b="1" baseline="-25000" dirty="0"/>
          </a:p>
        </p:txBody>
      </p:sp>
      <p:sp>
        <p:nvSpPr>
          <p:cNvPr id="30" name="TextBox 29"/>
          <p:cNvSpPr txBox="1"/>
          <p:nvPr/>
        </p:nvSpPr>
        <p:spPr>
          <a:xfrm>
            <a:off x="7500937" y="3984676"/>
            <a:ext cx="405689" cy="338554"/>
          </a:xfrm>
          <a:prstGeom prst="rect">
            <a:avLst/>
          </a:prstGeom>
          <a:noFill/>
        </p:spPr>
        <p:txBody>
          <a:bodyPr wrap="square" rtlCol="0">
            <a:spAutoFit/>
          </a:bodyPr>
          <a:lstStyle/>
          <a:p>
            <a:r>
              <a:rPr lang="en-US" sz="1600" b="1" dirty="0" smtClean="0"/>
              <a:t>x</a:t>
            </a:r>
            <a:r>
              <a:rPr lang="en-US" sz="1600" b="1" baseline="-25000" dirty="0"/>
              <a:t>2</a:t>
            </a:r>
          </a:p>
        </p:txBody>
      </p:sp>
    </p:spTree>
    <p:extLst>
      <p:ext uri="{BB962C8B-B14F-4D97-AF65-F5344CB8AC3E}">
        <p14:creationId xmlns:p14="http://schemas.microsoft.com/office/powerpoint/2010/main" val="31204284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Step 1 – Choosing initial centroids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9" name="TextBox 8"/>
          <p:cNvSpPr txBox="1"/>
          <p:nvPr/>
        </p:nvSpPr>
        <p:spPr>
          <a:xfrm>
            <a:off x="566737" y="1104900"/>
            <a:ext cx="8382000" cy="553998"/>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endParaRPr lang="en-US" sz="3000" dirty="0" smtClean="0">
              <a:latin typeface="PFDinTextCompPro-Italic"/>
              <a:cs typeface="PFDinTextCompPro-Italic"/>
              <a:sym typeface="Wingdings"/>
            </a:endParaRPr>
          </a:p>
        </p:txBody>
      </p:sp>
    </p:spTree>
    <p:extLst>
      <p:ext uri="{BB962C8B-B14F-4D97-AF65-F5344CB8AC3E}">
        <p14:creationId xmlns:p14="http://schemas.microsoft.com/office/powerpoint/2010/main" val="10242196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601074" cy="1828800"/>
          </a:xfrm>
        </p:spPr>
        <p:txBody>
          <a:bodyPr/>
          <a:lstStyle/>
          <a:p>
            <a:pPr>
              <a:defRPr/>
            </a:pPr>
            <a:r>
              <a:rPr lang="en-US" sz="7500" dirty="0" smtClean="0"/>
              <a:t>I</a:t>
            </a:r>
            <a:r>
              <a:rPr lang="en-US" sz="7500" dirty="0" smtClean="0"/>
              <a:t>. </a:t>
            </a:r>
            <a:r>
              <a:rPr lang="en-US" sz="7500" dirty="0" smtClean="0"/>
              <a:t>Unsupervised </a:t>
            </a:r>
            <a:r>
              <a:rPr lang="en-US" sz="7500" dirty="0" smtClean="0"/>
              <a:t>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227726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1 – Choosing initial centroids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A:  There are several options:</a:t>
            </a:r>
          </a:p>
        </p:txBody>
      </p:sp>
    </p:spTree>
    <p:extLst>
      <p:ext uri="{BB962C8B-B14F-4D97-AF65-F5344CB8AC3E}">
        <p14:creationId xmlns:p14="http://schemas.microsoft.com/office/powerpoint/2010/main" val="3632201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1 – Choosing </a:t>
            </a:r>
            <a:r>
              <a:rPr lang="en-US" dirty="0" smtClean="0"/>
              <a:t>initial centroids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A:  There are several options:</a:t>
            </a:r>
          </a:p>
          <a:p>
            <a:pPr algn="l"/>
            <a:r>
              <a:rPr lang="en-US" sz="3000" dirty="0">
                <a:latin typeface="PFDinTextCompPro-Italic"/>
                <a:cs typeface="PFDinTextCompPro-Italic"/>
                <a:sym typeface="Wingdings"/>
              </a:rPr>
              <a:t> </a:t>
            </a:r>
            <a:r>
              <a:rPr lang="en-US" sz="3000" dirty="0" smtClean="0">
                <a:latin typeface="PFDinTextCompPro-Italic"/>
                <a:cs typeface="PFDinTextCompPro-Italic"/>
                <a:sym typeface="Wingdings"/>
              </a:rPr>
              <a:t>    - </a:t>
            </a:r>
            <a:r>
              <a:rPr lang="en-US" sz="3000" dirty="0">
                <a:latin typeface="PFDinTextCompPro-Italic"/>
                <a:cs typeface="PFDinTextCompPro-Italic"/>
                <a:sym typeface="Wingdings"/>
              </a:rPr>
              <a:t>randomly (but </a:t>
            </a:r>
            <a:r>
              <a:rPr lang="en-US" sz="3000" dirty="0" smtClean="0">
                <a:latin typeface="PFDinTextCompPro-Italic"/>
                <a:cs typeface="PFDinTextCompPro-Italic"/>
                <a:sym typeface="Wingdings"/>
              </a:rPr>
              <a:t>may </a:t>
            </a:r>
            <a:r>
              <a:rPr lang="en-US" sz="3000" dirty="0">
                <a:latin typeface="PFDinTextCompPro-Italic"/>
                <a:cs typeface="PFDinTextCompPro-Italic"/>
                <a:sym typeface="Wingdings"/>
              </a:rPr>
              <a:t>yield divergent behavior)</a:t>
            </a:r>
            <a:endParaRPr lang="en-US" sz="3000" dirty="0" smtClean="0">
              <a:latin typeface="PFDinTextCompPro-Italic"/>
              <a:cs typeface="PFDinTextCompPro-Italic"/>
              <a:sym typeface="Wingdings"/>
            </a:endParaRPr>
          </a:p>
        </p:txBody>
      </p:sp>
    </p:spTree>
    <p:extLst>
      <p:ext uri="{BB962C8B-B14F-4D97-AF65-F5344CB8AC3E}">
        <p14:creationId xmlns:p14="http://schemas.microsoft.com/office/powerpoint/2010/main" val="3632201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1 – Choosing </a:t>
            </a:r>
            <a:r>
              <a:rPr lang="en-US" dirty="0" smtClean="0"/>
              <a:t>initial centroids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32</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A:  There are several options:</a:t>
            </a:r>
          </a:p>
          <a:p>
            <a:pPr algn="l"/>
            <a:r>
              <a:rPr lang="en-US" sz="3000" dirty="0" smtClean="0">
                <a:latin typeface="PFDinTextCompPro-Italic"/>
                <a:cs typeface="PFDinTextCompPro-Italic"/>
                <a:sym typeface="Wingdings"/>
              </a:rPr>
              <a:t>     </a:t>
            </a:r>
            <a:r>
              <a:rPr lang="en-US" sz="3000" dirty="0">
                <a:latin typeface="PFDinTextCompPro-Italic"/>
                <a:cs typeface="PFDinTextCompPro-Italic"/>
                <a:sym typeface="Wingdings"/>
              </a:rPr>
              <a:t>- randomly (but may yield divergent behavior</a:t>
            </a:r>
            <a:r>
              <a:rPr lang="en-US" sz="3000" dirty="0" smtClean="0">
                <a:latin typeface="PFDinTextCompPro-Italic"/>
                <a:cs typeface="PFDinTextCompPro-Italic"/>
                <a:sym typeface="Wingdings"/>
              </a:rPr>
              <a:t>)</a:t>
            </a:r>
          </a:p>
          <a:p>
            <a:pPr algn="l"/>
            <a:r>
              <a:rPr lang="en-US" sz="3000" dirty="0" smtClean="0">
                <a:latin typeface="PFDinTextCompPro-Italic"/>
                <a:cs typeface="PFDinTextCompPro-Italic"/>
                <a:sym typeface="Wingdings"/>
              </a:rPr>
              <a:t>     - perform alternative clustering task, use resulting centroids as</a:t>
            </a:r>
          </a:p>
          <a:p>
            <a:pPr algn="l"/>
            <a:r>
              <a:rPr lang="en-US" sz="3000" dirty="0">
                <a:latin typeface="PFDinTextCompPro-Italic"/>
                <a:cs typeface="PFDinTextCompPro-Italic"/>
                <a:sym typeface="Wingdings"/>
              </a:rPr>
              <a:t>	</a:t>
            </a:r>
            <a:r>
              <a:rPr lang="en-US" sz="3000" dirty="0" smtClean="0">
                <a:latin typeface="PFDinTextCompPro-Italic"/>
                <a:cs typeface="PFDinTextCompPro-Italic"/>
                <a:sym typeface="Wingdings"/>
              </a:rPr>
              <a:t>initial k-means centroids</a:t>
            </a:r>
          </a:p>
        </p:txBody>
      </p:sp>
    </p:spTree>
    <p:extLst>
      <p:ext uri="{BB962C8B-B14F-4D97-AF65-F5344CB8AC3E}">
        <p14:creationId xmlns:p14="http://schemas.microsoft.com/office/powerpoint/2010/main" val="36322012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1 – Choosing </a:t>
            </a:r>
            <a:r>
              <a:rPr lang="en-US" dirty="0" smtClean="0"/>
              <a:t>initial centroids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sp>
        <p:nvSpPr>
          <p:cNvPr id="9" name="TextBox 8"/>
          <p:cNvSpPr txBox="1"/>
          <p:nvPr/>
        </p:nvSpPr>
        <p:spPr>
          <a:xfrm>
            <a:off x="566737" y="1104900"/>
            <a:ext cx="8382000" cy="3785652"/>
          </a:xfrm>
          <a:prstGeom prst="rect">
            <a:avLst/>
          </a:prstGeom>
          <a:noFill/>
        </p:spPr>
        <p:txBody>
          <a:bodyPr wrap="square" rtlCol="0">
            <a:spAutoFit/>
          </a:bodyPr>
          <a:lstStyle/>
          <a:p>
            <a:pPr algn="l"/>
            <a:r>
              <a:rPr lang="en-US" sz="3000" dirty="0" smtClean="0">
                <a:latin typeface="PFDinTextCompPro-Italic"/>
                <a:cs typeface="PFDinTextCompPro-Italic"/>
              </a:rPr>
              <a:t>Q:  How do you choose the initial centroid positions?</a:t>
            </a:r>
          </a:p>
          <a:p>
            <a:pPr algn="l"/>
            <a:endParaRPr lang="en-US" sz="3000" dirty="0">
              <a:latin typeface="PFDinTextCompPro-Italic"/>
              <a:cs typeface="PFDinTextCompPro-Italic"/>
              <a:sym typeface="Wingdings"/>
            </a:endParaRPr>
          </a:p>
          <a:p>
            <a:pPr algn="l"/>
            <a:r>
              <a:rPr lang="en-US" sz="3000" dirty="0" smtClean="0">
                <a:latin typeface="PFDinTextCompPro-Italic"/>
                <a:cs typeface="PFDinTextCompPro-Italic"/>
                <a:sym typeface="Wingdings"/>
              </a:rPr>
              <a:t>A:  There are several options:</a:t>
            </a:r>
          </a:p>
          <a:p>
            <a:pPr algn="l"/>
            <a:r>
              <a:rPr lang="en-US" sz="3000" dirty="0">
                <a:latin typeface="PFDinTextCompPro-Italic"/>
                <a:cs typeface="PFDinTextCompPro-Italic"/>
                <a:sym typeface="Wingdings"/>
              </a:rPr>
              <a:t> </a:t>
            </a:r>
            <a:r>
              <a:rPr lang="en-US" sz="3000" dirty="0" smtClean="0">
                <a:latin typeface="PFDinTextCompPro-Italic"/>
                <a:cs typeface="PFDinTextCompPro-Italic"/>
                <a:sym typeface="Wingdings"/>
              </a:rPr>
              <a:t>    - randomly (but may yield divergent behavior)</a:t>
            </a:r>
          </a:p>
          <a:p>
            <a:pPr algn="l"/>
            <a:r>
              <a:rPr lang="en-US" sz="3000" dirty="0">
                <a:latin typeface="PFDinTextCompPro-Italic"/>
                <a:cs typeface="PFDinTextCompPro-Italic"/>
                <a:sym typeface="Wingdings"/>
              </a:rPr>
              <a:t> </a:t>
            </a:r>
            <a:r>
              <a:rPr lang="en-US" sz="3000" dirty="0" smtClean="0">
                <a:latin typeface="PFDinTextCompPro-Italic"/>
                <a:cs typeface="PFDinTextCompPro-Italic"/>
                <a:sym typeface="Wingdings"/>
              </a:rPr>
              <a:t>    </a:t>
            </a:r>
            <a:r>
              <a:rPr lang="en-US" sz="3000" dirty="0">
                <a:latin typeface="PFDinTextCompPro-Italic"/>
                <a:cs typeface="PFDinTextCompPro-Italic"/>
                <a:sym typeface="Wingdings"/>
              </a:rPr>
              <a:t>- perform alternative clustering task, use resulting centroids as</a:t>
            </a:r>
          </a:p>
          <a:p>
            <a:pPr algn="l"/>
            <a:r>
              <a:rPr lang="en-US" sz="3000" dirty="0">
                <a:latin typeface="PFDinTextCompPro-Italic"/>
                <a:cs typeface="PFDinTextCompPro-Italic"/>
                <a:sym typeface="Wingdings"/>
              </a:rPr>
              <a:t>	initial k-means centroids</a:t>
            </a:r>
          </a:p>
          <a:p>
            <a:pPr algn="l"/>
            <a:r>
              <a:rPr lang="en-US" sz="3000" dirty="0" smtClean="0">
                <a:latin typeface="PFDinTextCompPro-Italic"/>
                <a:cs typeface="PFDinTextCompPro-Italic"/>
                <a:sym typeface="Wingdings"/>
              </a:rPr>
              <a:t>     - start with global centroid, choose point at max distance, repeat 	(but might select outlier)</a:t>
            </a:r>
          </a:p>
        </p:txBody>
      </p:sp>
    </p:spTree>
    <p:extLst>
      <p:ext uri="{BB962C8B-B14F-4D97-AF65-F5344CB8AC3E}">
        <p14:creationId xmlns:p14="http://schemas.microsoft.com/office/powerpoint/2010/main" val="26941663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2 – </a:t>
            </a:r>
            <a:r>
              <a:rPr lang="en-US" dirty="0" smtClean="0"/>
              <a:t>Assess similarity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34</a:t>
            </a:fld>
            <a:endParaRPr lang="en-US"/>
          </a:p>
        </p:txBody>
      </p:sp>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3000" dirty="0">
                <a:latin typeface="PFDinTextCompPro-Italic"/>
                <a:cs typeface="PFDinTextCompPro-Italic"/>
              </a:rPr>
              <a:t>Q:  How do you determine which centroid a given point is most similar to?</a:t>
            </a:r>
          </a:p>
        </p:txBody>
      </p:sp>
    </p:spTree>
    <p:extLst>
      <p:ext uri="{BB962C8B-B14F-4D97-AF65-F5344CB8AC3E}">
        <p14:creationId xmlns:p14="http://schemas.microsoft.com/office/powerpoint/2010/main" val="34524919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2 – </a:t>
            </a:r>
            <a:r>
              <a:rPr lang="en-US" dirty="0" smtClean="0"/>
              <a:t>Assess similarity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35</a:t>
            </a:fld>
            <a:endParaRPr lang="en-US"/>
          </a:p>
        </p:txBody>
      </p:sp>
      <p:sp>
        <p:nvSpPr>
          <p:cNvPr id="9" name="TextBox 8"/>
          <p:cNvSpPr txBox="1"/>
          <p:nvPr/>
        </p:nvSpPr>
        <p:spPr>
          <a:xfrm>
            <a:off x="566737" y="1104900"/>
            <a:ext cx="8382000" cy="2185214"/>
          </a:xfrm>
          <a:prstGeom prst="rect">
            <a:avLst/>
          </a:prstGeom>
          <a:noFill/>
        </p:spPr>
        <p:txBody>
          <a:bodyPr wrap="square" rtlCol="0">
            <a:spAutoFit/>
          </a:bodyPr>
          <a:lstStyle/>
          <a:p>
            <a:pPr algn="l"/>
            <a:r>
              <a:rPr lang="en-US" sz="3000" dirty="0" smtClean="0">
                <a:latin typeface="PFDinTextCompPro-Italic"/>
                <a:cs typeface="PFDinTextCompPro-Italic"/>
              </a:rPr>
              <a:t>Q:  </a:t>
            </a:r>
            <a:r>
              <a:rPr lang="en-US" sz="3000" dirty="0">
                <a:latin typeface="PFDinTextCompPro-Italic"/>
                <a:cs typeface="PFDinTextCompPro-Italic"/>
              </a:rPr>
              <a:t>How do you determine which centroid a given point </a:t>
            </a:r>
            <a:r>
              <a:rPr lang="en-US" sz="3000" dirty="0" smtClean="0">
                <a:latin typeface="PFDinTextCompPro-Italic"/>
                <a:cs typeface="PFDinTextCompPro-Italic"/>
              </a:rPr>
              <a:t>is most </a:t>
            </a:r>
            <a:r>
              <a:rPr lang="en-US" sz="3000" dirty="0">
                <a:latin typeface="PFDinTextCompPro-Italic"/>
                <a:cs typeface="PFDinTextCompPro-Italic"/>
              </a:rPr>
              <a:t>similar to?</a:t>
            </a:r>
          </a:p>
          <a:p>
            <a:pPr algn="l"/>
            <a:endParaRPr lang="en-US" sz="1600" dirty="0">
              <a:latin typeface="PFDinTextCompPro-Italic"/>
              <a:cs typeface="PFDinTextCompPro-Italic"/>
              <a:sym typeface="Wingdings"/>
            </a:endParaRPr>
          </a:p>
          <a:p>
            <a:pPr algn="l"/>
            <a:r>
              <a:rPr lang="en-US" sz="3000" dirty="0">
                <a:latin typeface="PFDinTextCompPro-Italic"/>
                <a:cs typeface="PFDinTextCompPro-Italic"/>
                <a:sym typeface="Wingdings"/>
              </a:rPr>
              <a:t>The </a:t>
            </a:r>
            <a:r>
              <a:rPr lang="en-US" sz="3000" dirty="0" smtClean="0">
                <a:latin typeface="PFDinTextCompPro-Italic"/>
                <a:cs typeface="PFDinTextCompPro-Italic"/>
                <a:sym typeface="Wingdings"/>
              </a:rPr>
              <a:t>similarity (or distance) </a:t>
            </a:r>
            <a:r>
              <a:rPr lang="en-US" sz="3000" dirty="0">
                <a:latin typeface="PFDinTextCompPro-Italic"/>
                <a:cs typeface="PFDinTextCompPro-Italic"/>
                <a:sym typeface="Wingdings"/>
              </a:rPr>
              <a:t>criterion is determined by the measure we choose.</a:t>
            </a:r>
          </a:p>
        </p:txBody>
      </p:sp>
    </p:spTree>
    <p:extLst>
      <p:ext uri="{BB962C8B-B14F-4D97-AF65-F5344CB8AC3E}">
        <p14:creationId xmlns:p14="http://schemas.microsoft.com/office/powerpoint/2010/main" val="2314932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2 – </a:t>
            </a:r>
            <a:r>
              <a:rPr lang="en-US" dirty="0" smtClean="0"/>
              <a:t>Assess similarity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36</a:t>
            </a:fld>
            <a:endParaRPr lang="en-US"/>
          </a:p>
        </p:txBody>
      </p:sp>
      <p:sp>
        <p:nvSpPr>
          <p:cNvPr id="9" name="TextBox 8"/>
          <p:cNvSpPr txBox="1"/>
          <p:nvPr/>
        </p:nvSpPr>
        <p:spPr>
          <a:xfrm>
            <a:off x="566737" y="1104900"/>
            <a:ext cx="8382000" cy="3323987"/>
          </a:xfrm>
          <a:prstGeom prst="rect">
            <a:avLst/>
          </a:prstGeom>
          <a:noFill/>
        </p:spPr>
        <p:txBody>
          <a:bodyPr wrap="square" rtlCol="0">
            <a:spAutoFit/>
          </a:bodyPr>
          <a:lstStyle/>
          <a:p>
            <a:pPr algn="l"/>
            <a:r>
              <a:rPr lang="en-US" sz="3000" dirty="0">
                <a:latin typeface="PFDinTextCompPro-Italic"/>
                <a:cs typeface="PFDinTextCompPro-Italic"/>
              </a:rPr>
              <a:t>Q:  How do you determine which centroid a given point is most similar to?</a:t>
            </a:r>
          </a:p>
          <a:p>
            <a:pPr algn="l"/>
            <a:endParaRPr lang="en-US" sz="1600" dirty="0">
              <a:latin typeface="PFDinTextCompPro-Italic"/>
              <a:cs typeface="PFDinTextCompPro-Italic"/>
              <a:sym typeface="Wingdings"/>
            </a:endParaRPr>
          </a:p>
          <a:p>
            <a:pPr algn="l"/>
            <a:r>
              <a:rPr lang="en-US" sz="3000" dirty="0">
                <a:latin typeface="PFDinTextCompPro-Italic"/>
                <a:cs typeface="PFDinTextCompPro-Italic"/>
                <a:sym typeface="Wingdings"/>
              </a:rPr>
              <a:t>The similarity </a:t>
            </a:r>
            <a:r>
              <a:rPr lang="en-US" sz="3000" dirty="0" smtClean="0">
                <a:latin typeface="PFDinTextCompPro-Italic"/>
                <a:cs typeface="PFDinTextCompPro-Italic"/>
                <a:sym typeface="Wingdings"/>
              </a:rPr>
              <a:t>(or distance) criterion </a:t>
            </a:r>
            <a:r>
              <a:rPr lang="en-US" sz="3000" dirty="0">
                <a:latin typeface="PFDinTextCompPro-Italic"/>
                <a:cs typeface="PFDinTextCompPro-Italic"/>
                <a:sym typeface="Wingdings"/>
              </a:rPr>
              <a:t>is determined by the measure we choose.</a:t>
            </a:r>
          </a:p>
          <a:p>
            <a:pPr algn="l"/>
            <a:endParaRPr lang="en-US" sz="1400" dirty="0">
              <a:latin typeface="PFDinTextCompPro-Italic"/>
              <a:cs typeface="PFDinTextCompPro-Italic"/>
              <a:sym typeface="Wingdings"/>
            </a:endParaRPr>
          </a:p>
          <a:p>
            <a:pPr algn="l"/>
            <a:r>
              <a:rPr lang="en-US" sz="3000" dirty="0" smtClean="0">
                <a:latin typeface="PFDinTextCompPro-Italic"/>
                <a:cs typeface="PFDinTextCompPro-Italic"/>
                <a:sym typeface="Wingdings"/>
              </a:rPr>
              <a:t>In the case of k-means clustering, the similarity metric is the </a:t>
            </a:r>
            <a:r>
              <a:rPr lang="en-US" sz="3000" b="1" dirty="0" smtClean="0">
                <a:latin typeface="PFDinTextCompPro-Italic"/>
                <a:cs typeface="PFDinTextCompPro-Italic"/>
                <a:sym typeface="Wingdings"/>
              </a:rPr>
              <a:t>Euclidian distance</a:t>
            </a:r>
            <a:r>
              <a:rPr lang="en-US" sz="3000" dirty="0" smtClean="0">
                <a:latin typeface="PFDinTextCompPro-Italic"/>
                <a:cs typeface="PFDinTextCompPro-Italic"/>
                <a:sym typeface="Wingdings"/>
              </a:rPr>
              <a:t>:</a:t>
            </a:r>
          </a:p>
        </p:txBody>
      </p:sp>
    </p:spTree>
    <p:extLst>
      <p:ext uri="{BB962C8B-B14F-4D97-AF65-F5344CB8AC3E}">
        <p14:creationId xmlns:p14="http://schemas.microsoft.com/office/powerpoint/2010/main" val="2314932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2 – </a:t>
            </a:r>
            <a:r>
              <a:rPr lang="en-US" dirty="0" smtClean="0"/>
              <a:t>Assess similarity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37</a:t>
            </a:fld>
            <a:endParaRPr lang="en-US"/>
          </a:p>
        </p:txBody>
      </p:sp>
      <p:sp>
        <p:nvSpPr>
          <p:cNvPr id="9" name="TextBox 8"/>
          <p:cNvSpPr txBox="1"/>
          <p:nvPr/>
        </p:nvSpPr>
        <p:spPr>
          <a:xfrm>
            <a:off x="566737" y="1104900"/>
            <a:ext cx="8382000" cy="3323987"/>
          </a:xfrm>
          <a:prstGeom prst="rect">
            <a:avLst/>
          </a:prstGeom>
          <a:noFill/>
        </p:spPr>
        <p:txBody>
          <a:bodyPr wrap="square" rtlCol="0">
            <a:spAutoFit/>
          </a:bodyPr>
          <a:lstStyle/>
          <a:p>
            <a:pPr algn="l"/>
            <a:r>
              <a:rPr lang="en-US" sz="3000" dirty="0">
                <a:latin typeface="PFDinTextCompPro-Italic"/>
                <a:cs typeface="PFDinTextCompPro-Italic"/>
              </a:rPr>
              <a:t>Q:  How do you determine which centroid a given point is most similar to?</a:t>
            </a:r>
          </a:p>
          <a:p>
            <a:pPr algn="l"/>
            <a:endParaRPr lang="en-US" sz="1600" dirty="0">
              <a:latin typeface="PFDinTextCompPro-Italic"/>
              <a:cs typeface="PFDinTextCompPro-Italic"/>
              <a:sym typeface="Wingdings"/>
            </a:endParaRPr>
          </a:p>
          <a:p>
            <a:pPr algn="l"/>
            <a:r>
              <a:rPr lang="en-US" sz="3000" dirty="0" smtClean="0">
                <a:latin typeface="PFDinTextCompPro-Italic"/>
                <a:cs typeface="PFDinTextCompPro-Italic"/>
                <a:sym typeface="Wingdings"/>
              </a:rPr>
              <a:t>The </a:t>
            </a:r>
            <a:r>
              <a:rPr lang="en-US" sz="3000" dirty="0">
                <a:latin typeface="PFDinTextCompPro-Italic"/>
                <a:cs typeface="PFDinTextCompPro-Italic"/>
                <a:sym typeface="Wingdings"/>
              </a:rPr>
              <a:t>similarity (or distance</a:t>
            </a:r>
            <a:r>
              <a:rPr lang="en-US" sz="3000" dirty="0" smtClean="0">
                <a:latin typeface="PFDinTextCompPro-Italic"/>
                <a:cs typeface="PFDinTextCompPro-Italic"/>
                <a:sym typeface="Wingdings"/>
              </a:rPr>
              <a:t>) criterion </a:t>
            </a:r>
            <a:r>
              <a:rPr lang="en-US" sz="3000" dirty="0" smtClean="0">
                <a:latin typeface="PFDinTextCompPro-Italic"/>
                <a:cs typeface="PFDinTextCompPro-Italic"/>
                <a:sym typeface="Wingdings"/>
              </a:rPr>
              <a:t>is determined by the measure we choose.</a:t>
            </a:r>
          </a:p>
          <a:p>
            <a:pPr algn="l"/>
            <a:endParaRPr lang="en-US" sz="1400" dirty="0">
              <a:latin typeface="PFDinTextCompPro-Italic"/>
              <a:cs typeface="PFDinTextCompPro-Italic"/>
              <a:sym typeface="Wingdings"/>
            </a:endParaRPr>
          </a:p>
          <a:p>
            <a:pPr algn="l"/>
            <a:r>
              <a:rPr lang="en-US" sz="3000" dirty="0" smtClean="0">
                <a:latin typeface="PFDinTextCompPro-Italic"/>
                <a:cs typeface="PFDinTextCompPro-Italic"/>
                <a:sym typeface="Wingdings"/>
              </a:rPr>
              <a:t>In the case of k-means clustering, the similarity metric is the </a:t>
            </a:r>
            <a:r>
              <a:rPr lang="en-US" sz="3000" b="1" dirty="0" smtClean="0">
                <a:latin typeface="PFDinTextCompPro-Italic"/>
                <a:cs typeface="PFDinTextCompPro-Italic"/>
                <a:sym typeface="Wingdings"/>
              </a:rPr>
              <a:t>Euclidian distance</a:t>
            </a:r>
            <a:r>
              <a:rPr lang="en-US" sz="3000" dirty="0" smtClean="0">
                <a:latin typeface="PFDinTextCompPro-Italic"/>
                <a:cs typeface="PFDinTextCompPro-Italic"/>
                <a:sym typeface="Wingdings"/>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3781989224"/>
              </p:ext>
            </p:extLst>
          </p:nvPr>
        </p:nvGraphicFramePr>
        <p:xfrm>
          <a:off x="2411651" y="4184332"/>
          <a:ext cx="4185761" cy="806768"/>
        </p:xfrm>
        <a:graphic>
          <a:graphicData uri="http://schemas.openxmlformats.org/presentationml/2006/ole">
            <mc:AlternateContent xmlns:mc="http://schemas.openxmlformats.org/markup-compatibility/2006">
              <mc:Choice xmlns:v="urn:schemas-microsoft-com:vml" Requires="v">
                <p:oleObj spid="_x0000_s4151" name="Equation" r:id="rId4" imgW="1752480" imgH="342720" progId="Equation.3">
                  <p:embed/>
                </p:oleObj>
              </mc:Choice>
              <mc:Fallback>
                <p:oleObj name="Equation" r:id="rId4" imgW="1752480" imgH="342720" progId="Equation.3">
                  <p:embed/>
                  <p:pic>
                    <p:nvPicPr>
                      <p:cNvPr id="0" name=""/>
                      <p:cNvPicPr>
                        <a:picLocks noChangeAspect="1" noChangeArrowheads="1"/>
                      </p:cNvPicPr>
                      <p:nvPr/>
                    </p:nvPicPr>
                    <p:blipFill>
                      <a:blip r:embed="rId5"/>
                      <a:srcRect/>
                      <a:stretch>
                        <a:fillRect/>
                      </a:stretch>
                    </p:blipFill>
                    <p:spPr bwMode="auto">
                      <a:xfrm>
                        <a:off x="2411651" y="4184332"/>
                        <a:ext cx="4185761" cy="80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4932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a:t>
            </a:r>
            <a:r>
              <a:rPr lang="en-US" dirty="0" smtClean="0"/>
              <a:t>3 </a:t>
            </a:r>
            <a:r>
              <a:rPr lang="en-US" dirty="0"/>
              <a:t>– </a:t>
            </a:r>
            <a:r>
              <a:rPr lang="en-US" dirty="0" err="1" smtClean="0"/>
              <a:t>Recomputing</a:t>
            </a:r>
            <a:r>
              <a:rPr lang="en-US" dirty="0" smtClean="0"/>
              <a:t> the Center</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38</a:t>
            </a:fld>
            <a:endParaRPr lang="en-US"/>
          </a:p>
        </p:txBody>
      </p:sp>
      <p:sp>
        <p:nvSpPr>
          <p:cNvPr id="9" name="TextBox 8"/>
          <p:cNvSpPr txBox="1"/>
          <p:nvPr/>
        </p:nvSpPr>
        <p:spPr>
          <a:xfrm>
            <a:off x="576896" y="1104900"/>
            <a:ext cx="8382000" cy="1661993"/>
          </a:xfrm>
          <a:prstGeom prst="rect">
            <a:avLst/>
          </a:prstGeom>
          <a:noFill/>
        </p:spPr>
        <p:txBody>
          <a:bodyPr wrap="square" rtlCol="0">
            <a:spAutoFit/>
          </a:bodyPr>
          <a:lstStyle/>
          <a:p>
            <a:pPr algn="l"/>
            <a:r>
              <a:rPr lang="en-US" sz="3000" dirty="0" smtClean="0">
                <a:latin typeface="PFDinTextCompPro-Italic"/>
                <a:cs typeface="PFDinTextCompPro-Italic"/>
              </a:rPr>
              <a:t>Q:  How do we </a:t>
            </a:r>
            <a:r>
              <a:rPr lang="en-US" sz="3000" dirty="0" err="1" smtClean="0">
                <a:latin typeface="PFDinTextCompPro-Italic"/>
                <a:cs typeface="PFDinTextCompPro-Italic"/>
              </a:rPr>
              <a:t>recompute</a:t>
            </a:r>
            <a:r>
              <a:rPr lang="en-US" sz="3000" dirty="0" smtClean="0">
                <a:latin typeface="PFDinTextCompPro-Italic"/>
                <a:cs typeface="PFDinTextCompPro-Italic"/>
              </a:rPr>
              <a:t> the positions of the centers at each iteration of the algorithm?</a:t>
            </a:r>
          </a:p>
          <a:p>
            <a:pPr algn="l"/>
            <a:endParaRPr lang="en-US" sz="1200" dirty="0">
              <a:latin typeface="PFDinTextCompPro-Italic"/>
              <a:cs typeface="PFDinTextCompPro-Italic"/>
            </a:endParaRPr>
          </a:p>
          <a:p>
            <a:pPr algn="l"/>
            <a:r>
              <a:rPr lang="en-US" sz="3000" dirty="0" smtClean="0">
                <a:latin typeface="PFDinTextCompPro-Italic"/>
                <a:cs typeface="PFDinTextCompPro-Italic"/>
              </a:rPr>
              <a:t>A:  By calculating the centroid (i.e., the geometric center)</a:t>
            </a:r>
          </a:p>
        </p:txBody>
      </p:sp>
    </p:spTree>
    <p:extLst>
      <p:ext uri="{BB962C8B-B14F-4D97-AF65-F5344CB8AC3E}">
        <p14:creationId xmlns:p14="http://schemas.microsoft.com/office/powerpoint/2010/main" val="2436705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a:t>
            </a:r>
            <a:r>
              <a:rPr lang="en-US" dirty="0" smtClean="0"/>
              <a:t>4 </a:t>
            </a:r>
            <a:r>
              <a:rPr lang="en-US" dirty="0"/>
              <a:t>– </a:t>
            </a:r>
            <a:r>
              <a:rPr lang="en-US" dirty="0" smtClean="0"/>
              <a:t>convergence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39</a:t>
            </a:fld>
            <a:endParaRPr lang="en-US"/>
          </a:p>
        </p:txBody>
      </p:sp>
      <p:sp>
        <p:nvSpPr>
          <p:cNvPr id="9" name="TextBox 8"/>
          <p:cNvSpPr txBox="1"/>
          <p:nvPr/>
        </p:nvSpPr>
        <p:spPr>
          <a:xfrm>
            <a:off x="576896" y="1104900"/>
            <a:ext cx="8382000" cy="1015663"/>
          </a:xfrm>
          <a:prstGeom prst="rect">
            <a:avLst/>
          </a:prstGeom>
          <a:noFill/>
        </p:spPr>
        <p:txBody>
          <a:bodyPr wrap="square" rtlCol="0">
            <a:spAutoFit/>
          </a:bodyPr>
          <a:lstStyle/>
          <a:p>
            <a:pPr algn="l"/>
            <a:r>
              <a:rPr lang="en-US" sz="3000" dirty="0" smtClean="0">
                <a:latin typeface="PFDinTextCompPro-Italic"/>
                <a:cs typeface="PFDinTextCompPro-Italic"/>
              </a:rPr>
              <a:t>We iterate until some stopping criteria are met; in general, suitable convergence is achieved in a small number of steps.</a:t>
            </a:r>
          </a:p>
        </p:txBody>
      </p:sp>
    </p:spTree>
    <p:extLst>
      <p:ext uri="{BB962C8B-B14F-4D97-AF65-F5344CB8AC3E}">
        <p14:creationId xmlns:p14="http://schemas.microsoft.com/office/powerpoint/2010/main" val="11967096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Supervised Vs. 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solidFill>
                  <a:srgbClr val="000000"/>
                </a:solidFill>
                <a:latin typeface="PFDinTextCompPro-Bold"/>
              </a:rPr>
              <a:pPr>
                <a:defRPr/>
              </a:pPr>
              <a:t>4</a:t>
            </a:fld>
            <a:endParaRPr lang="en-US">
              <a:solidFill>
                <a:srgbClr val="000000"/>
              </a:solidFill>
              <a:latin typeface="PFDinTextCompPro-Bold"/>
            </a:endParaRPr>
          </a:p>
        </p:txBody>
      </p:sp>
      <p:sp>
        <p:nvSpPr>
          <p:cNvPr id="5" name="Rectangle 4"/>
          <p:cNvSpPr/>
          <p:nvPr/>
        </p:nvSpPr>
        <p:spPr>
          <a:xfrm>
            <a:off x="642937" y="1028700"/>
            <a:ext cx="8001000" cy="3477875"/>
          </a:xfrm>
          <a:prstGeom prst="rect">
            <a:avLst/>
          </a:prstGeom>
        </p:spPr>
        <p:txBody>
          <a:bodyPr wrap="square">
            <a:spAutoFit/>
          </a:bodyPr>
          <a:lstStyle/>
          <a:p>
            <a:pPr algn="l"/>
            <a:r>
              <a:rPr lang="en-US" sz="2000" b="1" smtClean="0"/>
              <a:t>Supervised learning</a:t>
            </a:r>
            <a:r>
              <a:rPr lang="en-US" sz="2000" smtClean="0"/>
              <a:t> has clear objectives:</a:t>
            </a:r>
          </a:p>
          <a:p>
            <a:pPr marL="285750" indent="-285750" algn="l">
              <a:buFont typeface="Arial"/>
              <a:buChar char="•"/>
            </a:pPr>
            <a:r>
              <a:rPr lang="en-US" sz="2000"/>
              <a:t>Accurately predict unseen test cases</a:t>
            </a:r>
          </a:p>
          <a:p>
            <a:pPr marL="285750" indent="-285750" algn="l">
              <a:buFont typeface="Arial"/>
              <a:buChar char="•"/>
            </a:pPr>
            <a:r>
              <a:rPr lang="en-US" sz="2000"/>
              <a:t>Understand which </a:t>
            </a:r>
            <a:r>
              <a:rPr lang="en-US" sz="2000" smtClean="0"/>
              <a:t>features </a:t>
            </a:r>
            <a:r>
              <a:rPr lang="en-US" sz="2000"/>
              <a:t>affect the response, and how</a:t>
            </a:r>
          </a:p>
          <a:p>
            <a:pPr algn="l"/>
            <a:endParaRPr lang="en-US" sz="2000" smtClean="0"/>
          </a:p>
          <a:p>
            <a:pPr algn="l"/>
            <a:r>
              <a:rPr lang="en-US" sz="2000" smtClean="0"/>
              <a:t>You can evaluate how well you are doing!</a:t>
            </a:r>
          </a:p>
          <a:p>
            <a:pPr algn="l"/>
            <a:endParaRPr lang="en-US" sz="2000"/>
          </a:p>
          <a:p>
            <a:pPr algn="l"/>
            <a:r>
              <a:rPr lang="en-US" sz="2000" b="1"/>
              <a:t>Unsupervised learning</a:t>
            </a:r>
            <a:r>
              <a:rPr lang="en-US" sz="2000"/>
              <a:t> has fuzzy objectives:</a:t>
            </a:r>
          </a:p>
          <a:p>
            <a:pPr marL="285750" indent="-285750" algn="l">
              <a:buFont typeface="Arial"/>
              <a:buChar char="•"/>
            </a:pPr>
            <a:r>
              <a:rPr lang="en-US" sz="2000"/>
              <a:t>Find groups of observations that behave similarly</a:t>
            </a:r>
          </a:p>
          <a:p>
            <a:pPr marL="285750" indent="-285750" algn="l">
              <a:buFont typeface="Arial"/>
              <a:buChar char="•"/>
            </a:pPr>
            <a:r>
              <a:rPr lang="en-US" sz="2000"/>
              <a:t>Find features that behave similarly</a:t>
            </a:r>
          </a:p>
          <a:p>
            <a:pPr algn="l"/>
            <a:endParaRPr lang="en-US" sz="2000"/>
          </a:p>
          <a:p>
            <a:pPr algn="l"/>
            <a:r>
              <a:rPr lang="en-US" sz="2000"/>
              <a:t>It’s difficult to evaluate how well you are doing</a:t>
            </a:r>
            <a:r>
              <a:rPr lang="en-US" sz="2000" smtClean="0"/>
              <a:t>!</a:t>
            </a:r>
            <a:endParaRPr lang="en-US" sz="2000"/>
          </a:p>
        </p:txBody>
      </p:sp>
    </p:spTree>
    <p:extLst>
      <p:ext uri="{BB962C8B-B14F-4D97-AF65-F5344CB8AC3E}">
        <p14:creationId xmlns:p14="http://schemas.microsoft.com/office/powerpoint/2010/main" val="406251279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Step </a:t>
            </a:r>
            <a:r>
              <a:rPr lang="en-US" dirty="0" smtClean="0"/>
              <a:t>4 </a:t>
            </a:r>
            <a:r>
              <a:rPr lang="en-US" dirty="0"/>
              <a:t>– </a:t>
            </a:r>
            <a:r>
              <a:rPr lang="en-US" dirty="0" smtClean="0"/>
              <a:t>convergence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40</a:t>
            </a:fld>
            <a:endParaRPr lang="en-US"/>
          </a:p>
        </p:txBody>
      </p:sp>
      <p:sp>
        <p:nvSpPr>
          <p:cNvPr id="9" name="TextBox 8"/>
          <p:cNvSpPr txBox="1"/>
          <p:nvPr/>
        </p:nvSpPr>
        <p:spPr>
          <a:xfrm>
            <a:off x="576896"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We iterate until some stopping criteria are met; in general, suitable convergence is achieved in a small number of steps.</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Stopping criteria can be based on the centroids (</a:t>
            </a:r>
            <a:r>
              <a:rPr lang="en-US" sz="3000" dirty="0" err="1" smtClean="0">
                <a:latin typeface="PFDinTextCompPro-Italic"/>
                <a:cs typeface="PFDinTextCompPro-Italic"/>
              </a:rPr>
              <a:t>eg</a:t>
            </a:r>
            <a:r>
              <a:rPr lang="en-US" sz="3000" dirty="0" smtClean="0">
                <a:latin typeface="PFDinTextCompPro-Italic"/>
                <a:cs typeface="PFDinTextCompPro-Italic"/>
              </a:rPr>
              <a:t>, if positions change by no more than </a:t>
            </a:r>
            <a:r>
              <a:rPr lang="en-US" sz="3000" i="1" dirty="0" smtClean="0">
                <a:latin typeface="Symbol" charset="2"/>
                <a:cs typeface="Symbol" charset="2"/>
              </a:rPr>
              <a:t>e</a:t>
            </a:r>
            <a:r>
              <a:rPr lang="en-US" sz="3000" dirty="0" smtClean="0">
                <a:latin typeface="PFDinTextCompPro-Italic"/>
                <a:cs typeface="PFDinTextCompPro-Italic"/>
              </a:rPr>
              <a:t>) or on the points (</a:t>
            </a:r>
            <a:r>
              <a:rPr lang="en-US" sz="3000" dirty="0" err="1" smtClean="0">
                <a:latin typeface="PFDinTextCompPro-Italic"/>
                <a:cs typeface="PFDinTextCompPro-Italic"/>
              </a:rPr>
              <a:t>eg</a:t>
            </a:r>
            <a:r>
              <a:rPr lang="en-US" sz="3000" dirty="0" smtClean="0">
                <a:latin typeface="PFDinTextCompPro-Italic"/>
                <a:cs typeface="PFDinTextCompPro-Italic"/>
              </a:rPr>
              <a:t>, if no more than </a:t>
            </a:r>
            <a:r>
              <a:rPr lang="en-US" sz="2500" i="1" dirty="0" smtClean="0">
                <a:latin typeface="+mn-lt"/>
                <a:cs typeface="PFDinTextCompPro-Italic"/>
              </a:rPr>
              <a:t>x%</a:t>
            </a:r>
            <a:r>
              <a:rPr lang="en-US" sz="3000" dirty="0" smtClean="0">
                <a:latin typeface="PFDinTextCompPro-Italic"/>
                <a:cs typeface="PFDinTextCompPro-Italic"/>
              </a:rPr>
              <a:t> change clusters between iterations).</a:t>
            </a:r>
          </a:p>
        </p:txBody>
      </p:sp>
    </p:spTree>
    <p:extLst>
      <p:ext uri="{BB962C8B-B14F-4D97-AF65-F5344CB8AC3E}">
        <p14:creationId xmlns:p14="http://schemas.microsoft.com/office/powerpoint/2010/main" val="40165005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dirty="0" smtClean="0"/>
              <a:t>IV. </a:t>
            </a:r>
            <a:r>
              <a:rPr lang="en-US" sz="7500" dirty="0" smtClean="0"/>
              <a:t>Cluster validation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4022734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42</a:t>
            </a:fld>
            <a:endParaRPr lang="en-US"/>
          </a:p>
        </p:txBody>
      </p:sp>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3000" dirty="0" smtClean="0">
                <a:latin typeface="PFDinTextCompPro-Italic"/>
                <a:cs typeface="PFDinTextCompPro-Italic"/>
              </a:rPr>
              <a:t>In general, k-means will converge to a solution and return a partition of k clusters, even if no natural clusters exist in the data.</a:t>
            </a:r>
          </a:p>
        </p:txBody>
      </p:sp>
    </p:spTree>
    <p:extLst>
      <p:ext uri="{BB962C8B-B14F-4D97-AF65-F5344CB8AC3E}">
        <p14:creationId xmlns:p14="http://schemas.microsoft.com/office/powerpoint/2010/main" val="2253726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43</a:t>
            </a:fld>
            <a:endParaRPr lang="en-US"/>
          </a:p>
        </p:txBody>
      </p:sp>
      <p:sp>
        <p:nvSpPr>
          <p:cNvPr id="9" name="TextBox 8"/>
          <p:cNvSpPr txBox="1"/>
          <p:nvPr/>
        </p:nvSpPr>
        <p:spPr>
          <a:xfrm>
            <a:off x="566737" y="1104900"/>
            <a:ext cx="8382000" cy="2400657"/>
          </a:xfrm>
          <a:prstGeom prst="rect">
            <a:avLst/>
          </a:prstGeom>
          <a:noFill/>
        </p:spPr>
        <p:txBody>
          <a:bodyPr wrap="square" rtlCol="0">
            <a:spAutoFit/>
          </a:bodyPr>
          <a:lstStyle/>
          <a:p>
            <a:pPr algn="l"/>
            <a:r>
              <a:rPr lang="en-US" sz="3000" dirty="0" smtClean="0">
                <a:latin typeface="PFDinTextCompPro-Italic"/>
                <a:cs typeface="PFDinTextCompPro-Italic"/>
              </a:rPr>
              <a:t>In general, k-means will converge to a solution and return a partition of k clusters, even if no natural clusters exist in the data.</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We will look at two validation metrics useful for </a:t>
            </a:r>
            <a:r>
              <a:rPr lang="en-US" sz="3000" dirty="0" err="1" smtClean="0">
                <a:latin typeface="PFDinTextCompPro-Italic"/>
                <a:cs typeface="PFDinTextCompPro-Italic"/>
              </a:rPr>
              <a:t>partitional</a:t>
            </a:r>
            <a:r>
              <a:rPr lang="en-US" sz="3000" dirty="0" smtClean="0">
                <a:latin typeface="PFDinTextCompPro-Italic"/>
                <a:cs typeface="PFDinTextCompPro-Italic"/>
              </a:rPr>
              <a:t> clustering, </a:t>
            </a:r>
            <a:r>
              <a:rPr lang="en-US" sz="3000" dirty="0" smtClean="0">
                <a:latin typeface="PFDinTextCompPro-Medium"/>
                <a:cs typeface="PFDinTextCompPro-Medium"/>
              </a:rPr>
              <a:t>cohesion</a:t>
            </a:r>
            <a:r>
              <a:rPr lang="en-US" sz="3000" dirty="0" smtClean="0">
                <a:latin typeface="PFDinTextCompPro-Italic"/>
                <a:cs typeface="PFDinTextCompPro-Italic"/>
              </a:rPr>
              <a:t> and </a:t>
            </a:r>
            <a:r>
              <a:rPr lang="en-US" sz="3000" dirty="0" smtClean="0">
                <a:latin typeface="PFDinTextCompPro-Medium"/>
                <a:cs typeface="PFDinTextCompPro-Medium"/>
              </a:rPr>
              <a:t>separation</a:t>
            </a:r>
            <a:r>
              <a:rPr lang="en-US" sz="3000" dirty="0" smtClean="0">
                <a:latin typeface="PFDinTextCompPro-Italic"/>
                <a:cs typeface="PFDinTextCompPro-Italic"/>
              </a:rPr>
              <a:t>.</a:t>
            </a:r>
          </a:p>
        </p:txBody>
      </p:sp>
    </p:spTree>
    <p:extLst>
      <p:ext uri="{BB962C8B-B14F-4D97-AF65-F5344CB8AC3E}">
        <p14:creationId xmlns:p14="http://schemas.microsoft.com/office/powerpoint/2010/main" val="40384465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44</a:t>
            </a:fld>
            <a:endParaRPr lang="en-US"/>
          </a:p>
        </p:txBody>
      </p:sp>
      <p:sp>
        <p:nvSpPr>
          <p:cNvPr id="9" name="TextBox 8"/>
          <p:cNvSpPr txBox="1"/>
          <p:nvPr/>
        </p:nvSpPr>
        <p:spPr>
          <a:xfrm>
            <a:off x="566737" y="952500"/>
            <a:ext cx="8382000" cy="1938992"/>
          </a:xfrm>
          <a:prstGeom prst="rect">
            <a:avLst/>
          </a:prstGeom>
          <a:noFill/>
        </p:spPr>
        <p:txBody>
          <a:bodyPr wrap="square" rtlCol="0">
            <a:spAutoFit/>
          </a:bodyPr>
          <a:lstStyle/>
          <a:p>
            <a:pPr algn="l"/>
            <a:r>
              <a:rPr lang="en-US" sz="3000" dirty="0" smtClean="0">
                <a:latin typeface="PFDinTextCompPro-Medium"/>
                <a:cs typeface="PFDinTextCompPro-Medium"/>
              </a:rPr>
              <a:t>Cohesion</a:t>
            </a:r>
            <a:r>
              <a:rPr lang="en-US" sz="3000" dirty="0" smtClean="0">
                <a:latin typeface="PFDinTextCompPro-Italic"/>
                <a:cs typeface="PFDinTextCompPro-Italic"/>
              </a:rPr>
              <a:t> measures clustering effectiveness within a cluster</a:t>
            </a:r>
            <a:r>
              <a:rPr lang="en-US" sz="3000" dirty="0" smtClean="0">
                <a:latin typeface="PFDinTextCompPro-Italic"/>
                <a:cs typeface="PFDinTextCompPro-Italic"/>
              </a:rPr>
              <a:t>.  How close are the points?</a:t>
            </a:r>
          </a:p>
          <a:p>
            <a:pPr algn="l"/>
            <a:endParaRPr lang="en-US" sz="3000" dirty="0" smtClean="0">
              <a:latin typeface="PFDinTextCompPro-Medium"/>
              <a:cs typeface="PFDinTextCompPro-Medium"/>
            </a:endParaRPr>
          </a:p>
          <a:p>
            <a:pPr algn="l"/>
            <a:r>
              <a:rPr lang="en-US" sz="3000" dirty="0" smtClean="0">
                <a:latin typeface="PFDinTextCompPro-Italic"/>
                <a:cs typeface="PFDinTextCompPro-Italic"/>
              </a:rPr>
              <a:t>                   The sum of the distances between a point and its centroid</a:t>
            </a:r>
          </a:p>
        </p:txBody>
      </p:sp>
      <p:pic>
        <p:nvPicPr>
          <p:cNvPr id="2" name="Picture 1"/>
          <p:cNvPicPr>
            <a:picLocks noChangeAspect="1"/>
          </p:cNvPicPr>
          <p:nvPr/>
        </p:nvPicPr>
        <p:blipFill>
          <a:blip r:embed="rId3"/>
          <a:stretch>
            <a:fillRect/>
          </a:stretch>
        </p:blipFill>
        <p:spPr>
          <a:xfrm>
            <a:off x="3678237" y="1485900"/>
            <a:ext cx="3594100" cy="1016000"/>
          </a:xfrm>
          <a:prstGeom prst="rect">
            <a:avLst/>
          </a:prstGeom>
        </p:spPr>
      </p:pic>
      <p:cxnSp>
        <p:nvCxnSpPr>
          <p:cNvPr id="5" name="Straight Arrow Connector 4"/>
          <p:cNvCxnSpPr/>
          <p:nvPr/>
        </p:nvCxnSpPr>
        <p:spPr bwMode="auto">
          <a:xfrm flipV="1">
            <a:off x="2776537" y="1943100"/>
            <a:ext cx="2667000" cy="6096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V="1">
            <a:off x="4452937" y="2019300"/>
            <a:ext cx="1600200" cy="4572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flipH="1" flipV="1">
            <a:off x="6434137" y="2095500"/>
            <a:ext cx="152400" cy="4572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flipH="1" flipV="1">
            <a:off x="6891337" y="2095500"/>
            <a:ext cx="1295400" cy="3810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490636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45</a:t>
            </a:fld>
            <a:endParaRPr lang="en-US"/>
          </a:p>
        </p:txBody>
      </p:sp>
      <p:sp>
        <p:nvSpPr>
          <p:cNvPr id="9" name="TextBox 8"/>
          <p:cNvSpPr txBox="1"/>
          <p:nvPr/>
        </p:nvSpPr>
        <p:spPr>
          <a:xfrm>
            <a:off x="566737" y="952500"/>
            <a:ext cx="8382000" cy="4247317"/>
          </a:xfrm>
          <a:prstGeom prst="rect">
            <a:avLst/>
          </a:prstGeom>
          <a:noFill/>
        </p:spPr>
        <p:txBody>
          <a:bodyPr wrap="square" rtlCol="0">
            <a:spAutoFit/>
          </a:bodyPr>
          <a:lstStyle/>
          <a:p>
            <a:pPr algn="l"/>
            <a:r>
              <a:rPr lang="en-US" sz="3000" dirty="0" smtClean="0">
                <a:latin typeface="PFDinTextCompPro-Medium"/>
                <a:cs typeface="PFDinTextCompPro-Medium"/>
              </a:rPr>
              <a:t>Cohesion</a:t>
            </a:r>
            <a:r>
              <a:rPr lang="en-US" sz="3000" dirty="0" smtClean="0">
                <a:latin typeface="PFDinTextCompPro-Italic"/>
                <a:cs typeface="PFDinTextCompPro-Italic"/>
              </a:rPr>
              <a:t> measures clustering effectiveness within a cluster</a:t>
            </a:r>
            <a:r>
              <a:rPr lang="en-US" sz="3000" dirty="0" smtClean="0">
                <a:latin typeface="PFDinTextCompPro-Italic"/>
                <a:cs typeface="PFDinTextCompPro-Italic"/>
              </a:rPr>
              <a:t>.  How close are the points?</a:t>
            </a:r>
          </a:p>
          <a:p>
            <a:pPr algn="l"/>
            <a:endParaRPr lang="en-US" sz="3000" dirty="0" smtClean="0">
              <a:latin typeface="PFDinTextCompPro-Medium"/>
              <a:cs typeface="PFDinTextCompPro-Medium"/>
            </a:endParaRPr>
          </a:p>
          <a:p>
            <a:pPr algn="l"/>
            <a:r>
              <a:rPr lang="en-US" sz="3000" dirty="0" smtClean="0">
                <a:latin typeface="PFDinTextCompPro-Italic"/>
                <a:cs typeface="PFDinTextCompPro-Italic"/>
              </a:rPr>
              <a:t>                   The sum of the distances between a point and its centroid</a:t>
            </a:r>
          </a:p>
          <a:p>
            <a:pPr algn="l"/>
            <a:endParaRPr lang="en-US" sz="3000" dirty="0" smtClean="0">
              <a:latin typeface="PFDinTextCompPro-Medium"/>
              <a:cs typeface="PFDinTextCompPro-Medium"/>
            </a:endParaRPr>
          </a:p>
          <a:p>
            <a:pPr algn="l"/>
            <a:r>
              <a:rPr lang="en-US" sz="3000" dirty="0" smtClean="0">
                <a:latin typeface="PFDinTextCompPro-Medium"/>
                <a:cs typeface="PFDinTextCompPro-Medium"/>
              </a:rPr>
              <a:t>Separation</a:t>
            </a:r>
            <a:r>
              <a:rPr lang="en-US" sz="3000" dirty="0" smtClean="0">
                <a:latin typeface="PFDinTextCompPro-Italic"/>
                <a:cs typeface="PFDinTextCompPro-Italic"/>
              </a:rPr>
              <a:t> measures clustering effectiveness between clusters</a:t>
            </a:r>
            <a:r>
              <a:rPr lang="en-US" sz="3000" dirty="0" smtClean="0">
                <a:latin typeface="PFDinTextCompPro-Italic"/>
                <a:cs typeface="PFDinTextCompPro-Italic"/>
              </a:rPr>
              <a:t>.  How close are the clusters?</a:t>
            </a:r>
          </a:p>
          <a:p>
            <a:pPr algn="l"/>
            <a:endParaRPr lang="en-US" sz="3000" dirty="0" smtClean="0">
              <a:latin typeface="PFDinTextCompPro-Medium"/>
              <a:cs typeface="PFDinTextCompPro-Medium"/>
            </a:endParaRPr>
          </a:p>
          <a:p>
            <a:pPr algn="l"/>
            <a:r>
              <a:rPr lang="en-US" sz="3000" dirty="0" smtClean="0">
                <a:latin typeface="PFDinTextCompPro-Italic"/>
                <a:cs typeface="PFDinTextCompPro-Italic"/>
              </a:rPr>
              <a:t>                                           The distance between clusters</a:t>
            </a:r>
            <a:endParaRPr lang="en-US" sz="3000" dirty="0" smtClean="0">
              <a:latin typeface="PFDinTextCompPro-Medium"/>
              <a:cs typeface="PFDinTextCompPro-Medium"/>
            </a:endParaRPr>
          </a:p>
        </p:txBody>
      </p:sp>
      <p:pic>
        <p:nvPicPr>
          <p:cNvPr id="2" name="Picture 1"/>
          <p:cNvPicPr>
            <a:picLocks noChangeAspect="1"/>
          </p:cNvPicPr>
          <p:nvPr/>
        </p:nvPicPr>
        <p:blipFill>
          <a:blip r:embed="rId3"/>
          <a:stretch>
            <a:fillRect/>
          </a:stretch>
        </p:blipFill>
        <p:spPr>
          <a:xfrm>
            <a:off x="3678237" y="1485900"/>
            <a:ext cx="3594100" cy="1016000"/>
          </a:xfrm>
          <a:prstGeom prst="rect">
            <a:avLst/>
          </a:prstGeom>
        </p:spPr>
      </p:pic>
      <p:pic>
        <p:nvPicPr>
          <p:cNvPr id="6" name="Picture 5"/>
          <p:cNvPicPr>
            <a:picLocks noChangeAspect="1"/>
          </p:cNvPicPr>
          <p:nvPr/>
        </p:nvPicPr>
        <p:blipFill>
          <a:blip r:embed="rId4"/>
          <a:stretch>
            <a:fillRect/>
          </a:stretch>
        </p:blipFill>
        <p:spPr>
          <a:xfrm>
            <a:off x="3563937" y="3822700"/>
            <a:ext cx="3632200" cy="711200"/>
          </a:xfrm>
          <a:prstGeom prst="rect">
            <a:avLst/>
          </a:prstGeom>
        </p:spPr>
      </p:pic>
      <p:cxnSp>
        <p:nvCxnSpPr>
          <p:cNvPr id="5" name="Straight Arrow Connector 4"/>
          <p:cNvCxnSpPr/>
          <p:nvPr/>
        </p:nvCxnSpPr>
        <p:spPr bwMode="auto">
          <a:xfrm flipV="1">
            <a:off x="2776537" y="1943100"/>
            <a:ext cx="2667000" cy="6096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V="1">
            <a:off x="4452937" y="2019300"/>
            <a:ext cx="1600200" cy="4572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flipH="1" flipV="1">
            <a:off x="6434137" y="2095500"/>
            <a:ext cx="152400" cy="4572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Arrow Connector 19"/>
          <p:cNvCxnSpPr/>
          <p:nvPr/>
        </p:nvCxnSpPr>
        <p:spPr bwMode="auto">
          <a:xfrm flipH="1" flipV="1">
            <a:off x="6891337" y="2095500"/>
            <a:ext cx="1295400" cy="3810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Straight Arrow Connector 35"/>
          <p:cNvCxnSpPr/>
          <p:nvPr/>
        </p:nvCxnSpPr>
        <p:spPr bwMode="auto">
          <a:xfrm flipV="1">
            <a:off x="4757737" y="4305300"/>
            <a:ext cx="990600" cy="5334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 name="Straight Arrow Connector 38"/>
          <p:cNvCxnSpPr/>
          <p:nvPr/>
        </p:nvCxnSpPr>
        <p:spPr bwMode="auto">
          <a:xfrm flipH="1" flipV="1">
            <a:off x="6434137" y="4381500"/>
            <a:ext cx="457200" cy="381000"/>
          </a:xfrm>
          <a:prstGeom prst="straightConnector1">
            <a:avLst/>
          </a:prstGeom>
          <a:solidFill>
            <a:schemeClr val="accent1"/>
          </a:solidFill>
          <a:ln w="127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379786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46</a:t>
            </a:fld>
            <a:endParaRPr lang="en-US"/>
          </a:p>
        </p:txBody>
      </p:sp>
      <p:pic>
        <p:nvPicPr>
          <p:cNvPr id="6" name="Picture 5"/>
          <p:cNvPicPr>
            <a:picLocks noChangeAspect="1"/>
          </p:cNvPicPr>
          <p:nvPr/>
        </p:nvPicPr>
        <p:blipFill>
          <a:blip r:embed="rId3"/>
          <a:stretch>
            <a:fillRect/>
          </a:stretch>
        </p:blipFill>
        <p:spPr>
          <a:xfrm>
            <a:off x="983456" y="1191808"/>
            <a:ext cx="7396163" cy="3329391"/>
          </a:xfrm>
          <a:prstGeom prst="rect">
            <a:avLst/>
          </a:prstGeom>
        </p:spPr>
      </p:pic>
      <p:sp>
        <p:nvSpPr>
          <p:cNvPr id="10" name="TextBox 9"/>
          <p:cNvSpPr txBox="1"/>
          <p:nvPr/>
        </p:nvSpPr>
        <p:spPr>
          <a:xfrm>
            <a:off x="414337" y="4838700"/>
            <a:ext cx="3198311" cy="215444"/>
          </a:xfrm>
          <a:prstGeom prst="rect">
            <a:avLst/>
          </a:prstGeom>
          <a:noFill/>
        </p:spPr>
        <p:txBody>
          <a:bodyPr wrap="none" rtlCol="0">
            <a:spAutoFit/>
          </a:bodyPr>
          <a:lstStyle/>
          <a:p>
            <a:pPr algn="l"/>
            <a:r>
              <a:rPr lang="en-US" sz="800" i="1" dirty="0" smtClean="0">
                <a:latin typeface="+mn-lt"/>
              </a:rPr>
              <a:t>source</a:t>
            </a:r>
            <a:r>
              <a:rPr lang="en-US" sz="800" i="1" dirty="0">
                <a:latin typeface="+mn-lt"/>
              </a:rPr>
              <a:t>: http://www-</a:t>
            </a:r>
            <a:r>
              <a:rPr lang="en-US" sz="800" i="1" dirty="0" err="1">
                <a:latin typeface="+mn-lt"/>
              </a:rPr>
              <a:t>users.cs.umn.edu</a:t>
            </a:r>
            <a:r>
              <a:rPr lang="en-US" sz="800" i="1" dirty="0">
                <a:latin typeface="+mn-lt"/>
              </a:rPr>
              <a:t>/~</a:t>
            </a:r>
            <a:r>
              <a:rPr lang="en-US" sz="800" i="1" dirty="0" err="1">
                <a:latin typeface="+mn-lt"/>
              </a:rPr>
              <a:t>kumar</a:t>
            </a:r>
            <a:r>
              <a:rPr lang="en-US" sz="800" i="1" dirty="0">
                <a:latin typeface="+mn-lt"/>
              </a:rPr>
              <a:t>/</a:t>
            </a:r>
            <a:r>
              <a:rPr lang="en-US" sz="800" i="1" dirty="0" err="1">
                <a:latin typeface="+mn-lt"/>
              </a:rPr>
              <a:t>dmbook</a:t>
            </a:r>
            <a:r>
              <a:rPr lang="en-US" sz="800" i="1" dirty="0">
                <a:latin typeface="+mn-lt"/>
              </a:rPr>
              <a:t>/ch8.pdf</a:t>
            </a:r>
          </a:p>
        </p:txBody>
      </p:sp>
    </p:spTree>
    <p:extLst>
      <p:ext uri="{BB962C8B-B14F-4D97-AF65-F5344CB8AC3E}">
        <p14:creationId xmlns:p14="http://schemas.microsoft.com/office/powerpoint/2010/main" val="36097131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47</a:t>
            </a:fld>
            <a:endParaRPr lang="en-US"/>
          </a:p>
        </p:txBody>
      </p:sp>
      <p:sp>
        <p:nvSpPr>
          <p:cNvPr id="9" name="TextBox 8"/>
          <p:cNvSpPr txBox="1"/>
          <p:nvPr/>
        </p:nvSpPr>
        <p:spPr>
          <a:xfrm>
            <a:off x="566737" y="1104900"/>
            <a:ext cx="8382000" cy="3754874"/>
          </a:xfrm>
          <a:prstGeom prst="rect">
            <a:avLst/>
          </a:prstGeom>
          <a:noFill/>
        </p:spPr>
        <p:txBody>
          <a:bodyPr wrap="square" rtlCol="0">
            <a:spAutoFit/>
          </a:bodyPr>
          <a:lstStyle/>
          <a:p>
            <a:pPr algn="l"/>
            <a:r>
              <a:rPr lang="en-US" sz="3000" dirty="0" smtClean="0">
                <a:latin typeface="PFDinTextCompPro-Italic"/>
                <a:cs typeface="PFDinTextCompPro-Italic"/>
              </a:rPr>
              <a:t>One useful measure than combines the ideas of cohesion and separation is the </a:t>
            </a:r>
            <a:r>
              <a:rPr lang="en-US" sz="3000" dirty="0" smtClean="0">
                <a:latin typeface="PFDinTextCompPro-Medium"/>
                <a:cs typeface="PFDinTextCompPro-Medium"/>
              </a:rPr>
              <a:t>silhouette coefficient</a:t>
            </a:r>
            <a:r>
              <a:rPr lang="en-US" sz="3000" dirty="0" smtClean="0">
                <a:latin typeface="PFDinTextCompPro-Italic"/>
                <a:cs typeface="PFDinTextCompPro-Italic"/>
              </a:rPr>
              <a:t>. For point </a:t>
            </a:r>
            <a:r>
              <a:rPr lang="en-US" sz="2500" i="1" dirty="0" smtClean="0">
                <a:latin typeface="+mn-lt"/>
                <a:cs typeface="PFDinTextCompPro-Italic"/>
              </a:rPr>
              <a:t>x</a:t>
            </a:r>
            <a:r>
              <a:rPr lang="en-US" sz="2500" i="1" baseline="-25000" dirty="0" smtClean="0">
                <a:latin typeface="+mn-lt"/>
                <a:cs typeface="PFDinTextCompPro-Italic"/>
              </a:rPr>
              <a:t>i</a:t>
            </a:r>
            <a:r>
              <a:rPr lang="en-US" sz="3000" dirty="0" smtClean="0">
                <a:latin typeface="PFDinTextCompPro-Italic"/>
                <a:cs typeface="PFDinTextCompPro-Italic"/>
              </a:rPr>
              <a:t>, this is given by: </a:t>
            </a:r>
          </a:p>
          <a:p>
            <a:pPr algn="l"/>
            <a:endParaRPr lang="en-US" sz="3000" dirty="0">
              <a:latin typeface="PFDinTextCompPro-Italic"/>
              <a:cs typeface="PFDinTextCompPro-Italic"/>
            </a:endParaRPr>
          </a:p>
          <a:p>
            <a:pPr algn="l"/>
            <a:endParaRPr lang="en-US" sz="3000" dirty="0">
              <a:latin typeface="PFDinTextCompPro-Italic"/>
              <a:cs typeface="PFDinTextCompPro-Italic"/>
            </a:endParaRPr>
          </a:p>
          <a:p>
            <a:pPr algn="l"/>
            <a:r>
              <a:rPr lang="en-US" sz="2800" dirty="0">
                <a:latin typeface="PFDinTextCompPro-Italic"/>
                <a:cs typeface="PFDinTextCompPro-Italic"/>
              </a:rPr>
              <a:t>such </a:t>
            </a:r>
            <a:r>
              <a:rPr lang="en-US" sz="2800" dirty="0" smtClean="0">
                <a:latin typeface="PFDinTextCompPro-Italic"/>
                <a:cs typeface="PFDinTextCompPro-Italic"/>
              </a:rPr>
              <a:t>that:</a:t>
            </a:r>
            <a:endParaRPr lang="en-US" sz="2500" i="1" dirty="0" smtClean="0">
              <a:latin typeface="+mn-lt"/>
              <a:cs typeface="PFDinTextCompPro-Italic"/>
            </a:endParaRPr>
          </a:p>
          <a:p>
            <a:pPr algn="l"/>
            <a:r>
              <a:rPr lang="en-US" sz="2500" i="1" dirty="0" smtClean="0">
                <a:latin typeface="+mn-lt"/>
                <a:cs typeface="PFDinTextCompPro-Italic"/>
              </a:rPr>
              <a:t>    </a:t>
            </a:r>
            <a:r>
              <a:rPr lang="en-US" sz="2500" i="1" dirty="0" err="1" smtClean="0">
                <a:latin typeface="+mn-lt"/>
                <a:cs typeface="PFDinTextCompPro-Italic"/>
              </a:rPr>
              <a:t>a</a:t>
            </a:r>
            <a:r>
              <a:rPr lang="en-US" sz="2500" i="1" baseline="-25000" dirty="0" err="1" smtClean="0">
                <a:latin typeface="+mn-lt"/>
                <a:cs typeface="PFDinTextCompPro-Italic"/>
              </a:rPr>
              <a:t>i</a:t>
            </a:r>
            <a:r>
              <a:rPr lang="en-US" sz="3000" dirty="0" smtClean="0">
                <a:latin typeface="PFDinTextCompPro-Italic"/>
                <a:cs typeface="PFDinTextCompPro-Italic"/>
              </a:rPr>
              <a:t> = average in-cluster distance to </a:t>
            </a:r>
            <a:r>
              <a:rPr lang="en-US" sz="2500" i="1" dirty="0" smtClean="0">
                <a:latin typeface="+mn-lt"/>
                <a:cs typeface="PFDinTextCompPro-Italic"/>
              </a:rPr>
              <a:t>x</a:t>
            </a:r>
            <a:r>
              <a:rPr lang="en-US" sz="2500" i="1" baseline="-25000" dirty="0" smtClean="0">
                <a:latin typeface="+mn-lt"/>
                <a:cs typeface="PFDinTextCompPro-Italic"/>
              </a:rPr>
              <a:t>i </a:t>
            </a:r>
            <a:r>
              <a:rPr lang="en-US" sz="2800" dirty="0" smtClean="0">
                <a:latin typeface="PFDinTextCompPro-Italic"/>
                <a:cs typeface="PFDinTextCompPro-Italic"/>
              </a:rPr>
              <a:t>(how far away are other points) </a:t>
            </a:r>
            <a:endParaRPr lang="en-US" sz="2500" i="1" baseline="-25000" dirty="0" smtClean="0">
              <a:latin typeface="+mn-lt"/>
              <a:cs typeface="PFDinTextCompPro-Italic"/>
            </a:endParaRPr>
          </a:p>
          <a:p>
            <a:pPr algn="l"/>
            <a:r>
              <a:rPr lang="en-US" sz="2500" i="1" dirty="0" smtClean="0">
                <a:latin typeface="+mn-lt"/>
                <a:cs typeface="PFDinTextCompPro-Italic"/>
              </a:rPr>
              <a:t>    </a:t>
            </a:r>
            <a:r>
              <a:rPr lang="en-US" sz="2500" i="1" dirty="0" err="1" smtClean="0">
                <a:latin typeface="+mn-lt"/>
                <a:cs typeface="PFDinTextCompPro-Italic"/>
              </a:rPr>
              <a:t>b</a:t>
            </a:r>
            <a:r>
              <a:rPr lang="en-US" sz="2500" i="1" baseline="-25000" dirty="0" err="1" smtClean="0">
                <a:latin typeface="+mn-lt"/>
                <a:cs typeface="PFDinTextCompPro-Italic"/>
              </a:rPr>
              <a:t>ij</a:t>
            </a:r>
            <a:r>
              <a:rPr lang="en-US" sz="3000" dirty="0" smtClean="0">
                <a:latin typeface="PFDinTextCompPro-Italic"/>
                <a:cs typeface="PFDinTextCompPro-Italic"/>
              </a:rPr>
              <a:t> = average between-cluster distance to </a:t>
            </a:r>
            <a:r>
              <a:rPr lang="en-US" sz="2500" i="1" dirty="0" smtClean="0">
                <a:latin typeface="+mn-lt"/>
                <a:cs typeface="PFDinTextCompPro-Italic"/>
              </a:rPr>
              <a:t>x</a:t>
            </a:r>
            <a:r>
              <a:rPr lang="en-US" sz="2500" i="1" baseline="-25000" dirty="0" smtClean="0">
                <a:latin typeface="+mn-lt"/>
                <a:cs typeface="PFDinTextCompPro-Italic"/>
              </a:rPr>
              <a:t>i</a:t>
            </a:r>
            <a:r>
              <a:rPr lang="en-US" sz="2500" i="1" baseline="-25000" dirty="0">
                <a:latin typeface="News706 BT"/>
                <a:cs typeface="PFDinTextCompPro-Italic"/>
              </a:rPr>
              <a:t> </a:t>
            </a:r>
            <a:r>
              <a:rPr lang="en-US" sz="2800" dirty="0" smtClean="0">
                <a:latin typeface="PFDinTextCompPro-Italic"/>
                <a:cs typeface="PFDinTextCompPro-Italic"/>
              </a:rPr>
              <a:t>(“ “ “ “ other clusters)</a:t>
            </a:r>
            <a:endParaRPr lang="en-US" sz="2500" i="1" baseline="-25000" dirty="0" smtClean="0">
              <a:latin typeface="+mn-lt"/>
              <a:cs typeface="PFDinTextCompPro-Italic"/>
            </a:endParaRPr>
          </a:p>
          <a:p>
            <a:pPr algn="l"/>
            <a:r>
              <a:rPr lang="en-US" sz="2500" i="1" dirty="0" smtClean="0">
                <a:latin typeface="+mn-lt"/>
                <a:cs typeface="PFDinTextCompPro-Italic"/>
              </a:rPr>
              <a:t>    </a:t>
            </a:r>
            <a:r>
              <a:rPr lang="en-US" sz="2500" i="1" dirty="0" smtClean="0">
                <a:latin typeface="+mn-lt"/>
                <a:cs typeface="PFDinTextCompPro-Italic"/>
              </a:rPr>
              <a:t>b</a:t>
            </a:r>
            <a:r>
              <a:rPr lang="en-US" sz="2500" i="1" baseline="-25000" dirty="0" smtClean="0">
                <a:latin typeface="+mn-lt"/>
                <a:cs typeface="PFDinTextCompPro-Italic"/>
              </a:rPr>
              <a:t>i</a:t>
            </a:r>
            <a:r>
              <a:rPr lang="en-US" sz="3000" dirty="0" smtClean="0">
                <a:latin typeface="PFDinTextCompPro-Italic"/>
                <a:cs typeface="PFDinTextCompPro-Italic"/>
              </a:rPr>
              <a:t> = </a:t>
            </a:r>
            <a:r>
              <a:rPr lang="en-US" sz="2500" i="1" dirty="0" err="1" smtClean="0">
                <a:latin typeface="+mn-lt"/>
                <a:cs typeface="PFDinTextCompPro-Italic"/>
              </a:rPr>
              <a:t>min</a:t>
            </a:r>
            <a:r>
              <a:rPr lang="en-US" sz="2500" i="1" baseline="-25000" dirty="0" err="1" smtClean="0">
                <a:latin typeface="+mn-lt"/>
                <a:cs typeface="PFDinTextCompPro-Italic"/>
              </a:rPr>
              <a:t>j</a:t>
            </a:r>
            <a:r>
              <a:rPr lang="en-US" sz="2500" i="1" dirty="0" smtClean="0">
                <a:latin typeface="+mn-lt"/>
                <a:cs typeface="PFDinTextCompPro-Italic"/>
              </a:rPr>
              <a:t>(</a:t>
            </a:r>
            <a:r>
              <a:rPr lang="en-US" sz="2500" i="1" dirty="0" err="1" smtClean="0">
                <a:latin typeface="+mn-lt"/>
                <a:cs typeface="PFDinTextCompPro-Italic"/>
              </a:rPr>
              <a:t>b</a:t>
            </a:r>
            <a:r>
              <a:rPr lang="en-US" sz="2500" i="1" baseline="-25000" dirty="0" err="1" smtClean="0">
                <a:latin typeface="+mn-lt"/>
                <a:cs typeface="PFDinTextCompPro-Italic"/>
              </a:rPr>
              <a:t>ij</a:t>
            </a:r>
            <a:r>
              <a:rPr lang="en-US" sz="2500" i="1" dirty="0" smtClean="0">
                <a:latin typeface="+mn-lt"/>
                <a:cs typeface="PFDinTextCompPro-Italic"/>
              </a:rPr>
              <a:t>)</a:t>
            </a:r>
            <a:r>
              <a:rPr lang="en-US" sz="2500" i="1" baseline="-25000" dirty="0">
                <a:latin typeface="News706 BT"/>
                <a:cs typeface="PFDinTextCompPro-Italic"/>
              </a:rPr>
              <a:t> </a:t>
            </a:r>
            <a:r>
              <a:rPr lang="en-US" sz="2800" dirty="0" smtClean="0">
                <a:latin typeface="PFDinTextCompPro-Italic"/>
                <a:cs typeface="PFDinTextCompPro-Italic"/>
              </a:rPr>
              <a:t>(minimum other cluster distance)</a:t>
            </a:r>
            <a:endParaRPr lang="en-US" sz="2500" i="1" dirty="0" smtClean="0">
              <a:latin typeface="+mn-lt"/>
              <a:cs typeface="PFDinTextCompPro-Italic"/>
            </a:endParaRPr>
          </a:p>
        </p:txBody>
      </p:sp>
      <p:pic>
        <p:nvPicPr>
          <p:cNvPr id="3" name="Picture 2"/>
          <p:cNvPicPr>
            <a:picLocks noChangeAspect="1"/>
          </p:cNvPicPr>
          <p:nvPr/>
        </p:nvPicPr>
        <p:blipFill>
          <a:blip r:embed="rId3"/>
          <a:stretch>
            <a:fillRect/>
          </a:stretch>
        </p:blipFill>
        <p:spPr>
          <a:xfrm>
            <a:off x="3429000" y="2438400"/>
            <a:ext cx="2501900" cy="647700"/>
          </a:xfrm>
          <a:prstGeom prst="rect">
            <a:avLst/>
          </a:prstGeom>
        </p:spPr>
      </p:pic>
    </p:spTree>
    <p:extLst>
      <p:ext uri="{BB962C8B-B14F-4D97-AF65-F5344CB8AC3E}">
        <p14:creationId xmlns:p14="http://schemas.microsoft.com/office/powerpoint/2010/main" val="23257640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48</a:t>
            </a:fld>
            <a:endParaRPr lang="en-US"/>
          </a:p>
        </p:txBody>
      </p:sp>
      <p:sp>
        <p:nvSpPr>
          <p:cNvPr id="9" name="TextBox 8"/>
          <p:cNvSpPr txBox="1"/>
          <p:nvPr/>
        </p:nvSpPr>
        <p:spPr>
          <a:xfrm>
            <a:off x="566737" y="1104900"/>
            <a:ext cx="8382000" cy="3323987"/>
          </a:xfrm>
          <a:prstGeom prst="rect">
            <a:avLst/>
          </a:prstGeom>
          <a:noFill/>
        </p:spPr>
        <p:txBody>
          <a:bodyPr wrap="square" rtlCol="0">
            <a:spAutoFit/>
          </a:bodyPr>
          <a:lstStyle/>
          <a:p>
            <a:pPr algn="l"/>
            <a:r>
              <a:rPr lang="en-US" sz="3000" dirty="0" smtClean="0">
                <a:latin typeface="PFDinTextCompPro-Italic"/>
                <a:cs typeface="PFDinTextCompPro-Italic"/>
              </a:rPr>
              <a:t>The silhouette coefficient can take values between -1 and 1.</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In general, we want separation to be high and cohesion to be low. This corresponds to a value of </a:t>
            </a:r>
            <a:r>
              <a:rPr lang="en-US" sz="2500" i="1" dirty="0" smtClean="0">
                <a:latin typeface="+mn-lt"/>
                <a:cs typeface="PFDinTextCompPro-Italic"/>
              </a:rPr>
              <a:t>SC</a:t>
            </a:r>
            <a:r>
              <a:rPr lang="en-US" sz="3000" dirty="0" smtClean="0">
                <a:latin typeface="PFDinTextCompPro-Italic"/>
                <a:cs typeface="PFDinTextCompPro-Italic"/>
              </a:rPr>
              <a:t> close to +1.</a:t>
            </a:r>
          </a:p>
          <a:p>
            <a:pPr algn="l"/>
            <a:endParaRPr lang="en-US" sz="3000" i="1" dirty="0">
              <a:latin typeface="PFDinTextCompPro-Italic"/>
              <a:cs typeface="PFDinTextCompPro-Italic"/>
            </a:endParaRPr>
          </a:p>
          <a:p>
            <a:pPr algn="l"/>
            <a:r>
              <a:rPr lang="en-US" sz="3000" dirty="0" smtClean="0">
                <a:latin typeface="PFDinTextCompPro-Italic"/>
                <a:cs typeface="PFDinTextCompPro-Italic"/>
              </a:rPr>
              <a:t>A negative silhouette coefficient means the cluster radius is larger than the space between clusters, and thus clusters overlap.</a:t>
            </a:r>
            <a:endParaRPr lang="en-US" sz="2500" dirty="0" smtClean="0">
              <a:latin typeface="+mn-lt"/>
              <a:cs typeface="PFDinTextCompPro-Italic"/>
            </a:endParaRPr>
          </a:p>
        </p:txBody>
      </p:sp>
    </p:spTree>
    <p:extLst>
      <p:ext uri="{BB962C8B-B14F-4D97-AF65-F5344CB8AC3E}">
        <p14:creationId xmlns:p14="http://schemas.microsoft.com/office/powerpoint/2010/main" val="36043146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49</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Italic"/>
                <a:cs typeface="PFDinTextCompPro-Italic"/>
              </a:rPr>
              <a:t>The silhouette coefficient for the cluster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 is given by the average silhouette coefficient across all points in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a:t>
            </a:r>
          </a:p>
          <a:p>
            <a:pPr algn="l"/>
            <a:endParaRPr lang="en-US" sz="3000" dirty="0" smtClean="0">
              <a:latin typeface="PFDinTextCompPro-Italic"/>
              <a:cs typeface="PFDinTextCompPro-Italic"/>
            </a:endParaRPr>
          </a:p>
          <a:p>
            <a:pPr algn="l"/>
            <a:endParaRPr lang="en-US" sz="3000" dirty="0" smtClean="0">
              <a:latin typeface="PFDinTextCompPro-Italic"/>
              <a:cs typeface="PFDinTextCompPro-Italic"/>
            </a:endParaRPr>
          </a:p>
        </p:txBody>
      </p:sp>
      <p:pic>
        <p:nvPicPr>
          <p:cNvPr id="3" name="Picture 2"/>
          <p:cNvPicPr>
            <a:picLocks noChangeAspect="1"/>
          </p:cNvPicPr>
          <p:nvPr/>
        </p:nvPicPr>
        <p:blipFill>
          <a:blip r:embed="rId3"/>
          <a:stretch>
            <a:fillRect/>
          </a:stretch>
        </p:blipFill>
        <p:spPr>
          <a:xfrm>
            <a:off x="3048000" y="2209800"/>
            <a:ext cx="3263900" cy="825500"/>
          </a:xfrm>
          <a:prstGeom prst="rect">
            <a:avLst/>
          </a:prstGeom>
        </p:spPr>
      </p:pic>
    </p:spTree>
    <p:extLst>
      <p:ext uri="{BB962C8B-B14F-4D97-AF65-F5344CB8AC3E}">
        <p14:creationId xmlns:p14="http://schemas.microsoft.com/office/powerpoint/2010/main" val="397771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Clustering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solidFill>
                  <a:srgbClr val="000000"/>
                </a:solidFill>
                <a:latin typeface="PFDinTextCompPro-Bold"/>
              </a:rPr>
              <a:pPr>
                <a:defRPr/>
              </a:pPr>
              <a:t>5</a:t>
            </a:fld>
            <a:endParaRPr lang="en-US">
              <a:solidFill>
                <a:srgbClr val="000000"/>
              </a:solidFill>
              <a:latin typeface="PFDinTextCompPro-Bold"/>
            </a:endParaRPr>
          </a:p>
        </p:txBody>
      </p:sp>
      <p:sp>
        <p:nvSpPr>
          <p:cNvPr id="5" name="Rectangle 4"/>
          <p:cNvSpPr/>
          <p:nvPr/>
        </p:nvSpPr>
        <p:spPr>
          <a:xfrm>
            <a:off x="642937" y="930414"/>
            <a:ext cx="8001000" cy="707886"/>
          </a:xfrm>
          <a:prstGeom prst="rect">
            <a:avLst/>
          </a:prstGeom>
        </p:spPr>
        <p:txBody>
          <a:bodyPr wrap="square">
            <a:spAutoFit/>
          </a:bodyPr>
          <a:lstStyle/>
          <a:p>
            <a:pPr algn="l"/>
            <a:r>
              <a:rPr lang="en-US" sz="2000" smtClean="0"/>
              <a:t>Classify </a:t>
            </a:r>
            <a:r>
              <a:rPr lang="en-US" sz="2000"/>
              <a:t>US residential neighborhoods into 67 unique segments based on demographic and socioeconomic </a:t>
            </a:r>
            <a:r>
              <a:rPr lang="en-US" sz="2000" smtClean="0"/>
              <a:t>characteristics</a:t>
            </a:r>
          </a:p>
        </p:txBody>
      </p:sp>
      <p:sp>
        <p:nvSpPr>
          <p:cNvPr id="2" name="TextBox 1"/>
          <p:cNvSpPr txBox="1"/>
          <p:nvPr/>
        </p:nvSpPr>
        <p:spPr>
          <a:xfrm>
            <a:off x="5214937" y="1856244"/>
            <a:ext cx="3581400" cy="2677656"/>
          </a:xfrm>
          <a:prstGeom prst="rect">
            <a:avLst/>
          </a:prstGeom>
          <a:noFill/>
        </p:spPr>
        <p:txBody>
          <a:bodyPr wrap="square" rtlCol="0">
            <a:spAutoFit/>
          </a:bodyPr>
          <a:lstStyle/>
          <a:p>
            <a:pPr algn="l"/>
            <a:r>
              <a:rPr lang="en-US" sz="1400" smtClean="0"/>
              <a:t>Metro Renters:</a:t>
            </a:r>
          </a:p>
          <a:p>
            <a:pPr algn="l"/>
            <a:endParaRPr lang="en-US" sz="1400"/>
          </a:p>
          <a:p>
            <a:pPr algn="l"/>
            <a:r>
              <a:rPr lang="en-US" sz="1400" smtClean="0"/>
              <a:t>Young, mobile, educated, or still in school, we live alone or with a roommate in rented apartments or condos in the center of the city. Long hours and hard work don’t deter us; we’re willing to take risks to get to the top of our professions… We buy groceries at Whole Foods and Trader Joe’s and shop for clothes at Banana Republic, Nordstrom, and Gap. We practice yoga, go skiing, and attend Pilates sessions.</a:t>
            </a:r>
            <a:endParaRPr lang="en-US" sz="1400"/>
          </a:p>
        </p:txBody>
      </p:sp>
      <p:sp>
        <p:nvSpPr>
          <p:cNvPr id="9" name="TextBox 8"/>
          <p:cNvSpPr txBox="1"/>
          <p:nvPr/>
        </p:nvSpPr>
        <p:spPr>
          <a:xfrm>
            <a:off x="5214937" y="4775656"/>
            <a:ext cx="3810000" cy="215444"/>
          </a:xfrm>
          <a:prstGeom prst="rect">
            <a:avLst/>
          </a:prstGeom>
          <a:noFill/>
        </p:spPr>
        <p:txBody>
          <a:bodyPr wrap="square" rtlCol="0">
            <a:spAutoFit/>
          </a:bodyPr>
          <a:lstStyle/>
          <a:p>
            <a:pPr algn="l"/>
            <a:r>
              <a:rPr lang="en-US" sz="800"/>
              <a:t>Source: http://www.esri.com/landing-pages/tapestry/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7" y="1638299"/>
            <a:ext cx="4267200" cy="343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6577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50</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The silhouette coefficient for the cluster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 is given by the average silhouette coefficient across all points in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a:t>
            </a:r>
          </a:p>
          <a:p>
            <a:pPr algn="l"/>
            <a:endParaRPr lang="en-US" sz="3000" dirty="0" smtClean="0">
              <a:latin typeface="PFDinTextCompPro-Italic"/>
              <a:cs typeface="PFDinTextCompPro-Italic"/>
            </a:endParaRP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The overall silhouette coefficient is given by the average silhouette coefficient across </a:t>
            </a:r>
            <a:r>
              <a:rPr lang="en-US" sz="3000" dirty="0">
                <a:latin typeface="PFDinTextCompPro-Italic"/>
                <a:cs typeface="PFDinTextCompPro-Italic"/>
              </a:rPr>
              <a:t>all </a:t>
            </a:r>
            <a:r>
              <a:rPr lang="en-US" sz="3000" dirty="0" smtClean="0">
                <a:latin typeface="PFDinTextCompPro-Italic"/>
                <a:cs typeface="PFDinTextCompPro-Italic"/>
              </a:rPr>
              <a:t>clusters:</a:t>
            </a:r>
          </a:p>
        </p:txBody>
      </p:sp>
      <p:pic>
        <p:nvPicPr>
          <p:cNvPr id="3" name="Picture 2"/>
          <p:cNvPicPr>
            <a:picLocks noChangeAspect="1"/>
          </p:cNvPicPr>
          <p:nvPr/>
        </p:nvPicPr>
        <p:blipFill>
          <a:blip r:embed="rId3"/>
          <a:stretch>
            <a:fillRect/>
          </a:stretch>
        </p:blipFill>
        <p:spPr>
          <a:xfrm>
            <a:off x="3048000" y="2209800"/>
            <a:ext cx="3263900" cy="825500"/>
          </a:xfrm>
          <a:prstGeom prst="rect">
            <a:avLst/>
          </a:prstGeom>
        </p:spPr>
      </p:pic>
      <p:pic>
        <p:nvPicPr>
          <p:cNvPr id="5" name="Picture 4"/>
          <p:cNvPicPr>
            <a:picLocks noChangeAspect="1"/>
          </p:cNvPicPr>
          <p:nvPr/>
        </p:nvPicPr>
        <p:blipFill>
          <a:blip r:embed="rId4"/>
          <a:stretch>
            <a:fillRect/>
          </a:stretch>
        </p:blipFill>
        <p:spPr>
          <a:xfrm>
            <a:off x="2959100" y="4025900"/>
            <a:ext cx="3441700" cy="889000"/>
          </a:xfrm>
          <a:prstGeom prst="rect">
            <a:avLst/>
          </a:prstGeom>
        </p:spPr>
      </p:pic>
    </p:spTree>
    <p:extLst>
      <p:ext uri="{BB962C8B-B14F-4D97-AF65-F5344CB8AC3E}">
        <p14:creationId xmlns:p14="http://schemas.microsoft.com/office/powerpoint/2010/main" val="16395210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Silhouette coefficient</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51</a:t>
            </a:fld>
            <a:endParaRPr lang="en-US"/>
          </a:p>
        </p:txBody>
      </p:sp>
      <p:sp>
        <p:nvSpPr>
          <p:cNvPr id="9" name="TextBox 8"/>
          <p:cNvSpPr txBox="1"/>
          <p:nvPr/>
        </p:nvSpPr>
        <p:spPr>
          <a:xfrm>
            <a:off x="566737" y="1104900"/>
            <a:ext cx="8382000" cy="2862322"/>
          </a:xfrm>
          <a:prstGeom prst="rect">
            <a:avLst/>
          </a:prstGeom>
          <a:noFill/>
        </p:spPr>
        <p:txBody>
          <a:bodyPr wrap="square" rtlCol="0">
            <a:spAutoFit/>
          </a:bodyPr>
          <a:lstStyle/>
          <a:p>
            <a:pPr algn="l"/>
            <a:r>
              <a:rPr lang="en-US" sz="3000" dirty="0" smtClean="0">
                <a:latin typeface="PFDinTextCompPro-Italic"/>
                <a:cs typeface="PFDinTextCompPro-Italic"/>
              </a:rPr>
              <a:t>The silhouette coefficient for the cluster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 is given by the average silhouette coefficient across all points in </a:t>
            </a:r>
            <a:r>
              <a:rPr lang="en-US" sz="2500" i="1" dirty="0" err="1" smtClean="0">
                <a:latin typeface="+mn-lt"/>
                <a:cs typeface="PFDinTextCompPro-Italic"/>
              </a:rPr>
              <a:t>C</a:t>
            </a:r>
            <a:r>
              <a:rPr lang="en-US" sz="2500" i="1" baseline="-25000" dirty="0" err="1" smtClean="0">
                <a:latin typeface="+mn-lt"/>
                <a:cs typeface="PFDinTextCompPro-Italic"/>
              </a:rPr>
              <a:t>i</a:t>
            </a:r>
            <a:r>
              <a:rPr lang="en-US" sz="3000" dirty="0" smtClean="0">
                <a:latin typeface="PFDinTextCompPro-Italic"/>
                <a:cs typeface="PFDinTextCompPro-Italic"/>
              </a:rPr>
              <a:t>:</a:t>
            </a:r>
          </a:p>
          <a:p>
            <a:pPr algn="l"/>
            <a:endParaRPr lang="en-US" sz="3000" dirty="0" smtClean="0">
              <a:latin typeface="PFDinTextCompPro-Italic"/>
              <a:cs typeface="PFDinTextCompPro-Italic"/>
            </a:endParaRPr>
          </a:p>
          <a:p>
            <a:pPr algn="l"/>
            <a:endParaRPr lang="en-US" sz="3000" dirty="0" smtClean="0">
              <a:latin typeface="PFDinTextCompPro-Italic"/>
              <a:cs typeface="PFDinTextCompPro-Italic"/>
            </a:endParaRPr>
          </a:p>
          <a:p>
            <a:pPr algn="l"/>
            <a:r>
              <a:rPr lang="en-US" sz="3000" dirty="0" smtClean="0">
                <a:latin typeface="PFDinTextCompPro-Italic"/>
                <a:cs typeface="PFDinTextCompPro-Italic"/>
              </a:rPr>
              <a:t>The overall silhouette coefficient is given by the average silhouette coefficient across </a:t>
            </a:r>
            <a:r>
              <a:rPr lang="en-US" sz="3000" dirty="0">
                <a:latin typeface="PFDinTextCompPro-Italic"/>
                <a:cs typeface="PFDinTextCompPro-Italic"/>
              </a:rPr>
              <a:t>all </a:t>
            </a:r>
            <a:r>
              <a:rPr lang="en-US" sz="3000" dirty="0" smtClean="0">
                <a:latin typeface="PFDinTextCompPro-Italic"/>
                <a:cs typeface="PFDinTextCompPro-Italic"/>
              </a:rPr>
              <a:t>clusters:</a:t>
            </a:r>
            <a:endParaRPr lang="en-US" sz="3000" dirty="0" smtClean="0">
              <a:latin typeface="PFDinTextCompPro-Italic"/>
              <a:cs typeface="PFDinTextCompPro-Italic"/>
            </a:endParaRPr>
          </a:p>
        </p:txBody>
      </p:sp>
      <p:pic>
        <p:nvPicPr>
          <p:cNvPr id="3" name="Picture 2"/>
          <p:cNvPicPr>
            <a:picLocks noChangeAspect="1"/>
          </p:cNvPicPr>
          <p:nvPr/>
        </p:nvPicPr>
        <p:blipFill>
          <a:blip r:embed="rId3"/>
          <a:stretch>
            <a:fillRect/>
          </a:stretch>
        </p:blipFill>
        <p:spPr>
          <a:xfrm>
            <a:off x="3048000" y="2209800"/>
            <a:ext cx="3263900" cy="825500"/>
          </a:xfrm>
          <a:prstGeom prst="rect">
            <a:avLst/>
          </a:prstGeom>
        </p:spPr>
      </p:pic>
      <p:pic>
        <p:nvPicPr>
          <p:cNvPr id="5" name="Picture 4"/>
          <p:cNvPicPr>
            <a:picLocks noChangeAspect="1"/>
          </p:cNvPicPr>
          <p:nvPr/>
        </p:nvPicPr>
        <p:blipFill>
          <a:blip r:embed="rId4"/>
          <a:stretch>
            <a:fillRect/>
          </a:stretch>
        </p:blipFill>
        <p:spPr>
          <a:xfrm>
            <a:off x="2959100" y="4025900"/>
            <a:ext cx="3441700" cy="889000"/>
          </a:xfrm>
          <a:prstGeom prst="rect">
            <a:avLst/>
          </a:prstGeom>
        </p:spPr>
      </p:pic>
      <p:grpSp>
        <p:nvGrpSpPr>
          <p:cNvPr id="10" name="Group 26"/>
          <p:cNvGrpSpPr>
            <a:grpSpLocks/>
          </p:cNvGrpSpPr>
          <p:nvPr/>
        </p:nvGrpSpPr>
        <p:grpSpPr bwMode="auto">
          <a:xfrm>
            <a:off x="6891337" y="3603625"/>
            <a:ext cx="1463675" cy="1463675"/>
            <a:chOff x="0" y="0"/>
            <a:chExt cx="1280" cy="1280"/>
          </a:xfrm>
        </p:grpSpPr>
        <p:pic>
          <p:nvPicPr>
            <p:cNvPr id="11"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8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2" name="Rectangle 24"/>
            <p:cNvSpPr>
              <a:spLocks/>
            </p:cNvSpPr>
            <p:nvPr/>
          </p:nvSpPr>
          <p:spPr bwMode="auto">
            <a:xfrm>
              <a:off x="104" y="96"/>
              <a:ext cx="10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75000"/>
                </a:lnSpc>
              </a:pPr>
              <a:r>
                <a:rPr lang="en-US" sz="1800" dirty="0" smtClean="0">
                  <a:solidFill>
                    <a:schemeClr val="tx1"/>
                  </a:solidFill>
                  <a:latin typeface="PFDinTextCompPro-Bold" charset="0"/>
                  <a:ea typeface="ＭＳ Ｐゴシック" charset="0"/>
                  <a:cs typeface="ＭＳ Ｐゴシック" charset="0"/>
                  <a:sym typeface="PFDinTextCompPro-Bold" charset="0"/>
                </a:rPr>
                <a:t>NOTE</a:t>
              </a:r>
              <a:endParaRPr lang="en-US" sz="1800" dirty="0">
                <a:solidFill>
                  <a:schemeClr val="tx1"/>
                </a:solidFill>
                <a:latin typeface="PFDinTextCompPro-Bold" charset="0"/>
                <a:ea typeface="ＭＳ Ｐゴシック" charset="0"/>
                <a:cs typeface="ＭＳ Ｐゴシック" charset="0"/>
                <a:sym typeface="PFDinTextCompPro-Bold" charset="0"/>
              </a:endParaRPr>
            </a:p>
          </p:txBody>
        </p:sp>
        <p:sp>
          <p:nvSpPr>
            <p:cNvPr id="13" name="Rectangle 25"/>
            <p:cNvSpPr>
              <a:spLocks/>
            </p:cNvSpPr>
            <p:nvPr/>
          </p:nvSpPr>
          <p:spPr bwMode="auto">
            <a:xfrm>
              <a:off x="104" y="264"/>
              <a:ext cx="105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ts val="1150"/>
                </a:lnSpc>
              </a:pPr>
              <a:endParaRPr lang="en-US" sz="1200" dirty="0" smtClean="0">
                <a:solidFill>
                  <a:schemeClr val="tx1"/>
                </a:solidFill>
                <a:latin typeface="+mn-lt"/>
                <a:ea typeface="ＭＳ Ｐゴシック" charset="0"/>
                <a:cs typeface="PFDinTextCompPro-Italic"/>
                <a:sym typeface="News706 BT" charset="0"/>
              </a:endParaRPr>
            </a:p>
            <a:p>
              <a:pPr algn="l">
                <a:lnSpc>
                  <a:spcPts val="1150"/>
                </a:lnSpc>
              </a:pPr>
              <a:r>
                <a:rPr lang="en-US" sz="1200" dirty="0" smtClean="0">
                  <a:solidFill>
                    <a:schemeClr val="tx1"/>
                  </a:solidFill>
                  <a:latin typeface="+mn-lt"/>
                  <a:ea typeface="ＭＳ Ｐゴシック" charset="0"/>
                  <a:cs typeface="PFDinTextCompPro-Italic"/>
                  <a:sym typeface="News706 BT" charset="0"/>
                </a:rPr>
                <a:t>This gives a summary measure of the overall clustering quality.</a:t>
              </a:r>
            </a:p>
          </p:txBody>
        </p:sp>
      </p:grpSp>
    </p:spTree>
    <p:extLst>
      <p:ext uri="{BB962C8B-B14F-4D97-AF65-F5344CB8AC3E}">
        <p14:creationId xmlns:p14="http://schemas.microsoft.com/office/powerpoint/2010/main" val="34519697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52</a:t>
            </a:fld>
            <a:endParaRPr lang="en-US"/>
          </a:p>
        </p:txBody>
      </p:sp>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3000" dirty="0" smtClean="0">
                <a:latin typeface="PFDinTextCompPro-Italic"/>
                <a:cs typeface="PFDinTextCompPro-Italic"/>
              </a:rPr>
              <a:t>One useful application of cluster validation is to determine the best number of clusters for your dataset.</a:t>
            </a:r>
          </a:p>
        </p:txBody>
      </p:sp>
    </p:spTree>
    <p:extLst>
      <p:ext uri="{BB962C8B-B14F-4D97-AF65-F5344CB8AC3E}">
        <p14:creationId xmlns:p14="http://schemas.microsoft.com/office/powerpoint/2010/main" val="2458027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53</a:t>
            </a:fld>
            <a:endParaRPr lang="en-US"/>
          </a:p>
        </p:txBody>
      </p:sp>
      <p:sp>
        <p:nvSpPr>
          <p:cNvPr id="9" name="TextBox 8"/>
          <p:cNvSpPr txBox="1"/>
          <p:nvPr/>
        </p:nvSpPr>
        <p:spPr>
          <a:xfrm>
            <a:off x="566737" y="1104900"/>
            <a:ext cx="8382000" cy="1938992"/>
          </a:xfrm>
          <a:prstGeom prst="rect">
            <a:avLst/>
          </a:prstGeom>
          <a:noFill/>
        </p:spPr>
        <p:txBody>
          <a:bodyPr wrap="square" rtlCol="0">
            <a:spAutoFit/>
          </a:bodyPr>
          <a:lstStyle/>
          <a:p>
            <a:pPr algn="l"/>
            <a:r>
              <a:rPr lang="en-US" sz="3000" dirty="0" smtClean="0">
                <a:latin typeface="PFDinTextCompPro-Italic"/>
                <a:cs typeface="PFDinTextCompPro-Italic"/>
              </a:rPr>
              <a:t>One useful application of cluster validation is to determine the best number of clusters for your dataset.</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Q:  How would you do this?</a:t>
            </a:r>
          </a:p>
        </p:txBody>
      </p:sp>
    </p:spTree>
    <p:extLst>
      <p:ext uri="{BB962C8B-B14F-4D97-AF65-F5344CB8AC3E}">
        <p14:creationId xmlns:p14="http://schemas.microsoft.com/office/powerpoint/2010/main" val="870772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54</a:t>
            </a:fld>
            <a:endParaRPr lang="en-US"/>
          </a:p>
        </p:txBody>
      </p:sp>
      <p:sp>
        <p:nvSpPr>
          <p:cNvPr id="9" name="TextBox 8"/>
          <p:cNvSpPr txBox="1"/>
          <p:nvPr/>
        </p:nvSpPr>
        <p:spPr>
          <a:xfrm>
            <a:off x="566737" y="1104900"/>
            <a:ext cx="8382000" cy="2400657"/>
          </a:xfrm>
          <a:prstGeom prst="rect">
            <a:avLst/>
          </a:prstGeom>
          <a:noFill/>
        </p:spPr>
        <p:txBody>
          <a:bodyPr wrap="square" rtlCol="0">
            <a:spAutoFit/>
          </a:bodyPr>
          <a:lstStyle/>
          <a:p>
            <a:pPr algn="l"/>
            <a:r>
              <a:rPr lang="en-US" sz="3000" dirty="0" smtClean="0">
                <a:latin typeface="PFDinTextCompPro-Italic"/>
                <a:cs typeface="PFDinTextCompPro-Italic"/>
              </a:rPr>
              <a:t>One useful application of cluster validation is to determine the best number of clusters for your dataset.</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Q:  How would you do this?</a:t>
            </a:r>
          </a:p>
          <a:p>
            <a:pPr algn="l"/>
            <a:r>
              <a:rPr lang="en-US" sz="3000" dirty="0" smtClean="0">
                <a:latin typeface="PFDinTextCompPro-Italic"/>
                <a:cs typeface="PFDinTextCompPro-Italic"/>
              </a:rPr>
              <a:t>A:  By computing the </a:t>
            </a:r>
            <a:r>
              <a:rPr lang="en-US" sz="3000" dirty="0" smtClean="0">
                <a:latin typeface="PFDinTextCompPro-Italic"/>
                <a:cs typeface="PFDinTextCompPro-Italic"/>
              </a:rPr>
              <a:t>SC </a:t>
            </a:r>
            <a:r>
              <a:rPr lang="en-US" sz="3000" dirty="0" smtClean="0">
                <a:latin typeface="PFDinTextCompPro-Italic"/>
                <a:cs typeface="PFDinTextCompPro-Italic"/>
              </a:rPr>
              <a:t>for different values of k.</a:t>
            </a:r>
          </a:p>
        </p:txBody>
      </p:sp>
    </p:spTree>
    <p:extLst>
      <p:ext uri="{BB962C8B-B14F-4D97-AF65-F5344CB8AC3E}">
        <p14:creationId xmlns:p14="http://schemas.microsoft.com/office/powerpoint/2010/main" val="19057642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validation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55</a:t>
            </a:fld>
            <a:endParaRPr lang="en-US"/>
          </a:p>
        </p:txBody>
      </p:sp>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3000" dirty="0" smtClean="0">
                <a:latin typeface="PFDinTextCompPro-Italic"/>
                <a:cs typeface="PFDinTextCompPro-Italic"/>
              </a:rPr>
              <a:t>Ultimately, cluster validation and clustering in general are suggestive techniques that rely on human interpretation to be meaningful.</a:t>
            </a:r>
          </a:p>
        </p:txBody>
      </p:sp>
    </p:spTree>
    <p:extLst>
      <p:ext uri="{BB962C8B-B14F-4D97-AF65-F5344CB8AC3E}">
        <p14:creationId xmlns:p14="http://schemas.microsoft.com/office/powerpoint/2010/main" val="33086085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STRENGTHS AND WEAKNESSES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56</a:t>
            </a:fld>
            <a:endParaRPr lang="en-US"/>
          </a:p>
        </p:txBody>
      </p:sp>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3000" b="1" dirty="0" smtClean="0">
                <a:latin typeface="PFDinTextCompPro-Italic"/>
                <a:cs typeface="PFDinTextCompPro-Italic"/>
              </a:rPr>
              <a:t>Strengths:</a:t>
            </a:r>
          </a:p>
          <a:p>
            <a:pPr algn="l"/>
            <a:r>
              <a:rPr lang="en-US" sz="3000" dirty="0" smtClean="0">
                <a:latin typeface="PFDinTextCompPro-Italic"/>
                <a:cs typeface="PFDinTextCompPro-Italic"/>
              </a:rPr>
              <a:t>K-means is a popular algorithm because of its computational efficiency and simple and intuitive nature.</a:t>
            </a:r>
          </a:p>
        </p:txBody>
      </p:sp>
    </p:spTree>
    <p:extLst>
      <p:ext uri="{BB962C8B-B14F-4D97-AF65-F5344CB8AC3E}">
        <p14:creationId xmlns:p14="http://schemas.microsoft.com/office/powerpoint/2010/main" val="2791761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STRENGTHS AND WEAKNESSES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57</a:t>
            </a:fld>
            <a:endParaRPr lang="en-US"/>
          </a:p>
        </p:txBody>
      </p:sp>
      <p:sp>
        <p:nvSpPr>
          <p:cNvPr id="9" name="TextBox 8"/>
          <p:cNvSpPr txBox="1"/>
          <p:nvPr/>
        </p:nvSpPr>
        <p:spPr>
          <a:xfrm>
            <a:off x="566737" y="1104900"/>
            <a:ext cx="8382000" cy="3323987"/>
          </a:xfrm>
          <a:prstGeom prst="rect">
            <a:avLst/>
          </a:prstGeom>
          <a:noFill/>
        </p:spPr>
        <p:txBody>
          <a:bodyPr wrap="square" rtlCol="0">
            <a:spAutoFit/>
          </a:bodyPr>
          <a:lstStyle/>
          <a:p>
            <a:pPr algn="l"/>
            <a:r>
              <a:rPr lang="en-US" sz="3000" b="1" dirty="0" smtClean="0">
                <a:latin typeface="PFDinTextCompPro-Italic"/>
                <a:cs typeface="PFDinTextCompPro-Italic"/>
              </a:rPr>
              <a:t>Strengths:</a:t>
            </a:r>
          </a:p>
          <a:p>
            <a:pPr algn="l"/>
            <a:r>
              <a:rPr lang="en-US" sz="3000" dirty="0" smtClean="0">
                <a:latin typeface="PFDinTextCompPro-Italic"/>
                <a:cs typeface="PFDinTextCompPro-Italic"/>
              </a:rPr>
              <a:t>K-means is a popular algorithm because of its computational efficiency and simple and intuitive nature.</a:t>
            </a:r>
          </a:p>
          <a:p>
            <a:pPr algn="l"/>
            <a:endParaRPr lang="en-US" sz="3000" dirty="0" smtClean="0">
              <a:latin typeface="PFDinTextCompPro-Italic"/>
              <a:cs typeface="PFDinTextCompPro-Italic"/>
            </a:endParaRPr>
          </a:p>
          <a:p>
            <a:pPr algn="l"/>
            <a:r>
              <a:rPr lang="en-US" sz="3000" b="1" dirty="0" smtClean="0">
                <a:latin typeface="PFDinTextCompPro-Italic"/>
                <a:cs typeface="PFDinTextCompPro-Italic"/>
              </a:rPr>
              <a:t>Weaknesses:</a:t>
            </a:r>
          </a:p>
          <a:p>
            <a:pPr algn="l"/>
            <a:r>
              <a:rPr lang="en-US" sz="3000" dirty="0" smtClean="0">
                <a:latin typeface="PFDinTextCompPro-Italic"/>
                <a:cs typeface="PFDinTextCompPro-Italic"/>
              </a:rPr>
              <a:t>However, K-means is highly scale dependent, and is not suitable for data with widely varying shapes and densities.</a:t>
            </a:r>
          </a:p>
        </p:txBody>
      </p:sp>
    </p:spTree>
    <p:extLst>
      <p:ext uri="{BB962C8B-B14F-4D97-AF65-F5344CB8AC3E}">
        <p14:creationId xmlns:p14="http://schemas.microsoft.com/office/powerpoint/2010/main" val="35913790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467100"/>
            <a:ext cx="8426450" cy="1828800"/>
          </a:xfrm>
        </p:spPr>
        <p:txBody>
          <a:bodyPr/>
          <a:lstStyle/>
          <a:p>
            <a:pPr>
              <a:defRPr/>
            </a:pPr>
            <a:r>
              <a:rPr lang="en-US" sz="7500" dirty="0" smtClean="0"/>
              <a:t>V. Example</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648369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Clustering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solidFill>
                  <a:srgbClr val="000000"/>
                </a:solidFill>
                <a:latin typeface="PFDinTextCompPro-Bold"/>
              </a:rPr>
              <a:pPr>
                <a:defRPr/>
              </a:pPr>
              <a:t>6</a:t>
            </a:fld>
            <a:endParaRPr lang="en-US">
              <a:solidFill>
                <a:srgbClr val="000000"/>
              </a:solidFill>
              <a:latin typeface="PFDinTextCompPro-Bold"/>
            </a:endParaRPr>
          </a:p>
        </p:txBody>
      </p:sp>
      <p:sp>
        <p:nvSpPr>
          <p:cNvPr id="5" name="Rectangle 4"/>
          <p:cNvSpPr/>
          <p:nvPr/>
        </p:nvSpPr>
        <p:spPr>
          <a:xfrm>
            <a:off x="642937" y="930414"/>
            <a:ext cx="8001000" cy="707886"/>
          </a:xfrm>
          <a:prstGeom prst="rect">
            <a:avLst/>
          </a:prstGeom>
        </p:spPr>
        <p:txBody>
          <a:bodyPr wrap="square">
            <a:spAutoFit/>
          </a:bodyPr>
          <a:lstStyle/>
          <a:p>
            <a:pPr algn="l"/>
            <a:r>
              <a:rPr lang="en-US" sz="2000"/>
              <a:t>Classify a tissue sample into one of several cancer classes, based on </a:t>
            </a:r>
            <a:r>
              <a:rPr lang="en-US" sz="2000" smtClean="0"/>
              <a:t>gene expression data</a:t>
            </a:r>
          </a:p>
        </p:txBody>
      </p:sp>
      <p:sp>
        <p:nvSpPr>
          <p:cNvPr id="2" name="TextBox 1"/>
          <p:cNvSpPr txBox="1"/>
          <p:nvPr/>
        </p:nvSpPr>
        <p:spPr>
          <a:xfrm>
            <a:off x="4376737" y="1627644"/>
            <a:ext cx="4495800" cy="2554545"/>
          </a:xfrm>
          <a:prstGeom prst="rect">
            <a:avLst/>
          </a:prstGeom>
          <a:noFill/>
        </p:spPr>
        <p:txBody>
          <a:bodyPr wrap="square" rtlCol="0">
            <a:spAutoFit/>
          </a:bodyPr>
          <a:lstStyle/>
          <a:p>
            <a:pPr marL="285750" indent="-285750" algn="l">
              <a:buFont typeface="Arial" panose="020B0604020202020204" pitchFamily="34" charset="0"/>
              <a:buChar char="•"/>
            </a:pPr>
            <a:r>
              <a:rPr lang="en-US" sz="1600" smtClean="0"/>
              <a:t>Each </a:t>
            </a:r>
            <a:r>
              <a:rPr lang="en-US" sz="1600"/>
              <a:t>column is a woman with breast cancer (n=88)</a:t>
            </a:r>
          </a:p>
          <a:p>
            <a:pPr marL="285750" indent="-285750" algn="l">
              <a:buFont typeface="Arial" panose="020B0604020202020204" pitchFamily="34" charset="0"/>
              <a:buChar char="•"/>
            </a:pPr>
            <a:r>
              <a:rPr lang="en-US" sz="1600" smtClean="0"/>
              <a:t>Each row is a gene (p=8000)</a:t>
            </a:r>
          </a:p>
          <a:p>
            <a:pPr marL="285750" indent="-285750" algn="l">
              <a:buFont typeface="Arial" panose="020B0604020202020204" pitchFamily="34" charset="0"/>
              <a:buChar char="•"/>
            </a:pPr>
            <a:r>
              <a:rPr lang="en-US" sz="1600" smtClean="0"/>
              <a:t>Color represents level of gene expression</a:t>
            </a:r>
          </a:p>
          <a:p>
            <a:pPr algn="l"/>
            <a:endParaRPr lang="en-US" sz="1600" smtClean="0"/>
          </a:p>
          <a:p>
            <a:pPr algn="l"/>
            <a:r>
              <a:rPr lang="en-US" sz="1600" u="sng" smtClean="0"/>
              <a:t>Goal</a:t>
            </a:r>
            <a:r>
              <a:rPr lang="en-US" sz="1600" smtClean="0"/>
              <a:t>: Locate subcategories of breast cancer showing different gene expressions</a:t>
            </a:r>
          </a:p>
          <a:p>
            <a:pPr algn="l"/>
            <a:endParaRPr lang="en-US" sz="1600" smtClean="0"/>
          </a:p>
          <a:p>
            <a:pPr algn="l"/>
            <a:r>
              <a:rPr lang="en-US" sz="1600" u="sng" smtClean="0"/>
              <a:t>Technique</a:t>
            </a:r>
            <a:r>
              <a:rPr lang="en-US" sz="1600" smtClean="0"/>
              <a:t>: Hierarchical clustering applied to the columns, resulting in six sub-groups of patients</a:t>
            </a:r>
            <a:endParaRPr lang="en-US" sz="1600"/>
          </a:p>
        </p:txBody>
      </p:sp>
      <p:sp>
        <p:nvSpPr>
          <p:cNvPr id="9" name="TextBox 8"/>
          <p:cNvSpPr txBox="1"/>
          <p:nvPr/>
        </p:nvSpPr>
        <p:spPr>
          <a:xfrm>
            <a:off x="4529137" y="4775656"/>
            <a:ext cx="4495800" cy="215444"/>
          </a:xfrm>
          <a:prstGeom prst="rect">
            <a:avLst/>
          </a:prstGeom>
          <a:noFill/>
        </p:spPr>
        <p:txBody>
          <a:bodyPr wrap="square" rtlCol="0">
            <a:spAutoFit/>
          </a:bodyPr>
          <a:lstStyle/>
          <a:p>
            <a:pPr algn="l"/>
            <a:r>
              <a:rPr lang="en-US" sz="800"/>
              <a:t>Source: https://class.stanford.edu/c4x/HumanitiesScience/StatLearning/asset/introduction.pdf</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7" y="1646307"/>
            <a:ext cx="32004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6473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dirty="0" smtClean="0"/>
              <a:t>II</a:t>
            </a:r>
            <a:r>
              <a:rPr lang="en-US" sz="7500" dirty="0" smtClean="0"/>
              <a:t>. cluster analysis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9" name="TextBox 8"/>
          <p:cNvSpPr txBox="1"/>
          <p:nvPr/>
        </p:nvSpPr>
        <p:spPr>
          <a:xfrm>
            <a:off x="566737" y="1104900"/>
            <a:ext cx="8382000" cy="553998"/>
          </a:xfrm>
          <a:prstGeom prst="rect">
            <a:avLst/>
          </a:prstGeom>
          <a:noFill/>
        </p:spPr>
        <p:txBody>
          <a:bodyPr wrap="square" rtlCol="0">
            <a:spAutoFit/>
          </a:bodyPr>
          <a:lstStyle/>
          <a:p>
            <a:pPr algn="l"/>
            <a:r>
              <a:rPr lang="en-US" sz="3000" dirty="0" smtClean="0">
                <a:latin typeface="PFDinTextCompPro-Italic"/>
                <a:cs typeface="PFDinTextCompPro-Italic"/>
              </a:rPr>
              <a:t>Q:  What is a cluster?</a:t>
            </a:r>
          </a:p>
        </p:txBody>
      </p:sp>
    </p:spTree>
    <p:extLst>
      <p:ext uri="{BB962C8B-B14F-4D97-AF65-F5344CB8AC3E}">
        <p14:creationId xmlns:p14="http://schemas.microsoft.com/office/powerpoint/2010/main" val="32781424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Cluster analysis</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9" name="TextBox 8"/>
          <p:cNvSpPr txBox="1"/>
          <p:nvPr/>
        </p:nvSpPr>
        <p:spPr>
          <a:xfrm>
            <a:off x="566737" y="1104900"/>
            <a:ext cx="8382000" cy="1477328"/>
          </a:xfrm>
          <a:prstGeom prst="rect">
            <a:avLst/>
          </a:prstGeom>
          <a:noFill/>
        </p:spPr>
        <p:txBody>
          <a:bodyPr wrap="square" rtlCol="0">
            <a:spAutoFit/>
          </a:bodyPr>
          <a:lstStyle/>
          <a:p>
            <a:pPr algn="l"/>
            <a:r>
              <a:rPr lang="en-US" sz="3000" dirty="0" smtClean="0">
                <a:latin typeface="PFDinTextCompPro-Italic"/>
                <a:cs typeface="PFDinTextCompPro-Italic"/>
              </a:rPr>
              <a:t>Q:  What is a cluster?</a:t>
            </a:r>
          </a:p>
          <a:p>
            <a:pPr algn="l"/>
            <a:endParaRPr lang="en-US" sz="3000" dirty="0">
              <a:latin typeface="PFDinTextCompPro-Italic"/>
              <a:cs typeface="PFDinTextCompPro-Italic"/>
            </a:endParaRPr>
          </a:p>
          <a:p>
            <a:pPr algn="l"/>
            <a:r>
              <a:rPr lang="en-US" sz="3000" dirty="0" smtClean="0">
                <a:latin typeface="PFDinTextCompPro-Italic"/>
                <a:cs typeface="PFDinTextCompPro-Italic"/>
              </a:rPr>
              <a:t>A:  A group of </a:t>
            </a:r>
            <a:r>
              <a:rPr lang="en-US" sz="3000" dirty="0" smtClean="0">
                <a:latin typeface="PFDinTextCompPro-Medium"/>
                <a:cs typeface="PFDinTextCompPro-Medium"/>
              </a:rPr>
              <a:t>similar</a:t>
            </a:r>
            <a:r>
              <a:rPr lang="en-US" sz="3000" dirty="0" smtClean="0">
                <a:latin typeface="PFDinTextCompPro-Italic"/>
                <a:cs typeface="PFDinTextCompPro-Italic"/>
              </a:rPr>
              <a:t> data points.</a:t>
            </a:r>
          </a:p>
        </p:txBody>
      </p:sp>
    </p:spTree>
    <p:extLst>
      <p:ext uri="{BB962C8B-B14F-4D97-AF65-F5344CB8AC3E}">
        <p14:creationId xmlns:p14="http://schemas.microsoft.com/office/powerpoint/2010/main" val="38853893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29124</TotalTime>
  <Pages>0</Pages>
  <Words>2754</Words>
  <Characters>0</Characters>
  <Application>Microsoft Macintosh PowerPoint</Application>
  <PresentationFormat>Custom</PresentationFormat>
  <Lines>0</Lines>
  <Paragraphs>487</Paragraphs>
  <Slides>58</Slides>
  <Notes>58</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58</vt:i4>
      </vt:variant>
    </vt:vector>
  </HeadingPairs>
  <TitlesOfParts>
    <vt:vector size="63" baseType="lpstr">
      <vt:lpstr>GA_Instructor_Template_Deck</vt:lpstr>
      <vt:lpstr>Agenda</vt:lpstr>
      <vt:lpstr>1_GA_Instructor_Template_Deck</vt:lpstr>
      <vt:lpstr>1_Agenda</vt:lpstr>
      <vt:lpstr>Equation</vt:lpstr>
      <vt:lpstr>PowerPoint Presentation</vt:lpstr>
      <vt:lpstr> I.  Unsupervised Learning II.  Cluster analysis III.  The K-Means Algorithm IV.  Choosing K V.        Example</vt:lpstr>
      <vt:lpstr>I. Unsupervised Learning</vt:lpstr>
      <vt:lpstr>PowerPoint Presentation</vt:lpstr>
      <vt:lpstr>PowerPoint Presentation</vt:lpstr>
      <vt:lpstr>PowerPoint Presentation</vt:lpstr>
      <vt:lpstr>II. cluster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Cluster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Brandon B</cp:lastModifiedBy>
  <cp:revision>4605</cp:revision>
  <cp:lastPrinted>2013-04-09T17:14:22Z</cp:lastPrinted>
  <dcterms:modified xsi:type="dcterms:W3CDTF">2015-05-18T21:45:44Z</dcterms:modified>
</cp:coreProperties>
</file>