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19" r:id="rId4"/>
    <p:sldMasterId id="2147484133" r:id="rId5"/>
  </p:sldMasterIdLst>
  <p:notesMasterIdLst>
    <p:notesMasterId r:id="rId21"/>
  </p:notesMasterIdLst>
  <p:sldIdLst>
    <p:sldId id="885" r:id="rId6"/>
    <p:sldId id="340" r:id="rId7"/>
    <p:sldId id="886" r:id="rId8"/>
    <p:sldId id="887" r:id="rId9"/>
    <p:sldId id="888" r:id="rId10"/>
    <p:sldId id="889" r:id="rId11"/>
    <p:sldId id="898" r:id="rId12"/>
    <p:sldId id="890" r:id="rId13"/>
    <p:sldId id="891" r:id="rId14"/>
    <p:sldId id="892" r:id="rId15"/>
    <p:sldId id="893" r:id="rId16"/>
    <p:sldId id="894" r:id="rId17"/>
    <p:sldId id="895" r:id="rId18"/>
    <p:sldId id="896" r:id="rId19"/>
    <p:sldId id="897" r:id="rId2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1655" autoAdjust="0"/>
  </p:normalViewPr>
  <p:slideViewPr>
    <p:cSldViewPr>
      <p:cViewPr>
        <p:scale>
          <a:sx n="110" d="100"/>
          <a:sy n="110" d="100"/>
        </p:scale>
        <p:origin x="-1144" y="-32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4625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44652671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6196111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16804851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527136722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4100144329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1445623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65642433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50639213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6407653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4187767365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09168948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14409668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03311682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96257027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860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455207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1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7" r:id="rId1"/>
    <p:sldLayoutId id="214748411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8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14337" y="1333500"/>
            <a:ext cx="8469313" cy="2627312"/>
          </a:xfrm>
          <a:prstGeom prst="rect">
            <a:avLst/>
          </a:prstGeom>
        </p:spPr>
        <p:txBody>
          <a:bodyPr vert="horz" lIns="0" tIns="0" rIns="0" bIns="0"/>
          <a:lstStyle>
            <a:lvl1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1500" b="1" cap="all" spc="-200">
                <a:solidFill>
                  <a:schemeClr val="tx1"/>
                </a:solidFill>
                <a:latin typeface="PFDinTextCompPro-Bold"/>
                <a:ea typeface="+mj-ea"/>
                <a:cs typeface="PFDinTextCompPro-Bold"/>
                <a:sym typeface="PFDinTextCompPro-Bold" charset="0"/>
              </a:defRPr>
            </a:lvl1pPr>
            <a:lvl2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2pPr>
            <a:lvl3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3pPr>
            <a:lvl4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4pPr>
            <a:lvl5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5pPr>
            <a:lvl6pPr marL="329138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6pPr>
            <a:lvl7pPr marL="658277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7pPr>
            <a:lvl8pPr marL="987415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8pPr>
            <a:lvl9pPr marL="1316553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9pPr>
          </a:lstStyle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Databases and SQL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1655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Star Schemas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4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Star Schemas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104900"/>
            <a:ext cx="8426399" cy="35915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The star schema consists of one or more fact tables referencing any number of dimension tables.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 fact table contains “event” data.  You can think of this as the type of information that we are really measuring (“measurements, metrics, or facts of a business process”).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 dimension table contains meta data or information that enhances “event” data (“structured labeling information”).</a:t>
            </a:r>
            <a:endParaRPr sz="3200" dirty="0">
              <a:latin typeface="PFDinTextCompPro-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937" y="4838700"/>
            <a:ext cx="171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1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Star Schemas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681484" cy="5257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37" y="4838700"/>
            <a:ext cx="171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</a:t>
            </a:r>
            <a: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  <a:t>Why do </a:t>
            </a:r>
            <a:r>
              <a:rPr lang="en-US" sz="8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data Scientists </a:t>
            </a:r>
            <a: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  <a:t>need databases?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03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Why do data Scientists need databases?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104900"/>
            <a:ext cx="8426399" cy="35915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business, data doesn’t often live in flat files like CSV’s or TXT’s.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Data lives in databases.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 don’t need to know how to build one, just get data out of one.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opens up the amount of data you can work with.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Looks great on your resume!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doesn’t change modeling approaches or anything else.  It only changes where you get your data from.</a:t>
            </a:r>
          </a:p>
          <a:p>
            <a:pPr algn="l">
              <a:buFont typeface="Arial"/>
              <a:buChar char="•"/>
            </a:pP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618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Learning SQL With Code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03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	Introduction to Databases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Star Schemas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	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Why do data Scientists need databases?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	Learning SQL With Code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Introduction to Databases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26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An organized collection of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Organized overall by a schema (like a blueprint of a database)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Organized into tables with different sets of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If each family is a set of data, a house would be the table, and the neighborhood would be the schema.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Think many Excel sheets/pandas </a:t>
            </a:r>
            <a:r>
              <a:rPr lang="en-US" sz="3200" dirty="0" err="1" smtClean="0">
                <a:latin typeface="PFDinTextCompPro-Bold"/>
              </a:rPr>
              <a:t>dataframes</a:t>
            </a:r>
            <a:r>
              <a:rPr lang="en-US" sz="3200" dirty="0" smtClean="0">
                <a:latin typeface="PFDinTextCompPro-Bold"/>
              </a:rPr>
              <a:t>, but without limitations</a:t>
            </a:r>
            <a:endParaRPr sz="32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What is a database?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58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 can ask questions of the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Has a nice, structured language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Produce reproducible code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Access large amounts of data relatively quickly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Reliable and scalable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Many are ACID compliant – ensures your transactions are safely processed or that you’re notified otherwise</a:t>
            </a:r>
            <a:endParaRPr sz="32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WHY USE a database?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4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Relational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Traditional rows and columns data – like </a:t>
            </a:r>
            <a:r>
              <a:rPr lang="en-US" sz="2800" dirty="0" err="1" smtClean="0">
                <a:latin typeface="PFDinTextCompPro-Bold"/>
              </a:rPr>
              <a:t>dataframe</a:t>
            </a:r>
            <a:endParaRPr lang="en-US" sz="2800" dirty="0" smtClean="0">
              <a:latin typeface="PFDinTextCompPro-Bold"/>
            </a:endParaRP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Strict structure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Entire column for each feature</a:t>
            </a:r>
          </a:p>
          <a:p>
            <a:pPr algn="l">
              <a:buFont typeface="Arial"/>
              <a:buChar char="•"/>
            </a:pPr>
            <a:r>
              <a:rPr lang="en-US" sz="2800" dirty="0" err="1" smtClean="0">
                <a:latin typeface="PFDinTextCompPro-Bold"/>
              </a:rPr>
              <a:t>NoSQL</a:t>
            </a:r>
            <a:endParaRPr lang="en-US" sz="2800" dirty="0" smtClean="0">
              <a:latin typeface="PFDinTextCompPro-Bold"/>
            </a:endParaRP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No well defined data structure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Works better for unstructured data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Commodity hardware</a:t>
            </a:r>
            <a:endParaRPr sz="28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Relational VS. </a:t>
            </a:r>
            <a:r>
              <a:rPr lang="en-US" sz="48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NoSQL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88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800" dirty="0" smtClean="0">
                <a:latin typeface="+mj-lt"/>
              </a:rPr>
              <a:t>Today, we’ll be talking about relational databases</a:t>
            </a:r>
          </a:p>
          <a:p>
            <a:pPr algn="l">
              <a:buFont typeface="Arial"/>
              <a:buChar char="•"/>
            </a:pPr>
            <a:r>
              <a:rPr lang="en-US" sz="2800" dirty="0" smtClean="0">
                <a:latin typeface="+mj-lt"/>
              </a:rPr>
              <a:t>Most widely used and most appropriate for many types of data</a:t>
            </a:r>
          </a:p>
          <a:p>
            <a:pPr algn="l">
              <a:buFont typeface="Arial"/>
              <a:buChar char="•"/>
            </a:pPr>
            <a:r>
              <a:rPr lang="en-US" sz="2800" dirty="0" smtClean="0">
                <a:uFill>
                  <a:solidFill/>
                </a:uFill>
                <a:latin typeface="+mj-lt"/>
              </a:rPr>
              <a:t>Popular names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uFill>
                  <a:solidFill/>
                </a:uFill>
                <a:latin typeface="+mj-lt"/>
              </a:rPr>
              <a:t>MySQL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uFill>
                  <a:solidFill/>
                </a:uFill>
                <a:latin typeface="+mj-lt"/>
              </a:rPr>
              <a:t>Oracle</a:t>
            </a:r>
          </a:p>
          <a:p>
            <a:pPr lvl="1" algn="l">
              <a:buFont typeface="Arial"/>
              <a:buChar char="•"/>
            </a:pPr>
            <a:r>
              <a:rPr lang="en-US" sz="2800" dirty="0" err="1" smtClean="0">
                <a:uFill>
                  <a:solidFill/>
                </a:uFill>
                <a:latin typeface="+mj-lt"/>
              </a:rPr>
              <a:t>Postgres</a:t>
            </a:r>
            <a:endParaRPr lang="en-US" sz="2800" dirty="0" smtClean="0">
              <a:uFill>
                <a:solidFill/>
              </a:uFill>
              <a:latin typeface="+mj-lt"/>
            </a:endParaRPr>
          </a:p>
          <a:p>
            <a:pPr lvl="1" algn="l">
              <a:buFont typeface="Arial"/>
              <a:buChar char="•"/>
            </a:pPr>
            <a:r>
              <a:rPr lang="en-US" sz="2800" dirty="0" smtClean="0">
                <a:uFill>
                  <a:solidFill/>
                </a:uFill>
                <a:latin typeface="+mj-lt"/>
              </a:rPr>
              <a:t>Microsoft </a:t>
            </a:r>
            <a:r>
              <a:rPr lang="en-US" sz="2800" dirty="0">
                <a:uFill>
                  <a:solidFill/>
                </a:uFill>
                <a:latin typeface="+mj-lt"/>
              </a:rPr>
              <a:t>SQL </a:t>
            </a:r>
            <a:r>
              <a:rPr lang="en-US" sz="2800" dirty="0" smtClean="0">
                <a:uFill>
                  <a:solidFill/>
                </a:uFill>
                <a:latin typeface="+mj-lt"/>
              </a:rPr>
              <a:t>Server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uFill>
                  <a:solidFill/>
                </a:uFill>
                <a:latin typeface="+mj-lt"/>
              </a:rPr>
              <a:t>SQLite</a:t>
            </a:r>
            <a:endParaRPr lang="en-US" sz="2800" dirty="0">
              <a:uFill>
                <a:solidFill/>
              </a:uFill>
              <a:latin typeface="+mj-lt"/>
            </a:endParaRPr>
          </a:p>
          <a:p>
            <a:pPr algn="l">
              <a:buFont typeface="Arial"/>
              <a:buChar char="•"/>
            </a:pPr>
            <a:endParaRPr sz="2800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Relational VS. </a:t>
            </a:r>
            <a:r>
              <a:rPr lang="en-US" sz="48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NoSQL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74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Structured Query Language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Used to ask questions of the database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Many different functions for creating, adding, retrieving, transforming, aggregating, and deleting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Standard language with some differences among “dialects”</a:t>
            </a:r>
            <a:endParaRPr sz="32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SQL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16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BOOLEAN/TINY INT– 0/</a:t>
            </a:r>
            <a:r>
              <a:rPr lang="en-US" sz="2800" dirty="0" smtClean="0">
                <a:latin typeface="PFDinTextCompPro-Bold"/>
              </a:rPr>
              <a:t>1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INT – any whole </a:t>
            </a:r>
            <a:r>
              <a:rPr lang="en-US" sz="2800" dirty="0" smtClean="0">
                <a:latin typeface="PFDinTextCompPro-Bold"/>
              </a:rPr>
              <a:t>number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FLOAT(&lt;n&gt;,&lt;m&gt;) – number with n digits before the decimal and m digits after the </a:t>
            </a:r>
            <a:r>
              <a:rPr lang="en-US" sz="2800" dirty="0" smtClean="0">
                <a:latin typeface="PFDinTextCompPro-Bold"/>
              </a:rPr>
              <a:t>decimal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DATETIME, TIMESTAMP, and DATE – various date and time combinations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CHAR(&lt;length&gt;) – text with a fixed length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VARCHAR(&lt;length&gt;) – text with a given maximum length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And many more…</a:t>
            </a:r>
            <a:endParaRPr lang="en-US" sz="2800" dirty="0" smtClean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Data Types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24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32051</TotalTime>
  <Pages>0</Pages>
  <Words>533</Words>
  <Characters>0</Characters>
  <Application>Microsoft Macintosh PowerPoint</Application>
  <PresentationFormat>Custom</PresentationFormat>
  <Lines>0</Lines>
  <Paragraphs>93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GA_Instructor_Template_Deck</vt:lpstr>
      <vt:lpstr>Agenda</vt:lpstr>
      <vt:lpstr>1_GA_Instructor_Template_Deck</vt:lpstr>
      <vt:lpstr>1_Agenda</vt:lpstr>
      <vt:lpstr>2_GA_Instructor_Template_Deck</vt:lpstr>
      <vt:lpstr>PowerPoint Presentation</vt:lpstr>
      <vt:lpstr> I.  Introduction to Databases II.  Star Schemas III.  Why do data Scientists need databases? IV.  Learning SQL With Code</vt:lpstr>
      <vt:lpstr>I. Introduction to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Star Schemas</vt:lpstr>
      <vt:lpstr>PowerPoint Presentation</vt:lpstr>
      <vt:lpstr>PowerPoint Presentation</vt:lpstr>
      <vt:lpstr>Iii. Why do data Scientists need databases?</vt:lpstr>
      <vt:lpstr>PowerPoint Presentation</vt:lpstr>
      <vt:lpstr>IV. Learning SQL With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4631</cp:revision>
  <cp:lastPrinted>2013-04-09T17:14:22Z</cp:lastPrinted>
  <dcterms:modified xsi:type="dcterms:W3CDTF">2015-05-27T21:09:13Z</dcterms:modified>
</cp:coreProperties>
</file>