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59" r:id="rId6"/>
    <p:sldId id="266" r:id="rId7"/>
    <p:sldId id="257" r:id="rId8"/>
    <p:sldId id="258" r:id="rId9"/>
    <p:sldId id="264" r:id="rId10"/>
    <p:sldId id="261" r:id="rId11"/>
    <p:sldId id="272" r:id="rId12"/>
    <p:sldId id="263" r:id="rId13"/>
    <p:sldId id="262" r:id="rId14"/>
    <p:sldId id="270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4C62-CDE7-4FBE-A599-944C28D3AD4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ABB0-FCF0-4053-B636-6860CA84B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01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4C62-CDE7-4FBE-A599-944C28D3AD4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ABB0-FCF0-4053-B636-6860CA84B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5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4C62-CDE7-4FBE-A599-944C28D3AD4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ABB0-FCF0-4053-B636-6860CA84B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366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4C62-CDE7-4FBE-A599-944C28D3AD4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ABB0-FCF0-4053-B636-6860CA84BC2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8291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4C62-CDE7-4FBE-A599-944C28D3AD4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ABB0-FCF0-4053-B636-6860CA84B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506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4C62-CDE7-4FBE-A599-944C28D3AD4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ABB0-FCF0-4053-B636-6860CA84B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028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4C62-CDE7-4FBE-A599-944C28D3AD4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ABB0-FCF0-4053-B636-6860CA84B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822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4C62-CDE7-4FBE-A599-944C28D3AD4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ABB0-FCF0-4053-B636-6860CA84B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523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4C62-CDE7-4FBE-A599-944C28D3AD4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ABB0-FCF0-4053-B636-6860CA84B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24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4C62-CDE7-4FBE-A599-944C28D3AD4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ABB0-FCF0-4053-B636-6860CA84B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94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4C62-CDE7-4FBE-A599-944C28D3AD4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ABB0-FCF0-4053-B636-6860CA84B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86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4C62-CDE7-4FBE-A599-944C28D3AD4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ABB0-FCF0-4053-B636-6860CA84B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21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4C62-CDE7-4FBE-A599-944C28D3AD4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ABB0-FCF0-4053-B636-6860CA84B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88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4C62-CDE7-4FBE-A599-944C28D3AD4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ABB0-FCF0-4053-B636-6860CA84B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8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4C62-CDE7-4FBE-A599-944C28D3AD4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ABB0-FCF0-4053-B636-6860CA84B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93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4C62-CDE7-4FBE-A599-944C28D3AD4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ABB0-FCF0-4053-B636-6860CA84B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4C62-CDE7-4FBE-A599-944C28D3AD4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ABB0-FCF0-4053-B636-6860CA84B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97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7764C62-CDE7-4FBE-A599-944C28D3AD4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6CCABB0-FCF0-4053-B636-6860CA84B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933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01A3-01D3-433D-AA5D-18FEF44569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Recommender using Amazon Review Dataset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8C7E7-2C48-4FDD-9BBB-DE0D82070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265892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IN" dirty="0"/>
              <a:t>By</a:t>
            </a:r>
          </a:p>
          <a:p>
            <a:r>
              <a:rPr lang="en-IN" dirty="0"/>
              <a:t>Saurabh Kumar Pradhan (200250329013)</a:t>
            </a:r>
          </a:p>
          <a:p>
            <a:r>
              <a:rPr lang="en-IN" dirty="0"/>
              <a:t>Kruti Vijay Singh (200250329014)</a:t>
            </a:r>
          </a:p>
        </p:txBody>
      </p:sp>
    </p:spTree>
    <p:extLst>
      <p:ext uri="{BB962C8B-B14F-4D97-AF65-F5344CB8AC3E}">
        <p14:creationId xmlns:p14="http://schemas.microsoft.com/office/powerpoint/2010/main" val="13502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6659-A588-4FE1-B95A-B9D1106A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30BB-C72A-438B-8407-DED10FBF5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Take new reviews</a:t>
            </a:r>
          </a:p>
          <a:p>
            <a:r>
              <a:rPr lang="en-US" dirty="0">
                <a:solidFill>
                  <a:schemeClr val="tx1"/>
                </a:solidFill>
              </a:rPr>
              <a:t>Perform sentiment analysis with the model chosen making use of the new data as test data</a:t>
            </a:r>
          </a:p>
          <a:p>
            <a:r>
              <a:rPr lang="en-US" dirty="0">
                <a:solidFill>
                  <a:schemeClr val="tx1"/>
                </a:solidFill>
              </a:rPr>
              <a:t>Classify and display the polarity or probability of Positive and negative sentiment.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 descr="Process of sentiment analysis (SA). (a) Training process of a sentiment...  | Download Scientific Diagram">
            <a:extLst>
              <a:ext uri="{FF2B5EF4-FFF2-40B4-BE49-F238E27FC236}">
                <a16:creationId xmlns:a16="http://schemas.microsoft.com/office/drawing/2014/main" id="{6DBD2CF4-423E-481B-973A-CBB1705EFD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186" y="3016577"/>
            <a:ext cx="6041627" cy="3763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086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EDE603-73C2-46A3-A9CC-9DFBB02ABD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62346" y="5010532"/>
            <a:ext cx="8267307" cy="17845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D22051-9ADB-4BE9-B817-581D9E2E669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35663" y="1010533"/>
            <a:ext cx="2526531" cy="34200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DB7637-D977-4810-B8BA-93B542008C9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307290" y="0"/>
            <a:ext cx="5703216" cy="50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63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6286-640D-4264-9AF0-735025AC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B2EB-8505-41E3-BCE9-0DFDF7087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Grouping and merging data based on number of reviews for each product.</a:t>
            </a:r>
          </a:p>
          <a:p>
            <a:r>
              <a:rPr lang="en-US" dirty="0">
                <a:solidFill>
                  <a:schemeClr val="tx1"/>
                </a:solidFill>
              </a:rPr>
              <a:t>Extracting review and summary as text along with rating (grouped)</a:t>
            </a:r>
          </a:p>
          <a:p>
            <a:r>
              <a:rPr lang="en-US" dirty="0">
                <a:solidFill>
                  <a:schemeClr val="tx1"/>
                </a:solidFill>
              </a:rPr>
              <a:t>Cleaning text with regular expression, </a:t>
            </a:r>
            <a:r>
              <a:rPr lang="en-US" dirty="0" err="1">
                <a:solidFill>
                  <a:schemeClr val="tx1"/>
                </a:solidFill>
              </a:rPr>
              <a:t>stopwords</a:t>
            </a:r>
            <a:r>
              <a:rPr lang="en-US" dirty="0">
                <a:solidFill>
                  <a:schemeClr val="tx1"/>
                </a:solidFill>
              </a:rPr>
              <a:t> removal and lemmatization.</a:t>
            </a:r>
          </a:p>
          <a:p>
            <a:r>
              <a:rPr lang="en-US" dirty="0">
                <a:solidFill>
                  <a:schemeClr val="tx1"/>
                </a:solidFill>
              </a:rPr>
              <a:t>Vectorizing text data and transforming it</a:t>
            </a:r>
          </a:p>
          <a:p>
            <a:r>
              <a:rPr lang="en-US" dirty="0">
                <a:solidFill>
                  <a:schemeClr val="tx1"/>
                </a:solidFill>
              </a:rPr>
              <a:t>Splitting data to test and train (</a:t>
            </a:r>
            <a:r>
              <a:rPr lang="en-US" dirty="0" err="1">
                <a:solidFill>
                  <a:schemeClr val="tx1"/>
                </a:solidFill>
              </a:rPr>
              <a:t>reviewdata</a:t>
            </a:r>
            <a:r>
              <a:rPr lang="en-US" dirty="0">
                <a:solidFill>
                  <a:schemeClr val="tx1"/>
                </a:solidFill>
              </a:rPr>
              <a:t> and rating data)</a:t>
            </a:r>
          </a:p>
          <a:p>
            <a:r>
              <a:rPr lang="en-US" dirty="0">
                <a:solidFill>
                  <a:schemeClr val="tx1"/>
                </a:solidFill>
              </a:rPr>
              <a:t>KNN to find the two most similar products.</a:t>
            </a:r>
          </a:p>
          <a:p>
            <a:r>
              <a:rPr lang="en-US" dirty="0">
                <a:solidFill>
                  <a:schemeClr val="tx1"/>
                </a:solidFill>
              </a:rPr>
              <a:t>Using KNN algorithm with neighbors set to 5 and 3 to check for the most accurate clustering</a:t>
            </a:r>
          </a:p>
          <a:p>
            <a:r>
              <a:rPr lang="en-US" dirty="0">
                <a:solidFill>
                  <a:schemeClr val="tx1"/>
                </a:solidFill>
              </a:rPr>
              <a:t>KNN uses train set of review data and train set rating data set to train</a:t>
            </a:r>
          </a:p>
          <a:p>
            <a:r>
              <a:rPr lang="en-US" dirty="0">
                <a:solidFill>
                  <a:schemeClr val="tx1"/>
                </a:solidFill>
              </a:rPr>
              <a:t>Checking the accuracy and confusion matrix for each model</a:t>
            </a:r>
          </a:p>
        </p:txBody>
      </p:sp>
    </p:spTree>
    <p:extLst>
      <p:ext uri="{BB962C8B-B14F-4D97-AF65-F5344CB8AC3E}">
        <p14:creationId xmlns:p14="http://schemas.microsoft.com/office/powerpoint/2010/main" val="1971664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8FEA-8B55-4E08-BE19-FB2108B0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Matrix (Item based)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882F0-43AE-4110-92CF-DD6841411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Replace sentiment positive and negative as 0 and 1 respectively</a:t>
            </a:r>
          </a:p>
          <a:p>
            <a:r>
              <a:rPr lang="en-US" dirty="0">
                <a:solidFill>
                  <a:schemeClr val="tx1"/>
                </a:solidFill>
              </a:rPr>
              <a:t>Label Encoder for product ID and review ID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Transformed table as index – </a:t>
            </a:r>
            <a:r>
              <a:rPr lang="en-US" dirty="0" err="1">
                <a:solidFill>
                  <a:schemeClr val="tx1"/>
                </a:solidFill>
              </a:rPr>
              <a:t>asincode</a:t>
            </a:r>
            <a:r>
              <a:rPr lang="en-US" dirty="0">
                <a:solidFill>
                  <a:schemeClr val="tx1"/>
                </a:solidFill>
              </a:rPr>
              <a:t> , columns as </a:t>
            </a:r>
            <a:r>
              <a:rPr lang="en-US" dirty="0" err="1">
                <a:solidFill>
                  <a:schemeClr val="tx1"/>
                </a:solidFill>
              </a:rPr>
              <a:t>reviewercode</a:t>
            </a:r>
            <a:r>
              <a:rPr lang="en-US" dirty="0">
                <a:solidFill>
                  <a:schemeClr val="tx1"/>
                </a:solidFill>
              </a:rPr>
              <a:t>, and values as sentiment</a:t>
            </a:r>
          </a:p>
          <a:p>
            <a:r>
              <a:rPr lang="en-US" dirty="0">
                <a:solidFill>
                  <a:schemeClr val="tx1"/>
                </a:solidFill>
              </a:rPr>
              <a:t>Fill the nan values with zero</a:t>
            </a:r>
          </a:p>
          <a:p>
            <a:r>
              <a:rPr lang="en-US" dirty="0">
                <a:solidFill>
                  <a:schemeClr val="tx1"/>
                </a:solidFill>
              </a:rPr>
              <a:t> using cosine similarity produced item to item similarity matrix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61708E-F364-4E35-B2E5-C970513CB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474" y="4578628"/>
            <a:ext cx="89630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2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CB68-90E0-4217-8D6E-DD9D92E6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Matrix(User based)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CE911-05AC-4303-A2D2-4902DB8B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Using the label encoded table produced in the previous process</a:t>
            </a:r>
          </a:p>
          <a:p>
            <a:r>
              <a:rPr lang="en-US" dirty="0">
                <a:solidFill>
                  <a:schemeClr val="tx1"/>
                </a:solidFill>
              </a:rPr>
              <a:t>Transformed table as index –</a:t>
            </a:r>
            <a:r>
              <a:rPr lang="en-US" dirty="0" err="1">
                <a:solidFill>
                  <a:schemeClr val="tx1"/>
                </a:solidFill>
              </a:rPr>
              <a:t>reviewercode</a:t>
            </a:r>
            <a:r>
              <a:rPr lang="en-US" dirty="0">
                <a:solidFill>
                  <a:schemeClr val="tx1"/>
                </a:solidFill>
              </a:rPr>
              <a:t> , columns as </a:t>
            </a:r>
            <a:r>
              <a:rPr lang="en-US" dirty="0" err="1">
                <a:solidFill>
                  <a:schemeClr val="tx1"/>
                </a:solidFill>
              </a:rPr>
              <a:t>asincode</a:t>
            </a:r>
            <a:r>
              <a:rPr lang="en-US" dirty="0">
                <a:solidFill>
                  <a:schemeClr val="tx1"/>
                </a:solidFill>
              </a:rPr>
              <a:t>  , and values as sentiment</a:t>
            </a:r>
          </a:p>
          <a:p>
            <a:r>
              <a:rPr lang="en-US" dirty="0">
                <a:solidFill>
                  <a:schemeClr val="tx1"/>
                </a:solidFill>
              </a:rPr>
              <a:t>Fill the nan values with zero</a:t>
            </a:r>
          </a:p>
          <a:p>
            <a:r>
              <a:rPr lang="en-US" dirty="0">
                <a:solidFill>
                  <a:schemeClr val="tx1"/>
                </a:solidFill>
              </a:rPr>
              <a:t> using cosine similarity produced user to user similarity matrix based on sentiments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8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D52F-B2BB-4E59-BD2D-CF934F6E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96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3723-B0CF-40FE-89B3-9601584A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C8E82-BE40-400E-A547-3589F5D14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To build a recommendation system for products on an e-commerce website, considering the customer reviews made on the products using the amazon review dataset.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Test the accuracy and check for new data.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70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007D-3111-4822-B99C-320D804A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Languages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F2F5-8249-4C2F-906C-65BA7C0AF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Language       : Python 3</a:t>
            </a:r>
          </a:p>
          <a:p>
            <a:r>
              <a:rPr lang="en-US" sz="2400" dirty="0">
                <a:solidFill>
                  <a:schemeClr val="tx1"/>
                </a:solidFill>
              </a:rPr>
              <a:t>Environment : Jupyter Notebook</a:t>
            </a:r>
          </a:p>
          <a:p>
            <a:r>
              <a:rPr lang="en-US" sz="2400" dirty="0">
                <a:solidFill>
                  <a:schemeClr val="tx1"/>
                </a:solidFill>
              </a:rPr>
              <a:t>Technologies : Machine Learning Algorithms and Natural Language 							Processing.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Dataset 	    : reviews_Office_Products.json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				“Amazon product data” Julian McAuley, UCSD containing 					data from May 1996 - July 2014.</a:t>
            </a:r>
          </a:p>
        </p:txBody>
      </p:sp>
    </p:spTree>
    <p:extLst>
      <p:ext uri="{BB962C8B-B14F-4D97-AF65-F5344CB8AC3E}">
        <p14:creationId xmlns:p14="http://schemas.microsoft.com/office/powerpoint/2010/main" val="324170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90E0-BB0D-4336-9C3F-EA540D01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CF7D-DD9B-4DA9-A720-7A975C1A5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Online stores like Amazon, Flipkart have millions of products available in their catalogues. Deciding the right product becomes tricky, because of this Information overload". Users get confused, and this puts a cognitive overload on the user in choosing a product. </a:t>
            </a:r>
          </a:p>
          <a:p>
            <a:r>
              <a:rPr lang="en-US" dirty="0">
                <a:solidFill>
                  <a:schemeClr val="tx1"/>
                </a:solidFill>
              </a:rPr>
              <a:t>Recommender system helps in predicting the probable future outcomes and similar interests by leaning from historic data .</a:t>
            </a:r>
          </a:p>
          <a:p>
            <a:r>
              <a:rPr lang="en-US" dirty="0">
                <a:solidFill>
                  <a:schemeClr val="tx1"/>
                </a:solidFill>
              </a:rPr>
              <a:t>For Example : Recommender system has the ability to predict whether a particular user would prefer an item or not based on the user's profile. </a:t>
            </a:r>
          </a:p>
          <a:p>
            <a:r>
              <a:rPr lang="en-US" dirty="0">
                <a:solidFill>
                  <a:schemeClr val="tx1"/>
                </a:solidFill>
              </a:rPr>
              <a:t>Recommender systems are beneficial to both service providers and users</a:t>
            </a:r>
          </a:p>
          <a:p>
            <a:r>
              <a:rPr lang="en-US" dirty="0">
                <a:solidFill>
                  <a:schemeClr val="tx1"/>
                </a:solidFill>
              </a:rPr>
              <a:t>Amazon, a pioneer in the use of collaborative recommender systems, offers “a personalized store for every customer” as part of their marketing strategy.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5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F659-0A52-43C9-894B-477F6397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32886-2152-41E7-8D6B-10A9A4BFE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Proposed system will generate recommendations based on the reviews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The Proposed system will aim to deliver the better results as compared to the traditional recommender systems which take only ratings into account.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The reviews will undergo Sentiment Analysis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This will help monitor the product sentiment in customer feedback and understand customer needs.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Similar products based on the reviews made.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Collaborative filtering technique(Item – Item ) using K-Nearest Neighbors algorithm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33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D62F-F464-4301-83AA-332C2467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EF7E4-B3BC-474B-A704-20284EAAC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The proposed system is divided to 2 broad categories</a:t>
            </a:r>
          </a:p>
          <a:p>
            <a:r>
              <a:rPr lang="en-US" dirty="0">
                <a:solidFill>
                  <a:schemeClr val="tx1"/>
                </a:solidFill>
              </a:rPr>
              <a:t>Preprocessing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Preprocessing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Cleaning</a:t>
            </a:r>
          </a:p>
          <a:p>
            <a:r>
              <a:rPr lang="en-US" dirty="0">
                <a:solidFill>
                  <a:schemeClr val="tx1"/>
                </a:solidFill>
              </a:rPr>
              <a:t>Predicting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Sentiment Analysis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Collaborative Filtering (Item based)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Review Score Predicting</a:t>
            </a:r>
          </a:p>
          <a:p>
            <a:pPr lvl="1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9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066A-1C88-4818-A2AC-120CB014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9BF7-BC33-49D4-99FD-957D45E0C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Read data given in compressed json.gz file</a:t>
            </a:r>
          </a:p>
          <a:p>
            <a:r>
              <a:rPr lang="en-US" dirty="0">
                <a:solidFill>
                  <a:schemeClr val="tx1"/>
                </a:solidFill>
              </a:rPr>
              <a:t>Convert to dataframe</a:t>
            </a:r>
          </a:p>
          <a:p>
            <a:r>
              <a:rPr lang="en-US" dirty="0">
                <a:solidFill>
                  <a:schemeClr val="tx1"/>
                </a:solidFill>
              </a:rPr>
              <a:t>Helpful data to numeric column</a:t>
            </a:r>
          </a:p>
          <a:p>
            <a:r>
              <a:rPr lang="en-US" dirty="0">
                <a:solidFill>
                  <a:schemeClr val="tx1"/>
                </a:solidFill>
              </a:rPr>
              <a:t>Handle missing values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reviewer name is empty fill-up with ‘Anonymous’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Padding</a:t>
            </a:r>
          </a:p>
          <a:p>
            <a:r>
              <a:rPr lang="en-US" dirty="0">
                <a:solidFill>
                  <a:schemeClr val="tx1"/>
                </a:solidFill>
              </a:rPr>
              <a:t>Handle duplicate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Drop duplicates</a:t>
            </a:r>
          </a:p>
          <a:p>
            <a:r>
              <a:rPr lang="en-US" dirty="0">
                <a:solidFill>
                  <a:schemeClr val="tx1"/>
                </a:solidFill>
              </a:rPr>
              <a:t>Convert to csv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3D41F6-9491-4CBE-824F-7BB1BD14A4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5407307"/>
              </p:ext>
            </p:extLst>
          </p:nvPr>
        </p:nvGraphicFramePr>
        <p:xfrm>
          <a:off x="6787299" y="1580050"/>
          <a:ext cx="4997725" cy="4391843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924653">
                  <a:extLst>
                    <a:ext uri="{9D8B030D-6E8A-4147-A177-3AD203B41FA5}">
                      <a16:colId xmlns:a16="http://schemas.microsoft.com/office/drawing/2014/main" val="3795890760"/>
                    </a:ext>
                  </a:extLst>
                </a:gridCol>
                <a:gridCol w="1338851">
                  <a:extLst>
                    <a:ext uri="{9D8B030D-6E8A-4147-A177-3AD203B41FA5}">
                      <a16:colId xmlns:a16="http://schemas.microsoft.com/office/drawing/2014/main" val="1041855066"/>
                    </a:ext>
                  </a:extLst>
                </a:gridCol>
                <a:gridCol w="1734221">
                  <a:extLst>
                    <a:ext uri="{9D8B030D-6E8A-4147-A177-3AD203B41FA5}">
                      <a16:colId xmlns:a16="http://schemas.microsoft.com/office/drawing/2014/main" val="3827023622"/>
                    </a:ext>
                  </a:extLst>
                </a:gridCol>
              </a:tblGrid>
              <a:tr h="4917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Sr. No.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Name(value)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Type(datatype)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9036075"/>
                  </a:ext>
                </a:extLst>
              </a:tr>
              <a:tr h="2378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reviewerID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STRING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5035131"/>
                  </a:ext>
                </a:extLst>
              </a:tr>
              <a:tr h="2378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asin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STRING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7349399"/>
                  </a:ext>
                </a:extLst>
              </a:tr>
              <a:tr h="2378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3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reviewerName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STRING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2354791"/>
                  </a:ext>
                </a:extLst>
              </a:tr>
              <a:tr h="6508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4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helpful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LIST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2888308"/>
                  </a:ext>
                </a:extLst>
              </a:tr>
              <a:tr h="2378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5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reviewText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STRING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5242058"/>
                  </a:ext>
                </a:extLst>
              </a:tr>
              <a:tr h="2378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6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overall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INT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0495972"/>
                  </a:ext>
                </a:extLst>
              </a:tr>
              <a:tr h="4293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7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summary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STRING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3364057"/>
                  </a:ext>
                </a:extLst>
              </a:tr>
              <a:tr h="4917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8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unixReviewTime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STRING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1771435"/>
                  </a:ext>
                </a:extLst>
              </a:tr>
              <a:tr h="2378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9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reviewTime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STRING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3994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08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0BCA-2A49-4687-A82A-C73ABE8F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NLP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A4F9-644D-428A-A4D3-1E63AA96B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 of Regular Expression to remove unwanted numbers and symbols</a:t>
            </a:r>
          </a:p>
          <a:p>
            <a:r>
              <a:rPr lang="en-US" dirty="0">
                <a:solidFill>
                  <a:schemeClr val="tx1"/>
                </a:solidFill>
              </a:rPr>
              <a:t>Remove stopwords</a:t>
            </a:r>
          </a:p>
          <a:p>
            <a:r>
              <a:rPr lang="en-US" dirty="0">
                <a:solidFill>
                  <a:schemeClr val="tx1"/>
                </a:solidFill>
              </a:rPr>
              <a:t>Lemmatize the words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DF0D62-0FB1-4799-8AD2-3DC68DB857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7428" y="3241040"/>
            <a:ext cx="3997570" cy="3206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AC9CF9-9262-4826-8A10-98238B4742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02837" y="3241040"/>
            <a:ext cx="5290132" cy="255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1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9B66-1F53-4D1F-A9A9-5C9E6ABF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92ACE-14CB-436B-871A-2DBF6877D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Label data with rating 3+ as positive and rest as negative</a:t>
            </a:r>
          </a:p>
          <a:p>
            <a:r>
              <a:rPr lang="en-US" dirty="0">
                <a:solidFill>
                  <a:schemeClr val="tx1"/>
                </a:solidFill>
              </a:rPr>
              <a:t>Split to test and train </a:t>
            </a:r>
          </a:p>
          <a:p>
            <a:r>
              <a:rPr lang="en-IN" dirty="0">
                <a:solidFill>
                  <a:schemeClr val="tx1"/>
                </a:solidFill>
              </a:rPr>
              <a:t>Predict data with Logistic Regression , KNN , D tree , Random Forest , Multinomail Naiyve Bayes , Bernoulii Naiyve Bayes and SVM</a:t>
            </a:r>
          </a:p>
          <a:p>
            <a:r>
              <a:rPr lang="en-IN" dirty="0">
                <a:solidFill>
                  <a:schemeClr val="tx1"/>
                </a:solidFill>
              </a:rPr>
              <a:t>Check accuracy of all models</a:t>
            </a:r>
          </a:p>
          <a:p>
            <a:r>
              <a:rPr lang="en-IN" dirty="0">
                <a:solidFill>
                  <a:schemeClr val="tx1"/>
                </a:solidFill>
              </a:rPr>
              <a:t>Choose the one with the best i.e. Logistic Regression</a:t>
            </a:r>
          </a:p>
          <a:p>
            <a:r>
              <a:rPr lang="en-IN" dirty="0">
                <a:solidFill>
                  <a:schemeClr val="tx1"/>
                </a:solidFill>
              </a:rPr>
              <a:t>Check for confusion matrix and precision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1CB5B-CDAD-4154-8415-9B2F953619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0676" y="4349220"/>
            <a:ext cx="3971630" cy="209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50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435</TotalTime>
  <Words>765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Calisto MT</vt:lpstr>
      <vt:lpstr>Wingdings 2</vt:lpstr>
      <vt:lpstr>Slate</vt:lpstr>
      <vt:lpstr>Product Recommender using Amazon Review Dataset</vt:lpstr>
      <vt:lpstr>Problem Statement</vt:lpstr>
      <vt:lpstr>Tools and Languages</vt:lpstr>
      <vt:lpstr>Introduction</vt:lpstr>
      <vt:lpstr>Proposed system</vt:lpstr>
      <vt:lpstr>How?</vt:lpstr>
      <vt:lpstr>Data Preprocessing</vt:lpstr>
      <vt:lpstr>Data Cleaning NLP</vt:lpstr>
      <vt:lpstr>Sentiment Analysis</vt:lpstr>
      <vt:lpstr>Sentiment Analysis</vt:lpstr>
      <vt:lpstr>PowerPoint Presentation</vt:lpstr>
      <vt:lpstr>Collaborative Filtering</vt:lpstr>
      <vt:lpstr>Similarity Matrix (Item based)</vt:lpstr>
      <vt:lpstr>Similarity Matrix(User based)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Recommender using Amazon Review Dataset</dc:title>
  <dc:creator>kruti</dc:creator>
  <cp:lastModifiedBy>Saurabh Pradhan</cp:lastModifiedBy>
  <cp:revision>24</cp:revision>
  <dcterms:created xsi:type="dcterms:W3CDTF">2021-01-31T18:54:46Z</dcterms:created>
  <dcterms:modified xsi:type="dcterms:W3CDTF">2021-02-03T05:44:23Z</dcterms:modified>
</cp:coreProperties>
</file>