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19"/>
  </p:notesMasterIdLst>
  <p:handoutMasterIdLst>
    <p:handoutMasterId r:id="rId20"/>
  </p:handoutMasterIdLst>
  <p:sldIdLst>
    <p:sldId id="256" r:id="rId5"/>
    <p:sldId id="258" r:id="rId6"/>
    <p:sldId id="272" r:id="rId7"/>
    <p:sldId id="273" r:id="rId8"/>
    <p:sldId id="274" r:id="rId9"/>
    <p:sldId id="269" r:id="rId10"/>
    <p:sldId id="276" r:id="rId11"/>
    <p:sldId id="277" r:id="rId12"/>
    <p:sldId id="278" r:id="rId13"/>
    <p:sldId id="279" r:id="rId14"/>
    <p:sldId id="280" r:id="rId15"/>
    <p:sldId id="281" r:id="rId16"/>
    <p:sldId id="282" r:id="rId17"/>
    <p:sldId id="283"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92" autoAdjust="0"/>
  </p:normalViewPr>
  <p:slideViewPr>
    <p:cSldViewPr>
      <p:cViewPr varScale="1">
        <p:scale>
          <a:sx n="68" d="100"/>
          <a:sy n="68" d="100"/>
        </p:scale>
        <p:origin x="616" y="4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6/15/2020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6/15/2020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6/15/2020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6/15/2020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6/15/2020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6/15/2020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6/15/2020</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6/15/2020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6/15/2020</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6/15/2020</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6/15/2020</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6/15/2020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6/15/2020</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6/15/2020</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Demographics_of_Toronto"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 Id="rId5" Type="http://schemas.openxmlformats.org/officeDocument/2006/relationships/hyperlink" Target="http://data.torontopolice.on.ca/datasets/neighbourhood-crime-rates-boundary-file-/data?orderBy=Neighbourhood" TargetMode="External"/><Relationship Id="rId4" Type="http://schemas.openxmlformats.org/officeDocument/2006/relationships/hyperlink" Target="http://www12.statcan.ca/census-recensement/2016/dp-pd/hlt-fst/imm/Table.cfm?Lang=E&amp;T=22&amp;Geo=535"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pi.foursquare.com/v2/venues/explore"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wikipedia.org/wiki/Demographics_of_Toront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Indian Restaurant in Toronto</a:t>
            </a:r>
          </a:p>
        </p:txBody>
      </p:sp>
      <p:sp>
        <p:nvSpPr>
          <p:cNvPr id="3" name="Subtitle 2"/>
          <p:cNvSpPr>
            <a:spLocks noGrp="1"/>
          </p:cNvSpPr>
          <p:nvPr>
            <p:ph type="subTitle" idx="1"/>
          </p:nvPr>
        </p:nvSpPr>
        <p:spPr/>
        <p:txBody>
          <a:bodyPr/>
          <a:lstStyle/>
          <a:p>
            <a:r>
              <a:rPr lang="en-US" dirty="0"/>
              <a:t>Data Analysis and Recommendation</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BE0D7-2BDC-4171-BADE-5471823F685C}"/>
              </a:ext>
            </a:extLst>
          </p:cNvPr>
          <p:cNvSpPr>
            <a:spLocks noGrp="1"/>
          </p:cNvSpPr>
          <p:nvPr>
            <p:ph type="title"/>
          </p:nvPr>
        </p:nvSpPr>
        <p:spPr>
          <a:xfrm>
            <a:off x="1218883" y="304800"/>
            <a:ext cx="9751060" cy="762000"/>
          </a:xfrm>
        </p:spPr>
        <p:txBody>
          <a:bodyPr/>
          <a:lstStyle/>
          <a:p>
            <a:r>
              <a:rPr lang="en-US" dirty="0"/>
              <a:t>Methodology - Demographic &amp; Population</a:t>
            </a:r>
            <a:r>
              <a:rPr lang="en-US" sz="1000" dirty="0"/>
              <a:t>   </a:t>
            </a:r>
            <a:r>
              <a:rPr lang="en-US" sz="1000" dirty="0" err="1"/>
              <a:t>cont</a:t>
            </a:r>
            <a:r>
              <a:rPr lang="en-US" sz="1000" dirty="0"/>
              <a:t>… </a:t>
            </a:r>
            <a:endParaRPr lang="en-US" dirty="0"/>
          </a:p>
        </p:txBody>
      </p:sp>
      <p:sp>
        <p:nvSpPr>
          <p:cNvPr id="3" name="Content Placeholder 2">
            <a:extLst>
              <a:ext uri="{FF2B5EF4-FFF2-40B4-BE49-F238E27FC236}">
                <a16:creationId xmlns:a16="http://schemas.microsoft.com/office/drawing/2014/main" id="{EB41852B-3F4F-477C-846F-C7C6559C6675}"/>
              </a:ext>
            </a:extLst>
          </p:cNvPr>
          <p:cNvSpPr>
            <a:spLocks noGrp="1"/>
          </p:cNvSpPr>
          <p:nvPr>
            <p:ph idx="1"/>
          </p:nvPr>
        </p:nvSpPr>
        <p:spPr>
          <a:xfrm>
            <a:off x="1218883" y="1143000"/>
            <a:ext cx="9751060" cy="5029200"/>
          </a:xfrm>
        </p:spPr>
        <p:txBody>
          <a:bodyPr/>
          <a:lstStyle/>
          <a:p>
            <a:r>
              <a:rPr lang="en-US" sz="2000" dirty="0"/>
              <a:t>Assumption it is better and profitable to open Indian Restaurant in the borough where Indian or South Asian population is higher. Percentage of each ethnicity by borough. This results in establishing that “ETOBICOKE” and “SCARBOROUGH” has a sizable population of South Asian in that area. So, it is better to open the Indian Restaurant there. </a:t>
            </a:r>
          </a:p>
          <a:p>
            <a:pPr marL="0" indent="0">
              <a:buNone/>
            </a:pPr>
            <a:r>
              <a:rPr lang="en-US" dirty="0"/>
              <a:t> </a:t>
            </a:r>
            <a:endParaRPr lang="en-US" b="1"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B58101EB-17BE-4515-8AD2-9724F690E0A5}"/>
              </a:ext>
            </a:extLst>
          </p:cNvPr>
          <p:cNvPicPr/>
          <p:nvPr/>
        </p:nvPicPr>
        <p:blipFill>
          <a:blip r:embed="rId2"/>
          <a:stretch>
            <a:fillRect/>
          </a:stretch>
        </p:blipFill>
        <p:spPr>
          <a:xfrm>
            <a:off x="1051356" y="2590800"/>
            <a:ext cx="9906000" cy="3394075"/>
          </a:xfrm>
          <a:prstGeom prst="rect">
            <a:avLst/>
          </a:prstGeom>
        </p:spPr>
      </p:pic>
    </p:spTree>
    <p:extLst>
      <p:ext uri="{BB962C8B-B14F-4D97-AF65-F5344CB8AC3E}">
        <p14:creationId xmlns:p14="http://schemas.microsoft.com/office/powerpoint/2010/main" val="1272691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BE0D7-2BDC-4171-BADE-5471823F685C}"/>
              </a:ext>
            </a:extLst>
          </p:cNvPr>
          <p:cNvSpPr>
            <a:spLocks noGrp="1"/>
          </p:cNvSpPr>
          <p:nvPr>
            <p:ph type="title"/>
          </p:nvPr>
        </p:nvSpPr>
        <p:spPr>
          <a:xfrm>
            <a:off x="1218883" y="304800"/>
            <a:ext cx="9751060" cy="762000"/>
          </a:xfrm>
        </p:spPr>
        <p:txBody>
          <a:bodyPr/>
          <a:lstStyle/>
          <a:p>
            <a:r>
              <a:rPr lang="en-US" dirty="0"/>
              <a:t>Methodology - Demographic &amp; Population </a:t>
            </a:r>
            <a:r>
              <a:rPr lang="en-US" sz="1000" dirty="0"/>
              <a:t>contd.  </a:t>
            </a:r>
            <a:endParaRPr lang="en-US" dirty="0"/>
          </a:p>
        </p:txBody>
      </p:sp>
      <p:sp>
        <p:nvSpPr>
          <p:cNvPr id="3" name="Content Placeholder 2">
            <a:extLst>
              <a:ext uri="{FF2B5EF4-FFF2-40B4-BE49-F238E27FC236}">
                <a16:creationId xmlns:a16="http://schemas.microsoft.com/office/drawing/2014/main" id="{EB41852B-3F4F-477C-846F-C7C6559C6675}"/>
              </a:ext>
            </a:extLst>
          </p:cNvPr>
          <p:cNvSpPr>
            <a:spLocks noGrp="1"/>
          </p:cNvSpPr>
          <p:nvPr>
            <p:ph idx="1"/>
          </p:nvPr>
        </p:nvSpPr>
        <p:spPr>
          <a:xfrm>
            <a:off x="1218883" y="1143000"/>
            <a:ext cx="9751060" cy="5029200"/>
          </a:xfrm>
        </p:spPr>
        <p:txBody>
          <a:bodyPr/>
          <a:lstStyle/>
          <a:p>
            <a:r>
              <a:rPr lang="en-US" sz="2000" dirty="0"/>
              <a:t>. Restaurant type in “ETOBICOKE” and “SCARBOROUGH”</a:t>
            </a:r>
          </a:p>
          <a:p>
            <a:pPr lvl="1"/>
            <a:r>
              <a:rPr lang="en-US" sz="2000" dirty="0"/>
              <a:t>ETOBICOKE</a:t>
            </a:r>
          </a:p>
          <a:p>
            <a:pPr marL="451025" lvl="1" indent="0">
              <a:buNone/>
            </a:pPr>
            <a:endParaRPr lang="en-US" b="1" dirty="0"/>
          </a:p>
          <a:p>
            <a:pPr marL="451025" lvl="1" indent="0">
              <a:buNone/>
            </a:pPr>
            <a:endParaRPr lang="en-US" b="1" dirty="0"/>
          </a:p>
          <a:p>
            <a:pPr lvl="1"/>
            <a:endParaRPr lang="en-US" b="1" dirty="0"/>
          </a:p>
          <a:p>
            <a:pPr lvl="1"/>
            <a:r>
              <a:rPr lang="en-US" dirty="0"/>
              <a:t>SCARBOROUGH</a:t>
            </a:r>
            <a:endParaRPr lang="en-US" b="1" dirty="0"/>
          </a:p>
          <a:p>
            <a:endParaRPr lang="en-US" sz="2000" b="1" dirty="0"/>
          </a:p>
          <a:p>
            <a:pPr marL="0" indent="0">
              <a:buNone/>
            </a:pPr>
            <a:r>
              <a:rPr lang="en-US" dirty="0"/>
              <a:t> </a:t>
            </a:r>
            <a:endParaRPr lang="en-US" b="1"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2235A610-0C42-4299-8FE1-D97F4458D43A}"/>
              </a:ext>
            </a:extLst>
          </p:cNvPr>
          <p:cNvPicPr/>
          <p:nvPr/>
        </p:nvPicPr>
        <p:blipFill>
          <a:blip r:embed="rId2"/>
          <a:stretch>
            <a:fillRect/>
          </a:stretch>
        </p:blipFill>
        <p:spPr>
          <a:xfrm>
            <a:off x="5637212" y="3581400"/>
            <a:ext cx="5637530" cy="2108527"/>
          </a:xfrm>
          <a:prstGeom prst="rect">
            <a:avLst/>
          </a:prstGeom>
        </p:spPr>
      </p:pic>
      <p:pic>
        <p:nvPicPr>
          <p:cNvPr id="7" name="Picture 6">
            <a:extLst>
              <a:ext uri="{FF2B5EF4-FFF2-40B4-BE49-F238E27FC236}">
                <a16:creationId xmlns:a16="http://schemas.microsoft.com/office/drawing/2014/main" id="{7E8C453F-077A-4BED-A588-E1D5B7E5EA9D}"/>
              </a:ext>
            </a:extLst>
          </p:cNvPr>
          <p:cNvPicPr/>
          <p:nvPr/>
        </p:nvPicPr>
        <p:blipFill>
          <a:blip r:embed="rId3"/>
          <a:stretch>
            <a:fillRect/>
          </a:stretch>
        </p:blipFill>
        <p:spPr>
          <a:xfrm>
            <a:off x="5561012" y="1524000"/>
            <a:ext cx="5408930" cy="1981200"/>
          </a:xfrm>
          <a:prstGeom prst="rect">
            <a:avLst/>
          </a:prstGeom>
        </p:spPr>
      </p:pic>
    </p:spTree>
    <p:extLst>
      <p:ext uri="{BB962C8B-B14F-4D97-AF65-F5344CB8AC3E}">
        <p14:creationId xmlns:p14="http://schemas.microsoft.com/office/powerpoint/2010/main" val="154077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F77C-C3B8-4D84-9350-F041B1C5681B}"/>
              </a:ext>
            </a:extLst>
          </p:cNvPr>
          <p:cNvSpPr>
            <a:spLocks noGrp="1"/>
          </p:cNvSpPr>
          <p:nvPr>
            <p:ph type="title"/>
          </p:nvPr>
        </p:nvSpPr>
        <p:spPr>
          <a:xfrm>
            <a:off x="1213367" y="457200"/>
            <a:ext cx="9751060" cy="609600"/>
          </a:xfrm>
        </p:spPr>
        <p:txBody>
          <a:bodyPr>
            <a:normAutofit fontScale="90000"/>
          </a:bodyPr>
          <a:lstStyle/>
          <a:p>
            <a:r>
              <a:rPr lang="en-US" dirty="0"/>
              <a:t>Methodology – Crime Profile Toronto City</a:t>
            </a:r>
          </a:p>
        </p:txBody>
      </p:sp>
      <p:sp>
        <p:nvSpPr>
          <p:cNvPr id="3" name="Content Placeholder 2">
            <a:extLst>
              <a:ext uri="{FF2B5EF4-FFF2-40B4-BE49-F238E27FC236}">
                <a16:creationId xmlns:a16="http://schemas.microsoft.com/office/drawing/2014/main" id="{95936CA8-C61E-4308-8B41-1BC53447FE6B}"/>
              </a:ext>
            </a:extLst>
          </p:cNvPr>
          <p:cNvSpPr>
            <a:spLocks noGrp="1"/>
          </p:cNvSpPr>
          <p:nvPr>
            <p:ph idx="1"/>
          </p:nvPr>
        </p:nvSpPr>
        <p:spPr>
          <a:xfrm>
            <a:off x="1218883" y="1143000"/>
            <a:ext cx="9751060" cy="5029200"/>
          </a:xfrm>
        </p:spPr>
        <p:txBody>
          <a:bodyPr>
            <a:normAutofit/>
          </a:bodyPr>
          <a:lstStyle/>
          <a:p>
            <a:r>
              <a:rPr lang="en-US" sz="2000" dirty="0"/>
              <a:t>Crime profile of the Toronto City to determine in which borough to open Indian Restaurant. Lesser the crime profile of the borough, better is the environment to open the restaurant. Below are the crime profile of the borough “ETOBICOKE” and “SCARBOROUGH”</a:t>
            </a:r>
          </a:p>
          <a:p>
            <a:pPr marL="0" indent="0">
              <a:buNone/>
            </a:pPr>
            <a:endParaRPr lang="en-US" sz="2000" dirty="0"/>
          </a:p>
        </p:txBody>
      </p:sp>
      <p:pic>
        <p:nvPicPr>
          <p:cNvPr id="4" name="Picture 3">
            <a:extLst>
              <a:ext uri="{FF2B5EF4-FFF2-40B4-BE49-F238E27FC236}">
                <a16:creationId xmlns:a16="http://schemas.microsoft.com/office/drawing/2014/main" id="{FE310B37-035B-4155-AA39-0720FE79A771}"/>
              </a:ext>
            </a:extLst>
          </p:cNvPr>
          <p:cNvPicPr/>
          <p:nvPr/>
        </p:nvPicPr>
        <p:blipFill>
          <a:blip r:embed="rId2"/>
          <a:stretch>
            <a:fillRect/>
          </a:stretch>
        </p:blipFill>
        <p:spPr>
          <a:xfrm>
            <a:off x="1598612" y="2590800"/>
            <a:ext cx="9296400" cy="565150"/>
          </a:xfrm>
          <a:prstGeom prst="rect">
            <a:avLst/>
          </a:prstGeom>
        </p:spPr>
      </p:pic>
      <p:pic>
        <p:nvPicPr>
          <p:cNvPr id="5" name="Picture 4">
            <a:extLst>
              <a:ext uri="{FF2B5EF4-FFF2-40B4-BE49-F238E27FC236}">
                <a16:creationId xmlns:a16="http://schemas.microsoft.com/office/drawing/2014/main" id="{BDB6C1E0-1AC9-4E2F-940F-D61B2AA8B0A9}"/>
              </a:ext>
            </a:extLst>
          </p:cNvPr>
          <p:cNvPicPr/>
          <p:nvPr/>
        </p:nvPicPr>
        <p:blipFill>
          <a:blip r:embed="rId3"/>
          <a:stretch>
            <a:fillRect/>
          </a:stretch>
        </p:blipFill>
        <p:spPr>
          <a:xfrm>
            <a:off x="1598612" y="3702050"/>
            <a:ext cx="9982200" cy="2012950"/>
          </a:xfrm>
          <a:prstGeom prst="rect">
            <a:avLst/>
          </a:prstGeom>
        </p:spPr>
      </p:pic>
    </p:spTree>
    <p:extLst>
      <p:ext uri="{BB962C8B-B14F-4D97-AF65-F5344CB8AC3E}">
        <p14:creationId xmlns:p14="http://schemas.microsoft.com/office/powerpoint/2010/main" val="4279534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717D-5A6F-4C01-9A37-2AE8A6B6C186}"/>
              </a:ext>
            </a:extLst>
          </p:cNvPr>
          <p:cNvSpPr>
            <a:spLocks noGrp="1"/>
          </p:cNvSpPr>
          <p:nvPr>
            <p:ph type="title"/>
          </p:nvPr>
        </p:nvSpPr>
        <p:spPr>
          <a:xfrm>
            <a:off x="1218883" y="457200"/>
            <a:ext cx="9751060" cy="762000"/>
          </a:xfrm>
        </p:spPr>
        <p:txBody>
          <a:bodyPr/>
          <a:lstStyle/>
          <a:p>
            <a:r>
              <a:rPr lang="en-US" dirty="0"/>
              <a:t>Result and Discussion </a:t>
            </a:r>
          </a:p>
        </p:txBody>
      </p:sp>
      <p:sp>
        <p:nvSpPr>
          <p:cNvPr id="3" name="Content Placeholder 2">
            <a:extLst>
              <a:ext uri="{FF2B5EF4-FFF2-40B4-BE49-F238E27FC236}">
                <a16:creationId xmlns:a16="http://schemas.microsoft.com/office/drawing/2014/main" id="{B3281200-6A82-47E5-84A1-1159CB5C7FE0}"/>
              </a:ext>
            </a:extLst>
          </p:cNvPr>
          <p:cNvSpPr>
            <a:spLocks noGrp="1"/>
          </p:cNvSpPr>
          <p:nvPr>
            <p:ph idx="1"/>
          </p:nvPr>
        </p:nvSpPr>
        <p:spPr>
          <a:xfrm>
            <a:off x="1218883" y="1600200"/>
            <a:ext cx="9751060" cy="3962400"/>
          </a:xfrm>
        </p:spPr>
        <p:txBody>
          <a:bodyPr/>
          <a:lstStyle/>
          <a:p>
            <a:r>
              <a:rPr lang="en-US" dirty="0"/>
              <a:t>Result :- </a:t>
            </a:r>
          </a:p>
          <a:p>
            <a:pPr lvl="1"/>
            <a:r>
              <a:rPr lang="en-US" dirty="0"/>
              <a:t>The analysis resulted in finding the neighborhood having low competition and less crime to open an Indian Restaurant </a:t>
            </a:r>
          </a:p>
          <a:p>
            <a:r>
              <a:rPr lang="en-US" dirty="0"/>
              <a:t>Discussion</a:t>
            </a:r>
          </a:p>
          <a:p>
            <a:pPr lvl="1"/>
            <a:r>
              <a:rPr lang="en-US" dirty="0"/>
              <a:t>There will be competition from the Chinese Restaurant as there is presence of them more than other in the Etobicoke area</a:t>
            </a:r>
          </a:p>
        </p:txBody>
      </p:sp>
    </p:spTree>
    <p:extLst>
      <p:ext uri="{BB962C8B-B14F-4D97-AF65-F5344CB8AC3E}">
        <p14:creationId xmlns:p14="http://schemas.microsoft.com/office/powerpoint/2010/main" val="3746376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FB74-6F13-4ECC-8C79-0A547FA015F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51E358B-1915-4E00-8C47-5CE188ADB1CF}"/>
              </a:ext>
            </a:extLst>
          </p:cNvPr>
          <p:cNvSpPr>
            <a:spLocks noGrp="1"/>
          </p:cNvSpPr>
          <p:nvPr>
            <p:ph idx="1"/>
          </p:nvPr>
        </p:nvSpPr>
        <p:spPr/>
        <p:txBody>
          <a:bodyPr>
            <a:normAutofit/>
          </a:bodyPr>
          <a:lstStyle/>
          <a:p>
            <a:r>
              <a:rPr lang="en-US" sz="2200" dirty="0"/>
              <a:t>Various factors need to be studied in order to decide on the Location . Below tables describes the factor that have been considered to reach out to the conclusion. </a:t>
            </a:r>
          </a:p>
          <a:p>
            <a:endParaRPr lang="en-US" dirty="0"/>
          </a:p>
          <a:p>
            <a:pPr marL="0" indent="0">
              <a:buNone/>
            </a:pPr>
            <a:endParaRPr lang="en-US" dirty="0"/>
          </a:p>
          <a:p>
            <a:r>
              <a:rPr lang="en-US" sz="2000" dirty="0"/>
              <a:t>Recommendation :- </a:t>
            </a:r>
          </a:p>
          <a:p>
            <a:pPr marL="0" indent="0">
              <a:buNone/>
            </a:pPr>
            <a:r>
              <a:rPr lang="en-US" sz="2000" dirty="0"/>
              <a:t>Depending on the south Asian population and crime profile it is better to choose for Borough "Etobicoke" as compared to "Scarborough" to open the Indian Restaurant. </a:t>
            </a:r>
            <a:endParaRPr lang="en-US" dirty="0"/>
          </a:p>
          <a:p>
            <a:endParaRPr lang="en-US" dirty="0"/>
          </a:p>
        </p:txBody>
      </p:sp>
      <p:graphicFrame>
        <p:nvGraphicFramePr>
          <p:cNvPr id="6" name="Table 5">
            <a:extLst>
              <a:ext uri="{FF2B5EF4-FFF2-40B4-BE49-F238E27FC236}">
                <a16:creationId xmlns:a16="http://schemas.microsoft.com/office/drawing/2014/main" id="{B1D20818-D78F-4B55-8A37-8B1832D5AD58}"/>
              </a:ext>
            </a:extLst>
          </p:cNvPr>
          <p:cNvGraphicFramePr>
            <a:graphicFrameLocks noGrp="1"/>
          </p:cNvGraphicFramePr>
          <p:nvPr>
            <p:extLst>
              <p:ext uri="{D42A27DB-BD31-4B8C-83A1-F6EECF244321}">
                <p14:modId xmlns:p14="http://schemas.microsoft.com/office/powerpoint/2010/main" val="1986223835"/>
              </p:ext>
            </p:extLst>
          </p:nvPr>
        </p:nvGraphicFramePr>
        <p:xfrm>
          <a:off x="1674812" y="2667000"/>
          <a:ext cx="9067799" cy="990600"/>
        </p:xfrm>
        <a:graphic>
          <a:graphicData uri="http://schemas.openxmlformats.org/drawingml/2006/table">
            <a:tbl>
              <a:tblPr firstRow="1" firstCol="1" bandRow="1">
                <a:tableStyleId>{5C22544A-7EE6-4342-B048-85BDC9FD1C3A}</a:tableStyleId>
              </a:tblPr>
              <a:tblGrid>
                <a:gridCol w="1751734">
                  <a:extLst>
                    <a:ext uri="{9D8B030D-6E8A-4147-A177-3AD203B41FA5}">
                      <a16:colId xmlns:a16="http://schemas.microsoft.com/office/drawing/2014/main" val="709403756"/>
                    </a:ext>
                  </a:extLst>
                </a:gridCol>
                <a:gridCol w="2885209">
                  <a:extLst>
                    <a:ext uri="{9D8B030D-6E8A-4147-A177-3AD203B41FA5}">
                      <a16:colId xmlns:a16="http://schemas.microsoft.com/office/drawing/2014/main" val="486722586"/>
                    </a:ext>
                  </a:extLst>
                </a:gridCol>
                <a:gridCol w="1751734">
                  <a:extLst>
                    <a:ext uri="{9D8B030D-6E8A-4147-A177-3AD203B41FA5}">
                      <a16:colId xmlns:a16="http://schemas.microsoft.com/office/drawing/2014/main" val="1993908527"/>
                    </a:ext>
                  </a:extLst>
                </a:gridCol>
                <a:gridCol w="2679122">
                  <a:extLst>
                    <a:ext uri="{9D8B030D-6E8A-4147-A177-3AD203B41FA5}">
                      <a16:colId xmlns:a16="http://schemas.microsoft.com/office/drawing/2014/main" val="3835249984"/>
                    </a:ext>
                  </a:extLst>
                </a:gridCol>
              </a:tblGrid>
              <a:tr h="330200">
                <a:tc>
                  <a:txBody>
                    <a:bodyPr/>
                    <a:lstStyle/>
                    <a:p>
                      <a:pPr marL="0" marR="0">
                        <a:lnSpc>
                          <a:spcPct val="115000"/>
                        </a:lnSpc>
                        <a:spcBef>
                          <a:spcPts val="0"/>
                        </a:spcBef>
                        <a:spcAft>
                          <a:spcPts val="0"/>
                        </a:spcAft>
                      </a:pPr>
                      <a:r>
                        <a:rPr lang="en-US" sz="1200" dirty="0">
                          <a:effectLst/>
                        </a:rPr>
                        <a:t>Borough</a:t>
                      </a:r>
                      <a:endParaRPr lang="en-US" sz="14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0" marR="0" marT="0" marB="0" anchor="ctr"/>
                </a:tc>
                <a:tc>
                  <a:txBody>
                    <a:bodyPr/>
                    <a:lstStyle/>
                    <a:p>
                      <a:pPr marL="0" marR="0">
                        <a:lnSpc>
                          <a:spcPct val="115000"/>
                        </a:lnSpc>
                        <a:spcBef>
                          <a:spcPts val="0"/>
                        </a:spcBef>
                        <a:spcAft>
                          <a:spcPts val="0"/>
                        </a:spcAft>
                      </a:pPr>
                      <a:r>
                        <a:rPr lang="en-US" sz="1200" dirty="0">
                          <a:effectLst/>
                        </a:rPr>
                        <a:t>South Asian Population</a:t>
                      </a:r>
                      <a:endParaRPr lang="en-US" sz="14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0" marR="0" marT="0" marB="0" anchor="ctr"/>
                </a:tc>
                <a:tc>
                  <a:txBody>
                    <a:bodyPr/>
                    <a:lstStyle/>
                    <a:p>
                      <a:pPr marL="0" marR="0">
                        <a:lnSpc>
                          <a:spcPct val="115000"/>
                        </a:lnSpc>
                        <a:spcBef>
                          <a:spcPts val="0"/>
                        </a:spcBef>
                        <a:spcAft>
                          <a:spcPts val="0"/>
                        </a:spcAft>
                      </a:pPr>
                      <a:r>
                        <a:rPr lang="en-US" sz="1200">
                          <a:effectLst/>
                        </a:rPr>
                        <a:t>Competitor</a:t>
                      </a:r>
                      <a:endParaRPr lang="en-US" sz="1400" b="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0" marR="0" marT="0" marB="0" anchor="ctr"/>
                </a:tc>
                <a:tc>
                  <a:txBody>
                    <a:bodyPr/>
                    <a:lstStyle/>
                    <a:p>
                      <a:pPr marL="0" marR="0">
                        <a:lnSpc>
                          <a:spcPct val="115000"/>
                        </a:lnSpc>
                        <a:spcBef>
                          <a:spcPts val="0"/>
                        </a:spcBef>
                        <a:spcAft>
                          <a:spcPts val="0"/>
                        </a:spcAft>
                      </a:pPr>
                      <a:r>
                        <a:rPr lang="en-US" sz="1200">
                          <a:effectLst/>
                        </a:rPr>
                        <a:t>Crime Rate profile</a:t>
                      </a:r>
                      <a:endParaRPr lang="en-US" sz="1400" b="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700337115"/>
                  </a:ext>
                </a:extLst>
              </a:tr>
              <a:tr h="330200">
                <a:tc>
                  <a:txBody>
                    <a:bodyPr/>
                    <a:lstStyle/>
                    <a:p>
                      <a:pPr marL="0" marR="0">
                        <a:lnSpc>
                          <a:spcPct val="115000"/>
                        </a:lnSpc>
                        <a:spcBef>
                          <a:spcPts val="0"/>
                        </a:spcBef>
                        <a:spcAft>
                          <a:spcPts val="0"/>
                        </a:spcAft>
                      </a:pPr>
                      <a:r>
                        <a:rPr lang="en-US" sz="1200" dirty="0">
                          <a:effectLst/>
                        </a:rPr>
                        <a:t>Scarborough</a:t>
                      </a:r>
                      <a:endParaRPr lang="en-US" sz="14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0" marR="0" marT="0" marB="0" anchor="ctr"/>
                </a:tc>
                <a:tc>
                  <a:txBody>
                    <a:bodyPr/>
                    <a:lstStyle/>
                    <a:p>
                      <a:pPr marL="0" marR="0">
                        <a:lnSpc>
                          <a:spcPct val="115000"/>
                        </a:lnSpc>
                        <a:spcBef>
                          <a:spcPts val="0"/>
                        </a:spcBef>
                        <a:spcAft>
                          <a:spcPts val="0"/>
                        </a:spcAft>
                      </a:pPr>
                      <a:r>
                        <a:rPr lang="en-US" sz="1200" dirty="0">
                          <a:effectLst/>
                        </a:rPr>
                        <a:t>Position 1</a:t>
                      </a:r>
                      <a:endParaRPr lang="en-US" sz="14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0" marR="0" marT="0" marB="0" anchor="ctr"/>
                </a:tc>
                <a:tc>
                  <a:txBody>
                    <a:bodyPr/>
                    <a:lstStyle/>
                    <a:p>
                      <a:pPr marL="0" marR="0">
                        <a:lnSpc>
                          <a:spcPct val="115000"/>
                        </a:lnSpc>
                        <a:spcBef>
                          <a:spcPts val="0"/>
                        </a:spcBef>
                        <a:spcAft>
                          <a:spcPts val="0"/>
                        </a:spcAft>
                      </a:pPr>
                      <a:r>
                        <a:rPr lang="en-US" sz="1200">
                          <a:effectLst/>
                        </a:rPr>
                        <a:t>0</a:t>
                      </a:r>
                      <a:endParaRPr lang="en-US" sz="1400" b="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0" marR="0" marT="0" marB="0" anchor="ctr"/>
                </a:tc>
                <a:tc>
                  <a:txBody>
                    <a:bodyPr/>
                    <a:lstStyle/>
                    <a:p>
                      <a:pPr marL="0" marR="0">
                        <a:lnSpc>
                          <a:spcPct val="115000"/>
                        </a:lnSpc>
                        <a:spcBef>
                          <a:spcPts val="0"/>
                        </a:spcBef>
                        <a:spcAft>
                          <a:spcPts val="0"/>
                        </a:spcAft>
                      </a:pPr>
                      <a:r>
                        <a:rPr lang="en-US" sz="1200">
                          <a:effectLst/>
                        </a:rPr>
                        <a:t>High</a:t>
                      </a:r>
                      <a:endParaRPr lang="en-US" sz="1400" b="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667078850"/>
                  </a:ext>
                </a:extLst>
              </a:tr>
              <a:tr h="330200">
                <a:tc>
                  <a:txBody>
                    <a:bodyPr/>
                    <a:lstStyle/>
                    <a:p>
                      <a:pPr marL="0" marR="0">
                        <a:lnSpc>
                          <a:spcPct val="115000"/>
                        </a:lnSpc>
                        <a:spcBef>
                          <a:spcPts val="0"/>
                        </a:spcBef>
                        <a:spcAft>
                          <a:spcPts val="0"/>
                        </a:spcAft>
                      </a:pPr>
                      <a:r>
                        <a:rPr lang="en-US" sz="1200">
                          <a:effectLst/>
                        </a:rPr>
                        <a:t>Etobicoke</a:t>
                      </a:r>
                      <a:endParaRPr lang="en-US" sz="1400" b="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0" marR="0" marT="0" marB="0" anchor="ctr"/>
                </a:tc>
                <a:tc>
                  <a:txBody>
                    <a:bodyPr/>
                    <a:lstStyle/>
                    <a:p>
                      <a:pPr marL="0" marR="0">
                        <a:lnSpc>
                          <a:spcPct val="115000"/>
                        </a:lnSpc>
                        <a:spcBef>
                          <a:spcPts val="0"/>
                        </a:spcBef>
                        <a:spcAft>
                          <a:spcPts val="0"/>
                        </a:spcAft>
                      </a:pPr>
                      <a:r>
                        <a:rPr lang="en-US" sz="1200">
                          <a:effectLst/>
                        </a:rPr>
                        <a:t>Position 2</a:t>
                      </a:r>
                      <a:endParaRPr lang="en-US" sz="1400" b="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0" marR="0" marT="0" marB="0" anchor="ctr"/>
                </a:tc>
                <a:tc>
                  <a:txBody>
                    <a:bodyPr/>
                    <a:lstStyle/>
                    <a:p>
                      <a:pPr marL="0" marR="0">
                        <a:lnSpc>
                          <a:spcPct val="115000"/>
                        </a:lnSpc>
                        <a:spcBef>
                          <a:spcPts val="0"/>
                        </a:spcBef>
                        <a:spcAft>
                          <a:spcPts val="0"/>
                        </a:spcAft>
                      </a:pPr>
                      <a:r>
                        <a:rPr lang="en-US" sz="1200">
                          <a:effectLst/>
                        </a:rPr>
                        <a:t>0</a:t>
                      </a:r>
                      <a:endParaRPr lang="en-US" sz="1400" b="1">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0" marR="0" marT="0" marB="0" anchor="ctr"/>
                </a:tc>
                <a:tc>
                  <a:txBody>
                    <a:bodyPr/>
                    <a:lstStyle/>
                    <a:p>
                      <a:pPr marL="0" marR="0">
                        <a:lnSpc>
                          <a:spcPct val="115000"/>
                        </a:lnSpc>
                        <a:spcBef>
                          <a:spcPts val="0"/>
                        </a:spcBef>
                        <a:spcAft>
                          <a:spcPts val="0"/>
                        </a:spcAft>
                      </a:pPr>
                      <a:r>
                        <a:rPr lang="en-US" sz="1200" dirty="0">
                          <a:effectLst/>
                        </a:rPr>
                        <a:t>Low</a:t>
                      </a:r>
                      <a:endParaRPr lang="en-US" sz="1400" b="1" dirty="0">
                        <a:solidFill>
                          <a:srgbClr val="082A75"/>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863375950"/>
                  </a:ext>
                </a:extLst>
              </a:tr>
            </a:tbl>
          </a:graphicData>
        </a:graphic>
      </p:graphicFrame>
    </p:spTree>
    <p:extLst>
      <p:ext uri="{BB962C8B-B14F-4D97-AF65-F5344CB8AC3E}">
        <p14:creationId xmlns:p14="http://schemas.microsoft.com/office/powerpoint/2010/main" val="276447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8883" y="533401"/>
            <a:ext cx="9751060" cy="838200"/>
          </a:xfrm>
        </p:spPr>
        <p:txBody>
          <a:bodyPr>
            <a:normAutofit/>
          </a:bodyPr>
          <a:lstStyle/>
          <a:p>
            <a:r>
              <a:rPr lang="en-US" dirty="0"/>
              <a:t>Introduction</a:t>
            </a:r>
          </a:p>
        </p:txBody>
      </p:sp>
      <p:sp>
        <p:nvSpPr>
          <p:cNvPr id="6" name="Content Placeholder 5"/>
          <p:cNvSpPr>
            <a:spLocks noGrp="1"/>
          </p:cNvSpPr>
          <p:nvPr>
            <p:ph idx="1"/>
          </p:nvPr>
        </p:nvSpPr>
        <p:spPr>
          <a:xfrm>
            <a:off x="1218883" y="1600200"/>
            <a:ext cx="9751060" cy="2286000"/>
          </a:xfrm>
        </p:spPr>
        <p:txBody>
          <a:bodyPr/>
          <a:lstStyle/>
          <a:p>
            <a:r>
              <a:rPr lang="en-US" dirty="0"/>
              <a:t>Review of the Toronto City neighborhood and its adjoining area for opening Indian Restaurant</a:t>
            </a:r>
          </a:p>
          <a:p>
            <a:pPr marL="0" indent="0">
              <a:buNone/>
            </a:pPr>
            <a:endParaRPr lang="en-US" dirty="0"/>
          </a:p>
          <a:p>
            <a:r>
              <a:rPr lang="en-US" dirty="0"/>
              <a:t>Feasible location for the new restaurant</a:t>
            </a:r>
          </a:p>
          <a:p>
            <a:pPr marL="0" indent="0">
              <a:buNone/>
            </a:pPr>
            <a:endParaRPr lang="en-US" dirty="0"/>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8883" y="533401"/>
            <a:ext cx="9751060" cy="838200"/>
          </a:xfrm>
        </p:spPr>
        <p:txBody>
          <a:bodyPr>
            <a:normAutofit/>
          </a:bodyPr>
          <a:lstStyle/>
          <a:p>
            <a:r>
              <a:rPr lang="en-US" dirty="0"/>
              <a:t>Business Problem &amp; Success Criteria</a:t>
            </a:r>
          </a:p>
        </p:txBody>
      </p:sp>
      <p:sp>
        <p:nvSpPr>
          <p:cNvPr id="6" name="Content Placeholder 5"/>
          <p:cNvSpPr>
            <a:spLocks noGrp="1"/>
          </p:cNvSpPr>
          <p:nvPr>
            <p:ph idx="1"/>
          </p:nvPr>
        </p:nvSpPr>
        <p:spPr>
          <a:xfrm>
            <a:off x="1218883" y="1600200"/>
            <a:ext cx="9751060" cy="4419600"/>
          </a:xfrm>
        </p:spPr>
        <p:txBody>
          <a:bodyPr>
            <a:normAutofit/>
          </a:bodyPr>
          <a:lstStyle/>
          <a:p>
            <a:r>
              <a:rPr lang="en-US" dirty="0"/>
              <a:t>Business Problem</a:t>
            </a:r>
          </a:p>
          <a:p>
            <a:pPr lvl="1"/>
            <a:r>
              <a:rPr lang="en-US" dirty="0"/>
              <a:t>Choice of neighborhood to start Indian Restaurant meeting the below criteria</a:t>
            </a:r>
          </a:p>
          <a:p>
            <a:pPr lvl="2"/>
            <a:r>
              <a:rPr lang="en-US" dirty="0"/>
              <a:t>Low Competition</a:t>
            </a:r>
          </a:p>
          <a:p>
            <a:pPr lvl="2"/>
            <a:r>
              <a:rPr lang="en-US" dirty="0"/>
              <a:t>High demand </a:t>
            </a:r>
          </a:p>
          <a:p>
            <a:pPr lvl="2"/>
            <a:r>
              <a:rPr lang="en-US" dirty="0"/>
              <a:t>Low on crime profile </a:t>
            </a:r>
          </a:p>
          <a:p>
            <a:r>
              <a:rPr lang="en-US" dirty="0"/>
              <a:t>Success Criteria </a:t>
            </a:r>
          </a:p>
          <a:p>
            <a:pPr lvl="1"/>
            <a:r>
              <a:rPr lang="en-US" dirty="0"/>
              <a:t>Neighborhood which meets the above criteria</a:t>
            </a:r>
          </a:p>
        </p:txBody>
      </p:sp>
    </p:spTree>
    <p:extLst>
      <p:ext uri="{BB962C8B-B14F-4D97-AF65-F5344CB8AC3E}">
        <p14:creationId xmlns:p14="http://schemas.microsoft.com/office/powerpoint/2010/main" val="2650041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C37AB-8FF6-42CA-8DFC-04F935DA7F3B}"/>
              </a:ext>
            </a:extLst>
          </p:cNvPr>
          <p:cNvSpPr>
            <a:spLocks noGrp="1"/>
          </p:cNvSpPr>
          <p:nvPr>
            <p:ph type="title"/>
          </p:nvPr>
        </p:nvSpPr>
        <p:spPr>
          <a:xfrm>
            <a:off x="1218883" y="304800"/>
            <a:ext cx="9751060" cy="762000"/>
          </a:xfrm>
        </p:spPr>
        <p:txBody>
          <a:bodyPr/>
          <a:lstStyle/>
          <a:p>
            <a:r>
              <a:rPr lang="en-US" dirty="0"/>
              <a:t>Data Description</a:t>
            </a:r>
          </a:p>
        </p:txBody>
      </p:sp>
      <p:sp>
        <p:nvSpPr>
          <p:cNvPr id="3" name="Content Placeholder 2">
            <a:extLst>
              <a:ext uri="{FF2B5EF4-FFF2-40B4-BE49-F238E27FC236}">
                <a16:creationId xmlns:a16="http://schemas.microsoft.com/office/drawing/2014/main" id="{F9928E9E-5A0B-4C29-9CFC-5EDCDD1E9F79}"/>
              </a:ext>
            </a:extLst>
          </p:cNvPr>
          <p:cNvSpPr>
            <a:spLocks noGrp="1"/>
          </p:cNvSpPr>
          <p:nvPr>
            <p:ph idx="1"/>
          </p:nvPr>
        </p:nvSpPr>
        <p:spPr>
          <a:xfrm>
            <a:off x="1218882" y="1066800"/>
            <a:ext cx="10819129" cy="5105400"/>
          </a:xfrm>
        </p:spPr>
        <p:txBody>
          <a:bodyPr>
            <a:normAutofit fontScale="62500" lnSpcReduction="20000"/>
          </a:bodyPr>
          <a:lstStyle/>
          <a:p>
            <a:r>
              <a:rPr lang="en-US" b="1" dirty="0"/>
              <a:t>Dataset 1 : - Toronto City neighborhood and Borough Postal Code</a:t>
            </a:r>
          </a:p>
          <a:p>
            <a:pPr lvl="1"/>
            <a:r>
              <a:rPr lang="en-US" dirty="0"/>
              <a:t>In order to segment the neighborhoods and explore them, we will essentially need a dataset that contains the boroughs and the neighborhoods that exist in each borough as well as the latitude and longitude coordinates of each neighborhood.</a:t>
            </a:r>
          </a:p>
          <a:p>
            <a:pPr lvl="1"/>
            <a:r>
              <a:rPr lang="en-US" dirty="0"/>
              <a:t>This dataset exists for free on the web. Link to the dataset is : </a:t>
            </a:r>
            <a:r>
              <a:rPr lang="en-US" dirty="0">
                <a:hlinkClick r:id="rId2"/>
              </a:rPr>
              <a:t>https://en.wikipedia.org/wiki/List_of_postal_codes_of_Canada:_M</a:t>
            </a:r>
            <a:r>
              <a:rPr lang="en-US" dirty="0"/>
              <a:t>  </a:t>
            </a:r>
          </a:p>
          <a:p>
            <a:r>
              <a:rPr lang="en-US" b="1" dirty="0"/>
              <a:t>Dataset 2 : Demographic and population</a:t>
            </a:r>
          </a:p>
          <a:p>
            <a:pPr lvl="1"/>
            <a:r>
              <a:rPr lang="en-US" dirty="0"/>
              <a:t>Demographic and population analysis of the Toronto city in order to find out what is the population structure and where are the South Asian population lives in.</a:t>
            </a:r>
            <a:endParaRPr lang="en-US" b="1" dirty="0"/>
          </a:p>
          <a:p>
            <a:pPr lvl="1"/>
            <a:r>
              <a:rPr lang="en-US" dirty="0"/>
              <a:t>The dataset exists at below location</a:t>
            </a:r>
            <a:r>
              <a:rPr lang="en-US" b="1" dirty="0"/>
              <a:t> :- </a:t>
            </a:r>
            <a:r>
              <a:rPr lang="en-US" dirty="0">
                <a:hlinkClick r:id="rId3"/>
              </a:rPr>
              <a:t>https://en.wikipedia.org/wiki/Demographics_of_Toronto</a:t>
            </a:r>
            <a:r>
              <a:rPr lang="en-US" dirty="0"/>
              <a:t> </a:t>
            </a:r>
            <a:r>
              <a:rPr lang="en-US" dirty="0">
                <a:hlinkClick r:id="rId4"/>
              </a:rPr>
              <a:t>http://www12.statcan.ca/census-recensement/2016/dp-pd/hlt-fst/imm/Table.cfm?Lang=E&amp;T=22&amp;Geo=535</a:t>
            </a:r>
            <a:endParaRPr lang="en-US" dirty="0"/>
          </a:p>
          <a:p>
            <a:r>
              <a:rPr lang="en-US" b="1" dirty="0"/>
              <a:t>Dataset 3 : Toronto City Crime Profile </a:t>
            </a:r>
          </a:p>
          <a:p>
            <a:pPr lvl="1"/>
            <a:r>
              <a:rPr lang="en-US" dirty="0"/>
              <a:t>Analysis of the crime profile of the Toronto City. This can be found at </a:t>
            </a:r>
            <a:r>
              <a:rPr lang="en-US" dirty="0">
                <a:hlinkClick r:id="rId5"/>
              </a:rPr>
              <a:t>http://data.torontopolice.on.ca/datasets/neighbourhood-crime-rates-boundary-file-/data?orderBy=Neighbourhood</a:t>
            </a:r>
            <a:endParaRPr lang="en-US" b="1" dirty="0"/>
          </a:p>
          <a:p>
            <a:r>
              <a:rPr lang="en-US" b="1" dirty="0"/>
              <a:t>Dataset 4 : Venue Information </a:t>
            </a:r>
          </a:p>
          <a:p>
            <a:pPr lvl="1"/>
            <a:r>
              <a:rPr lang="en-US" dirty="0"/>
              <a:t>Toronto city geographical coordinates data will be utilized as input for the Foursquare API, that will be leveraged to provision venues information for each neighborhood. We will use the Foursquare API to explore neighborhoods in Toronto City.</a:t>
            </a:r>
            <a:endParaRPr lang="en-US" sz="2800" b="1" dirty="0"/>
          </a:p>
        </p:txBody>
      </p:sp>
    </p:spTree>
    <p:extLst>
      <p:ext uri="{BB962C8B-B14F-4D97-AF65-F5344CB8AC3E}">
        <p14:creationId xmlns:p14="http://schemas.microsoft.com/office/powerpoint/2010/main" val="308396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7F33-3B42-4450-B365-B5B61164B0EF}"/>
              </a:ext>
            </a:extLst>
          </p:cNvPr>
          <p:cNvSpPr>
            <a:spLocks noGrp="1"/>
          </p:cNvSpPr>
          <p:nvPr>
            <p:ph type="title"/>
          </p:nvPr>
        </p:nvSpPr>
        <p:spPr>
          <a:xfrm>
            <a:off x="1218883" y="533400"/>
            <a:ext cx="9751060" cy="685800"/>
          </a:xfrm>
        </p:spPr>
        <p:txBody>
          <a:bodyPr/>
          <a:lstStyle/>
          <a:p>
            <a:r>
              <a:rPr lang="en-US" dirty="0"/>
              <a:t>Methodology – Postal Code Toronto City </a:t>
            </a:r>
          </a:p>
        </p:txBody>
      </p:sp>
      <p:sp>
        <p:nvSpPr>
          <p:cNvPr id="3" name="Content Placeholder 2">
            <a:extLst>
              <a:ext uri="{FF2B5EF4-FFF2-40B4-BE49-F238E27FC236}">
                <a16:creationId xmlns:a16="http://schemas.microsoft.com/office/drawing/2014/main" id="{A4F6E46A-F9F2-49F6-9323-9A5E5D9CF66F}"/>
              </a:ext>
            </a:extLst>
          </p:cNvPr>
          <p:cNvSpPr>
            <a:spLocks noGrp="1"/>
          </p:cNvSpPr>
          <p:nvPr>
            <p:ph idx="1"/>
          </p:nvPr>
        </p:nvSpPr>
        <p:spPr>
          <a:xfrm>
            <a:off x="1218883" y="1295400"/>
            <a:ext cx="9751060" cy="4876800"/>
          </a:xfrm>
        </p:spPr>
        <p:txBody>
          <a:bodyPr>
            <a:normAutofit/>
          </a:bodyPr>
          <a:lstStyle/>
          <a:p>
            <a:r>
              <a:rPr lang="en-US" sz="2000" dirty="0"/>
              <a:t>Get the latitude and longitude of each of the postal code of Toronto City </a:t>
            </a:r>
          </a:p>
          <a:p>
            <a:endParaRPr lang="en-US" b="1" dirty="0"/>
          </a:p>
          <a:p>
            <a:pPr marL="0" indent="0">
              <a:buNone/>
            </a:pPr>
            <a:endParaRPr lang="en-US" dirty="0"/>
          </a:p>
          <a:p>
            <a:pPr marL="0" indent="0">
              <a:buNone/>
            </a:pPr>
            <a:endParaRPr lang="en-US" sz="2000" dirty="0"/>
          </a:p>
          <a:p>
            <a:r>
              <a:rPr lang="en-US" sz="2000" dirty="0"/>
              <a:t>Get the venues related information by calling Venues explore of the </a:t>
            </a:r>
            <a:r>
              <a:rPr lang="en-US" sz="2000" dirty="0" err="1"/>
              <a:t>FourSquare</a:t>
            </a:r>
            <a:r>
              <a:rPr lang="en-US" sz="2000" dirty="0"/>
              <a:t> which is </a:t>
            </a:r>
            <a:r>
              <a:rPr lang="en-US" sz="2000" dirty="0">
                <a:hlinkClick r:id="rId2"/>
              </a:rPr>
              <a:t>https://api.foursquare.com/v2/venues/explore</a:t>
            </a:r>
            <a:endParaRPr lang="en-US" sz="2000" dirty="0"/>
          </a:p>
          <a:p>
            <a:endParaRPr lang="en-US" dirty="0"/>
          </a:p>
        </p:txBody>
      </p:sp>
      <p:pic>
        <p:nvPicPr>
          <p:cNvPr id="4" name="Picture 3">
            <a:extLst>
              <a:ext uri="{FF2B5EF4-FFF2-40B4-BE49-F238E27FC236}">
                <a16:creationId xmlns:a16="http://schemas.microsoft.com/office/drawing/2014/main" id="{0421D7F3-79D0-45BD-98E8-B1B2B84FC1E7}"/>
              </a:ext>
            </a:extLst>
          </p:cNvPr>
          <p:cNvPicPr/>
          <p:nvPr/>
        </p:nvPicPr>
        <p:blipFill>
          <a:blip r:embed="rId3"/>
          <a:stretch>
            <a:fillRect/>
          </a:stretch>
        </p:blipFill>
        <p:spPr>
          <a:xfrm>
            <a:off x="1293812" y="1905000"/>
            <a:ext cx="9601200" cy="1066800"/>
          </a:xfrm>
          <a:prstGeom prst="rect">
            <a:avLst/>
          </a:prstGeom>
        </p:spPr>
      </p:pic>
      <p:pic>
        <p:nvPicPr>
          <p:cNvPr id="5" name="Picture 4">
            <a:extLst>
              <a:ext uri="{FF2B5EF4-FFF2-40B4-BE49-F238E27FC236}">
                <a16:creationId xmlns:a16="http://schemas.microsoft.com/office/drawing/2014/main" id="{0A38505C-BBE4-483B-AE5E-639404C88284}"/>
              </a:ext>
            </a:extLst>
          </p:cNvPr>
          <p:cNvPicPr/>
          <p:nvPr/>
        </p:nvPicPr>
        <p:blipFill>
          <a:blip r:embed="rId4"/>
          <a:stretch>
            <a:fillRect/>
          </a:stretch>
        </p:blipFill>
        <p:spPr>
          <a:xfrm>
            <a:off x="1522412" y="4343400"/>
            <a:ext cx="9372600" cy="1581785"/>
          </a:xfrm>
          <a:prstGeom prst="rect">
            <a:avLst/>
          </a:prstGeom>
        </p:spPr>
      </p:pic>
    </p:spTree>
    <p:extLst>
      <p:ext uri="{BB962C8B-B14F-4D97-AF65-F5344CB8AC3E}">
        <p14:creationId xmlns:p14="http://schemas.microsoft.com/office/powerpoint/2010/main" val="220167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 Postal Code Toronto City </a:t>
            </a:r>
            <a:r>
              <a:rPr lang="en-US" sz="1000" dirty="0"/>
              <a:t>cont.. </a:t>
            </a:r>
            <a:endParaRPr lang="en-US" dirty="0"/>
          </a:p>
        </p:txBody>
      </p:sp>
      <p:sp>
        <p:nvSpPr>
          <p:cNvPr id="6" name="Content Placeholder 5"/>
          <p:cNvSpPr>
            <a:spLocks noGrp="1"/>
          </p:cNvSpPr>
          <p:nvPr>
            <p:ph sz="half" idx="1"/>
          </p:nvPr>
        </p:nvSpPr>
        <p:spPr/>
        <p:txBody>
          <a:bodyPr/>
          <a:lstStyle/>
          <a:p>
            <a:r>
              <a:rPr lang="en-US" dirty="0"/>
              <a:t>Get the number of Indian Restaurant in each borough of Toronto City</a:t>
            </a:r>
          </a:p>
        </p:txBody>
      </p:sp>
      <p:pic>
        <p:nvPicPr>
          <p:cNvPr id="8" name="Content Placeholder 7">
            <a:extLst>
              <a:ext uri="{FF2B5EF4-FFF2-40B4-BE49-F238E27FC236}">
                <a16:creationId xmlns:a16="http://schemas.microsoft.com/office/drawing/2014/main" id="{43521AFC-47A7-47DD-85BA-1509FE3E2B31}"/>
              </a:ext>
            </a:extLst>
          </p:cNvPr>
          <p:cNvPicPr>
            <a:picLocks noGrp="1"/>
          </p:cNvPicPr>
          <p:nvPr>
            <p:ph sz="half" idx="2"/>
          </p:nvPr>
        </p:nvPicPr>
        <p:blipFill>
          <a:blip r:embed="rId2"/>
          <a:stretch>
            <a:fillRect/>
          </a:stretch>
        </p:blipFill>
        <p:spPr>
          <a:xfrm>
            <a:off x="7008812" y="1752600"/>
            <a:ext cx="3657600" cy="3276600"/>
          </a:xfrm>
          <a:prstGeom prst="rect">
            <a:avLst/>
          </a:prstGeom>
        </p:spPr>
      </p:pic>
    </p:spTree>
    <p:extLst>
      <p:ext uri="{BB962C8B-B14F-4D97-AF65-F5344CB8AC3E}">
        <p14:creationId xmlns:p14="http://schemas.microsoft.com/office/powerpoint/2010/main" val="398066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BE0D7-2BDC-4171-BADE-5471823F685C}"/>
              </a:ext>
            </a:extLst>
          </p:cNvPr>
          <p:cNvSpPr>
            <a:spLocks noGrp="1"/>
          </p:cNvSpPr>
          <p:nvPr>
            <p:ph type="title"/>
          </p:nvPr>
        </p:nvSpPr>
        <p:spPr>
          <a:xfrm>
            <a:off x="1218883" y="304800"/>
            <a:ext cx="9751060" cy="762000"/>
          </a:xfrm>
        </p:spPr>
        <p:txBody>
          <a:bodyPr>
            <a:normAutofit/>
          </a:bodyPr>
          <a:lstStyle/>
          <a:p>
            <a:r>
              <a:rPr lang="en-US" dirty="0"/>
              <a:t>Methodology – Demographic &amp; Population</a:t>
            </a:r>
            <a:r>
              <a:rPr lang="en-US" sz="1000" dirty="0"/>
              <a:t> </a:t>
            </a:r>
            <a:endParaRPr lang="en-US" dirty="0"/>
          </a:p>
        </p:txBody>
      </p:sp>
      <p:sp>
        <p:nvSpPr>
          <p:cNvPr id="3" name="Content Placeholder 2">
            <a:extLst>
              <a:ext uri="{FF2B5EF4-FFF2-40B4-BE49-F238E27FC236}">
                <a16:creationId xmlns:a16="http://schemas.microsoft.com/office/drawing/2014/main" id="{EB41852B-3F4F-477C-846F-C7C6559C6675}"/>
              </a:ext>
            </a:extLst>
          </p:cNvPr>
          <p:cNvSpPr>
            <a:spLocks noGrp="1"/>
          </p:cNvSpPr>
          <p:nvPr>
            <p:ph idx="1"/>
          </p:nvPr>
        </p:nvSpPr>
        <p:spPr>
          <a:xfrm>
            <a:off x="1218883" y="1143000"/>
            <a:ext cx="9751060" cy="5029200"/>
          </a:xfrm>
        </p:spPr>
        <p:txBody>
          <a:bodyPr/>
          <a:lstStyle/>
          <a:p>
            <a:r>
              <a:rPr lang="en-US" sz="2000" dirty="0"/>
              <a:t>Analyze the demographic and population of the neighborhood by reading the dataset available on wiki page </a:t>
            </a:r>
            <a:r>
              <a:rPr lang="en-US" sz="2000" dirty="0">
                <a:hlinkClick r:id="rId2"/>
              </a:rPr>
              <a:t>https://en.wikipedia.org/wiki/Demographics_of_Toronto</a:t>
            </a:r>
            <a:r>
              <a:rPr lang="en-US" sz="2000" dirty="0"/>
              <a:t> and Canada Census data for metropolitan city </a:t>
            </a:r>
          </a:p>
          <a:p>
            <a:r>
              <a:rPr lang="en-US" sz="2000" dirty="0"/>
              <a:t>Get the Visible Minorities as % of Population (2016 Census) &amp; Top Ethnic Origins for each neighborhood and borough </a:t>
            </a:r>
            <a:endParaRPr lang="en-US" sz="2000" b="1"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2C7BA6E2-2313-4364-9E76-F014FAEADD24}"/>
              </a:ext>
            </a:extLst>
          </p:cNvPr>
          <p:cNvPicPr/>
          <p:nvPr/>
        </p:nvPicPr>
        <p:blipFill>
          <a:blip r:embed="rId3"/>
          <a:stretch>
            <a:fillRect/>
          </a:stretch>
        </p:blipFill>
        <p:spPr>
          <a:xfrm>
            <a:off x="1522412" y="3276600"/>
            <a:ext cx="9447530" cy="2362200"/>
          </a:xfrm>
          <a:prstGeom prst="rect">
            <a:avLst/>
          </a:prstGeom>
        </p:spPr>
      </p:pic>
    </p:spTree>
    <p:extLst>
      <p:ext uri="{BB962C8B-B14F-4D97-AF65-F5344CB8AC3E}">
        <p14:creationId xmlns:p14="http://schemas.microsoft.com/office/powerpoint/2010/main" val="1991232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BE0D7-2BDC-4171-BADE-5471823F685C}"/>
              </a:ext>
            </a:extLst>
          </p:cNvPr>
          <p:cNvSpPr>
            <a:spLocks noGrp="1"/>
          </p:cNvSpPr>
          <p:nvPr>
            <p:ph type="title"/>
          </p:nvPr>
        </p:nvSpPr>
        <p:spPr>
          <a:xfrm>
            <a:off x="1218883" y="304800"/>
            <a:ext cx="9751060" cy="762000"/>
          </a:xfrm>
        </p:spPr>
        <p:txBody>
          <a:bodyPr>
            <a:normAutofit/>
          </a:bodyPr>
          <a:lstStyle/>
          <a:p>
            <a:r>
              <a:rPr lang="en-US" dirty="0"/>
              <a:t>Methodology - Demographic &amp; Population</a:t>
            </a:r>
            <a:r>
              <a:rPr lang="en-US" sz="1000" dirty="0"/>
              <a:t>    </a:t>
            </a:r>
            <a:r>
              <a:rPr lang="en-US" sz="1000" dirty="0" err="1"/>
              <a:t>cont</a:t>
            </a:r>
            <a:r>
              <a:rPr lang="en-US" sz="1000" dirty="0"/>
              <a:t>… </a:t>
            </a:r>
            <a:endParaRPr lang="en-US" dirty="0"/>
          </a:p>
        </p:txBody>
      </p:sp>
      <p:sp>
        <p:nvSpPr>
          <p:cNvPr id="3" name="Content Placeholder 2">
            <a:extLst>
              <a:ext uri="{FF2B5EF4-FFF2-40B4-BE49-F238E27FC236}">
                <a16:creationId xmlns:a16="http://schemas.microsoft.com/office/drawing/2014/main" id="{EB41852B-3F4F-477C-846F-C7C6559C6675}"/>
              </a:ext>
            </a:extLst>
          </p:cNvPr>
          <p:cNvSpPr>
            <a:spLocks noGrp="1"/>
          </p:cNvSpPr>
          <p:nvPr>
            <p:ph idx="1"/>
          </p:nvPr>
        </p:nvSpPr>
        <p:spPr>
          <a:xfrm>
            <a:off x="1218883" y="1143000"/>
            <a:ext cx="9751060" cy="5029200"/>
          </a:xfrm>
        </p:spPr>
        <p:txBody>
          <a:bodyPr/>
          <a:lstStyle/>
          <a:p>
            <a:r>
              <a:rPr lang="en-US" sz="2000" dirty="0"/>
              <a:t>Get the age group diversification of the Toronto City by the age group</a:t>
            </a:r>
          </a:p>
          <a:p>
            <a:pPr marL="0" indent="0">
              <a:buNone/>
            </a:pPr>
            <a:endParaRPr lang="en-US" dirty="0"/>
          </a:p>
          <a:p>
            <a:pPr marL="0" indent="0">
              <a:buNone/>
            </a:pPr>
            <a:r>
              <a:rPr lang="en-US" dirty="0"/>
              <a:t> </a:t>
            </a:r>
            <a:endParaRPr lang="en-US" b="1"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CF2102C3-4B3D-4291-B1A5-1AE0C2B23717}"/>
              </a:ext>
            </a:extLst>
          </p:cNvPr>
          <p:cNvPicPr/>
          <p:nvPr/>
        </p:nvPicPr>
        <p:blipFill>
          <a:blip r:embed="rId2"/>
          <a:stretch>
            <a:fillRect/>
          </a:stretch>
        </p:blipFill>
        <p:spPr>
          <a:xfrm>
            <a:off x="1598612" y="1600200"/>
            <a:ext cx="8915400" cy="4333875"/>
          </a:xfrm>
          <a:prstGeom prst="rect">
            <a:avLst/>
          </a:prstGeom>
        </p:spPr>
      </p:pic>
    </p:spTree>
    <p:extLst>
      <p:ext uri="{BB962C8B-B14F-4D97-AF65-F5344CB8AC3E}">
        <p14:creationId xmlns:p14="http://schemas.microsoft.com/office/powerpoint/2010/main" val="379016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BE0D7-2BDC-4171-BADE-5471823F685C}"/>
              </a:ext>
            </a:extLst>
          </p:cNvPr>
          <p:cNvSpPr>
            <a:spLocks noGrp="1"/>
          </p:cNvSpPr>
          <p:nvPr>
            <p:ph type="title"/>
          </p:nvPr>
        </p:nvSpPr>
        <p:spPr>
          <a:xfrm>
            <a:off x="1218883" y="304800"/>
            <a:ext cx="9751060" cy="762000"/>
          </a:xfrm>
        </p:spPr>
        <p:txBody>
          <a:bodyPr/>
          <a:lstStyle/>
          <a:p>
            <a:r>
              <a:rPr lang="en-US" dirty="0"/>
              <a:t>Methodology - Demographic &amp; Population</a:t>
            </a:r>
            <a:r>
              <a:rPr lang="en-US" sz="1000" dirty="0"/>
              <a:t>   </a:t>
            </a:r>
            <a:r>
              <a:rPr lang="en-US" sz="1000" dirty="0" err="1"/>
              <a:t>cont</a:t>
            </a:r>
            <a:r>
              <a:rPr lang="en-US" sz="1000" dirty="0"/>
              <a:t>… </a:t>
            </a:r>
            <a:endParaRPr lang="en-US" dirty="0"/>
          </a:p>
        </p:txBody>
      </p:sp>
      <p:sp>
        <p:nvSpPr>
          <p:cNvPr id="3" name="Content Placeholder 2">
            <a:extLst>
              <a:ext uri="{FF2B5EF4-FFF2-40B4-BE49-F238E27FC236}">
                <a16:creationId xmlns:a16="http://schemas.microsoft.com/office/drawing/2014/main" id="{EB41852B-3F4F-477C-846F-C7C6559C6675}"/>
              </a:ext>
            </a:extLst>
          </p:cNvPr>
          <p:cNvSpPr>
            <a:spLocks noGrp="1"/>
          </p:cNvSpPr>
          <p:nvPr>
            <p:ph idx="1"/>
          </p:nvPr>
        </p:nvSpPr>
        <p:spPr>
          <a:xfrm>
            <a:off x="1218883" y="1143000"/>
            <a:ext cx="9751060" cy="5029200"/>
          </a:xfrm>
        </p:spPr>
        <p:txBody>
          <a:bodyPr/>
          <a:lstStyle/>
          <a:p>
            <a:r>
              <a:rPr lang="en-US" sz="2000" dirty="0"/>
              <a:t>Get the highest concentration of each ethnic group in Toronto City . This results in establishing that Etobicoke borough has the highest concentration of Indian</a:t>
            </a:r>
          </a:p>
          <a:p>
            <a:pPr marL="0" indent="0">
              <a:buNone/>
            </a:pPr>
            <a:r>
              <a:rPr lang="en-US" dirty="0"/>
              <a:t> </a:t>
            </a:r>
            <a:endParaRPr lang="en-US" b="1"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A3187A2E-6AA6-4B4B-BDA7-2F6193312A37}"/>
              </a:ext>
            </a:extLst>
          </p:cNvPr>
          <p:cNvPicPr/>
          <p:nvPr/>
        </p:nvPicPr>
        <p:blipFill>
          <a:blip r:embed="rId2"/>
          <a:stretch>
            <a:fillRect/>
          </a:stretch>
        </p:blipFill>
        <p:spPr>
          <a:xfrm>
            <a:off x="1674812" y="1981200"/>
            <a:ext cx="9295130" cy="3581400"/>
          </a:xfrm>
          <a:prstGeom prst="rect">
            <a:avLst/>
          </a:prstGeom>
        </p:spPr>
      </p:pic>
    </p:spTree>
    <p:extLst>
      <p:ext uri="{BB962C8B-B14F-4D97-AF65-F5344CB8AC3E}">
        <p14:creationId xmlns:p14="http://schemas.microsoft.com/office/powerpoint/2010/main" val="91915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700CCB-20BA-4760-AB9F-AC3B63ED32E0}">
  <ds:schemaRefs>
    <ds:schemaRef ds:uri="http://www.w3.org/XML/1998/namespace"/>
    <ds:schemaRef ds:uri="http://schemas.microsoft.com/office/2006/metadata/properties"/>
    <ds:schemaRef ds:uri="http://purl.org/dc/terms/"/>
    <ds:schemaRef ds:uri="http://schemas.microsoft.com/office/2006/documentManagement/types"/>
    <ds:schemaRef ds:uri="a4f35948-e619-41b3-aa29-22878b09cfd2"/>
    <ds:schemaRef ds:uri="http://schemas.microsoft.com/office/infopath/2007/PartnerControls"/>
    <ds:schemaRef ds:uri="http://purl.org/dc/elements/1.1/"/>
    <ds:schemaRef ds:uri="http://schemas.openxmlformats.org/package/2006/metadata/core-properties"/>
    <ds:schemaRef ds:uri="40262f94-9f35-4ac3-9a90-690165a166b7"/>
    <ds:schemaRef ds:uri="http://purl.org/dc/dcmitype/"/>
  </ds:schemaRefs>
</ds:datastoreItem>
</file>

<file path=customXml/itemProps2.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8942AA-0721-4324-BC2C-A3CB43F24E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691</TotalTime>
  <Words>613</Words>
  <Application>Microsoft Office PowerPoint</Application>
  <PresentationFormat>Custom</PresentationFormat>
  <Paragraphs>80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MS Mincho</vt:lpstr>
      <vt:lpstr>Arial</vt:lpstr>
      <vt:lpstr>Calibri</vt:lpstr>
      <vt:lpstr>Constantia</vt:lpstr>
      <vt:lpstr>Times New Roman</vt:lpstr>
      <vt:lpstr>Cooking 16x9</vt:lpstr>
      <vt:lpstr>Indian Restaurant in Toronto</vt:lpstr>
      <vt:lpstr>Introduction</vt:lpstr>
      <vt:lpstr>Business Problem &amp; Success Criteria</vt:lpstr>
      <vt:lpstr>Data Description</vt:lpstr>
      <vt:lpstr>Methodology – Postal Code Toronto City </vt:lpstr>
      <vt:lpstr>Methodology - Postal Code Toronto City cont.. </vt:lpstr>
      <vt:lpstr>Methodology – Demographic &amp; Population </vt:lpstr>
      <vt:lpstr>Methodology - Demographic &amp; Population    cont… </vt:lpstr>
      <vt:lpstr>Methodology - Demographic &amp; Population   cont… </vt:lpstr>
      <vt:lpstr>Methodology - Demographic &amp; Population   cont… </vt:lpstr>
      <vt:lpstr>Methodology - Demographic &amp; Population contd.  </vt:lpstr>
      <vt:lpstr>Methodology – Crime Profile Toronto City</vt:lpstr>
      <vt:lpstr>Result and Discussion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Restaurant in Toronto</dc:title>
  <dc:creator>Kumar, Saurabh - CW</dc:creator>
  <cp:lastModifiedBy>Kumar, Saurabh - CW</cp:lastModifiedBy>
  <cp:revision>12</cp:revision>
  <dcterms:created xsi:type="dcterms:W3CDTF">2020-06-15T18:40:55Z</dcterms:created>
  <dcterms:modified xsi:type="dcterms:W3CDTF">2020-06-16T06:12:43Z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