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7717320" cy="9241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pic>
        <p:nvPicPr>
          <p:cNvPr id="4" name="Google Shape;11;p2"/>
          <p:cNvPicPr/>
          <p:nvPr/>
        </p:nvPicPr>
        <p:blipFill>
          <a:blip r:embed="rId3"/>
          <a:srcRect l="6446" t="15265" r="28409" b="40210"/>
          <a:stretch/>
        </p:blipFill>
        <p:spPr>
          <a:xfrm>
            <a:off x="4916880" y="2255040"/>
            <a:ext cx="4226760" cy="2888280"/>
          </a:xfrm>
          <a:prstGeom prst="rect">
            <a:avLst/>
          </a:prstGeom>
          <a:ln w="0">
            <a:noFill/>
          </a:ln>
        </p:spPr>
      </p:pic>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 name="Google Shape;86;p19"/>
          <p:cNvPicPr/>
          <p:nvPr/>
        </p:nvPicPr>
        <p:blipFill>
          <a:blip r:embed="rId3"/>
          <a:srcRect l="42971" t="8605" r="8129" b="53361"/>
          <a:stretch/>
        </p:blipFill>
        <p:spPr>
          <a:xfrm>
            <a:off x="0" y="2676240"/>
            <a:ext cx="3172320" cy="2466720"/>
          </a:xfrm>
          <a:prstGeom prst="rect">
            <a:avLst/>
          </a:prstGeom>
          <a:ln w="0">
            <a:noFill/>
          </a:ln>
        </p:spPr>
      </p:pic>
      <p:sp>
        <p:nvSpPr>
          <p:cNvPr id="2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95;p20"/>
          <p:cNvPicPr/>
          <p:nvPr/>
        </p:nvPicPr>
        <p:blipFill>
          <a:blip r:embed="rId3"/>
          <a:srcRect l="29900" b="52150"/>
          <a:stretch/>
        </p:blipFill>
        <p:spPr>
          <a:xfrm flipH="1">
            <a:off x="4595760" y="2036520"/>
            <a:ext cx="4548240" cy="3103920"/>
          </a:xfrm>
          <a:prstGeom prst="rect">
            <a:avLst/>
          </a:prstGeom>
          <a:ln w="0">
            <a:noFill/>
          </a:ln>
        </p:spPr>
      </p:pic>
      <p:sp>
        <p:nvSpPr>
          <p:cNvPr id="30"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13160" y="2918160"/>
            <a:ext cx="5067360" cy="15109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32" name="PlaceHolder 2"/>
          <p:cNvSpPr>
            <a:spLocks noGrp="1"/>
          </p:cNvSpPr>
          <p:nvPr>
            <p:ph type="title"/>
          </p:nvPr>
        </p:nvSpPr>
        <p:spPr>
          <a:xfrm>
            <a:off x="713160" y="1653840"/>
            <a:ext cx="113976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pic>
        <p:nvPicPr>
          <p:cNvPr id="33" name="Google Shape;15;p3"/>
          <p:cNvPicPr/>
          <p:nvPr/>
        </p:nvPicPr>
        <p:blipFill>
          <a:blip r:embed="rId3"/>
          <a:srcRect r="30128" b="37830"/>
          <a:stretch/>
        </p:blipFill>
        <p:spPr>
          <a:xfrm rot="16200000">
            <a:off x="4881240" y="235440"/>
            <a:ext cx="4533120" cy="4033440"/>
          </a:xfrm>
          <a:prstGeom prst="rect">
            <a:avLst/>
          </a:prstGeom>
          <a:ln w="0">
            <a:noFill/>
          </a:ln>
        </p:spPr>
      </p:pic>
      <p:sp>
        <p:nvSpPr>
          <p:cNvPr id="3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111;p22"/>
          <p:cNvPicPr/>
          <p:nvPr/>
        </p:nvPicPr>
        <p:blipFill>
          <a:blip r:embed="rId3"/>
          <a:srcRect l="29900" b="55808"/>
          <a:stretch/>
        </p:blipFill>
        <p:spPr>
          <a:xfrm rot="5400000" flipH="1">
            <a:off x="-874080" y="1436040"/>
            <a:ext cx="4548240" cy="2866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 name="Google Shape;113;p23"/>
          <p:cNvPicPr/>
          <p:nvPr/>
        </p:nvPicPr>
        <p:blipFill>
          <a:blip r:embed="rId3"/>
          <a:srcRect l="29900" b="52150"/>
          <a:stretch/>
        </p:blipFill>
        <p:spPr>
          <a:xfrm rot="16200000" flipH="1">
            <a:off x="5317560" y="72216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17;p4"/>
          <p:cNvPicPr/>
          <p:nvPr/>
        </p:nvPicPr>
        <p:blipFill>
          <a:blip r:embed="rId3"/>
          <a:srcRect l="45858" t="18030" r="7192" b="53365"/>
          <a:stretch/>
        </p:blipFill>
        <p:spPr>
          <a:xfrm rot="5400000">
            <a:off x="-594720" y="595080"/>
            <a:ext cx="3045600" cy="1855080"/>
          </a:xfrm>
          <a:prstGeom prst="rect">
            <a:avLst/>
          </a:prstGeom>
          <a:ln w="0">
            <a:noFill/>
          </a:ln>
        </p:spPr>
      </p:pic>
      <p:sp>
        <p:nvSpPr>
          <p:cNvPr id="42"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3" name="PlaceHolder 2"/>
          <p:cNvSpPr>
            <a:spLocks noGrp="1"/>
          </p:cNvSpPr>
          <p:nvPr>
            <p:ph type="body"/>
          </p:nvPr>
        </p:nvSpPr>
        <p:spPr>
          <a:xfrm>
            <a:off x="720000" y="1584360"/>
            <a:ext cx="5081400" cy="3019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5367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pic>
        <p:nvPicPr>
          <p:cNvPr id="47" name="Google Shape;26;p5"/>
          <p:cNvPicPr/>
          <p:nvPr/>
        </p:nvPicPr>
        <p:blipFill>
          <a:blip r:embed="rId3"/>
          <a:srcRect t="43934" r="58145" b="-38"/>
          <a:stretch/>
        </p:blipFill>
        <p:spPr>
          <a:xfrm>
            <a:off x="6428520" y="0"/>
            <a:ext cx="2715120" cy="3639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pic>
        <p:nvPicPr>
          <p:cNvPr id="52" name="Google Shape;29;p6"/>
          <p:cNvPicPr/>
          <p:nvPr/>
        </p:nvPicPr>
        <p:blipFill>
          <a:blip r:embed="rId3"/>
          <a:srcRect l="29900" b="52150"/>
          <a:stretch/>
        </p:blipFill>
        <p:spPr>
          <a:xfrm flipH="1">
            <a:off x="4595760" y="203652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5" name="PlaceHolder 2"/>
          <p:cNvSpPr>
            <a:spLocks noGrp="1"/>
          </p:cNvSpPr>
          <p:nvPr>
            <p:ph type="body"/>
          </p:nvPr>
        </p:nvSpPr>
        <p:spPr>
          <a:xfrm>
            <a:off x="4650120" y="1584360"/>
            <a:ext cx="3773520" cy="1419480"/>
          </a:xfrm>
          <a:prstGeom prst="rect">
            <a:avLst/>
          </a:prstGeom>
          <a:noFill/>
          <a:ln w="0">
            <a:noFill/>
          </a:ln>
        </p:spPr>
        <p:txBody>
          <a:bodyPr lIns="90000" tIns="45000" rIns="90000" bIns="45000" anchor="t">
            <a:normAutofit fontScale="56111"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56" name="Google Shape;34;p7"/>
          <p:cNvPicPr/>
          <p:nvPr/>
        </p:nvPicPr>
        <p:blipFill>
          <a:blip r:embed="rId3"/>
          <a:srcRect l="29900" b="52150"/>
          <a:stretch/>
        </p:blipFill>
        <p:spPr>
          <a:xfrm>
            <a:off x="0" y="2039400"/>
            <a:ext cx="4548240" cy="3103920"/>
          </a:xfrm>
          <a:prstGeom prst="rect">
            <a:avLst/>
          </a:prstGeom>
          <a:ln w="0">
            <a:noFill/>
          </a:ln>
        </p:spPr>
      </p:pic>
      <p:sp>
        <p:nvSpPr>
          <p:cNvPr id="57" name="PlaceHolder 3"/>
          <p:cNvSpPr>
            <a:spLocks noGrp="1"/>
          </p:cNvSpPr>
          <p:nvPr>
            <p:ph type="body"/>
          </p:nvPr>
        </p:nvSpPr>
        <p:spPr>
          <a:xfrm>
            <a:off x="4650120" y="3184200"/>
            <a:ext cx="3773520" cy="1419480"/>
          </a:xfrm>
          <a:prstGeom prst="rect">
            <a:avLst/>
          </a:prstGeom>
          <a:noFill/>
          <a:ln w="0">
            <a:noFill/>
          </a:ln>
        </p:spPr>
        <p:txBody>
          <a:bodyPr lIns="90000" tIns="45000" rIns="90000" bIns="45000" anchor="t">
            <a:normAutofit fontScale="56111"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8" name="Google Shape;37;p8"/>
          <p:cNvPicPr/>
          <p:nvPr/>
        </p:nvPicPr>
        <p:blipFill>
          <a:blip r:embed="rId3"/>
          <a:srcRect t="43934" r="58145" b="-38"/>
          <a:stretch/>
        </p:blipFill>
        <p:spPr>
          <a:xfrm>
            <a:off x="6428520" y="0"/>
            <a:ext cx="2715120" cy="3639960"/>
          </a:xfrm>
          <a:prstGeom prst="rect">
            <a:avLst/>
          </a:prstGeom>
          <a:ln w="0">
            <a:noFill/>
          </a:ln>
        </p:spPr>
      </p:pic>
      <p:sp>
        <p:nvSpPr>
          <p:cNvPr id="59"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Google Shape;47;p11"/>
          <p:cNvPicPr/>
          <p:nvPr/>
        </p:nvPicPr>
        <p:blipFill>
          <a:blip r:embed="rId3"/>
          <a:srcRect r="50065" b="37830"/>
          <a:stretch/>
        </p:blipFill>
        <p:spPr>
          <a:xfrm rot="16200000">
            <a:off x="5528160" y="-420840"/>
            <a:ext cx="3239280" cy="4033440"/>
          </a:xfrm>
          <a:prstGeom prst="rect">
            <a:avLst/>
          </a:prstGeom>
          <a:ln w="0">
            <a:noFill/>
          </a:ln>
        </p:spPr>
      </p:pic>
      <p:sp>
        <p:nvSpPr>
          <p:cNvPr id="6" name="PlaceHolder 1"/>
          <p:cNvSpPr>
            <a:spLocks noGrp="1"/>
          </p:cNvSpPr>
          <p:nvPr>
            <p:ph type="title"/>
          </p:nvPr>
        </p:nvSpPr>
        <p:spPr>
          <a:xfrm>
            <a:off x="713160" y="941400"/>
            <a:ext cx="5088240" cy="10447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 name="Google Shape;40;p9"/>
          <p:cNvPicPr/>
          <p:nvPr/>
        </p:nvPicPr>
        <p:blipFill>
          <a:blip r:embed="rId3"/>
          <a:srcRect l="29900" b="52150"/>
          <a:stretch/>
        </p:blipFill>
        <p:spPr>
          <a:xfrm>
            <a:off x="0" y="2039400"/>
            <a:ext cx="4548240" cy="3103920"/>
          </a:xfrm>
          <a:prstGeom prst="rect">
            <a:avLst/>
          </a:prstGeom>
          <a:ln w="0">
            <a:noFill/>
          </a:ln>
        </p:spPr>
      </p:pic>
      <p:sp>
        <p:nvSpPr>
          <p:cNvPr id="61"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3"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4" name="Google Shape;119;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6" name="Google Shape;122;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52;p13"/>
          <p:cNvPicPr/>
          <p:nvPr/>
        </p:nvPicPr>
        <p:blipFill>
          <a:blip r:embed="rId3"/>
          <a:srcRect l="29900" b="52150"/>
          <a:stretch/>
        </p:blipFill>
        <p:spPr>
          <a:xfrm rot="10800000">
            <a:off x="4595760" y="360"/>
            <a:ext cx="4548240" cy="3103920"/>
          </a:xfrm>
          <a:prstGeom prst="rect">
            <a:avLst/>
          </a:prstGeom>
          <a:ln w="0">
            <a:noFill/>
          </a:ln>
        </p:spPr>
      </p:pic>
      <p:sp>
        <p:nvSpPr>
          <p:cNvPr id="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71316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0" name="PlaceHolder 3"/>
          <p:cNvSpPr>
            <a:spLocks noGrp="1"/>
          </p:cNvSpPr>
          <p:nvPr>
            <p:ph type="title"/>
          </p:nvPr>
        </p:nvSpPr>
        <p:spPr>
          <a:xfrm>
            <a:off x="71316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1" name="PlaceHolder 4"/>
          <p:cNvSpPr>
            <a:spLocks noGrp="1"/>
          </p:cNvSpPr>
          <p:nvPr>
            <p:ph type="title"/>
          </p:nvPr>
        </p:nvSpPr>
        <p:spPr>
          <a:xfrm>
            <a:off x="334224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2" name="PlaceHolder 5"/>
          <p:cNvSpPr>
            <a:spLocks noGrp="1"/>
          </p:cNvSpPr>
          <p:nvPr>
            <p:ph type="title"/>
          </p:nvPr>
        </p:nvSpPr>
        <p:spPr>
          <a:xfrm>
            <a:off x="334224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3" name="PlaceHolder 6"/>
          <p:cNvSpPr>
            <a:spLocks noGrp="1"/>
          </p:cNvSpPr>
          <p:nvPr>
            <p:ph type="title"/>
          </p:nvPr>
        </p:nvSpPr>
        <p:spPr>
          <a:xfrm>
            <a:off x="597132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4" name="PlaceHolder 7"/>
          <p:cNvSpPr>
            <a:spLocks noGrp="1"/>
          </p:cNvSpPr>
          <p:nvPr>
            <p:ph type="title"/>
          </p:nvPr>
        </p:nvSpPr>
        <p:spPr>
          <a:xfrm>
            <a:off x="597132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 name="Google Shape;67;p14"/>
          <p:cNvPicPr/>
          <p:nvPr/>
        </p:nvPicPr>
        <p:blipFill>
          <a:blip r:embed="rId3"/>
          <a:srcRect l="29900" b="56210"/>
          <a:stretch/>
        </p:blipFill>
        <p:spPr>
          <a:xfrm rot="5400000" flipH="1">
            <a:off x="-861120" y="1449000"/>
            <a:ext cx="4548240" cy="2840400"/>
          </a:xfrm>
          <a:prstGeom prst="rect">
            <a:avLst/>
          </a:prstGeom>
          <a:ln w="0">
            <a:noFill/>
          </a:ln>
        </p:spPr>
      </p:pic>
      <p:sp>
        <p:nvSpPr>
          <p:cNvPr id="1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7" name="Google Shape;70;p15"/>
          <p:cNvPicPr/>
          <p:nvPr/>
        </p:nvPicPr>
        <p:blipFill>
          <a:blip r:embed="rId3"/>
          <a:srcRect l="29900" b="52150"/>
          <a:stretch/>
        </p:blipFill>
        <p:spPr>
          <a:xfrm rot="16200000" flipH="1">
            <a:off x="5317560" y="722160"/>
            <a:ext cx="4548240" cy="3103920"/>
          </a:xfrm>
          <a:prstGeom prst="rect">
            <a:avLst/>
          </a:prstGeom>
          <a:ln w="0">
            <a:noFill/>
          </a:ln>
        </p:spPr>
      </p:pic>
      <p:sp>
        <p:nvSpPr>
          <p:cNvPr id="1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73;p16"/>
          <p:cNvPicPr/>
          <p:nvPr/>
        </p:nvPicPr>
        <p:blipFill>
          <a:blip r:embed="rId3"/>
          <a:srcRect r="55545" b="37830"/>
          <a:stretch/>
        </p:blipFill>
        <p:spPr>
          <a:xfrm rot="5400000">
            <a:off x="585720" y="1697040"/>
            <a:ext cx="2883960" cy="4033440"/>
          </a:xfrm>
          <a:prstGeom prst="rect">
            <a:avLst/>
          </a:prstGeom>
          <a:ln w="0">
            <a:noFill/>
          </a:ln>
        </p:spPr>
      </p:pic>
      <p:sp>
        <p:nvSpPr>
          <p:cNvPr id="20" name="PlaceHolder 1"/>
          <p:cNvSpPr>
            <a:spLocks noGrp="1"/>
          </p:cNvSpPr>
          <p:nvPr>
            <p:ph type="title"/>
          </p:nvPr>
        </p:nvSpPr>
        <p:spPr>
          <a:xfrm>
            <a:off x="720000" y="539640"/>
            <a:ext cx="3597480" cy="106272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2" name="PlaceHolder 2"/>
          <p:cNvSpPr>
            <a:spLocks noGrp="1"/>
          </p:cNvSpPr>
          <p:nvPr>
            <p:ph type="body"/>
          </p:nvPr>
        </p:nvSpPr>
        <p:spPr>
          <a:xfrm>
            <a:off x="4650120" y="1584360"/>
            <a:ext cx="3773520" cy="3019320"/>
          </a:xfrm>
          <a:prstGeom prst="rect">
            <a:avLst/>
          </a:prstGeom>
          <a:noFill/>
          <a:ln w="0">
            <a:noFill/>
          </a:ln>
        </p:spPr>
        <p:txBody>
          <a:bodyPr lIns="90000" tIns="45000" rIns="90000" bIns="45000" anchor="t">
            <a:normAutofit fontScale="9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23" name="Google Shape;80;p17"/>
          <p:cNvPicPr/>
          <p:nvPr/>
        </p:nvPicPr>
        <p:blipFill>
          <a:blip r:embed="rId3"/>
          <a:srcRect l="29900" b="52150"/>
          <a:stretch/>
        </p:blipFill>
        <p:spPr>
          <a:xfrm>
            <a:off x="0" y="203940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82;p18"/>
          <p:cNvPicPr/>
          <p:nvPr/>
        </p:nvPicPr>
        <p:blipFill>
          <a:blip r:embed="rId3"/>
          <a:srcRect l="37988" t="12339" r="-8087" b="39811"/>
          <a:stretch/>
        </p:blipFill>
        <p:spPr>
          <a:xfrm flipH="1">
            <a:off x="4595760" y="2039400"/>
            <a:ext cx="4548240" cy="3103920"/>
          </a:xfrm>
          <a:prstGeom prst="rect">
            <a:avLst/>
          </a:prstGeom>
          <a:ln w="0">
            <a:noFill/>
          </a:ln>
        </p:spPr>
      </p:pic>
      <p:sp>
        <p:nvSpPr>
          <p:cNvPr id="25" name="PlaceHolder 1"/>
          <p:cNvSpPr>
            <a:spLocks noGrp="1"/>
          </p:cNvSpPr>
          <p:nvPr>
            <p:ph type="title"/>
          </p:nvPr>
        </p:nvSpPr>
        <p:spPr>
          <a:xfrm>
            <a:off x="713160" y="794520"/>
            <a:ext cx="771732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6" name="PlaceHolder 2"/>
          <p:cNvSpPr>
            <a:spLocks noGrp="1"/>
          </p:cNvSpPr>
          <p:nvPr>
            <p:ph type="body"/>
          </p:nvPr>
        </p:nvSpPr>
        <p:spPr>
          <a:xfrm>
            <a:off x="3488760" y="2398680"/>
            <a:ext cx="4941720" cy="19501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714240" y="542880"/>
            <a:ext cx="7714800" cy="923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Outfit"/>
                <a:ea typeface="Outfit"/>
              </a:rPr>
              <a:t>Blinkit</a:t>
            </a:r>
            <a:r>
              <a:rPr lang="en" sz="5000" b="1" strike="noStrike" spc="-1" dirty="0">
                <a:solidFill>
                  <a:schemeClr val="dk1"/>
                </a:solidFill>
                <a:latin typeface="Outfit"/>
                <a:ea typeface="Outfit"/>
              </a:rPr>
              <a:t> Workforce Analysis</a:t>
            </a:r>
            <a:endParaRPr lang="fr-FR" sz="5000" b="0" strike="noStrike" spc="-1" dirty="0">
              <a:solidFill>
                <a:schemeClr val="dk1"/>
              </a:solidFill>
              <a:latin typeface="Arial"/>
            </a:endParaRPr>
          </a:p>
        </p:txBody>
      </p:sp>
      <p:sp>
        <p:nvSpPr>
          <p:cNvPr id="70" name="PlaceHolder 2"/>
          <p:cNvSpPr>
            <a:spLocks noGrp="1"/>
          </p:cNvSpPr>
          <p:nvPr>
            <p:ph type="subTitle"/>
          </p:nvPr>
        </p:nvSpPr>
        <p:spPr>
          <a:xfrm>
            <a:off x="714240" y="1362240"/>
            <a:ext cx="7714800" cy="40932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600" b="0" strike="noStrike" spc="-1">
                <a:solidFill>
                  <a:schemeClr val="dk1"/>
                </a:solidFill>
                <a:latin typeface="arial"/>
                <a:ea typeface="arial"/>
              </a:rPr>
              <a:t>An in-depth overview of workforce demographics and skills impact on income.</a:t>
            </a:r>
            <a:endParaRPr lang="en-US" sz="1600" b="0" strike="noStrike" spc="-1">
              <a:solidFill>
                <a:srgbClr val="000000"/>
              </a:solidFill>
              <a:latin typeface="OpenSymbol"/>
            </a:endParaRPr>
          </a:p>
        </p:txBody>
      </p:sp>
      <p:cxnSp>
        <p:nvCxnSpPr>
          <p:cNvPr id="71" name="Google Shape;131;p28"/>
          <p:cNvCxnSpPr/>
          <p:nvPr/>
        </p:nvCxnSpPr>
        <p:spPr>
          <a:xfrm>
            <a:off x="713160" y="2080440"/>
            <a:ext cx="7717680" cy="360"/>
          </a:xfrm>
          <a:prstGeom prst="straightConnector1">
            <a:avLst/>
          </a:prstGeom>
          <a:ln w="19050">
            <a:solidFill>
              <a:srgbClr val="021024"/>
            </a:solidFill>
            <a:round/>
          </a:ln>
        </p:spPr>
      </p:cxnSp>
      <p:sp>
        <p:nvSpPr>
          <p:cNvPr id="72" name="PlaceHolder 3"/>
          <p:cNvSpPr>
            <a:spLocks noGrp="1"/>
          </p:cNvSpPr>
          <p:nvPr>
            <p:ph type="subTitle"/>
          </p:nvPr>
        </p:nvSpPr>
        <p:spPr>
          <a:xfrm>
            <a:off x="713159" y="2223540"/>
            <a:ext cx="5122645" cy="495000"/>
          </a:xfrm>
          <a:prstGeom prst="rect">
            <a:avLst/>
          </a:prstGeom>
          <a:noFill/>
          <a:ln w="0">
            <a:noFill/>
          </a:ln>
        </p:spPr>
        <p:txBody>
          <a:bodyPr lIns="91440" tIns="91440" rIns="91440" bIns="91440" anchor="t">
            <a:normAutofit fontScale="74433" lnSpcReduction="20000"/>
          </a:bodyPr>
          <a:lstStyle/>
          <a:p>
            <a:pPr>
              <a:lnSpc>
                <a:spcPct val="100000"/>
              </a:lnSpc>
              <a:tabLst>
                <a:tab pos="0" algn="l"/>
              </a:tabLst>
            </a:pPr>
            <a:r>
              <a:rPr lang="en-US" sz="1600" spc="-1" dirty="0">
                <a:solidFill>
                  <a:srgbClr val="000000"/>
                </a:solidFill>
                <a:latin typeface="OpenSymbol"/>
              </a:rPr>
              <a:t>An in-depth overview of workforce demographics and  skills impact on income.</a:t>
            </a:r>
            <a:endParaRPr lang="en-US" sz="1600" b="0" strike="noStrike" spc="-1" dirty="0">
              <a:solidFill>
                <a:srgbClr val="000000"/>
              </a:solidFill>
              <a:latin typeface="OpenSymbol"/>
            </a:endParaRPr>
          </a:p>
        </p:txBody>
      </p:sp>
      <p:cxnSp>
        <p:nvCxnSpPr>
          <p:cNvPr id="73" name="Google Shape;133;p28"/>
          <p:cNvCxnSpPr/>
          <p:nvPr/>
        </p:nvCxnSpPr>
        <p:spPr>
          <a:xfrm>
            <a:off x="713160" y="2919960"/>
            <a:ext cx="3758040" cy="360"/>
          </a:xfrm>
          <a:prstGeom prst="straightConnector1">
            <a:avLst/>
          </a:prstGeom>
          <a:ln w="19050">
            <a:solidFill>
              <a:srgbClr val="021024"/>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a:solidFill>
                  <a:schemeClr val="dk1"/>
                </a:solidFill>
                <a:latin typeface="Outfit"/>
                <a:ea typeface="Outfit"/>
              </a:rPr>
              <a:t>Impact of Training on Income</a:t>
            </a:r>
            <a:endParaRPr lang="fr-FR" sz="4000" b="0" strike="noStrike" spc="-1">
              <a:solidFill>
                <a:schemeClr val="dk1"/>
              </a:solidFill>
              <a:latin typeface="Arial"/>
            </a:endParaRPr>
          </a:p>
        </p:txBody>
      </p:sp>
      <p:sp>
        <p:nvSpPr>
          <p:cNvPr id="99" name="PlaceHolder 2"/>
          <p:cNvSpPr>
            <a:spLocks noGrp="1"/>
          </p:cNvSpPr>
          <p:nvPr>
            <p:ph/>
          </p:nvPr>
        </p:nvSpPr>
        <p:spPr>
          <a:xfrm>
            <a:off x="797082" y="1911382"/>
            <a:ext cx="7631958"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rial"/>
                <a:ea typeface="arial"/>
              </a:rPr>
              <a:t>Here, we explore the relationship between training received and income levels. This slide will discuss various training programs at Blinkit and their effectiveness in enhancing employee skills, ultimately illustrating how targeted learning opportunities can lead to higher income and job satisfaction.</a:t>
            </a:r>
            <a:endParaRPr lang="fr-FR" sz="1800" b="0" strike="noStrike" spc="-1" dirty="0">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Google Shape;180;p33"/>
          <p:cNvPicPr/>
          <p:nvPr/>
        </p:nvPicPr>
        <p:blipFill>
          <a:blip r:embed="rId2"/>
          <a:srcRect l="9230" r="9237"/>
          <a:stretch/>
        </p:blipFill>
        <p:spPr>
          <a:xfrm>
            <a:off x="4650120" y="1584360"/>
            <a:ext cx="3773520" cy="3019320"/>
          </a:xfrm>
          <a:prstGeom prst="rect">
            <a:avLst/>
          </a:prstGeom>
          <a:ln w="0">
            <a:noFill/>
          </a:ln>
        </p:spPr>
      </p:pic>
      <p:sp>
        <p:nvSpPr>
          <p:cNvPr id="101"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1" strike="noStrike" spc="-1">
                <a:solidFill>
                  <a:schemeClr val="dk1"/>
                </a:solidFill>
                <a:latin typeface="Outfit"/>
                <a:ea typeface="Outfit"/>
              </a:rPr>
              <a:t>Conclusions</a:t>
            </a:r>
            <a:endParaRPr lang="fr-FR" sz="2600" b="0" strike="noStrike" spc="-1">
              <a:solidFill>
                <a:schemeClr val="dk1"/>
              </a:solidFill>
              <a:latin typeface="Arial"/>
            </a:endParaRPr>
          </a:p>
        </p:txBody>
      </p:sp>
      <p:sp>
        <p:nvSpPr>
          <p:cNvPr id="102" name="PlaceHolder 2"/>
          <p:cNvSpPr>
            <a:spLocks noGrp="1"/>
          </p:cNvSpPr>
          <p:nvPr>
            <p:ph type="subTitle"/>
          </p:nvPr>
        </p:nvSpPr>
        <p:spPr>
          <a:xfrm>
            <a:off x="714240" y="1581120"/>
            <a:ext cx="3771720" cy="3017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rial"/>
                <a:ea typeface="arial"/>
              </a:rPr>
              <a:t>In conclusion, this presentation highlights critical insights into workforce demographics, skills, and their impact on income. By understanding these dynamics, Blinkit can make informed decisions to enhance workforce development and improve overall satisfaction and productivity levels.</a:t>
            </a:r>
            <a:endParaRPr lang="en-US" sz="1800" b="0" strike="noStrike" spc="-1" dirty="0">
              <a:solidFill>
                <a:srgbClr val="000000"/>
              </a:solidFill>
              <a:latin typeface="OpenSymbol"/>
            </a:endParaRPr>
          </a:p>
        </p:txBody>
      </p:sp>
      <p:cxnSp>
        <p:nvCxnSpPr>
          <p:cNvPr id="103"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CF42D-3084-24B6-8055-146FC27672A1}"/>
            </a:ext>
          </a:extLst>
        </p:cNvPr>
        <p:cNvGrpSpPr/>
        <p:nvPr/>
      </p:nvGrpSpPr>
      <p:grpSpPr>
        <a:xfrm>
          <a:off x="0" y="0"/>
          <a:ext cx="0" cy="0"/>
          <a:chOff x="0" y="0"/>
          <a:chExt cx="0" cy="0"/>
        </a:xfrm>
      </p:grpSpPr>
      <p:sp>
        <p:nvSpPr>
          <p:cNvPr id="101" name="PlaceHolder 1">
            <a:extLst>
              <a:ext uri="{FF2B5EF4-FFF2-40B4-BE49-F238E27FC236}">
                <a16:creationId xmlns:a16="http://schemas.microsoft.com/office/drawing/2014/main" id="{978AAFB2-6613-6C43-04D9-CB3ABD74D48C}"/>
              </a:ext>
            </a:extLst>
          </p:cNvPr>
          <p:cNvSpPr>
            <a:spLocks noGrp="1"/>
          </p:cNvSpPr>
          <p:nvPr>
            <p:ph type="title"/>
          </p:nvPr>
        </p:nvSpPr>
        <p:spPr>
          <a:xfrm>
            <a:off x="2480711" y="1542788"/>
            <a:ext cx="4420469" cy="91289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fr-FR" sz="2600" b="0" strike="noStrike" spc="-1" dirty="0">
                <a:solidFill>
                  <a:schemeClr val="dk1"/>
                </a:solidFill>
                <a:latin typeface="Arial"/>
              </a:rPr>
              <a:t>	</a:t>
            </a:r>
            <a:r>
              <a:rPr lang="fr-FR" sz="6000" b="1" strike="noStrike" spc="-1" dirty="0">
                <a:solidFill>
                  <a:schemeClr val="dk1"/>
                </a:solidFill>
                <a:latin typeface="Arial"/>
              </a:rPr>
              <a:t>Thank you!</a:t>
            </a:r>
          </a:p>
        </p:txBody>
      </p:sp>
      <p:sp>
        <p:nvSpPr>
          <p:cNvPr id="102" name="PlaceHolder 2">
            <a:extLst>
              <a:ext uri="{FF2B5EF4-FFF2-40B4-BE49-F238E27FC236}">
                <a16:creationId xmlns:a16="http://schemas.microsoft.com/office/drawing/2014/main" id="{86FAC19F-F2CF-0E9E-67D9-EFEEDFCB827F}"/>
              </a:ext>
            </a:extLst>
          </p:cNvPr>
          <p:cNvSpPr>
            <a:spLocks noGrp="1"/>
          </p:cNvSpPr>
          <p:nvPr>
            <p:ph type="subTitle"/>
          </p:nvPr>
        </p:nvSpPr>
        <p:spPr>
          <a:xfrm>
            <a:off x="2704082" y="2346352"/>
            <a:ext cx="5805508" cy="450796"/>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400" strike="noStrike" spc="-1" dirty="0">
                <a:solidFill>
                  <a:srgbClr val="000000"/>
                </a:solidFill>
                <a:latin typeface="OpenSymbol"/>
              </a:rPr>
              <a:t>Do you have any questions?</a:t>
            </a:r>
          </a:p>
        </p:txBody>
      </p:sp>
    </p:spTree>
    <p:extLst>
      <p:ext uri="{BB962C8B-B14F-4D97-AF65-F5344CB8AC3E}">
        <p14:creationId xmlns:p14="http://schemas.microsoft.com/office/powerpoint/2010/main" val="50012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dirty="0">
                <a:solidFill>
                  <a:schemeClr val="dk1"/>
                </a:solidFill>
                <a:latin typeface="Outfit"/>
                <a:ea typeface="Outfit"/>
              </a:rPr>
              <a:t>Introduction</a:t>
            </a:r>
            <a:endParaRPr lang="fr-FR" sz="4000" b="0" strike="noStrike" spc="-1" dirty="0">
              <a:solidFill>
                <a:schemeClr val="dk1"/>
              </a:solidFill>
              <a:latin typeface="Arial"/>
            </a:endParaRPr>
          </a:p>
        </p:txBody>
      </p:sp>
      <p:sp>
        <p:nvSpPr>
          <p:cNvPr id="75" name="PlaceHolder 2"/>
          <p:cNvSpPr>
            <a:spLocks noGrp="1"/>
          </p:cNvSpPr>
          <p:nvPr>
            <p:ph/>
          </p:nvPr>
        </p:nvSpPr>
        <p:spPr>
          <a:xfrm>
            <a:off x="894994" y="1794425"/>
            <a:ext cx="771516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rial"/>
                <a:ea typeface="arial"/>
              </a:rPr>
              <a:t>This presentation analyzes the workforce demographics, skills, and income at Blinkit. We will explore various aspects including industry distribution, marital status, and skill sets to gain insight into how these factors contribute to overall income levels.</a:t>
            </a:r>
            <a:endParaRPr lang="fr-FR" sz="18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714240" y="2914560"/>
            <a:ext cx="5067000" cy="1514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a:solidFill>
                  <a:schemeClr val="dk1"/>
                </a:solidFill>
                <a:latin typeface="Outfit"/>
                <a:ea typeface="Outfit"/>
              </a:rPr>
              <a:t>Workforce Demographics</a:t>
            </a:r>
            <a:endParaRPr lang="fr-FR" sz="4000" b="0" strike="noStrike" spc="-1">
              <a:solidFill>
                <a:schemeClr val="dk1"/>
              </a:solidFill>
              <a:latin typeface="Arial"/>
            </a:endParaRPr>
          </a:p>
        </p:txBody>
      </p:sp>
      <p:sp>
        <p:nvSpPr>
          <p:cNvPr id="77" name="PlaceHolder 2"/>
          <p:cNvSpPr>
            <a:spLocks noGrp="1"/>
          </p:cNvSpPr>
          <p:nvPr>
            <p:ph type="title"/>
          </p:nvPr>
        </p:nvSpPr>
        <p:spPr>
          <a:xfrm>
            <a:off x="714240" y="1657440"/>
            <a:ext cx="11426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dk1"/>
                </a:solidFill>
                <a:latin typeface="Outfit"/>
                <a:ea typeface="Outfit"/>
              </a:rPr>
              <a:t>01</a:t>
            </a:r>
            <a:endParaRPr lang="fr-FR" sz="6000" b="0" strike="noStrike" spc="-1">
              <a:solidFill>
                <a:schemeClr val="dk1"/>
              </a:solidFill>
              <a:latin typeface="Arial"/>
            </a:endParaRPr>
          </a:p>
        </p:txBody>
      </p:sp>
      <p:cxnSp>
        <p:nvCxnSpPr>
          <p:cNvPr id="78" name="Google Shape;168;p31"/>
          <p:cNvCxnSpPr/>
          <p:nvPr/>
        </p:nvCxnSpPr>
        <p:spPr>
          <a:xfrm>
            <a:off x="713160" y="4603680"/>
            <a:ext cx="7684920" cy="360"/>
          </a:xfrm>
          <a:prstGeom prst="straightConnector1">
            <a:avLst/>
          </a:prstGeom>
          <a:ln w="19050">
            <a:solidFill>
              <a:srgbClr val="021024"/>
            </a:solidFill>
            <a:round/>
          </a:ln>
        </p:spPr>
      </p:cxnSp>
      <p:cxnSp>
        <p:nvCxnSpPr>
          <p:cNvPr id="79" name="Google Shape;169;p31"/>
          <p:cNvCxnSpPr/>
          <p:nvPr/>
        </p:nvCxnSpPr>
        <p:spPr>
          <a:xfrm>
            <a:off x="713160" y="2743920"/>
            <a:ext cx="1140120" cy="360"/>
          </a:xfrm>
          <a:prstGeom prst="straightConnector1">
            <a:avLst/>
          </a:prstGeom>
          <a:ln w="19050">
            <a:solidFill>
              <a:srgbClr val="021024"/>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Google Shape;180;p33"/>
          <p:cNvPicPr/>
          <p:nvPr/>
        </p:nvPicPr>
        <p:blipFill>
          <a:blip r:embed="rId2"/>
          <a:srcRect l="9230" r="9237"/>
          <a:stretch/>
        </p:blipFill>
        <p:spPr>
          <a:xfrm>
            <a:off x="4650120" y="1584360"/>
            <a:ext cx="3773520" cy="3019320"/>
          </a:xfrm>
          <a:prstGeom prst="rect">
            <a:avLst/>
          </a:prstGeom>
          <a:ln w="0">
            <a:noFill/>
          </a:ln>
        </p:spPr>
      </p:pic>
      <p:sp>
        <p:nvSpPr>
          <p:cNvPr id="81"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1" strike="noStrike" spc="-1">
                <a:solidFill>
                  <a:schemeClr val="dk1"/>
                </a:solidFill>
                <a:latin typeface="Outfit"/>
                <a:ea typeface="Outfit"/>
              </a:rPr>
              <a:t>Industry Analysis</a:t>
            </a:r>
            <a:endParaRPr lang="fr-FR" sz="2600" b="0" strike="noStrike" spc="-1">
              <a:solidFill>
                <a:schemeClr val="dk1"/>
              </a:solidFill>
              <a:latin typeface="Arial"/>
            </a:endParaRPr>
          </a:p>
        </p:txBody>
      </p:sp>
      <p:sp>
        <p:nvSpPr>
          <p:cNvPr id="82" name="PlaceHolder 2"/>
          <p:cNvSpPr>
            <a:spLocks noGrp="1"/>
          </p:cNvSpPr>
          <p:nvPr>
            <p:ph type="subTitle"/>
          </p:nvPr>
        </p:nvSpPr>
        <p:spPr>
          <a:xfrm>
            <a:off x="714240" y="1581120"/>
            <a:ext cx="3771720" cy="3017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rial"/>
                <a:ea typeface="arial"/>
              </a:rPr>
              <a:t>This section examines the different industries where Blinkit employees are engaged. By categorizing the workforce into various sectors, we can better understand trends, challenges, and opportunities that arise within each industry, impacting workforce performance and income.</a:t>
            </a:r>
            <a:endParaRPr lang="en-US" sz="1800" b="0" strike="noStrike" spc="-1" dirty="0">
              <a:solidFill>
                <a:srgbClr val="000000"/>
              </a:solidFill>
              <a:latin typeface="OpenSymbol"/>
            </a:endParaRPr>
          </a:p>
        </p:txBody>
      </p:sp>
      <p:cxnSp>
        <p:nvCxnSpPr>
          <p:cNvPr id="83"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dirty="0">
                <a:solidFill>
                  <a:schemeClr val="dk1"/>
                </a:solidFill>
                <a:latin typeface="Outfit"/>
                <a:ea typeface="Outfit"/>
              </a:rPr>
              <a:t>Marital Status Insights</a:t>
            </a:r>
            <a:endParaRPr lang="fr-FR" sz="4000" b="0" strike="noStrike" spc="-1" dirty="0">
              <a:solidFill>
                <a:schemeClr val="dk1"/>
              </a:solidFill>
              <a:latin typeface="Arial"/>
            </a:endParaRPr>
          </a:p>
        </p:txBody>
      </p:sp>
      <p:sp>
        <p:nvSpPr>
          <p:cNvPr id="85" name="PlaceHolder 2"/>
          <p:cNvSpPr>
            <a:spLocks noGrp="1"/>
          </p:cNvSpPr>
          <p:nvPr>
            <p:ph/>
          </p:nvPr>
        </p:nvSpPr>
        <p:spPr>
          <a:xfrm>
            <a:off x="1041991" y="2400480"/>
            <a:ext cx="7387409"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rial"/>
                <a:ea typeface="arial"/>
              </a:rPr>
              <a:t>Here we analyze the marital status of the workforce, highlighting how it correlates with income levels. We will discuss potential implications of marital status on employee performance, commitment, and available support structures, which can influence overall productivity.</a:t>
            </a:r>
            <a:endParaRPr lang="fr-FR" sz="1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a:solidFill>
                  <a:schemeClr val="dk1"/>
                </a:solidFill>
                <a:latin typeface="Outfit"/>
                <a:ea typeface="Outfit"/>
              </a:rPr>
              <a:t>Experience Levels Overview</a:t>
            </a:r>
            <a:endParaRPr lang="fr-FR" sz="4000" b="0" strike="noStrike" spc="-1">
              <a:solidFill>
                <a:schemeClr val="dk1"/>
              </a:solidFill>
              <a:latin typeface="Arial"/>
            </a:endParaRPr>
          </a:p>
        </p:txBody>
      </p:sp>
      <p:sp>
        <p:nvSpPr>
          <p:cNvPr id="87" name="PlaceHolder 2"/>
          <p:cNvSpPr>
            <a:spLocks noGrp="1"/>
          </p:cNvSpPr>
          <p:nvPr>
            <p:ph/>
          </p:nvPr>
        </p:nvSpPr>
        <p:spPr>
          <a:xfrm>
            <a:off x="766293" y="1996443"/>
            <a:ext cx="7610693"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rial"/>
                <a:ea typeface="arial"/>
              </a:rPr>
              <a:t>This slide provides an overview of the experience levels within the Blinkit workforce. By categorizing employees based on their years of experience, we assess how different levels of experience contribute to skill acquisition and overall workplace effectiveness. Understanding this distribution is crucial for tailored training and development programs.</a:t>
            </a:r>
            <a:endParaRPr lang="fr-FR" sz="18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714240" y="2914560"/>
            <a:ext cx="5067000" cy="1514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a:solidFill>
                  <a:schemeClr val="dk1"/>
                </a:solidFill>
                <a:latin typeface="Outfit"/>
                <a:ea typeface="Outfit"/>
              </a:rPr>
              <a:t>Skills and Income</a:t>
            </a:r>
            <a:endParaRPr lang="fr-FR" sz="4000" b="0" strike="noStrike" spc="-1">
              <a:solidFill>
                <a:schemeClr val="dk1"/>
              </a:solidFill>
              <a:latin typeface="Arial"/>
            </a:endParaRPr>
          </a:p>
        </p:txBody>
      </p:sp>
      <p:sp>
        <p:nvSpPr>
          <p:cNvPr id="89" name="PlaceHolder 2"/>
          <p:cNvSpPr>
            <a:spLocks noGrp="1"/>
          </p:cNvSpPr>
          <p:nvPr>
            <p:ph type="title"/>
          </p:nvPr>
        </p:nvSpPr>
        <p:spPr>
          <a:xfrm>
            <a:off x="714240" y="1657440"/>
            <a:ext cx="11426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dk1"/>
                </a:solidFill>
                <a:latin typeface="Outfit"/>
                <a:ea typeface="Outfit"/>
              </a:rPr>
              <a:t>02</a:t>
            </a:r>
            <a:endParaRPr lang="fr-FR" sz="6000" b="0" strike="noStrike" spc="-1">
              <a:solidFill>
                <a:schemeClr val="dk1"/>
              </a:solidFill>
              <a:latin typeface="Arial"/>
            </a:endParaRPr>
          </a:p>
        </p:txBody>
      </p:sp>
      <p:cxnSp>
        <p:nvCxnSpPr>
          <p:cNvPr id="90" name="Google Shape;168;p31"/>
          <p:cNvCxnSpPr/>
          <p:nvPr/>
        </p:nvCxnSpPr>
        <p:spPr>
          <a:xfrm>
            <a:off x="713160" y="4603680"/>
            <a:ext cx="7684920" cy="360"/>
          </a:xfrm>
          <a:prstGeom prst="straightConnector1">
            <a:avLst/>
          </a:prstGeom>
          <a:ln w="19050">
            <a:solidFill>
              <a:srgbClr val="021024"/>
            </a:solidFill>
            <a:round/>
          </a:ln>
        </p:spPr>
      </p:cxnSp>
      <p:cxnSp>
        <p:nvCxnSpPr>
          <p:cNvPr id="91" name="Google Shape;169;p31"/>
          <p:cNvCxnSpPr/>
          <p:nvPr/>
        </p:nvCxnSpPr>
        <p:spPr>
          <a:xfrm>
            <a:off x="713160" y="2743920"/>
            <a:ext cx="1140120" cy="360"/>
          </a:xfrm>
          <a:prstGeom prst="straightConnector1">
            <a:avLst/>
          </a:prstGeom>
          <a:ln w="19050">
            <a:solidFill>
              <a:srgbClr val="021024"/>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Google Shape;180;p33"/>
          <p:cNvPicPr/>
          <p:nvPr/>
        </p:nvPicPr>
        <p:blipFill>
          <a:blip r:embed="rId2"/>
          <a:srcRect l="9230" r="9237"/>
          <a:stretch/>
        </p:blipFill>
        <p:spPr>
          <a:xfrm>
            <a:off x="4650120" y="1584360"/>
            <a:ext cx="3773520" cy="3019320"/>
          </a:xfrm>
          <a:prstGeom prst="rect">
            <a:avLst/>
          </a:prstGeom>
          <a:ln w="0">
            <a:noFill/>
          </a:ln>
        </p:spPr>
      </p:pic>
      <p:sp>
        <p:nvSpPr>
          <p:cNvPr id="93"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1" strike="noStrike" spc="-1">
                <a:solidFill>
                  <a:schemeClr val="dk1"/>
                </a:solidFill>
                <a:latin typeface="Outfit"/>
                <a:ea typeface="Outfit"/>
              </a:rPr>
              <a:t>Skill Proficiency Overview</a:t>
            </a:r>
            <a:endParaRPr lang="fr-FR" sz="2600" b="0" strike="noStrike" spc="-1">
              <a:solidFill>
                <a:schemeClr val="dk1"/>
              </a:solidFill>
              <a:latin typeface="Arial"/>
            </a:endParaRPr>
          </a:p>
        </p:txBody>
      </p:sp>
      <p:sp>
        <p:nvSpPr>
          <p:cNvPr id="94" name="PlaceHolder 2"/>
          <p:cNvSpPr>
            <a:spLocks noGrp="1"/>
          </p:cNvSpPr>
          <p:nvPr>
            <p:ph type="subTitle"/>
          </p:nvPr>
        </p:nvSpPr>
        <p:spPr>
          <a:xfrm>
            <a:off x="712440" y="1581120"/>
            <a:ext cx="3773520" cy="3017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rial"/>
                <a:ea typeface="arial"/>
              </a:rPr>
              <a:t>We will review the proficiency levels of various skills across the workforce. Identifying which skills are most prevalent and which need further development allows Blinkit to focus its training efforts effectively, ultimately enhancing employee satisfaction and productivity.</a:t>
            </a:r>
            <a:endParaRPr lang="en-US" sz="1800" b="0" strike="noStrike" spc="-1" dirty="0">
              <a:solidFill>
                <a:srgbClr val="000000"/>
              </a:solidFill>
              <a:latin typeface="OpenSymbol"/>
            </a:endParaRPr>
          </a:p>
        </p:txBody>
      </p:sp>
      <p:cxnSp>
        <p:nvCxnSpPr>
          <p:cNvPr id="95"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dirty="0">
                <a:solidFill>
                  <a:schemeClr val="dk1"/>
                </a:solidFill>
                <a:latin typeface="Outfit"/>
                <a:ea typeface="Outfit"/>
              </a:rPr>
              <a:t>Income Distribution Analysis</a:t>
            </a:r>
            <a:endParaRPr lang="fr-FR" sz="4000" b="0" strike="noStrike" spc="-1" dirty="0">
              <a:solidFill>
                <a:schemeClr val="dk1"/>
              </a:solidFill>
              <a:latin typeface="Arial"/>
            </a:endParaRPr>
          </a:p>
        </p:txBody>
      </p:sp>
      <p:sp>
        <p:nvSpPr>
          <p:cNvPr id="97" name="PlaceHolder 2"/>
          <p:cNvSpPr>
            <a:spLocks noGrp="1"/>
          </p:cNvSpPr>
          <p:nvPr>
            <p:ph/>
          </p:nvPr>
        </p:nvSpPr>
        <p:spPr>
          <a:xfrm>
            <a:off x="798191" y="2038973"/>
            <a:ext cx="7546898"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rial"/>
                <a:ea typeface="arial"/>
              </a:rPr>
              <a:t>This analysis delves into the income distribution across different skill levels and experience categories. By understanding how income varies, organizations can better align their compensation strategies to market benchmarks and employee expectations, promoting equity within the workforce.</a:t>
            </a:r>
            <a:endParaRPr lang="fr-FR" sz="18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408</Words>
  <Application>Microsoft Office PowerPoint</Application>
  <PresentationFormat>On-screen Show (16:9)</PresentationFormat>
  <Paragraphs>25</Paragraphs>
  <Slides>12</Slides>
  <Notes>0</Notes>
  <HiddenSlides>0</HiddenSlides>
  <MMClips>0</MMClips>
  <ScaleCrop>false</ScaleCrop>
  <HeadingPairs>
    <vt:vector size="6" baseType="variant">
      <vt:variant>
        <vt:lpstr>Fonts Used</vt:lpstr>
      </vt:variant>
      <vt:variant>
        <vt:i4>6</vt:i4>
      </vt:variant>
      <vt:variant>
        <vt:lpstr>Theme</vt:lpstr>
      </vt:variant>
      <vt:variant>
        <vt:i4>24</vt:i4>
      </vt:variant>
      <vt:variant>
        <vt:lpstr>Slide Titles</vt:lpstr>
      </vt:variant>
      <vt:variant>
        <vt:i4>12</vt:i4>
      </vt:variant>
    </vt:vector>
  </HeadingPairs>
  <TitlesOfParts>
    <vt:vector size="42" baseType="lpstr">
      <vt:lpstr>Arial</vt:lpstr>
      <vt:lpstr>Arial</vt:lpstr>
      <vt:lpstr>OpenSymbol</vt:lpstr>
      <vt:lpstr>Outfit</vt:lpstr>
      <vt:lpstr>Symbol</vt:lpstr>
      <vt:lpstr>Wingdings</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Slidesgo Final Pages</vt:lpstr>
      <vt:lpstr>Slidesgo Final Pages</vt:lpstr>
      <vt:lpstr>Slidesgo Final Pages</vt:lpstr>
      <vt:lpstr>Blinkit Workforce Analysis</vt:lpstr>
      <vt:lpstr>Introduction</vt:lpstr>
      <vt:lpstr>Workforce Demographics</vt:lpstr>
      <vt:lpstr>Industry Analysis</vt:lpstr>
      <vt:lpstr>Marital Status Insights</vt:lpstr>
      <vt:lpstr>Experience Levels Overview</vt:lpstr>
      <vt:lpstr>Skills and Income</vt:lpstr>
      <vt:lpstr>Skill Proficiency Overview</vt:lpstr>
      <vt:lpstr>Income Distribution Analysis</vt:lpstr>
      <vt:lpstr>Impact of Training on Income</vt:lpstr>
      <vt:lpstr>Conclusions</vt:lpstr>
      <vt:lpstr> 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Blinkit Workforce Analysis</dc:title>
  <dc:creator>Saurabh Kumar</dc:creator>
  <cp:lastModifiedBy>Administrator</cp:lastModifiedBy>
  <cp:revision>4</cp:revision>
  <dcterms:modified xsi:type="dcterms:W3CDTF">2025-06-30T05:57:45Z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2025-06-26T13:20:34Z</dcterms:created>
  <dc:creator>Unknown Creator</dc:creator>
  <dc:description/>
  <dc:language>en-US</dc:language>
  <cp:lastModifiedBy>Unknown Creator</cp:lastModifiedBy>
  <dcterms:modified xsi:type="dcterms:W3CDTF">2025-06-26T13:20:34Z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