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3" r:id="rId3"/>
    <p:sldId id="274" r:id="rId4"/>
    <p:sldId id="257" r:id="rId5"/>
    <p:sldId id="262" r:id="rId6"/>
    <p:sldId id="263" r:id="rId7"/>
    <p:sldId id="258" r:id="rId8"/>
    <p:sldId id="261" r:id="rId9"/>
    <p:sldId id="259" r:id="rId10"/>
    <p:sldId id="260" r:id="rId11"/>
    <p:sldId id="269" r:id="rId12"/>
    <p:sldId id="264" r:id="rId13"/>
    <p:sldId id="270" r:id="rId14"/>
    <p:sldId id="271" r:id="rId15"/>
    <p:sldId id="268" r:id="rId16"/>
    <p:sldId id="275" r:id="rId17"/>
    <p:sldId id="276" r:id="rId18"/>
    <p:sldId id="277" r:id="rId19"/>
    <p:sldId id="267"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526627-3BDC-49E5-B286-FBE0F612DD5E}" type="datetimeFigureOut">
              <a:rPr lang="en-US" smtClean="0"/>
              <a:pPr/>
              <a:t>10-Nov-19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AE06D2-57B0-4D3F-AB0F-8FBFC03E07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26627-3BDC-49E5-B286-FBE0F612DD5E}" type="datetimeFigureOut">
              <a:rPr lang="en-US" smtClean="0"/>
              <a:pPr/>
              <a:t>10-Nov-19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26627-3BDC-49E5-B286-FBE0F612DD5E}" type="datetimeFigureOut">
              <a:rPr lang="en-US" smtClean="0"/>
              <a:pPr/>
              <a:t>10-Nov-19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26627-3BDC-49E5-B286-FBE0F612DD5E}" type="datetimeFigureOut">
              <a:rPr lang="en-US" smtClean="0"/>
              <a:pPr/>
              <a:t>10-Nov-19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526627-3BDC-49E5-B286-FBE0F612DD5E}" type="datetimeFigureOut">
              <a:rPr lang="en-US" smtClean="0"/>
              <a:pPr/>
              <a:t>10-Nov-19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E06D2-57B0-4D3F-AB0F-8FBFC03E07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526627-3BDC-49E5-B286-FBE0F612DD5E}" type="datetimeFigureOut">
              <a:rPr lang="en-US" smtClean="0"/>
              <a:pPr/>
              <a:t>10-Nov-19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526627-3BDC-49E5-B286-FBE0F612DD5E}" type="datetimeFigureOut">
              <a:rPr lang="en-US" smtClean="0"/>
              <a:pPr/>
              <a:t>10-Nov-19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526627-3BDC-49E5-B286-FBE0F612DD5E}" type="datetimeFigureOut">
              <a:rPr lang="en-US" smtClean="0"/>
              <a:pPr/>
              <a:t>10-Nov-19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26627-3BDC-49E5-B286-FBE0F612DD5E}" type="datetimeFigureOut">
              <a:rPr lang="en-US" smtClean="0"/>
              <a:pPr/>
              <a:t>10-Nov-19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526627-3BDC-49E5-B286-FBE0F612DD5E}" type="datetimeFigureOut">
              <a:rPr lang="en-US" smtClean="0"/>
              <a:pPr/>
              <a:t>10-Nov-19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E06D2-57B0-4D3F-AB0F-8FBFC03E07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526627-3BDC-49E5-B286-FBE0F612DD5E}" type="datetimeFigureOut">
              <a:rPr lang="en-US" smtClean="0"/>
              <a:pPr/>
              <a:t>10-Nov-19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AE06D2-57B0-4D3F-AB0F-8FBFC03E07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526627-3BDC-49E5-B286-FBE0F612DD5E}" type="datetimeFigureOut">
              <a:rPr lang="en-US" smtClean="0"/>
              <a:pPr/>
              <a:t>10-Nov-19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AE06D2-57B0-4D3F-AB0F-8FBFC03E07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normAutofit/>
          </a:bodyPr>
          <a:lstStyle/>
          <a:p>
            <a:r>
              <a:rPr lang="en-US" sz="3200" dirty="0" smtClean="0"/>
              <a:t>Presentation by:</a:t>
            </a:r>
          </a:p>
          <a:p>
            <a:r>
              <a:rPr lang="en-US" sz="3200" dirty="0" err="1" smtClean="0"/>
              <a:t>Saurabh</a:t>
            </a:r>
            <a:r>
              <a:rPr lang="en-US" sz="3200" dirty="0" smtClean="0"/>
              <a:t> </a:t>
            </a:r>
            <a:r>
              <a:rPr lang="en-US" sz="3200" dirty="0" smtClean="0"/>
              <a:t>Kumar(2017105160)</a:t>
            </a:r>
            <a:endParaRPr lang="en-US" sz="3200" dirty="0" smtClean="0"/>
          </a:p>
          <a:p>
            <a:r>
              <a:rPr lang="en-US" sz="3200" dirty="0" err="1" smtClean="0"/>
              <a:t>Sangroshi</a:t>
            </a:r>
            <a:r>
              <a:rPr lang="en-US" sz="3200" dirty="0" smtClean="0"/>
              <a:t> </a:t>
            </a:r>
            <a:r>
              <a:rPr lang="en-US" sz="3200" dirty="0" err="1" smtClean="0"/>
              <a:t>Jamir</a:t>
            </a:r>
            <a:r>
              <a:rPr lang="en-US" sz="3200" dirty="0" smtClean="0"/>
              <a:t>(2017105159)</a:t>
            </a:r>
            <a:endParaRPr lang="en-US" sz="3200" dirty="0" smtClean="0"/>
          </a:p>
          <a:p>
            <a:endParaRPr lang="en-US" sz="3200" dirty="0"/>
          </a:p>
        </p:txBody>
      </p:sp>
      <p:pic>
        <p:nvPicPr>
          <p:cNvPr id="4" name="Picture 3" descr="Logo Transper.png"/>
          <p:cNvPicPr>
            <a:picLocks noChangeAspect="1"/>
          </p:cNvPicPr>
          <p:nvPr/>
        </p:nvPicPr>
        <p:blipFill>
          <a:blip r:embed="rId2" cstate="print"/>
          <a:stretch>
            <a:fillRect/>
          </a:stretch>
        </p:blipFill>
        <p:spPr>
          <a:xfrm>
            <a:off x="0" y="0"/>
            <a:ext cx="1620464" cy="16269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margin ?</a:t>
            </a:r>
            <a:endParaRPr lang="en-US" b="1" dirty="0"/>
          </a:p>
        </p:txBody>
      </p:sp>
      <p:sp>
        <p:nvSpPr>
          <p:cNvPr id="3" name="Content Placeholder 2"/>
          <p:cNvSpPr>
            <a:spLocks noGrp="1"/>
          </p:cNvSpPr>
          <p:nvPr>
            <p:ph idx="1"/>
          </p:nvPr>
        </p:nvSpPr>
        <p:spPr/>
        <p:txBody>
          <a:bodyPr>
            <a:normAutofit/>
          </a:bodyPr>
          <a:lstStyle/>
          <a:p>
            <a:r>
              <a:rPr lang="en-US" sz="2000" dirty="0" smtClean="0"/>
              <a:t>A </a:t>
            </a:r>
            <a:r>
              <a:rPr lang="en-US" sz="2000" b="1" dirty="0" smtClean="0"/>
              <a:t>margin</a:t>
            </a:r>
            <a:r>
              <a:rPr lang="en-US" sz="2000" dirty="0" smtClean="0"/>
              <a:t> is a separation of line to the closest class points. A good </a:t>
            </a:r>
            <a:r>
              <a:rPr lang="en-US" sz="2000" b="1" dirty="0" smtClean="0"/>
              <a:t>margin</a:t>
            </a:r>
            <a:r>
              <a:rPr lang="en-US" sz="2000" dirty="0" smtClean="0"/>
              <a:t> is one where this separation is larger for both the classes. Images below gives to visual example of good and bad </a:t>
            </a:r>
            <a:r>
              <a:rPr lang="en-US" sz="2000" b="1" dirty="0" smtClean="0"/>
              <a:t>margin</a:t>
            </a:r>
            <a:r>
              <a:rPr lang="en-US" sz="2000" dirty="0" smtClean="0"/>
              <a:t>. A good </a:t>
            </a:r>
            <a:r>
              <a:rPr lang="en-US" sz="2000" b="1" dirty="0" smtClean="0"/>
              <a:t>margin</a:t>
            </a:r>
            <a:r>
              <a:rPr lang="en-US" sz="2000" dirty="0" smtClean="0"/>
              <a:t> allows the points to be in their respective classes without crossing to other class.</a:t>
            </a:r>
            <a:endParaRPr lang="en-US" sz="2000" dirty="0"/>
          </a:p>
        </p:txBody>
      </p:sp>
      <p:pic>
        <p:nvPicPr>
          <p:cNvPr id="5" name="Picture 4" descr="6.jpg"/>
          <p:cNvPicPr>
            <a:picLocks noChangeAspect="1"/>
          </p:cNvPicPr>
          <p:nvPr/>
        </p:nvPicPr>
        <p:blipFill>
          <a:blip r:embed="rId2"/>
          <a:stretch>
            <a:fillRect/>
          </a:stretch>
        </p:blipFill>
        <p:spPr>
          <a:xfrm>
            <a:off x="0" y="3733800"/>
            <a:ext cx="9144000" cy="3124200"/>
          </a:xfrm>
          <a:prstGeom prst="rect">
            <a:avLst/>
          </a:prstGeom>
        </p:spPr>
      </p:pic>
      <p:sp>
        <p:nvSpPr>
          <p:cNvPr id="6" name="12-Point Star 5"/>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9</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Good and Bad margin:</a:t>
            </a:r>
            <a:endParaRPr lang="en-US" b="1" dirty="0"/>
          </a:p>
        </p:txBody>
      </p:sp>
      <p:pic>
        <p:nvPicPr>
          <p:cNvPr id="4" name="Content Placeholder 3" descr="7.png"/>
          <p:cNvPicPr>
            <a:picLocks noGrp="1" noChangeAspect="1"/>
          </p:cNvPicPr>
          <p:nvPr>
            <p:ph idx="1"/>
          </p:nvPr>
        </p:nvPicPr>
        <p:blipFill>
          <a:blip r:embed="rId2"/>
          <a:stretch>
            <a:fillRect/>
          </a:stretch>
        </p:blipFill>
        <p:spPr>
          <a:xfrm>
            <a:off x="0" y="2090810"/>
            <a:ext cx="9144000" cy="4767190"/>
          </a:xfr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10</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Tuning parameters:</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endParaRPr lang="en-US" b="1" dirty="0" smtClean="0"/>
          </a:p>
          <a:p>
            <a:pPr marL="514350" indent="-514350">
              <a:buFont typeface="Wingdings" pitchFamily="2" charset="2"/>
              <a:buChar char="v"/>
            </a:pPr>
            <a:r>
              <a:rPr lang="en-US" b="1" dirty="0" smtClean="0">
                <a:solidFill>
                  <a:srgbClr val="C00000"/>
                </a:solidFill>
              </a:rPr>
              <a:t>A. </a:t>
            </a:r>
            <a:r>
              <a:rPr lang="en-US" b="1" dirty="0" smtClean="0"/>
              <a:t>Kernel</a:t>
            </a:r>
          </a:p>
          <a:p>
            <a:pPr marL="514350" indent="-514350">
              <a:buFont typeface="Wingdings" pitchFamily="2" charset="2"/>
              <a:buChar char="v"/>
            </a:pPr>
            <a:r>
              <a:rPr lang="en-US" b="1" dirty="0" smtClean="0">
                <a:solidFill>
                  <a:srgbClr val="C00000"/>
                </a:solidFill>
              </a:rPr>
              <a:t>B.  </a:t>
            </a:r>
            <a:r>
              <a:rPr lang="en-US" b="1" dirty="0" smtClean="0"/>
              <a:t>Regularization</a:t>
            </a:r>
          </a:p>
          <a:p>
            <a:pPr marL="514350" indent="-514350">
              <a:buFont typeface="Wingdings" pitchFamily="2" charset="2"/>
              <a:buChar char="v"/>
            </a:pPr>
            <a:r>
              <a:rPr lang="en-US" b="1" dirty="0" smtClean="0">
                <a:solidFill>
                  <a:srgbClr val="C00000"/>
                </a:solidFill>
              </a:rPr>
              <a:t>C. </a:t>
            </a:r>
            <a:r>
              <a:rPr lang="en-US" b="1" dirty="0" smtClean="0"/>
              <a:t>Gamma</a:t>
            </a:r>
          </a:p>
          <a:p>
            <a:pPr marL="514350" indent="-514350">
              <a:buNone/>
            </a:pPr>
            <a:endParaRPr lang="en-US" b="1" dirty="0" smtClean="0"/>
          </a:p>
          <a:p>
            <a:pPr marL="514350" indent="-514350">
              <a:buAutoNum type="alphaUcPeriod"/>
            </a:pPr>
            <a:r>
              <a:rPr lang="en-US" b="1" dirty="0" smtClean="0"/>
              <a:t>Kernel:- </a:t>
            </a:r>
            <a:r>
              <a:rPr lang="en-US" sz="2000" dirty="0" smtClean="0"/>
              <a:t>The learning of the </a:t>
            </a:r>
            <a:r>
              <a:rPr lang="en-US" sz="2000" dirty="0" err="1" smtClean="0"/>
              <a:t>hyperplane</a:t>
            </a:r>
            <a:r>
              <a:rPr lang="en-US" sz="2000" dirty="0" smtClean="0"/>
              <a:t> in linear SVM is done by transforming the problem using some linear algebra. This is where the kernel plays role</a:t>
            </a:r>
            <a:r>
              <a:rPr lang="en-US" sz="2000" dirty="0" smtClean="0"/>
              <a:t>.</a:t>
            </a:r>
          </a:p>
          <a:p>
            <a:pPr marL="514350" indent="-514350">
              <a:buNone/>
            </a:pPr>
            <a:r>
              <a:rPr lang="en-US" sz="2000" dirty="0" smtClean="0"/>
              <a:t>        For </a:t>
            </a:r>
            <a:r>
              <a:rPr lang="en-US" sz="2000" b="1" dirty="0" smtClean="0"/>
              <a:t>linear kernel</a:t>
            </a:r>
            <a:r>
              <a:rPr lang="en-US" sz="2000" dirty="0" smtClean="0"/>
              <a:t> the equation for prediction for a new input using the dot product between the input (x) and each support vector (xi) is calculated as follows</a:t>
            </a:r>
            <a:r>
              <a:rPr lang="en-US" sz="2000" dirty="0" smtClean="0"/>
              <a:t>:</a:t>
            </a:r>
          </a:p>
          <a:p>
            <a:pPr marL="514350" indent="-514350" algn="ctr">
              <a:buNone/>
            </a:pPr>
            <a:r>
              <a:rPr lang="en-US" sz="2000" dirty="0" smtClean="0"/>
              <a:t>f(x) = B(0) + sum(</a:t>
            </a:r>
            <a:r>
              <a:rPr lang="en-US" sz="2000" dirty="0" err="1" smtClean="0"/>
              <a:t>ai</a:t>
            </a:r>
            <a:r>
              <a:rPr lang="en-US" sz="2000" dirty="0" smtClean="0"/>
              <a:t> * (</a:t>
            </a:r>
            <a:r>
              <a:rPr lang="en-US" sz="2000" dirty="0" err="1" smtClean="0"/>
              <a:t>x,xi</a:t>
            </a:r>
            <a:r>
              <a:rPr lang="en-US" sz="2000" dirty="0" smtClean="0"/>
              <a:t>))</a:t>
            </a:r>
          </a:p>
          <a:p>
            <a:pPr marL="514350" indent="-514350">
              <a:buNone/>
            </a:pPr>
            <a:endParaRPr lang="en-US" sz="2000" b="1" dirty="0" smtClean="0"/>
          </a:p>
        </p:txBody>
      </p:sp>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11</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Regularization:-	</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Regularization parameter (often termed as C parameter in python’s </a:t>
            </a:r>
            <a:r>
              <a:rPr lang="en-US" dirty="0" err="1" smtClean="0"/>
              <a:t>sklearn</a:t>
            </a:r>
            <a:r>
              <a:rPr lang="en-US" dirty="0" smtClean="0"/>
              <a:t> library) tells the SVM optimization how much you want to avoid misclassifying each training example</a:t>
            </a:r>
            <a:r>
              <a:rPr lang="en-US" dirty="0" smtClean="0"/>
              <a:t>.</a:t>
            </a:r>
          </a:p>
          <a:p>
            <a:r>
              <a:rPr lang="en-US" sz="2400" dirty="0" smtClean="0"/>
              <a:t>For large values of C, the optimization will choose a smaller-margin </a:t>
            </a:r>
            <a:r>
              <a:rPr lang="en-US" sz="2400" dirty="0" err="1" smtClean="0"/>
              <a:t>hyperplane</a:t>
            </a:r>
            <a:r>
              <a:rPr lang="en-US" sz="2400" dirty="0" smtClean="0"/>
              <a:t> if that </a:t>
            </a:r>
            <a:r>
              <a:rPr lang="en-US" sz="2400" dirty="0" err="1" smtClean="0"/>
              <a:t>hyperplane</a:t>
            </a:r>
            <a:r>
              <a:rPr lang="en-US" sz="2400" dirty="0" smtClean="0"/>
              <a:t> does a better job of getting all the training points classified correctly. Conversely, a very small value of C will cause the optimizer to look for a larger-margin separating </a:t>
            </a:r>
            <a:r>
              <a:rPr lang="en-US" sz="2400" dirty="0" err="1" smtClean="0"/>
              <a:t>hyperplane</a:t>
            </a:r>
            <a:r>
              <a:rPr lang="en-US" sz="2400" dirty="0" smtClean="0"/>
              <a:t>, even if that </a:t>
            </a:r>
            <a:r>
              <a:rPr lang="en-US" sz="2400" dirty="0" err="1" smtClean="0"/>
              <a:t>hyperplane</a:t>
            </a:r>
            <a:r>
              <a:rPr lang="en-US" sz="2400" dirty="0" smtClean="0"/>
              <a:t> misclassifies more points.</a:t>
            </a:r>
            <a:endParaRPr lang="en-US" sz="2400" dirty="0"/>
          </a:p>
        </p:txBody>
      </p:sp>
      <p:sp>
        <p:nvSpPr>
          <p:cNvPr id="4" name="12-Point Star 3"/>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12</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sp>
        <p:nvSpPr>
          <p:cNvPr id="3" name="Content Placeholder 2"/>
          <p:cNvSpPr>
            <a:spLocks noGrp="1"/>
          </p:cNvSpPr>
          <p:nvPr>
            <p:ph idx="1"/>
          </p:nvPr>
        </p:nvSpPr>
        <p:spPr/>
        <p:txBody>
          <a:bodyPr/>
          <a:lstStyle/>
          <a:p>
            <a:r>
              <a:rPr lang="en-US" dirty="0" smtClean="0"/>
              <a:t>The images below (same as image 1 and image 2 in section 2) are example of two different regularization parameter. Left one has some misclassification due to lower regularization value. Higher value leads to results like right one</a:t>
            </a:r>
            <a:r>
              <a:rPr lang="en-US" dirty="0" smtClean="0"/>
              <a:t>.</a:t>
            </a:r>
          </a:p>
          <a:p>
            <a:pPr>
              <a:buNone/>
            </a:pPr>
            <a:endParaRPr lang="en-US" dirty="0"/>
          </a:p>
        </p:txBody>
      </p:sp>
      <p:pic>
        <p:nvPicPr>
          <p:cNvPr id="4" name="Picture 3" descr="8.png"/>
          <p:cNvPicPr>
            <a:picLocks noChangeAspect="1"/>
          </p:cNvPicPr>
          <p:nvPr/>
        </p:nvPicPr>
        <p:blipFill>
          <a:blip r:embed="rId2"/>
          <a:stretch>
            <a:fillRect/>
          </a:stretch>
        </p:blipFill>
        <p:spPr>
          <a:xfrm>
            <a:off x="0" y="4038600"/>
            <a:ext cx="9144000" cy="2819400"/>
          </a:xfrm>
          <a:prstGeom prst="rect">
            <a:avLst/>
          </a:prstGeom>
        </p:spPr>
      </p:pic>
      <p:sp>
        <p:nvSpPr>
          <p:cNvPr id="6" name="16-Point Star 5"/>
          <p:cNvSpPr/>
          <p:nvPr/>
        </p:nvSpPr>
        <p:spPr>
          <a:xfrm>
            <a:off x="8229600" y="0"/>
            <a:ext cx="914400" cy="914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13</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Gamma :-</a:t>
            </a:r>
            <a:endParaRPr lang="en-US" dirty="0"/>
          </a:p>
        </p:txBody>
      </p:sp>
      <p:sp>
        <p:nvSpPr>
          <p:cNvPr id="3" name="Content Placeholder 2"/>
          <p:cNvSpPr>
            <a:spLocks noGrp="1"/>
          </p:cNvSpPr>
          <p:nvPr>
            <p:ph idx="1"/>
          </p:nvPr>
        </p:nvSpPr>
        <p:spPr/>
        <p:txBody>
          <a:bodyPr>
            <a:normAutofit/>
          </a:bodyPr>
          <a:lstStyle/>
          <a:p>
            <a:r>
              <a:rPr lang="en-US" sz="2400" dirty="0" smtClean="0"/>
              <a:t>The gamma parameter defines how far the influence of a single training example reaches, with low values meaning ‘far’ and high values meaning ‘close’. In other words, with low gamma, points far away from plausible </a:t>
            </a:r>
            <a:r>
              <a:rPr lang="en-US" sz="2400" dirty="0" err="1" smtClean="0"/>
              <a:t>seperation</a:t>
            </a:r>
            <a:r>
              <a:rPr lang="en-US" sz="2400" dirty="0" smtClean="0"/>
              <a:t> line are considered in calculation for the </a:t>
            </a:r>
            <a:r>
              <a:rPr lang="en-US" sz="2400" dirty="0" err="1" smtClean="0"/>
              <a:t>seperation</a:t>
            </a:r>
            <a:r>
              <a:rPr lang="en-US" sz="2400" dirty="0" smtClean="0"/>
              <a:t> line. Where as high gamma means the points close to plausible line are considered in calculation.</a:t>
            </a:r>
            <a:endParaRPr lang="en-US" sz="2400" dirty="0"/>
          </a:p>
        </p:txBody>
      </p:sp>
      <p:pic>
        <p:nvPicPr>
          <p:cNvPr id="4" name="Picture 3" descr="9.png"/>
          <p:cNvPicPr>
            <a:picLocks noChangeAspect="1"/>
          </p:cNvPicPr>
          <p:nvPr/>
        </p:nvPicPr>
        <p:blipFill>
          <a:blip r:embed="rId2"/>
          <a:stretch>
            <a:fillRect/>
          </a:stretch>
        </p:blipFill>
        <p:spPr>
          <a:xfrm>
            <a:off x="0" y="4572000"/>
            <a:ext cx="4648200" cy="2286000"/>
          </a:xfrm>
          <a:prstGeom prst="rect">
            <a:avLst/>
          </a:prstGeom>
        </p:spPr>
      </p:pic>
      <p:pic>
        <p:nvPicPr>
          <p:cNvPr id="5" name="Picture 4" descr="10.png"/>
          <p:cNvPicPr>
            <a:picLocks noChangeAspect="1"/>
          </p:cNvPicPr>
          <p:nvPr/>
        </p:nvPicPr>
        <p:blipFill>
          <a:blip r:embed="rId3"/>
          <a:stretch>
            <a:fillRect/>
          </a:stretch>
        </p:blipFill>
        <p:spPr>
          <a:xfrm>
            <a:off x="4495800" y="4572000"/>
            <a:ext cx="4648200" cy="2286000"/>
          </a:xfrm>
          <a:prstGeom prst="rect">
            <a:avLst/>
          </a:prstGeom>
        </p:spPr>
      </p:pic>
      <p:sp>
        <p:nvSpPr>
          <p:cNvPr id="6" name="12-Point Star 5"/>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14</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t>.</a:t>
            </a:r>
            <a:r>
              <a:rPr lang="en-US" b="1" dirty="0" smtClean="0"/>
              <a:t> </a:t>
            </a:r>
            <a:endParaRPr lang="en-US" b="1" dirty="0"/>
          </a:p>
        </p:txBody>
      </p:sp>
      <p:pic>
        <p:nvPicPr>
          <p:cNvPr id="4" name="Content Placeholder 3" descr="13.png"/>
          <p:cNvPicPr>
            <a:picLocks noGrp="1" noChangeAspect="1"/>
          </p:cNvPicPr>
          <p:nvPr>
            <p:ph idx="1"/>
          </p:nvPr>
        </p:nvPicPr>
        <p:blipFill>
          <a:blip r:embed="rId2"/>
          <a:stretch>
            <a:fillRect/>
          </a:stretch>
        </p:blipFill>
        <p:spPr>
          <a:xfrm>
            <a:off x="0" y="1981200"/>
            <a:ext cx="9144000" cy="4876800"/>
          </a:xfr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15</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pic>
        <p:nvPicPr>
          <p:cNvPr id="4" name="Content Placeholder 3" descr="14.png"/>
          <p:cNvPicPr>
            <a:picLocks noGrp="1" noChangeAspect="1"/>
          </p:cNvPicPr>
          <p:nvPr>
            <p:ph idx="1"/>
          </p:nvPr>
        </p:nvPicPr>
        <p:blipFill>
          <a:blip r:embed="rId2"/>
          <a:stretch>
            <a:fillRect/>
          </a:stretch>
        </p:blipFill>
        <p:spPr>
          <a:xfrm>
            <a:off x="0" y="2133600"/>
            <a:ext cx="9144000" cy="4724400"/>
          </a:xfr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16</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pic>
        <p:nvPicPr>
          <p:cNvPr id="5" name="Content Placeholder 4" descr="16.jpeg"/>
          <p:cNvPicPr>
            <a:picLocks noGrp="1" noChangeAspect="1"/>
          </p:cNvPicPr>
          <p:nvPr>
            <p:ph idx="1"/>
          </p:nvPr>
        </p:nvPicPr>
        <p:blipFill>
          <a:blip r:embed="rId2"/>
          <a:stretch>
            <a:fillRect/>
          </a:stretch>
        </p:blipFill>
        <p:spPr>
          <a:xfrm>
            <a:off x="0" y="1447800"/>
            <a:ext cx="9144000" cy="5410199"/>
          </a:xfrm>
        </p:spPr>
      </p:pic>
      <p:sp>
        <p:nvSpPr>
          <p:cNvPr id="4" name="12-Point Star 3"/>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17</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sp>
        <p:nvSpPr>
          <p:cNvPr id="3" name="Content Placeholder 2"/>
          <p:cNvSpPr>
            <a:spLocks noGrp="1"/>
          </p:cNvSpPr>
          <p:nvPr>
            <p:ph idx="1"/>
          </p:nvPr>
        </p:nvSpPr>
        <p:spPr/>
        <p:txBody>
          <a:bodyPr/>
          <a:lstStyle/>
          <a:p>
            <a:r>
              <a:rPr lang="en-US" sz="4000" b="1" dirty="0" smtClean="0">
                <a:solidFill>
                  <a:srgbClr val="C00000"/>
                </a:solidFill>
              </a:rPr>
              <a:t>SVM(support </a:t>
            </a:r>
            <a:r>
              <a:rPr lang="en-US" sz="4000" b="1" dirty="0" err="1" smtClean="0">
                <a:solidFill>
                  <a:srgbClr val="C00000"/>
                </a:solidFill>
              </a:rPr>
              <a:t>vertor</a:t>
            </a:r>
            <a:r>
              <a:rPr lang="en-US" sz="4000" b="1" dirty="0" smtClean="0">
                <a:solidFill>
                  <a:srgbClr val="C00000"/>
                </a:solidFill>
              </a:rPr>
              <a:t> machine) implementation in python:-</a:t>
            </a:r>
          </a:p>
          <a:p>
            <a:pPr>
              <a:buNone/>
            </a:pPr>
            <a:endParaRPr lang="en-US" sz="4000" b="1" dirty="0" smtClean="0">
              <a:solidFill>
                <a:srgbClr val="C00000"/>
              </a:solidFill>
            </a:endParaRPr>
          </a:p>
          <a:p>
            <a:pPr>
              <a:buNone/>
            </a:pPr>
            <a:endParaRPr lang="en-US" dirty="0"/>
          </a:p>
        </p:txBody>
      </p:sp>
      <p:sp>
        <p:nvSpPr>
          <p:cNvPr id="4" name="Oval 3"/>
          <p:cNvSpPr/>
          <p:nvPr/>
        </p:nvSpPr>
        <p:spPr>
          <a:xfrm>
            <a:off x="1066800" y="3581400"/>
            <a:ext cx="68580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smtClean="0">
                <a:solidFill>
                  <a:srgbClr val="C00000"/>
                </a:solidFill>
              </a:rPr>
              <a:t>Jupyter</a:t>
            </a:r>
            <a:r>
              <a:rPr lang="en-US" sz="3600" b="1" dirty="0" smtClean="0">
                <a:solidFill>
                  <a:srgbClr val="C00000"/>
                </a:solidFill>
              </a:rPr>
              <a:t> notebook</a:t>
            </a:r>
            <a:endParaRPr lang="en-US" sz="3600" b="1" dirty="0">
              <a:solidFill>
                <a:srgbClr val="C00000"/>
              </a:solidFill>
            </a:endParaRPr>
          </a:p>
        </p:txBody>
      </p:sp>
      <p:sp>
        <p:nvSpPr>
          <p:cNvPr id="6" name="Right Arrow 5"/>
          <p:cNvSpPr/>
          <p:nvPr/>
        </p:nvSpPr>
        <p:spPr>
          <a:xfrm>
            <a:off x="6629400" y="4876800"/>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C00000"/>
              </a:solidFill>
            </a:endParaRPr>
          </a:p>
        </p:txBody>
      </p:sp>
      <p:sp>
        <p:nvSpPr>
          <p:cNvPr id="7" name="12-Point Star 6"/>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18</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machine learning?</a:t>
            </a:r>
            <a:endParaRPr lang="en-US" dirty="0"/>
          </a:p>
        </p:txBody>
      </p:sp>
      <p:sp>
        <p:nvSpPr>
          <p:cNvPr id="3" name="Content Placeholder 2"/>
          <p:cNvSpPr>
            <a:spLocks noGrp="1"/>
          </p:cNvSpPr>
          <p:nvPr>
            <p:ph idx="1"/>
          </p:nvPr>
        </p:nvSpPr>
        <p:spPr/>
        <p:txBody>
          <a:bodyPr/>
          <a:lstStyle/>
          <a:p>
            <a:r>
              <a:rPr lang="en-US" dirty="0" smtClean="0"/>
              <a:t>Machine learning is the scientific study of algorithms and statistical models that computer systems use to perform a specific task without using explicit instructions, relying on patterns and inference instead. It is seen as a subset of artificial intelligence.</a:t>
            </a:r>
            <a:endParaRPr lang="en-US" dirty="0"/>
          </a:p>
        </p:txBody>
      </p:sp>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sp>
        <p:nvSpPr>
          <p:cNvPr id="3" name="Content Placeholder 2"/>
          <p:cNvSpPr>
            <a:spLocks noGrp="1"/>
          </p:cNvSpPr>
          <p:nvPr>
            <p:ph idx="1"/>
          </p:nvPr>
        </p:nvSpPr>
        <p:spPr/>
        <p:txBody>
          <a:bodyPr>
            <a:normAutofit/>
          </a:bodyPr>
          <a:lstStyle/>
          <a:p>
            <a:pPr algn="ctr">
              <a:buNone/>
            </a:pPr>
            <a:r>
              <a:rPr lang="en-US" sz="6600" b="1" dirty="0" smtClean="0">
                <a:solidFill>
                  <a:srgbClr val="002060"/>
                </a:solidFill>
              </a:rPr>
              <a:t>THANK YOU</a:t>
            </a:r>
            <a:endParaRPr lang="en-US" sz="6600" b="1" dirty="0">
              <a:solidFill>
                <a:srgbClr val="002060"/>
              </a:solidFill>
            </a:endParaRPr>
          </a:p>
        </p:txBody>
      </p:sp>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19</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pic>
        <p:nvPicPr>
          <p:cNvPr id="4" name="Content Placeholder 3" descr="56.jpg"/>
          <p:cNvPicPr>
            <a:picLocks noGrp="1" noChangeAspect="1"/>
          </p:cNvPicPr>
          <p:nvPr>
            <p:ph idx="1"/>
          </p:nvPr>
        </p:nvPicPr>
        <p:blipFill>
          <a:blip r:embed="rId2"/>
          <a:stretch>
            <a:fillRect/>
          </a:stretch>
        </p:blipFill>
        <p:spPr>
          <a:xfrm>
            <a:off x="0" y="1935163"/>
            <a:ext cx="9144000" cy="4922837"/>
          </a:xfr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2</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rPr>
              <a:t>Support Vector Machine(SVM):</a:t>
            </a:r>
            <a:endParaRPr lang="en-US" b="1"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a:t>
            </a:r>
            <a:r>
              <a:rPr lang="en-US" b="1" dirty="0" smtClean="0"/>
              <a:t>Support Vector Machine</a:t>
            </a:r>
            <a:r>
              <a:rPr lang="en-US" dirty="0" smtClean="0"/>
              <a:t>” (</a:t>
            </a:r>
            <a:r>
              <a:rPr lang="en-US" b="1" dirty="0" smtClean="0"/>
              <a:t>SVM</a:t>
            </a:r>
            <a:r>
              <a:rPr lang="en-US" dirty="0" smtClean="0"/>
              <a:t>) is a supervised learning.</a:t>
            </a:r>
          </a:p>
          <a:p>
            <a:r>
              <a:rPr lang="en-US" b="1" dirty="0" smtClean="0"/>
              <a:t>Machine learning</a:t>
            </a:r>
            <a:r>
              <a:rPr lang="en-US" dirty="0" smtClean="0"/>
              <a:t> algorithm which can be used for both classification or regression challenges. </a:t>
            </a:r>
          </a:p>
          <a:p>
            <a:r>
              <a:rPr lang="en-US" dirty="0" smtClean="0"/>
              <a:t> It is mostly used in classification problems.</a:t>
            </a:r>
          </a:p>
          <a:p>
            <a:r>
              <a:rPr lang="en-US" b="1" dirty="0" smtClean="0"/>
              <a:t>Support Vector Machine</a:t>
            </a:r>
            <a:r>
              <a:rPr lang="en-US" dirty="0" smtClean="0"/>
              <a:t> is a frontier which best segregates the two classes (hyper-plane/ line).</a:t>
            </a:r>
            <a:endParaRPr lang="en-US" dirty="0"/>
          </a:p>
        </p:txBody>
      </p:sp>
      <p:sp>
        <p:nvSpPr>
          <p:cNvPr id="4" name="12-Point Star 3"/>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SVM</a:t>
            </a:r>
            <a:endParaRPr lang="en-US" dirty="0"/>
          </a:p>
        </p:txBody>
      </p:sp>
      <p:sp>
        <p:nvSpPr>
          <p:cNvPr id="3" name="Content Placeholder 2"/>
          <p:cNvSpPr>
            <a:spLocks noGrp="1"/>
          </p:cNvSpPr>
          <p:nvPr>
            <p:ph idx="1"/>
          </p:nvPr>
        </p:nvSpPr>
        <p:spPr/>
        <p:txBody>
          <a:bodyPr/>
          <a:lstStyle/>
          <a:p>
            <a:r>
              <a:rPr lang="en-US" dirty="0" smtClean="0"/>
              <a:t>An SVM model is basically a representation of different classes in a </a:t>
            </a:r>
            <a:r>
              <a:rPr lang="en-US" dirty="0" err="1" smtClean="0"/>
              <a:t>hyperplane</a:t>
            </a:r>
            <a:r>
              <a:rPr lang="en-US" dirty="0" smtClean="0"/>
              <a:t> in multidimensional space. The </a:t>
            </a:r>
            <a:r>
              <a:rPr lang="en-US" dirty="0" err="1" smtClean="0"/>
              <a:t>hyperplane</a:t>
            </a:r>
            <a:r>
              <a:rPr lang="en-US" dirty="0" smtClean="0"/>
              <a:t> will be generated in an iterative manner by SVM so that the error can be minimized. The goal of SVM is to divide the datasets into classes to find a maximum marginal </a:t>
            </a:r>
            <a:r>
              <a:rPr lang="en-US" dirty="0" err="1" smtClean="0"/>
              <a:t>hyperplane</a:t>
            </a:r>
            <a:r>
              <a:rPr lang="en-US" dirty="0" smtClean="0"/>
              <a:t> (MMH).</a:t>
            </a:r>
            <a:endParaRPr lang="en-US" dirty="0"/>
          </a:p>
        </p:txBody>
      </p:sp>
      <p:pic>
        <p:nvPicPr>
          <p:cNvPr id="4" name="Picture 3" descr="3.png"/>
          <p:cNvPicPr>
            <a:picLocks noChangeAspect="1"/>
          </p:cNvPicPr>
          <p:nvPr/>
        </p:nvPicPr>
        <p:blipFill>
          <a:blip r:embed="rId2"/>
          <a:stretch>
            <a:fillRect/>
          </a:stretch>
        </p:blipFill>
        <p:spPr>
          <a:xfrm>
            <a:off x="1219200" y="4343400"/>
            <a:ext cx="6096000" cy="2514600"/>
          </a:xfrm>
          <a:prstGeom prst="rect">
            <a:avLst/>
          </a:prstGeo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4</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The followings are important concepts in SVM −</a:t>
            </a:r>
            <a:endParaRPr lang="en-US" sz="3600" b="1"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800" b="1" dirty="0" smtClean="0"/>
              <a:t>Support vectors:- </a:t>
            </a:r>
            <a:r>
              <a:rPr lang="en-US" dirty="0" err="1" smtClean="0"/>
              <a:t>Datapoint</a:t>
            </a:r>
            <a:r>
              <a:rPr lang="en-US" dirty="0" smtClean="0"/>
              <a:t> </a:t>
            </a:r>
            <a:r>
              <a:rPr lang="en-US" dirty="0" smtClean="0"/>
              <a:t>that are closest to the </a:t>
            </a:r>
            <a:r>
              <a:rPr lang="en-US" dirty="0" err="1" smtClean="0"/>
              <a:t>hyperplane</a:t>
            </a:r>
            <a:r>
              <a:rPr lang="en-US" dirty="0" smtClean="0"/>
              <a:t> is called support vectors. Separating line will be defined with the help of these data </a:t>
            </a:r>
            <a:r>
              <a:rPr lang="en-US" dirty="0" smtClean="0"/>
              <a:t>points.</a:t>
            </a:r>
          </a:p>
          <a:p>
            <a:pPr marL="514350" indent="-514350">
              <a:buFont typeface="+mj-lt"/>
              <a:buAutoNum type="arabicPeriod"/>
            </a:pPr>
            <a:endParaRPr lang="en-US" b="1" dirty="0" smtClean="0"/>
          </a:p>
          <a:p>
            <a:pPr marL="514350" indent="-514350">
              <a:buFont typeface="+mj-lt"/>
              <a:buAutoNum type="arabicPeriod"/>
            </a:pPr>
            <a:r>
              <a:rPr lang="en-US" b="1" dirty="0" err="1" smtClean="0"/>
              <a:t>Hyperplane</a:t>
            </a:r>
            <a:r>
              <a:rPr lang="en-US" dirty="0" smtClean="0"/>
              <a:t> </a:t>
            </a:r>
            <a:r>
              <a:rPr lang="en-US" dirty="0" smtClean="0"/>
              <a:t>− As we can see in the above diagram, it is a decision plane or space which is divided between a set of objects having different </a:t>
            </a:r>
            <a:r>
              <a:rPr lang="en-US" dirty="0" smtClean="0"/>
              <a:t>classes.</a:t>
            </a:r>
          </a:p>
          <a:p>
            <a:pPr marL="514350" indent="-514350">
              <a:buFont typeface="+mj-lt"/>
              <a:buAutoNum type="arabicPeriod"/>
            </a:pPr>
            <a:endParaRPr lang="en-US" b="1" dirty="0" smtClean="0"/>
          </a:p>
          <a:p>
            <a:pPr marL="514350" indent="-514350">
              <a:buFont typeface="+mj-lt"/>
              <a:buAutoNum type="arabicPeriod"/>
            </a:pPr>
            <a:r>
              <a:rPr lang="en-US" b="1" dirty="0" smtClean="0"/>
              <a:t>Margin</a:t>
            </a:r>
            <a:r>
              <a:rPr lang="en-US" dirty="0" smtClean="0"/>
              <a:t> </a:t>
            </a:r>
            <a:r>
              <a:rPr lang="en-US" dirty="0" smtClean="0"/>
              <a:t>−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endParaRPr lang="en-US" dirty="0"/>
          </a:p>
        </p:txBody>
      </p:sp>
      <p:sp>
        <p:nvSpPr>
          <p:cNvPr id="4" name="12-Point Star 3"/>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5</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are Support Vectors?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sz="2400" dirty="0" smtClean="0"/>
          </a:p>
          <a:p>
            <a:endParaRPr lang="en-US" sz="2400" dirty="0" smtClean="0"/>
          </a:p>
          <a:p>
            <a:endParaRPr lang="en-US" sz="2400" dirty="0" smtClean="0"/>
          </a:p>
          <a:p>
            <a:r>
              <a:rPr lang="en-US" sz="2400" dirty="0" smtClean="0"/>
              <a:t>Support </a:t>
            </a:r>
            <a:r>
              <a:rPr lang="en-US" sz="2400" dirty="0" smtClean="0"/>
              <a:t>vectors are the data points nearest to the </a:t>
            </a:r>
            <a:r>
              <a:rPr lang="en-US" sz="2400" dirty="0" err="1" smtClean="0"/>
              <a:t>hyperplane</a:t>
            </a:r>
            <a:r>
              <a:rPr lang="en-US" sz="2400" dirty="0" smtClean="0"/>
              <a:t>, the points of a data set that, if removed, would alter the position of the dividing </a:t>
            </a:r>
            <a:r>
              <a:rPr lang="en-US" sz="2400" dirty="0" err="1" smtClean="0"/>
              <a:t>hyperplanes</a:t>
            </a:r>
            <a:r>
              <a:rPr lang="en-US" sz="2400" dirty="0" smtClean="0"/>
              <a:t>. </a:t>
            </a:r>
            <a:r>
              <a:rPr lang="en-US" sz="2400" dirty="0" smtClean="0"/>
              <a:t>Because of this, they can be considered the critical elements of a data set, they are what help us build our SVM.</a:t>
            </a:r>
            <a:endParaRPr lang="en-US" sz="2400" dirty="0"/>
          </a:p>
        </p:txBody>
      </p:sp>
      <p:pic>
        <p:nvPicPr>
          <p:cNvPr id="5" name="Picture 4" descr="1.png"/>
          <p:cNvPicPr>
            <a:picLocks noChangeAspect="1"/>
          </p:cNvPicPr>
          <p:nvPr/>
        </p:nvPicPr>
        <p:blipFill>
          <a:blip r:embed="rId2"/>
          <a:stretch>
            <a:fillRect/>
          </a:stretch>
        </p:blipFill>
        <p:spPr>
          <a:xfrm>
            <a:off x="0" y="1752600"/>
            <a:ext cx="9144000" cy="2791066"/>
          </a:xfrm>
          <a:prstGeom prst="rect">
            <a:avLst/>
          </a:prstGeom>
        </p:spPr>
      </p:pic>
      <p:sp>
        <p:nvSpPr>
          <p:cNvPr id="6" name="12-Point Star 5"/>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6</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a:t>
            </a:r>
            <a:r>
              <a:rPr lang="en-US" b="1" dirty="0" err="1" smtClean="0"/>
              <a:t>H</a:t>
            </a:r>
            <a:r>
              <a:rPr lang="en-US" b="1" dirty="0" err="1" smtClean="0"/>
              <a:t>yperplane</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2800" b="1" dirty="0" err="1" smtClean="0"/>
              <a:t>Hyperplanes</a:t>
            </a:r>
            <a:r>
              <a:rPr lang="en-US" sz="2800" b="1" dirty="0" smtClean="0"/>
              <a:t> as decision </a:t>
            </a:r>
            <a:r>
              <a:rPr lang="en-US" sz="2800" b="1" dirty="0" err="1" smtClean="0"/>
              <a:t>surfacess</a:t>
            </a:r>
            <a:r>
              <a:rPr lang="en-US" sz="2800" b="1" dirty="0" smtClean="0"/>
              <a:t>:</a:t>
            </a:r>
          </a:p>
          <a:p>
            <a:pPr marL="514350" indent="-514350">
              <a:buFont typeface="+mj-lt"/>
              <a:buAutoNum type="arabicPeriod"/>
            </a:pPr>
            <a:r>
              <a:rPr lang="en-US" sz="2400" dirty="0" smtClean="0"/>
              <a:t>A </a:t>
            </a:r>
            <a:r>
              <a:rPr lang="en-US" sz="2400" dirty="0" err="1" smtClean="0"/>
              <a:t>hyperplanes</a:t>
            </a:r>
            <a:r>
              <a:rPr lang="en-US" sz="2400" dirty="0" smtClean="0"/>
              <a:t> is a linear decision surface that splits the space into two parts;</a:t>
            </a:r>
          </a:p>
          <a:p>
            <a:pPr marL="514350" indent="-514350">
              <a:buFont typeface="+mj-lt"/>
              <a:buAutoNum type="arabicPeriod"/>
            </a:pPr>
            <a:r>
              <a:rPr lang="en-US" sz="2400" dirty="0" smtClean="0"/>
              <a:t>It is obvious that a </a:t>
            </a:r>
            <a:r>
              <a:rPr lang="en-US" sz="2400" dirty="0" err="1" smtClean="0"/>
              <a:t>hyperplane</a:t>
            </a:r>
            <a:r>
              <a:rPr lang="en-US" sz="2400" dirty="0" smtClean="0"/>
              <a:t> is a binary classifier.</a:t>
            </a:r>
          </a:p>
          <a:p>
            <a:pPr marL="514350" indent="-514350">
              <a:buNone/>
            </a:pPr>
            <a:endParaRPr lang="en-US" sz="2400" dirty="0"/>
          </a:p>
          <a:p>
            <a:pPr>
              <a:buNone/>
            </a:pPr>
            <a:endParaRPr lang="en-US" sz="2800" b="1" dirty="0" smtClean="0"/>
          </a:p>
        </p:txBody>
      </p:sp>
      <p:pic>
        <p:nvPicPr>
          <p:cNvPr id="4" name="Picture 3" descr="2.png"/>
          <p:cNvPicPr>
            <a:picLocks noChangeAspect="1"/>
          </p:cNvPicPr>
          <p:nvPr/>
        </p:nvPicPr>
        <p:blipFill>
          <a:blip r:embed="rId2"/>
          <a:stretch>
            <a:fillRect/>
          </a:stretch>
        </p:blipFill>
        <p:spPr>
          <a:xfrm>
            <a:off x="0" y="3885785"/>
            <a:ext cx="9144000" cy="2972215"/>
          </a:xfrm>
          <a:prstGeom prst="rect">
            <a:avLst/>
          </a:prstGeom>
        </p:spPr>
      </p:pic>
      <p:sp>
        <p:nvSpPr>
          <p:cNvPr id="5" name="12-Point Star 4"/>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7</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t>
            </a:r>
            <a:endParaRPr lang="en-US" dirty="0"/>
          </a:p>
        </p:txBody>
      </p:sp>
      <p:sp>
        <p:nvSpPr>
          <p:cNvPr id="3" name="Content Placeholder 2"/>
          <p:cNvSpPr>
            <a:spLocks noGrp="1"/>
          </p:cNvSpPr>
          <p:nvPr>
            <p:ph idx="1"/>
          </p:nvPr>
        </p:nvSpPr>
        <p:spPr/>
        <p:txBody>
          <a:bodyPr/>
          <a:lstStyle/>
          <a:p>
            <a:r>
              <a:rPr lang="en-US" dirty="0" smtClean="0"/>
              <a:t>Geometry tells us that a </a:t>
            </a:r>
            <a:r>
              <a:rPr lang="en-US" dirty="0" err="1" smtClean="0"/>
              <a:t>hyperplane</a:t>
            </a:r>
            <a:r>
              <a:rPr lang="en-US" dirty="0" smtClean="0"/>
              <a:t> is a subspace of one dimension less than its ambient space. For instance, a </a:t>
            </a:r>
            <a:r>
              <a:rPr lang="en-US" dirty="0" err="1" smtClean="0"/>
              <a:t>hyperplane</a:t>
            </a:r>
            <a:r>
              <a:rPr lang="en-US" dirty="0" smtClean="0"/>
              <a:t> of an n-dimensional space is a flat subset with dimension n − 1. By its nature, it separates the space into two half spaces.</a:t>
            </a:r>
            <a:endParaRPr lang="en-US" dirty="0"/>
          </a:p>
        </p:txBody>
      </p:sp>
      <p:sp>
        <p:nvSpPr>
          <p:cNvPr id="4" name="12-Point Star 3"/>
          <p:cNvSpPr/>
          <p:nvPr/>
        </p:nvSpPr>
        <p:spPr>
          <a:xfrm>
            <a:off x="8229600" y="0"/>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8</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1540</TotalTime>
  <Words>834</Words>
  <Application>Microsoft Office PowerPoint</Application>
  <PresentationFormat>On-screen Show (4:3)</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Machine Learning</vt:lpstr>
      <vt:lpstr>What is machine learning?</vt:lpstr>
      <vt:lpstr>.</vt:lpstr>
      <vt:lpstr>Support Vector Machine(SVM):</vt:lpstr>
      <vt:lpstr>Working of SVM</vt:lpstr>
      <vt:lpstr>The followings are important concepts in SVM −</vt:lpstr>
      <vt:lpstr> What are Support Vectors?</vt:lpstr>
      <vt:lpstr>What’s a Hyperplane?</vt:lpstr>
      <vt:lpstr>.</vt:lpstr>
      <vt:lpstr>What’s a margin ?</vt:lpstr>
      <vt:lpstr>Good and Bad margin:</vt:lpstr>
      <vt:lpstr>Tuning parameters:</vt:lpstr>
      <vt:lpstr>B. Regularization:- </vt:lpstr>
      <vt:lpstr>.</vt:lpstr>
      <vt:lpstr>C. Gamma :-</vt:lpstr>
      <vt:lpstr>. </vt:lpstr>
      <vt:lpstr>.</vt:lpstr>
      <vt:lpstr>.</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Dell</dc:creator>
  <cp:lastModifiedBy>Dell</cp:lastModifiedBy>
  <cp:revision>69</cp:revision>
  <dcterms:created xsi:type="dcterms:W3CDTF">2019-11-10T04:49:25Z</dcterms:created>
  <dcterms:modified xsi:type="dcterms:W3CDTF">2019-11-11T06:32:05Z</dcterms:modified>
</cp:coreProperties>
</file>