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821"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0000"/>
          </a:solidFill>
        </p:spPr>
        <p:txBody>
          <a:bodyPr wrap="square" lIns="0" tIns="0" rIns="0" bIns="0" rtlCol="0"/>
          <a:lstStyle/>
          <a:p>
            <a:endParaRPr/>
          </a:p>
        </p:txBody>
      </p:sp>
      <p:sp>
        <p:nvSpPr>
          <p:cNvPr id="2" name="Holder 2"/>
          <p:cNvSpPr>
            <a:spLocks noGrp="1"/>
          </p:cNvSpPr>
          <p:nvPr>
            <p:ph type="ctrTitle"/>
          </p:nvPr>
        </p:nvSpPr>
        <p:spPr>
          <a:xfrm>
            <a:off x="2637027" y="2120544"/>
            <a:ext cx="6917944" cy="941069"/>
          </a:xfrm>
          <a:prstGeom prst="rect">
            <a:avLst/>
          </a:prstGeom>
        </p:spPr>
        <p:txBody>
          <a:bodyPr wrap="square" lIns="0" tIns="0" rIns="0" bIns="0">
            <a:spAutoFit/>
          </a:bodyPr>
          <a:lstStyle>
            <a:lvl1pPr>
              <a:defRPr sz="6000" b="0" i="0">
                <a:solidFill>
                  <a:schemeClr val="bg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0D0D0D"/>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0D0D0D"/>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0D0D0D"/>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sp>
        <p:nvSpPr>
          <p:cNvPr id="17" name="bg object 17"/>
          <p:cNvSpPr/>
          <p:nvPr/>
        </p:nvSpPr>
        <p:spPr>
          <a:xfrm>
            <a:off x="9209531" y="2964179"/>
            <a:ext cx="2981960" cy="3210560"/>
          </a:xfrm>
          <a:custGeom>
            <a:avLst/>
            <a:gdLst/>
            <a:ahLst/>
            <a:cxnLst/>
            <a:rect l="l" t="t" r="r" b="b"/>
            <a:pathLst>
              <a:path w="2981959" h="3210560">
                <a:moveTo>
                  <a:pt x="2979420" y="0"/>
                </a:moveTo>
                <a:lnTo>
                  <a:pt x="2066544" y="912749"/>
                </a:lnTo>
              </a:path>
              <a:path w="2981959" h="3210560">
                <a:moveTo>
                  <a:pt x="2981833" y="228600"/>
                </a:moveTo>
                <a:lnTo>
                  <a:pt x="0" y="3210458"/>
                </a:lnTo>
              </a:path>
            </a:pathLst>
          </a:custGeom>
          <a:ln w="9144">
            <a:solidFill>
              <a:srgbClr val="FFFFFF"/>
            </a:solidFill>
          </a:ln>
        </p:spPr>
        <p:txBody>
          <a:bodyPr wrap="square" lIns="0" tIns="0" rIns="0" bIns="0" rtlCol="0"/>
          <a:lstStyle/>
          <a:p>
            <a:endParaRPr/>
          </a:p>
        </p:txBody>
      </p:sp>
      <p:sp>
        <p:nvSpPr>
          <p:cNvPr id="18" name="bg object 18"/>
          <p:cNvSpPr/>
          <p:nvPr/>
        </p:nvSpPr>
        <p:spPr>
          <a:xfrm>
            <a:off x="10294619" y="3287267"/>
            <a:ext cx="1896745" cy="1896745"/>
          </a:xfrm>
          <a:custGeom>
            <a:avLst/>
            <a:gdLst/>
            <a:ahLst/>
            <a:cxnLst/>
            <a:rect l="l" t="t" r="r" b="b"/>
            <a:pathLst>
              <a:path w="1896745" h="1896745">
                <a:moveTo>
                  <a:pt x="1896490" y="0"/>
                </a:moveTo>
                <a:lnTo>
                  <a:pt x="0" y="1896491"/>
                </a:lnTo>
              </a:path>
            </a:pathLst>
          </a:custGeom>
          <a:ln w="9144">
            <a:solidFill>
              <a:srgbClr val="FFFFFF"/>
            </a:solidFill>
          </a:ln>
        </p:spPr>
        <p:txBody>
          <a:bodyPr wrap="square" lIns="0" tIns="0" rIns="0" bIns="0" rtlCol="0"/>
          <a:lstStyle/>
          <a:p>
            <a:endParaRPr/>
          </a:p>
        </p:txBody>
      </p:sp>
      <p:sp>
        <p:nvSpPr>
          <p:cNvPr id="19" name="bg object 19"/>
          <p:cNvSpPr/>
          <p:nvPr/>
        </p:nvSpPr>
        <p:spPr>
          <a:xfrm>
            <a:off x="10443971" y="3131820"/>
            <a:ext cx="1746250" cy="1746250"/>
          </a:xfrm>
          <a:custGeom>
            <a:avLst/>
            <a:gdLst/>
            <a:ahLst/>
            <a:cxnLst/>
            <a:rect l="l" t="t" r="r" b="b"/>
            <a:pathLst>
              <a:path w="1746250" h="1746250">
                <a:moveTo>
                  <a:pt x="1745742" y="0"/>
                </a:moveTo>
                <a:lnTo>
                  <a:pt x="0" y="1745741"/>
                </a:lnTo>
              </a:path>
            </a:pathLst>
          </a:custGeom>
          <a:ln w="27432">
            <a:solidFill>
              <a:srgbClr val="FFFFFF"/>
            </a:solidFill>
          </a:ln>
        </p:spPr>
        <p:txBody>
          <a:bodyPr wrap="square" lIns="0" tIns="0" rIns="0" bIns="0" rtlCol="0"/>
          <a:lstStyle/>
          <a:p>
            <a:endParaRPr/>
          </a:p>
        </p:txBody>
      </p:sp>
      <p:sp>
        <p:nvSpPr>
          <p:cNvPr id="20" name="bg object 20"/>
          <p:cNvSpPr/>
          <p:nvPr/>
        </p:nvSpPr>
        <p:spPr>
          <a:xfrm>
            <a:off x="10919459" y="3683508"/>
            <a:ext cx="1270000" cy="1270000"/>
          </a:xfrm>
          <a:custGeom>
            <a:avLst/>
            <a:gdLst/>
            <a:ahLst/>
            <a:cxnLst/>
            <a:rect l="l" t="t" r="r" b="b"/>
            <a:pathLst>
              <a:path w="1270000" h="1270000">
                <a:moveTo>
                  <a:pt x="1270000" y="0"/>
                </a:moveTo>
                <a:lnTo>
                  <a:pt x="0" y="1270000"/>
                </a:lnTo>
              </a:path>
            </a:pathLst>
          </a:custGeom>
          <a:ln w="27432">
            <a:solidFill>
              <a:srgbClr val="FFFFFF"/>
            </a:solidFill>
          </a:ln>
        </p:spPr>
        <p:txBody>
          <a:bodyPr wrap="square" lIns="0" tIns="0" rIns="0" bIns="0" rtlCol="0"/>
          <a:lstStyle/>
          <a:p>
            <a:endParaRPr/>
          </a:p>
        </p:txBody>
      </p:sp>
      <p:sp>
        <p:nvSpPr>
          <p:cNvPr id="2" name="Holder 2"/>
          <p:cNvSpPr>
            <a:spLocks noGrp="1"/>
          </p:cNvSpPr>
          <p:nvPr>
            <p:ph type="title"/>
          </p:nvPr>
        </p:nvSpPr>
        <p:spPr>
          <a:xfrm>
            <a:off x="2372105" y="1114120"/>
            <a:ext cx="5570855" cy="329565"/>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3" name="Holder 3"/>
          <p:cNvSpPr>
            <a:spLocks noGrp="1"/>
          </p:cNvSpPr>
          <p:nvPr>
            <p:ph type="body" idx="1"/>
          </p:nvPr>
        </p:nvSpPr>
        <p:spPr>
          <a:xfrm>
            <a:off x="506907" y="1966756"/>
            <a:ext cx="11178184" cy="23374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8/11/2024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637027" y="2120544"/>
            <a:ext cx="6917944" cy="1860125"/>
          </a:xfrm>
          <a:prstGeom prst="rect">
            <a:avLst/>
          </a:prstGeom>
        </p:spPr>
        <p:txBody>
          <a:bodyPr vert="horz" wrap="square" lIns="0" tIns="13335" rIns="0" bIns="0" rtlCol="0">
            <a:spAutoFit/>
          </a:bodyPr>
          <a:lstStyle/>
          <a:p>
            <a:pPr marL="63500">
              <a:lnSpc>
                <a:spcPct val="100000"/>
              </a:lnSpc>
              <a:spcBef>
                <a:spcPts val="105"/>
              </a:spcBef>
            </a:pPr>
            <a:r>
              <a:rPr spc="-70" dirty="0"/>
              <a:t>SWIGGY</a:t>
            </a:r>
            <a:r>
              <a:rPr spc="-75" dirty="0"/>
              <a:t> </a:t>
            </a:r>
            <a:r>
              <a:rPr spc="-340" dirty="0"/>
              <a:t>DATA</a:t>
            </a:r>
            <a:r>
              <a:rPr lang="en-US" spc="-340" dirty="0"/>
              <a:t> </a:t>
            </a:r>
            <a:r>
              <a:rPr spc="-340" dirty="0"/>
              <a:t>ANALYSIS</a:t>
            </a:r>
          </a:p>
        </p:txBody>
      </p:sp>
      <p:sp>
        <p:nvSpPr>
          <p:cNvPr id="3" name="object 3"/>
          <p:cNvSpPr txBox="1"/>
          <p:nvPr/>
        </p:nvSpPr>
        <p:spPr>
          <a:xfrm>
            <a:off x="8686800" y="3568065"/>
            <a:ext cx="2743200" cy="751488"/>
          </a:xfrm>
          <a:prstGeom prst="rect">
            <a:avLst/>
          </a:prstGeom>
        </p:spPr>
        <p:txBody>
          <a:bodyPr vert="horz" wrap="square" lIns="0" tIns="12700" rIns="0" bIns="0" rtlCol="0">
            <a:spAutoFit/>
          </a:bodyPr>
          <a:lstStyle/>
          <a:p>
            <a:pPr marL="12700">
              <a:lnSpc>
                <a:spcPct val="100000"/>
              </a:lnSpc>
              <a:spcBef>
                <a:spcPts val="100"/>
              </a:spcBef>
            </a:pPr>
            <a:r>
              <a:rPr sz="2400" spc="-30" dirty="0">
                <a:solidFill>
                  <a:srgbClr val="FFFFFF"/>
                </a:solidFill>
                <a:latin typeface="Calibri"/>
                <a:cs typeface="Calibri"/>
              </a:rPr>
              <a:t>By:</a:t>
            </a:r>
            <a:r>
              <a:rPr lang="en-US" sz="2400" spc="-30" dirty="0">
                <a:solidFill>
                  <a:srgbClr val="FFFFFF"/>
                </a:solidFill>
                <a:latin typeface="Calibri"/>
                <a:cs typeface="Calibri"/>
              </a:rPr>
              <a:t> Saurabh Kumar Kushwaha</a:t>
            </a:r>
            <a:endParaRPr sz="2400" dirty="0">
              <a:latin typeface="Calibri"/>
              <a:cs typeface="Calibri"/>
            </a:endParaRPr>
          </a:p>
        </p:txBody>
      </p:sp>
      <p:pic>
        <p:nvPicPr>
          <p:cNvPr id="4" name="object 4"/>
          <p:cNvPicPr/>
          <p:nvPr/>
        </p:nvPicPr>
        <p:blipFill>
          <a:blip r:embed="rId2" cstate="print"/>
          <a:stretch>
            <a:fillRect/>
          </a:stretch>
        </p:blipFill>
        <p:spPr>
          <a:xfrm>
            <a:off x="10058400" y="600455"/>
            <a:ext cx="1975103" cy="5791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13688" y="911352"/>
            <a:ext cx="8573770" cy="1002665"/>
          </a:xfrm>
          <a:custGeom>
            <a:avLst/>
            <a:gdLst/>
            <a:ahLst/>
            <a:cxnLst/>
            <a:rect l="l" t="t" r="r" b="b"/>
            <a:pathLst>
              <a:path w="8573770" h="1002664">
                <a:moveTo>
                  <a:pt x="0" y="167132"/>
                </a:moveTo>
                <a:lnTo>
                  <a:pt x="5968" y="122555"/>
                </a:lnTo>
                <a:lnTo>
                  <a:pt x="22859" y="82803"/>
                </a:lnTo>
                <a:lnTo>
                  <a:pt x="49021" y="48895"/>
                </a:lnTo>
                <a:lnTo>
                  <a:pt x="82931" y="22860"/>
                </a:lnTo>
                <a:lnTo>
                  <a:pt x="122936" y="5969"/>
                </a:lnTo>
                <a:lnTo>
                  <a:pt x="167386" y="0"/>
                </a:lnTo>
                <a:lnTo>
                  <a:pt x="8406384" y="0"/>
                </a:lnTo>
                <a:lnTo>
                  <a:pt x="8450834" y="5969"/>
                </a:lnTo>
                <a:lnTo>
                  <a:pt x="8490839" y="22860"/>
                </a:lnTo>
                <a:lnTo>
                  <a:pt x="8524748" y="48895"/>
                </a:lnTo>
                <a:lnTo>
                  <a:pt x="8550910" y="82803"/>
                </a:lnTo>
                <a:lnTo>
                  <a:pt x="8567801" y="122555"/>
                </a:lnTo>
                <a:lnTo>
                  <a:pt x="8573769" y="167132"/>
                </a:lnTo>
                <a:lnTo>
                  <a:pt x="8573769" y="835151"/>
                </a:lnTo>
                <a:lnTo>
                  <a:pt x="8567801" y="879728"/>
                </a:lnTo>
                <a:lnTo>
                  <a:pt x="8550910" y="919480"/>
                </a:lnTo>
                <a:lnTo>
                  <a:pt x="8524748" y="953388"/>
                </a:lnTo>
                <a:lnTo>
                  <a:pt x="8490839" y="979424"/>
                </a:lnTo>
                <a:lnTo>
                  <a:pt x="8450834" y="996314"/>
                </a:lnTo>
                <a:lnTo>
                  <a:pt x="8406384" y="1002284"/>
                </a:lnTo>
                <a:lnTo>
                  <a:pt x="167386" y="1002284"/>
                </a:lnTo>
                <a:lnTo>
                  <a:pt x="122936" y="996314"/>
                </a:lnTo>
                <a:lnTo>
                  <a:pt x="82931" y="979424"/>
                </a:lnTo>
                <a:lnTo>
                  <a:pt x="49021" y="953388"/>
                </a:lnTo>
                <a:lnTo>
                  <a:pt x="22859" y="919480"/>
                </a:lnTo>
                <a:lnTo>
                  <a:pt x="5968" y="879728"/>
                </a:lnTo>
                <a:lnTo>
                  <a:pt x="0" y="835151"/>
                </a:lnTo>
                <a:lnTo>
                  <a:pt x="0" y="167132"/>
                </a:lnTo>
                <a:close/>
              </a:path>
            </a:pathLst>
          </a:custGeom>
          <a:ln w="18288">
            <a:solidFill>
              <a:srgbClr val="C41F0D"/>
            </a:solidFill>
          </a:ln>
        </p:spPr>
        <p:txBody>
          <a:bodyPr wrap="square" lIns="0" tIns="0" rIns="0" bIns="0" rtlCol="0"/>
          <a:lstStyle/>
          <a:p>
            <a:endParaRPr/>
          </a:p>
        </p:txBody>
      </p:sp>
      <p:sp>
        <p:nvSpPr>
          <p:cNvPr id="3" name="object 3"/>
          <p:cNvSpPr txBox="1">
            <a:spLocks noGrp="1"/>
          </p:cNvSpPr>
          <p:nvPr>
            <p:ph type="title"/>
          </p:nvPr>
        </p:nvSpPr>
        <p:spPr>
          <a:xfrm>
            <a:off x="2219070" y="1174826"/>
            <a:ext cx="3740785" cy="391795"/>
          </a:xfrm>
          <a:prstGeom prst="rect">
            <a:avLst/>
          </a:prstGeom>
        </p:spPr>
        <p:txBody>
          <a:bodyPr vert="horz" wrap="square" lIns="0" tIns="12700" rIns="0" bIns="0" rtlCol="0">
            <a:spAutoFit/>
          </a:bodyPr>
          <a:lstStyle/>
          <a:p>
            <a:pPr marL="12700">
              <a:lnSpc>
                <a:spcPct val="100000"/>
              </a:lnSpc>
              <a:spcBef>
                <a:spcPts val="100"/>
              </a:spcBef>
            </a:pPr>
            <a:r>
              <a:rPr sz="2400" spc="45" dirty="0">
                <a:solidFill>
                  <a:srgbClr val="FFFFFF"/>
                </a:solidFill>
                <a:latin typeface="Times New Roman"/>
                <a:cs typeface="Times New Roman"/>
              </a:rPr>
              <a:t>5</a:t>
            </a:r>
            <a:r>
              <a:rPr sz="2400" dirty="0">
                <a:solidFill>
                  <a:srgbClr val="FFFFFF"/>
                </a:solidFill>
                <a:latin typeface="Times New Roman"/>
                <a:cs typeface="Times New Roman"/>
              </a:rPr>
              <a:t>.</a:t>
            </a:r>
            <a:r>
              <a:rPr sz="2400" spc="145" dirty="0">
                <a:solidFill>
                  <a:srgbClr val="FFFFFF"/>
                </a:solidFill>
                <a:latin typeface="Times New Roman"/>
                <a:cs typeface="Times New Roman"/>
              </a:rPr>
              <a:t> </a:t>
            </a:r>
            <a:r>
              <a:rPr sz="2400" spc="-95" dirty="0">
                <a:solidFill>
                  <a:srgbClr val="FFFFFF"/>
                </a:solidFill>
                <a:latin typeface="Times New Roman"/>
                <a:cs typeface="Times New Roman"/>
              </a:rPr>
              <a:t>R</a:t>
            </a:r>
            <a:r>
              <a:rPr sz="2400" spc="-105" dirty="0">
                <a:solidFill>
                  <a:srgbClr val="FFFFFF"/>
                </a:solidFill>
                <a:latin typeface="Times New Roman"/>
                <a:cs typeface="Times New Roman"/>
              </a:rPr>
              <a:t>EVENU</a:t>
            </a:r>
            <a:r>
              <a:rPr sz="2400" dirty="0">
                <a:solidFill>
                  <a:srgbClr val="FFFFFF"/>
                </a:solidFill>
                <a:latin typeface="Times New Roman"/>
                <a:cs typeface="Times New Roman"/>
              </a:rPr>
              <a:t>E</a:t>
            </a:r>
            <a:r>
              <a:rPr sz="2400" spc="-175" dirty="0">
                <a:solidFill>
                  <a:srgbClr val="FFFFFF"/>
                </a:solidFill>
                <a:latin typeface="Times New Roman"/>
                <a:cs typeface="Times New Roman"/>
              </a:rPr>
              <a:t> </a:t>
            </a:r>
            <a:r>
              <a:rPr sz="2400" spc="-155" dirty="0">
                <a:solidFill>
                  <a:srgbClr val="FFFFFF"/>
                </a:solidFill>
                <a:latin typeface="Times New Roman"/>
                <a:cs typeface="Times New Roman"/>
              </a:rPr>
              <a:t>I</a:t>
            </a:r>
            <a:r>
              <a:rPr sz="2400" dirty="0">
                <a:solidFill>
                  <a:srgbClr val="FFFFFF"/>
                </a:solidFill>
                <a:latin typeface="Times New Roman"/>
                <a:cs typeface="Times New Roman"/>
              </a:rPr>
              <a:t>N</a:t>
            </a:r>
            <a:r>
              <a:rPr sz="2400" spc="-130" dirty="0">
                <a:solidFill>
                  <a:srgbClr val="FFFFFF"/>
                </a:solidFill>
                <a:latin typeface="Times New Roman"/>
                <a:cs typeface="Times New Roman"/>
              </a:rPr>
              <a:t> </a:t>
            </a:r>
            <a:r>
              <a:rPr sz="2400" spc="-105" dirty="0">
                <a:solidFill>
                  <a:srgbClr val="FFFFFF"/>
                </a:solidFill>
                <a:latin typeface="Times New Roman"/>
                <a:cs typeface="Times New Roman"/>
              </a:rPr>
              <a:t>EA</a:t>
            </a:r>
            <a:r>
              <a:rPr sz="2400" spc="-95" dirty="0">
                <a:solidFill>
                  <a:srgbClr val="FFFFFF"/>
                </a:solidFill>
                <a:latin typeface="Times New Roman"/>
                <a:cs typeface="Times New Roman"/>
              </a:rPr>
              <a:t>C</a:t>
            </a:r>
            <a:r>
              <a:rPr sz="2400" dirty="0">
                <a:solidFill>
                  <a:srgbClr val="FFFFFF"/>
                </a:solidFill>
                <a:latin typeface="Times New Roman"/>
                <a:cs typeface="Times New Roman"/>
              </a:rPr>
              <a:t>H</a:t>
            </a:r>
            <a:r>
              <a:rPr sz="2400" spc="-320" dirty="0">
                <a:solidFill>
                  <a:srgbClr val="FFFFFF"/>
                </a:solidFill>
                <a:latin typeface="Times New Roman"/>
                <a:cs typeface="Times New Roman"/>
              </a:rPr>
              <a:t> </a:t>
            </a:r>
            <a:r>
              <a:rPr sz="2400" spc="-105" dirty="0">
                <a:solidFill>
                  <a:srgbClr val="FFFFFF"/>
                </a:solidFill>
                <a:latin typeface="Times New Roman"/>
                <a:cs typeface="Times New Roman"/>
              </a:rPr>
              <a:t>A</a:t>
            </a:r>
            <a:r>
              <a:rPr sz="2400" spc="-95" dirty="0">
                <a:solidFill>
                  <a:srgbClr val="FFFFFF"/>
                </a:solidFill>
                <a:latin typeface="Times New Roman"/>
                <a:cs typeface="Times New Roman"/>
              </a:rPr>
              <a:t>R</a:t>
            </a:r>
            <a:r>
              <a:rPr sz="2400" spc="-105" dirty="0">
                <a:solidFill>
                  <a:srgbClr val="FFFFFF"/>
                </a:solidFill>
                <a:latin typeface="Times New Roman"/>
                <a:cs typeface="Times New Roman"/>
              </a:rPr>
              <a:t>E</a:t>
            </a:r>
            <a:r>
              <a:rPr sz="2400" dirty="0">
                <a:solidFill>
                  <a:srgbClr val="FFFFFF"/>
                </a:solidFill>
                <a:latin typeface="Times New Roman"/>
                <a:cs typeface="Times New Roman"/>
              </a:rPr>
              <a:t>A</a:t>
            </a:r>
            <a:endParaRPr sz="2400">
              <a:latin typeface="Times New Roman"/>
              <a:cs typeface="Times New Roman"/>
            </a:endParaRPr>
          </a:p>
        </p:txBody>
      </p:sp>
      <p:sp>
        <p:nvSpPr>
          <p:cNvPr id="4" name="object 4"/>
          <p:cNvSpPr txBox="1"/>
          <p:nvPr/>
        </p:nvSpPr>
        <p:spPr>
          <a:xfrm>
            <a:off x="7759445" y="3283865"/>
            <a:ext cx="4380230" cy="1636395"/>
          </a:xfrm>
          <a:prstGeom prst="rect">
            <a:avLst/>
          </a:prstGeom>
        </p:spPr>
        <p:txBody>
          <a:bodyPr vert="horz" wrap="square" lIns="0" tIns="57785" rIns="0" bIns="0" rtlCol="0">
            <a:spAutoFit/>
          </a:bodyPr>
          <a:lstStyle/>
          <a:p>
            <a:pPr marL="241300" indent="-228600">
              <a:lnSpc>
                <a:spcPct val="100000"/>
              </a:lnSpc>
              <a:spcBef>
                <a:spcPts val="455"/>
              </a:spcBef>
              <a:buFont typeface="Arial MT"/>
              <a:buChar char="•"/>
              <a:tabLst>
                <a:tab pos="241300" algn="l"/>
              </a:tabLst>
            </a:pPr>
            <a:r>
              <a:rPr sz="2600" b="1" spc="-5" dirty="0">
                <a:solidFill>
                  <a:srgbClr val="FFFFFF"/>
                </a:solidFill>
                <a:latin typeface="Calibri"/>
                <a:cs typeface="Calibri"/>
              </a:rPr>
              <a:t>Conclusion</a:t>
            </a:r>
            <a:r>
              <a:rPr sz="2200" b="1" spc="-5" dirty="0">
                <a:solidFill>
                  <a:srgbClr val="FFFFFF"/>
                </a:solidFill>
                <a:latin typeface="Calibri"/>
                <a:cs typeface="Calibri"/>
              </a:rPr>
              <a:t>:</a:t>
            </a:r>
            <a:endParaRPr sz="2200" dirty="0">
              <a:latin typeface="Calibri"/>
              <a:cs typeface="Calibri"/>
            </a:endParaRPr>
          </a:p>
          <a:p>
            <a:pPr marL="698500" marR="5080" lvl="1" indent="-228600" algn="just">
              <a:lnSpc>
                <a:spcPct val="78600"/>
              </a:lnSpc>
              <a:spcBef>
                <a:spcPts val="715"/>
              </a:spcBef>
              <a:buFont typeface="Arial MT"/>
              <a:buChar char="•"/>
              <a:tabLst>
                <a:tab pos="698500" algn="l"/>
              </a:tabLst>
            </a:pPr>
            <a:r>
              <a:rPr sz="1800" spc="-5" dirty="0">
                <a:solidFill>
                  <a:srgbClr val="FFFFFF"/>
                </a:solidFill>
                <a:latin typeface="Calibri"/>
                <a:cs typeface="Calibri"/>
              </a:rPr>
              <a:t>This</a:t>
            </a:r>
            <a:r>
              <a:rPr sz="1800" dirty="0">
                <a:solidFill>
                  <a:srgbClr val="FFFFFF"/>
                </a:solidFill>
                <a:latin typeface="Calibri"/>
                <a:cs typeface="Calibri"/>
              </a:rPr>
              <a:t> </a:t>
            </a:r>
            <a:r>
              <a:rPr sz="1800" spc="-10" dirty="0">
                <a:solidFill>
                  <a:srgbClr val="FFFFFF"/>
                </a:solidFill>
                <a:latin typeface="Calibri"/>
                <a:cs typeface="Calibri"/>
              </a:rPr>
              <a:t>beautiful</a:t>
            </a:r>
            <a:r>
              <a:rPr sz="1800" spc="-5" dirty="0">
                <a:solidFill>
                  <a:srgbClr val="FFFFFF"/>
                </a:solidFill>
                <a:latin typeface="Calibri"/>
                <a:cs typeface="Calibri"/>
              </a:rPr>
              <a:t> </a:t>
            </a:r>
            <a:r>
              <a:rPr sz="1800" b="1" spc="-5" dirty="0">
                <a:solidFill>
                  <a:srgbClr val="FFFFFF"/>
                </a:solidFill>
                <a:latin typeface="Calibri"/>
                <a:cs typeface="Calibri"/>
              </a:rPr>
              <a:t>"</a:t>
            </a:r>
            <a:r>
              <a:rPr sz="1800" spc="-5" dirty="0">
                <a:solidFill>
                  <a:srgbClr val="FFFFFF"/>
                </a:solidFill>
                <a:latin typeface="Calibri"/>
                <a:cs typeface="Calibri"/>
              </a:rPr>
              <a:t>Bar</a:t>
            </a:r>
            <a:r>
              <a:rPr sz="1800" dirty="0">
                <a:solidFill>
                  <a:srgbClr val="FFFFFF"/>
                </a:solidFill>
                <a:latin typeface="Calibri"/>
                <a:cs typeface="Calibri"/>
              </a:rPr>
              <a:t> </a:t>
            </a:r>
            <a:r>
              <a:rPr sz="1800" spc="-10" dirty="0">
                <a:solidFill>
                  <a:srgbClr val="FFFFFF"/>
                </a:solidFill>
                <a:latin typeface="Calibri"/>
                <a:cs typeface="Calibri"/>
              </a:rPr>
              <a:t>Chart</a:t>
            </a:r>
            <a:r>
              <a:rPr sz="1800" b="1" spc="-10" dirty="0">
                <a:solidFill>
                  <a:srgbClr val="FFFFFF"/>
                </a:solidFill>
                <a:latin typeface="Calibri"/>
                <a:cs typeface="Calibri"/>
              </a:rPr>
              <a:t>"</a:t>
            </a:r>
            <a:r>
              <a:rPr sz="1800" b="1" spc="-5" dirty="0">
                <a:solidFill>
                  <a:srgbClr val="FFFFFF"/>
                </a:solidFill>
                <a:latin typeface="Calibri"/>
                <a:cs typeface="Calibri"/>
              </a:rPr>
              <a:t> </a:t>
            </a:r>
            <a:r>
              <a:rPr sz="1800" spc="-30" dirty="0">
                <a:solidFill>
                  <a:srgbClr val="FFFFFF"/>
                </a:solidFill>
                <a:latin typeface="Calibri"/>
                <a:cs typeface="Calibri"/>
              </a:rPr>
              <a:t>displays</a:t>
            </a:r>
            <a:r>
              <a:rPr sz="1800" spc="-25" dirty="0">
                <a:solidFill>
                  <a:srgbClr val="FFFFFF"/>
                </a:solidFill>
                <a:latin typeface="Calibri"/>
                <a:cs typeface="Calibri"/>
              </a:rPr>
              <a:t> </a:t>
            </a:r>
            <a:r>
              <a:rPr sz="1800" dirty="0">
                <a:solidFill>
                  <a:srgbClr val="FFFFFF"/>
                </a:solidFill>
                <a:latin typeface="Calibri"/>
                <a:cs typeface="Calibri"/>
              </a:rPr>
              <a:t>all </a:t>
            </a:r>
            <a:r>
              <a:rPr sz="1800" spc="-395" dirty="0">
                <a:solidFill>
                  <a:srgbClr val="FFFFFF"/>
                </a:solidFill>
                <a:latin typeface="Calibri"/>
                <a:cs typeface="Calibri"/>
              </a:rPr>
              <a:t> </a:t>
            </a:r>
            <a:r>
              <a:rPr sz="1800" spc="-5" dirty="0">
                <a:solidFill>
                  <a:srgbClr val="FFFFFF"/>
                </a:solidFill>
                <a:latin typeface="Calibri"/>
                <a:cs typeface="Calibri"/>
              </a:rPr>
              <a:t>the</a:t>
            </a:r>
            <a:r>
              <a:rPr sz="1800" dirty="0">
                <a:solidFill>
                  <a:srgbClr val="FFFFFF"/>
                </a:solidFill>
                <a:latin typeface="Calibri"/>
                <a:cs typeface="Calibri"/>
              </a:rPr>
              <a:t> </a:t>
            </a:r>
            <a:r>
              <a:rPr sz="1800" spc="-10" dirty="0">
                <a:solidFill>
                  <a:srgbClr val="FFFFFF"/>
                </a:solidFill>
                <a:latin typeface="Calibri"/>
                <a:cs typeface="Calibri"/>
              </a:rPr>
              <a:t>Cheapest</a:t>
            </a:r>
            <a:r>
              <a:rPr sz="1800" spc="-5" dirty="0">
                <a:solidFill>
                  <a:srgbClr val="FFFFFF"/>
                </a:solidFill>
                <a:latin typeface="Calibri"/>
                <a:cs typeface="Calibri"/>
              </a:rPr>
              <a:t> </a:t>
            </a:r>
            <a:r>
              <a:rPr sz="1800" dirty="0">
                <a:solidFill>
                  <a:srgbClr val="FFFFFF"/>
                </a:solidFill>
                <a:latin typeface="Calibri"/>
                <a:cs typeface="Calibri"/>
              </a:rPr>
              <a:t>and</a:t>
            </a:r>
            <a:r>
              <a:rPr sz="1800" spc="5" dirty="0">
                <a:solidFill>
                  <a:srgbClr val="FFFFFF"/>
                </a:solidFill>
                <a:latin typeface="Calibri"/>
                <a:cs typeface="Calibri"/>
              </a:rPr>
              <a:t> </a:t>
            </a:r>
            <a:r>
              <a:rPr sz="1800" spc="-10" dirty="0">
                <a:solidFill>
                  <a:srgbClr val="FFFFFF"/>
                </a:solidFill>
                <a:latin typeface="Calibri"/>
                <a:cs typeface="Calibri"/>
              </a:rPr>
              <a:t>Highest</a:t>
            </a:r>
            <a:r>
              <a:rPr sz="1800" spc="-5" dirty="0">
                <a:solidFill>
                  <a:srgbClr val="FFFFFF"/>
                </a:solidFill>
                <a:latin typeface="Calibri"/>
                <a:cs typeface="Calibri"/>
              </a:rPr>
              <a:t> </a:t>
            </a:r>
            <a:r>
              <a:rPr sz="1800" spc="-30" dirty="0">
                <a:solidFill>
                  <a:srgbClr val="FFFFFF"/>
                </a:solidFill>
                <a:latin typeface="Calibri"/>
                <a:cs typeface="Calibri"/>
              </a:rPr>
              <a:t>Rated </a:t>
            </a:r>
            <a:r>
              <a:rPr sz="1800" spc="-25" dirty="0">
                <a:solidFill>
                  <a:srgbClr val="FFFFFF"/>
                </a:solidFill>
                <a:latin typeface="Calibri"/>
                <a:cs typeface="Calibri"/>
              </a:rPr>
              <a:t> </a:t>
            </a:r>
            <a:r>
              <a:rPr sz="1800" spc="-40" dirty="0">
                <a:solidFill>
                  <a:srgbClr val="FFFFFF"/>
                </a:solidFill>
                <a:latin typeface="Calibri"/>
                <a:cs typeface="Calibri"/>
              </a:rPr>
              <a:t>Restaurants</a:t>
            </a:r>
            <a:r>
              <a:rPr sz="1800" spc="-35" dirty="0">
                <a:solidFill>
                  <a:srgbClr val="FFFFFF"/>
                </a:solidFill>
                <a:latin typeface="Calibri"/>
                <a:cs typeface="Calibri"/>
              </a:rPr>
              <a:t> </a:t>
            </a:r>
            <a:r>
              <a:rPr sz="1800" spc="-30" dirty="0">
                <a:solidFill>
                  <a:srgbClr val="FFFFFF"/>
                </a:solidFill>
                <a:latin typeface="Calibri"/>
                <a:cs typeface="Calibri"/>
              </a:rPr>
              <a:t>available</a:t>
            </a:r>
            <a:r>
              <a:rPr sz="1800" spc="-25" dirty="0">
                <a:solidFill>
                  <a:srgbClr val="FFFFFF"/>
                </a:solidFill>
                <a:latin typeface="Calibri"/>
                <a:cs typeface="Calibri"/>
              </a:rPr>
              <a:t> </a:t>
            </a:r>
            <a:r>
              <a:rPr sz="1800" spc="5" dirty="0">
                <a:solidFill>
                  <a:srgbClr val="FFFFFF"/>
                </a:solidFill>
                <a:latin typeface="Calibri"/>
                <a:cs typeface="Calibri"/>
              </a:rPr>
              <a:t>in</a:t>
            </a:r>
            <a:r>
              <a:rPr sz="1800" spc="10" dirty="0">
                <a:solidFill>
                  <a:srgbClr val="FFFFFF"/>
                </a:solidFill>
                <a:latin typeface="Calibri"/>
                <a:cs typeface="Calibri"/>
              </a:rPr>
              <a:t> </a:t>
            </a:r>
            <a:r>
              <a:rPr sz="1800" dirty="0">
                <a:solidFill>
                  <a:srgbClr val="FFFFFF"/>
                </a:solidFill>
                <a:latin typeface="Calibri"/>
                <a:cs typeface="Calibri"/>
              </a:rPr>
              <a:t>the</a:t>
            </a:r>
            <a:r>
              <a:rPr sz="1800" spc="5" dirty="0">
                <a:solidFill>
                  <a:srgbClr val="FFFFFF"/>
                </a:solidFill>
                <a:latin typeface="Calibri"/>
                <a:cs typeface="Calibri"/>
              </a:rPr>
              <a:t> </a:t>
            </a:r>
            <a:r>
              <a:rPr sz="1800" spc="-25" dirty="0">
                <a:solidFill>
                  <a:srgbClr val="FFFFFF"/>
                </a:solidFill>
                <a:latin typeface="Calibri"/>
                <a:cs typeface="Calibri"/>
              </a:rPr>
              <a:t>entire </a:t>
            </a:r>
            <a:r>
              <a:rPr sz="1800" spc="-20" dirty="0">
                <a:solidFill>
                  <a:srgbClr val="FFFFFF"/>
                </a:solidFill>
                <a:latin typeface="Calibri"/>
                <a:cs typeface="Calibri"/>
              </a:rPr>
              <a:t> </a:t>
            </a:r>
            <a:r>
              <a:rPr sz="1800" spc="-30" dirty="0">
                <a:solidFill>
                  <a:srgbClr val="FFFFFF"/>
                </a:solidFill>
                <a:latin typeface="Calibri"/>
                <a:cs typeface="Calibri"/>
              </a:rPr>
              <a:t>Bangalore</a:t>
            </a:r>
            <a:r>
              <a:rPr sz="1800" spc="-25" dirty="0">
                <a:solidFill>
                  <a:srgbClr val="FFFFFF"/>
                </a:solidFill>
                <a:latin typeface="Calibri"/>
                <a:cs typeface="Calibri"/>
              </a:rPr>
              <a:t> </a:t>
            </a:r>
            <a:r>
              <a:rPr sz="1800" spc="-30" dirty="0">
                <a:solidFill>
                  <a:srgbClr val="FFFFFF"/>
                </a:solidFill>
                <a:latin typeface="Calibri"/>
                <a:cs typeface="Calibri"/>
              </a:rPr>
              <a:t>Area</a:t>
            </a:r>
            <a:r>
              <a:rPr sz="1800" spc="-25" dirty="0">
                <a:solidFill>
                  <a:srgbClr val="FFFFFF"/>
                </a:solidFill>
                <a:latin typeface="Calibri"/>
                <a:cs typeface="Calibri"/>
              </a:rPr>
              <a:t> </a:t>
            </a:r>
            <a:r>
              <a:rPr sz="1800" spc="-5" dirty="0">
                <a:solidFill>
                  <a:srgbClr val="FFFFFF"/>
                </a:solidFill>
                <a:latin typeface="Calibri"/>
                <a:cs typeface="Calibri"/>
              </a:rPr>
              <a:t>with</a:t>
            </a:r>
            <a:r>
              <a:rPr sz="1800" dirty="0">
                <a:solidFill>
                  <a:srgbClr val="FFFFFF"/>
                </a:solidFill>
                <a:latin typeface="Calibri"/>
                <a:cs typeface="Calibri"/>
              </a:rPr>
              <a:t> </a:t>
            </a:r>
            <a:r>
              <a:rPr sz="1800" spc="-35" dirty="0">
                <a:solidFill>
                  <a:srgbClr val="FFFFFF"/>
                </a:solidFill>
                <a:latin typeface="Calibri"/>
                <a:cs typeface="Calibri"/>
              </a:rPr>
              <a:t>Approx.</a:t>
            </a:r>
            <a:r>
              <a:rPr sz="1800" spc="-30" dirty="0">
                <a:solidFill>
                  <a:srgbClr val="FFFFFF"/>
                </a:solidFill>
                <a:latin typeface="Calibri"/>
                <a:cs typeface="Calibri"/>
              </a:rPr>
              <a:t> </a:t>
            </a:r>
            <a:r>
              <a:rPr sz="1800" spc="-20" dirty="0">
                <a:solidFill>
                  <a:srgbClr val="FFFFFF"/>
                </a:solidFill>
                <a:latin typeface="Calibri"/>
                <a:cs typeface="Calibri"/>
              </a:rPr>
              <a:t>Cost</a:t>
            </a:r>
            <a:r>
              <a:rPr sz="1800" spc="-15" dirty="0">
                <a:solidFill>
                  <a:srgbClr val="FFFFFF"/>
                </a:solidFill>
                <a:latin typeface="Calibri"/>
                <a:cs typeface="Calibri"/>
              </a:rPr>
              <a:t> </a:t>
            </a:r>
            <a:r>
              <a:rPr sz="1800" spc="-30" dirty="0">
                <a:solidFill>
                  <a:srgbClr val="FFFFFF"/>
                </a:solidFill>
                <a:latin typeface="Calibri"/>
                <a:cs typeface="Calibri"/>
              </a:rPr>
              <a:t>for </a:t>
            </a:r>
            <a:r>
              <a:rPr sz="1800" spc="-25" dirty="0">
                <a:solidFill>
                  <a:srgbClr val="FFFFFF"/>
                </a:solidFill>
                <a:latin typeface="Calibri"/>
                <a:cs typeface="Calibri"/>
              </a:rPr>
              <a:t> </a:t>
            </a:r>
            <a:r>
              <a:rPr sz="1800" spc="-110" dirty="0">
                <a:solidFill>
                  <a:srgbClr val="FFFFFF"/>
                </a:solidFill>
                <a:latin typeface="Calibri"/>
                <a:cs typeface="Calibri"/>
              </a:rPr>
              <a:t>T</a:t>
            </a:r>
            <a:r>
              <a:rPr sz="1800" spc="-65" dirty="0">
                <a:solidFill>
                  <a:srgbClr val="FFFFFF"/>
                </a:solidFill>
                <a:latin typeface="Calibri"/>
                <a:cs typeface="Calibri"/>
              </a:rPr>
              <a:t>w</a:t>
            </a:r>
            <a:r>
              <a:rPr sz="1800" dirty="0">
                <a:solidFill>
                  <a:srgbClr val="FFFFFF"/>
                </a:solidFill>
                <a:latin typeface="Calibri"/>
                <a:cs typeface="Calibri"/>
              </a:rPr>
              <a:t>o</a:t>
            </a:r>
            <a:r>
              <a:rPr sz="1800" spc="-110" dirty="0">
                <a:solidFill>
                  <a:srgbClr val="FFFFFF"/>
                </a:solidFill>
                <a:latin typeface="Calibri"/>
                <a:cs typeface="Calibri"/>
              </a:rPr>
              <a:t> </a:t>
            </a:r>
            <a:r>
              <a:rPr sz="1800" spc="-70" dirty="0">
                <a:solidFill>
                  <a:srgbClr val="FFFFFF"/>
                </a:solidFill>
                <a:latin typeface="Calibri"/>
                <a:cs typeface="Calibri"/>
              </a:rPr>
              <a:t>P</a:t>
            </a:r>
            <a:r>
              <a:rPr sz="1800" spc="-35" dirty="0">
                <a:solidFill>
                  <a:srgbClr val="FFFFFF"/>
                </a:solidFill>
                <a:latin typeface="Calibri"/>
                <a:cs typeface="Calibri"/>
              </a:rPr>
              <a:t>e</a:t>
            </a:r>
            <a:r>
              <a:rPr sz="1800" spc="-15" dirty="0">
                <a:solidFill>
                  <a:srgbClr val="FFFFFF"/>
                </a:solidFill>
                <a:latin typeface="Calibri"/>
                <a:cs typeface="Calibri"/>
              </a:rPr>
              <a:t>o</a:t>
            </a:r>
            <a:r>
              <a:rPr sz="1800" spc="-35" dirty="0">
                <a:solidFill>
                  <a:srgbClr val="FFFFFF"/>
                </a:solidFill>
                <a:latin typeface="Calibri"/>
                <a:cs typeface="Calibri"/>
              </a:rPr>
              <a:t>p</a:t>
            </a:r>
            <a:r>
              <a:rPr sz="1800" spc="-30" dirty="0">
                <a:solidFill>
                  <a:srgbClr val="FFFFFF"/>
                </a:solidFill>
                <a:latin typeface="Calibri"/>
                <a:cs typeface="Calibri"/>
              </a:rPr>
              <a:t>l</a:t>
            </a:r>
            <a:r>
              <a:rPr sz="1800" spc="-35" dirty="0">
                <a:solidFill>
                  <a:srgbClr val="FFFFFF"/>
                </a:solidFill>
                <a:latin typeface="Calibri"/>
                <a:cs typeface="Calibri"/>
              </a:rPr>
              <a:t>e</a:t>
            </a:r>
            <a:r>
              <a:rPr sz="1800" dirty="0">
                <a:solidFill>
                  <a:srgbClr val="FFFFFF"/>
                </a:solidFill>
                <a:latin typeface="Calibri"/>
                <a:cs typeface="Calibri"/>
              </a:rPr>
              <a:t>.</a:t>
            </a:r>
            <a:endParaRPr sz="1800" dirty="0">
              <a:latin typeface="Calibri"/>
              <a:cs typeface="Calibri"/>
            </a:endParaRPr>
          </a:p>
        </p:txBody>
      </p:sp>
      <p:pic>
        <p:nvPicPr>
          <p:cNvPr id="5" name="object 5"/>
          <p:cNvPicPr/>
          <p:nvPr/>
        </p:nvPicPr>
        <p:blipFill>
          <a:blip r:embed="rId2" cstate="print"/>
          <a:stretch>
            <a:fillRect/>
          </a:stretch>
        </p:blipFill>
        <p:spPr>
          <a:xfrm>
            <a:off x="10152888" y="60960"/>
            <a:ext cx="1975103" cy="579120"/>
          </a:xfrm>
          <a:prstGeom prst="rect">
            <a:avLst/>
          </a:prstGeom>
        </p:spPr>
      </p:pic>
      <p:pic>
        <p:nvPicPr>
          <p:cNvPr id="5122" name="Picture 2">
            <a:extLst>
              <a:ext uri="{FF2B5EF4-FFF2-40B4-BE49-F238E27FC236}">
                <a16:creationId xmlns:a16="http://schemas.microsoft.com/office/drawing/2014/main" id="{64E5A979-5A57-57B3-C035-F5A765AF09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420" y="2268494"/>
            <a:ext cx="4218084" cy="3714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74063" y="911352"/>
            <a:ext cx="8613775" cy="1002665"/>
          </a:xfrm>
          <a:custGeom>
            <a:avLst/>
            <a:gdLst/>
            <a:ahLst/>
            <a:cxnLst/>
            <a:rect l="l" t="t" r="r" b="b"/>
            <a:pathLst>
              <a:path w="8613775" h="1002664">
                <a:moveTo>
                  <a:pt x="0" y="167132"/>
                </a:moveTo>
                <a:lnTo>
                  <a:pt x="5969" y="122555"/>
                </a:lnTo>
                <a:lnTo>
                  <a:pt x="22860" y="82803"/>
                </a:lnTo>
                <a:lnTo>
                  <a:pt x="49022" y="48895"/>
                </a:lnTo>
                <a:lnTo>
                  <a:pt x="82931" y="22860"/>
                </a:lnTo>
                <a:lnTo>
                  <a:pt x="122936" y="5969"/>
                </a:lnTo>
                <a:lnTo>
                  <a:pt x="167386" y="0"/>
                </a:lnTo>
                <a:lnTo>
                  <a:pt x="8446008" y="0"/>
                </a:lnTo>
                <a:lnTo>
                  <a:pt x="8490458" y="5969"/>
                </a:lnTo>
                <a:lnTo>
                  <a:pt x="8530463" y="22860"/>
                </a:lnTo>
                <a:lnTo>
                  <a:pt x="8564371" y="48895"/>
                </a:lnTo>
                <a:lnTo>
                  <a:pt x="8590534" y="82803"/>
                </a:lnTo>
                <a:lnTo>
                  <a:pt x="8607425" y="122555"/>
                </a:lnTo>
                <a:lnTo>
                  <a:pt x="8613394" y="167132"/>
                </a:lnTo>
                <a:lnTo>
                  <a:pt x="8613394" y="835151"/>
                </a:lnTo>
                <a:lnTo>
                  <a:pt x="8607425" y="879728"/>
                </a:lnTo>
                <a:lnTo>
                  <a:pt x="8590534" y="919480"/>
                </a:lnTo>
                <a:lnTo>
                  <a:pt x="8564371" y="953388"/>
                </a:lnTo>
                <a:lnTo>
                  <a:pt x="8530463" y="979424"/>
                </a:lnTo>
                <a:lnTo>
                  <a:pt x="8490458" y="996314"/>
                </a:lnTo>
                <a:lnTo>
                  <a:pt x="8446008" y="1002284"/>
                </a:lnTo>
                <a:lnTo>
                  <a:pt x="167386" y="1002284"/>
                </a:lnTo>
                <a:lnTo>
                  <a:pt x="122936" y="996314"/>
                </a:lnTo>
                <a:lnTo>
                  <a:pt x="82931" y="979424"/>
                </a:lnTo>
                <a:lnTo>
                  <a:pt x="49022" y="953388"/>
                </a:lnTo>
                <a:lnTo>
                  <a:pt x="22860" y="919480"/>
                </a:lnTo>
                <a:lnTo>
                  <a:pt x="5969" y="879728"/>
                </a:lnTo>
                <a:lnTo>
                  <a:pt x="0" y="835151"/>
                </a:lnTo>
                <a:lnTo>
                  <a:pt x="0" y="167132"/>
                </a:lnTo>
                <a:close/>
              </a:path>
            </a:pathLst>
          </a:custGeom>
          <a:ln w="18288">
            <a:solidFill>
              <a:srgbClr val="C41F0D"/>
            </a:solidFill>
          </a:ln>
        </p:spPr>
        <p:txBody>
          <a:bodyPr wrap="square" lIns="0" tIns="0" rIns="0" bIns="0" rtlCol="0"/>
          <a:lstStyle/>
          <a:p>
            <a:endParaRPr/>
          </a:p>
        </p:txBody>
      </p:sp>
      <p:sp>
        <p:nvSpPr>
          <p:cNvPr id="3" name="object 3"/>
          <p:cNvSpPr txBox="1"/>
          <p:nvPr/>
        </p:nvSpPr>
        <p:spPr>
          <a:xfrm>
            <a:off x="7759445" y="3283865"/>
            <a:ext cx="4380230" cy="1636395"/>
          </a:xfrm>
          <a:prstGeom prst="rect">
            <a:avLst/>
          </a:prstGeom>
        </p:spPr>
        <p:txBody>
          <a:bodyPr vert="horz" wrap="square" lIns="0" tIns="57785" rIns="0" bIns="0" rtlCol="0">
            <a:spAutoFit/>
          </a:bodyPr>
          <a:lstStyle/>
          <a:p>
            <a:pPr marL="241300" indent="-228600">
              <a:lnSpc>
                <a:spcPct val="100000"/>
              </a:lnSpc>
              <a:spcBef>
                <a:spcPts val="455"/>
              </a:spcBef>
              <a:buFont typeface="Arial MT"/>
              <a:buChar char="•"/>
              <a:tabLst>
                <a:tab pos="241300" algn="l"/>
              </a:tabLst>
            </a:pPr>
            <a:r>
              <a:rPr sz="2600" b="1" spc="-5" dirty="0">
                <a:solidFill>
                  <a:srgbClr val="FFFFFF"/>
                </a:solidFill>
                <a:latin typeface="Calibri"/>
                <a:cs typeface="Calibri"/>
              </a:rPr>
              <a:t>Conclusion</a:t>
            </a:r>
            <a:r>
              <a:rPr sz="2200" b="1" spc="-5" dirty="0">
                <a:solidFill>
                  <a:srgbClr val="FFFFFF"/>
                </a:solidFill>
                <a:latin typeface="Calibri"/>
                <a:cs typeface="Calibri"/>
              </a:rPr>
              <a:t>:</a:t>
            </a:r>
            <a:endParaRPr sz="2200">
              <a:latin typeface="Calibri"/>
              <a:cs typeface="Calibri"/>
            </a:endParaRPr>
          </a:p>
          <a:p>
            <a:pPr marL="698500" marR="5080" lvl="1" indent="-228600" algn="just">
              <a:lnSpc>
                <a:spcPct val="78600"/>
              </a:lnSpc>
              <a:spcBef>
                <a:spcPts val="715"/>
              </a:spcBef>
              <a:buFont typeface="Arial MT"/>
              <a:buChar char="•"/>
              <a:tabLst>
                <a:tab pos="698500" algn="l"/>
              </a:tabLst>
            </a:pPr>
            <a:r>
              <a:rPr sz="1800" spc="-5" dirty="0">
                <a:solidFill>
                  <a:srgbClr val="FFFFFF"/>
                </a:solidFill>
                <a:latin typeface="Calibri"/>
                <a:cs typeface="Calibri"/>
              </a:rPr>
              <a:t>This</a:t>
            </a:r>
            <a:r>
              <a:rPr sz="1800" dirty="0">
                <a:solidFill>
                  <a:srgbClr val="FFFFFF"/>
                </a:solidFill>
                <a:latin typeface="Calibri"/>
                <a:cs typeface="Calibri"/>
              </a:rPr>
              <a:t> </a:t>
            </a:r>
            <a:r>
              <a:rPr sz="1800" spc="-10" dirty="0">
                <a:solidFill>
                  <a:srgbClr val="FFFFFF"/>
                </a:solidFill>
                <a:latin typeface="Calibri"/>
                <a:cs typeface="Calibri"/>
              </a:rPr>
              <a:t>beautiful</a:t>
            </a:r>
            <a:r>
              <a:rPr sz="1800" spc="-5" dirty="0">
                <a:solidFill>
                  <a:srgbClr val="FFFFFF"/>
                </a:solidFill>
                <a:latin typeface="Calibri"/>
                <a:cs typeface="Calibri"/>
              </a:rPr>
              <a:t> </a:t>
            </a:r>
            <a:r>
              <a:rPr sz="1800" b="1" spc="-5" dirty="0">
                <a:solidFill>
                  <a:srgbClr val="FFFFFF"/>
                </a:solidFill>
                <a:latin typeface="Calibri"/>
                <a:cs typeface="Calibri"/>
              </a:rPr>
              <a:t>"</a:t>
            </a:r>
            <a:r>
              <a:rPr sz="1800" spc="-5" dirty="0">
                <a:solidFill>
                  <a:srgbClr val="FFFFFF"/>
                </a:solidFill>
                <a:latin typeface="Calibri"/>
                <a:cs typeface="Calibri"/>
              </a:rPr>
              <a:t>Bar</a:t>
            </a:r>
            <a:r>
              <a:rPr sz="1800" dirty="0">
                <a:solidFill>
                  <a:srgbClr val="FFFFFF"/>
                </a:solidFill>
                <a:latin typeface="Calibri"/>
                <a:cs typeface="Calibri"/>
              </a:rPr>
              <a:t> </a:t>
            </a:r>
            <a:r>
              <a:rPr sz="1800" spc="-10" dirty="0">
                <a:solidFill>
                  <a:srgbClr val="FFFFFF"/>
                </a:solidFill>
                <a:latin typeface="Calibri"/>
                <a:cs typeface="Calibri"/>
              </a:rPr>
              <a:t>Chart</a:t>
            </a:r>
            <a:r>
              <a:rPr sz="1800" b="1" spc="-10" dirty="0">
                <a:solidFill>
                  <a:srgbClr val="FFFFFF"/>
                </a:solidFill>
                <a:latin typeface="Calibri"/>
                <a:cs typeface="Calibri"/>
              </a:rPr>
              <a:t>"</a:t>
            </a:r>
            <a:r>
              <a:rPr sz="1800" b="1" spc="-5" dirty="0">
                <a:solidFill>
                  <a:srgbClr val="FFFFFF"/>
                </a:solidFill>
                <a:latin typeface="Calibri"/>
                <a:cs typeface="Calibri"/>
              </a:rPr>
              <a:t> </a:t>
            </a:r>
            <a:r>
              <a:rPr sz="1800" spc="-30" dirty="0">
                <a:solidFill>
                  <a:srgbClr val="FFFFFF"/>
                </a:solidFill>
                <a:latin typeface="Calibri"/>
                <a:cs typeface="Calibri"/>
              </a:rPr>
              <a:t>displays</a:t>
            </a:r>
            <a:r>
              <a:rPr sz="1800" spc="-25" dirty="0">
                <a:solidFill>
                  <a:srgbClr val="FFFFFF"/>
                </a:solidFill>
                <a:latin typeface="Calibri"/>
                <a:cs typeface="Calibri"/>
              </a:rPr>
              <a:t> </a:t>
            </a:r>
            <a:r>
              <a:rPr sz="1800" dirty="0">
                <a:solidFill>
                  <a:srgbClr val="FFFFFF"/>
                </a:solidFill>
                <a:latin typeface="Calibri"/>
                <a:cs typeface="Calibri"/>
              </a:rPr>
              <a:t>all </a:t>
            </a:r>
            <a:r>
              <a:rPr sz="1800" spc="-395" dirty="0">
                <a:solidFill>
                  <a:srgbClr val="FFFFFF"/>
                </a:solidFill>
                <a:latin typeface="Calibri"/>
                <a:cs typeface="Calibri"/>
              </a:rPr>
              <a:t> </a:t>
            </a:r>
            <a:r>
              <a:rPr sz="1800" spc="-5" dirty="0">
                <a:solidFill>
                  <a:srgbClr val="FFFFFF"/>
                </a:solidFill>
                <a:latin typeface="Calibri"/>
                <a:cs typeface="Calibri"/>
              </a:rPr>
              <a:t>the</a:t>
            </a:r>
            <a:r>
              <a:rPr sz="1800" dirty="0">
                <a:solidFill>
                  <a:srgbClr val="FFFFFF"/>
                </a:solidFill>
                <a:latin typeface="Calibri"/>
                <a:cs typeface="Calibri"/>
              </a:rPr>
              <a:t> </a:t>
            </a:r>
            <a:r>
              <a:rPr sz="1800" spc="-10" dirty="0">
                <a:solidFill>
                  <a:srgbClr val="FFFFFF"/>
                </a:solidFill>
                <a:latin typeface="Calibri"/>
                <a:cs typeface="Calibri"/>
              </a:rPr>
              <a:t>Expensive</a:t>
            </a:r>
            <a:r>
              <a:rPr sz="1800" spc="-5" dirty="0">
                <a:solidFill>
                  <a:srgbClr val="FFFFFF"/>
                </a:solidFill>
                <a:latin typeface="Calibri"/>
                <a:cs typeface="Calibri"/>
              </a:rPr>
              <a:t> and</a:t>
            </a:r>
            <a:r>
              <a:rPr sz="1800" dirty="0">
                <a:solidFill>
                  <a:srgbClr val="FFFFFF"/>
                </a:solidFill>
                <a:latin typeface="Calibri"/>
                <a:cs typeface="Calibri"/>
              </a:rPr>
              <a:t> </a:t>
            </a:r>
            <a:r>
              <a:rPr sz="1800" spc="-10" dirty="0">
                <a:solidFill>
                  <a:srgbClr val="FFFFFF"/>
                </a:solidFill>
                <a:latin typeface="Calibri"/>
                <a:cs typeface="Calibri"/>
              </a:rPr>
              <a:t>Highest</a:t>
            </a:r>
            <a:r>
              <a:rPr sz="1800" spc="-5" dirty="0">
                <a:solidFill>
                  <a:srgbClr val="FFFFFF"/>
                </a:solidFill>
                <a:latin typeface="Calibri"/>
                <a:cs typeface="Calibri"/>
              </a:rPr>
              <a:t> </a:t>
            </a:r>
            <a:r>
              <a:rPr sz="1800" spc="-30" dirty="0">
                <a:solidFill>
                  <a:srgbClr val="FFFFFF"/>
                </a:solidFill>
                <a:latin typeface="Calibri"/>
                <a:cs typeface="Calibri"/>
              </a:rPr>
              <a:t>Rated </a:t>
            </a:r>
            <a:r>
              <a:rPr sz="1800" spc="-25" dirty="0">
                <a:solidFill>
                  <a:srgbClr val="FFFFFF"/>
                </a:solidFill>
                <a:latin typeface="Calibri"/>
                <a:cs typeface="Calibri"/>
              </a:rPr>
              <a:t> </a:t>
            </a:r>
            <a:r>
              <a:rPr sz="1800" spc="-40" dirty="0">
                <a:solidFill>
                  <a:srgbClr val="FFFFFF"/>
                </a:solidFill>
                <a:latin typeface="Calibri"/>
                <a:cs typeface="Calibri"/>
              </a:rPr>
              <a:t>Restaurants</a:t>
            </a:r>
            <a:r>
              <a:rPr sz="1800" spc="-35" dirty="0">
                <a:solidFill>
                  <a:srgbClr val="FFFFFF"/>
                </a:solidFill>
                <a:latin typeface="Calibri"/>
                <a:cs typeface="Calibri"/>
              </a:rPr>
              <a:t> </a:t>
            </a:r>
            <a:r>
              <a:rPr sz="1800" spc="-30" dirty="0">
                <a:solidFill>
                  <a:srgbClr val="FFFFFF"/>
                </a:solidFill>
                <a:latin typeface="Calibri"/>
                <a:cs typeface="Calibri"/>
              </a:rPr>
              <a:t>available</a:t>
            </a:r>
            <a:r>
              <a:rPr sz="1800" spc="-25" dirty="0">
                <a:solidFill>
                  <a:srgbClr val="FFFFFF"/>
                </a:solidFill>
                <a:latin typeface="Calibri"/>
                <a:cs typeface="Calibri"/>
              </a:rPr>
              <a:t> </a:t>
            </a:r>
            <a:r>
              <a:rPr sz="1800" spc="5" dirty="0">
                <a:solidFill>
                  <a:srgbClr val="FFFFFF"/>
                </a:solidFill>
                <a:latin typeface="Calibri"/>
                <a:cs typeface="Calibri"/>
              </a:rPr>
              <a:t>in</a:t>
            </a:r>
            <a:r>
              <a:rPr sz="1800" spc="10" dirty="0">
                <a:solidFill>
                  <a:srgbClr val="FFFFFF"/>
                </a:solidFill>
                <a:latin typeface="Calibri"/>
                <a:cs typeface="Calibri"/>
              </a:rPr>
              <a:t> </a:t>
            </a:r>
            <a:r>
              <a:rPr sz="1800" dirty="0">
                <a:solidFill>
                  <a:srgbClr val="FFFFFF"/>
                </a:solidFill>
                <a:latin typeface="Calibri"/>
                <a:cs typeface="Calibri"/>
              </a:rPr>
              <a:t>the</a:t>
            </a:r>
            <a:r>
              <a:rPr sz="1800" spc="5" dirty="0">
                <a:solidFill>
                  <a:srgbClr val="FFFFFF"/>
                </a:solidFill>
                <a:latin typeface="Calibri"/>
                <a:cs typeface="Calibri"/>
              </a:rPr>
              <a:t> </a:t>
            </a:r>
            <a:r>
              <a:rPr sz="1800" spc="-25" dirty="0">
                <a:solidFill>
                  <a:srgbClr val="FFFFFF"/>
                </a:solidFill>
                <a:latin typeface="Calibri"/>
                <a:cs typeface="Calibri"/>
              </a:rPr>
              <a:t>entire </a:t>
            </a:r>
            <a:r>
              <a:rPr sz="1800" spc="-20" dirty="0">
                <a:solidFill>
                  <a:srgbClr val="FFFFFF"/>
                </a:solidFill>
                <a:latin typeface="Calibri"/>
                <a:cs typeface="Calibri"/>
              </a:rPr>
              <a:t> </a:t>
            </a:r>
            <a:r>
              <a:rPr sz="1800" spc="-30" dirty="0">
                <a:solidFill>
                  <a:srgbClr val="FFFFFF"/>
                </a:solidFill>
                <a:latin typeface="Calibri"/>
                <a:cs typeface="Calibri"/>
              </a:rPr>
              <a:t>Bangalore</a:t>
            </a:r>
            <a:r>
              <a:rPr sz="1800" spc="-25" dirty="0">
                <a:solidFill>
                  <a:srgbClr val="FFFFFF"/>
                </a:solidFill>
                <a:latin typeface="Calibri"/>
                <a:cs typeface="Calibri"/>
              </a:rPr>
              <a:t> </a:t>
            </a:r>
            <a:r>
              <a:rPr sz="1800" spc="-30" dirty="0">
                <a:solidFill>
                  <a:srgbClr val="FFFFFF"/>
                </a:solidFill>
                <a:latin typeface="Calibri"/>
                <a:cs typeface="Calibri"/>
              </a:rPr>
              <a:t>Area</a:t>
            </a:r>
            <a:r>
              <a:rPr sz="1800" spc="-25" dirty="0">
                <a:solidFill>
                  <a:srgbClr val="FFFFFF"/>
                </a:solidFill>
                <a:latin typeface="Calibri"/>
                <a:cs typeface="Calibri"/>
              </a:rPr>
              <a:t> </a:t>
            </a:r>
            <a:r>
              <a:rPr sz="1800" spc="-5" dirty="0">
                <a:solidFill>
                  <a:srgbClr val="FFFFFF"/>
                </a:solidFill>
                <a:latin typeface="Calibri"/>
                <a:cs typeface="Calibri"/>
              </a:rPr>
              <a:t>with</a:t>
            </a:r>
            <a:r>
              <a:rPr sz="1800" dirty="0">
                <a:solidFill>
                  <a:srgbClr val="FFFFFF"/>
                </a:solidFill>
                <a:latin typeface="Calibri"/>
                <a:cs typeface="Calibri"/>
              </a:rPr>
              <a:t> </a:t>
            </a:r>
            <a:r>
              <a:rPr sz="1800" spc="-35" dirty="0">
                <a:solidFill>
                  <a:srgbClr val="FFFFFF"/>
                </a:solidFill>
                <a:latin typeface="Calibri"/>
                <a:cs typeface="Calibri"/>
              </a:rPr>
              <a:t>Approx.</a:t>
            </a:r>
            <a:r>
              <a:rPr sz="1800" spc="-30" dirty="0">
                <a:solidFill>
                  <a:srgbClr val="FFFFFF"/>
                </a:solidFill>
                <a:latin typeface="Calibri"/>
                <a:cs typeface="Calibri"/>
              </a:rPr>
              <a:t> </a:t>
            </a:r>
            <a:r>
              <a:rPr sz="1800" spc="-20" dirty="0">
                <a:solidFill>
                  <a:srgbClr val="FFFFFF"/>
                </a:solidFill>
                <a:latin typeface="Calibri"/>
                <a:cs typeface="Calibri"/>
              </a:rPr>
              <a:t>Cost</a:t>
            </a:r>
            <a:r>
              <a:rPr sz="1800" spc="-15" dirty="0">
                <a:solidFill>
                  <a:srgbClr val="FFFFFF"/>
                </a:solidFill>
                <a:latin typeface="Calibri"/>
                <a:cs typeface="Calibri"/>
              </a:rPr>
              <a:t> </a:t>
            </a:r>
            <a:r>
              <a:rPr sz="1800" spc="-30" dirty="0">
                <a:solidFill>
                  <a:srgbClr val="FFFFFF"/>
                </a:solidFill>
                <a:latin typeface="Calibri"/>
                <a:cs typeface="Calibri"/>
              </a:rPr>
              <a:t>for </a:t>
            </a:r>
            <a:r>
              <a:rPr sz="1800" spc="-25" dirty="0">
                <a:solidFill>
                  <a:srgbClr val="FFFFFF"/>
                </a:solidFill>
                <a:latin typeface="Calibri"/>
                <a:cs typeface="Calibri"/>
              </a:rPr>
              <a:t> </a:t>
            </a:r>
            <a:r>
              <a:rPr sz="1800" spc="-110" dirty="0">
                <a:solidFill>
                  <a:srgbClr val="FFFFFF"/>
                </a:solidFill>
                <a:latin typeface="Calibri"/>
                <a:cs typeface="Calibri"/>
              </a:rPr>
              <a:t>T</a:t>
            </a:r>
            <a:r>
              <a:rPr sz="1800" spc="-65" dirty="0">
                <a:solidFill>
                  <a:srgbClr val="FFFFFF"/>
                </a:solidFill>
                <a:latin typeface="Calibri"/>
                <a:cs typeface="Calibri"/>
              </a:rPr>
              <a:t>w</a:t>
            </a:r>
            <a:r>
              <a:rPr sz="1800" dirty="0">
                <a:solidFill>
                  <a:srgbClr val="FFFFFF"/>
                </a:solidFill>
                <a:latin typeface="Calibri"/>
                <a:cs typeface="Calibri"/>
              </a:rPr>
              <a:t>o</a:t>
            </a:r>
            <a:r>
              <a:rPr sz="1800" spc="-110" dirty="0">
                <a:solidFill>
                  <a:srgbClr val="FFFFFF"/>
                </a:solidFill>
                <a:latin typeface="Calibri"/>
                <a:cs typeface="Calibri"/>
              </a:rPr>
              <a:t> </a:t>
            </a:r>
            <a:r>
              <a:rPr sz="1800" spc="-70" dirty="0">
                <a:solidFill>
                  <a:srgbClr val="FFFFFF"/>
                </a:solidFill>
                <a:latin typeface="Calibri"/>
                <a:cs typeface="Calibri"/>
              </a:rPr>
              <a:t>P</a:t>
            </a:r>
            <a:r>
              <a:rPr sz="1800" spc="-35" dirty="0">
                <a:solidFill>
                  <a:srgbClr val="FFFFFF"/>
                </a:solidFill>
                <a:latin typeface="Calibri"/>
                <a:cs typeface="Calibri"/>
              </a:rPr>
              <a:t>e</a:t>
            </a:r>
            <a:r>
              <a:rPr sz="1800" spc="-15" dirty="0">
                <a:solidFill>
                  <a:srgbClr val="FFFFFF"/>
                </a:solidFill>
                <a:latin typeface="Calibri"/>
                <a:cs typeface="Calibri"/>
              </a:rPr>
              <a:t>o</a:t>
            </a:r>
            <a:r>
              <a:rPr sz="1800" spc="-35" dirty="0">
                <a:solidFill>
                  <a:srgbClr val="FFFFFF"/>
                </a:solidFill>
                <a:latin typeface="Calibri"/>
                <a:cs typeface="Calibri"/>
              </a:rPr>
              <a:t>p</a:t>
            </a:r>
            <a:r>
              <a:rPr sz="1800" spc="-30" dirty="0">
                <a:solidFill>
                  <a:srgbClr val="FFFFFF"/>
                </a:solidFill>
                <a:latin typeface="Calibri"/>
                <a:cs typeface="Calibri"/>
              </a:rPr>
              <a:t>l</a:t>
            </a:r>
            <a:r>
              <a:rPr sz="1800" spc="-35" dirty="0">
                <a:solidFill>
                  <a:srgbClr val="FFFFFF"/>
                </a:solidFill>
                <a:latin typeface="Calibri"/>
                <a:cs typeface="Calibri"/>
              </a:rPr>
              <a:t>e</a:t>
            </a:r>
            <a:r>
              <a:rPr sz="1800" dirty="0">
                <a:solidFill>
                  <a:srgbClr val="FFFFFF"/>
                </a:solidFill>
                <a:latin typeface="Calibri"/>
                <a:cs typeface="Calibri"/>
              </a:rPr>
              <a:t>.</a:t>
            </a:r>
            <a:endParaRPr sz="1800">
              <a:latin typeface="Calibri"/>
              <a:cs typeface="Calibri"/>
            </a:endParaRPr>
          </a:p>
        </p:txBody>
      </p:sp>
      <p:sp>
        <p:nvSpPr>
          <p:cNvPr id="4" name="object 4"/>
          <p:cNvSpPr txBox="1">
            <a:spLocks noGrp="1"/>
          </p:cNvSpPr>
          <p:nvPr>
            <p:ph type="title"/>
          </p:nvPr>
        </p:nvSpPr>
        <p:spPr>
          <a:xfrm>
            <a:off x="1443355" y="992251"/>
            <a:ext cx="7338695" cy="757555"/>
          </a:xfrm>
          <a:prstGeom prst="rect">
            <a:avLst/>
          </a:prstGeom>
        </p:spPr>
        <p:txBody>
          <a:bodyPr vert="horz" wrap="square" lIns="0" tIns="12700" rIns="0" bIns="0" rtlCol="0">
            <a:spAutoFit/>
          </a:bodyPr>
          <a:lstStyle/>
          <a:p>
            <a:pPr marL="12700" marR="5080" indent="688340">
              <a:lnSpc>
                <a:spcPct val="100000"/>
              </a:lnSpc>
              <a:spcBef>
                <a:spcPts val="100"/>
              </a:spcBef>
            </a:pPr>
            <a:r>
              <a:rPr sz="2400" spc="45" dirty="0">
                <a:solidFill>
                  <a:srgbClr val="FFFFFF"/>
                </a:solidFill>
                <a:latin typeface="Times New Roman"/>
                <a:cs typeface="Times New Roman"/>
              </a:rPr>
              <a:t>6</a:t>
            </a:r>
            <a:r>
              <a:rPr sz="2400" dirty="0">
                <a:solidFill>
                  <a:srgbClr val="FFFFFF"/>
                </a:solidFill>
                <a:latin typeface="Times New Roman"/>
                <a:cs typeface="Times New Roman"/>
              </a:rPr>
              <a:t>.</a:t>
            </a:r>
            <a:r>
              <a:rPr sz="2400" spc="70" dirty="0">
                <a:solidFill>
                  <a:srgbClr val="FFFFFF"/>
                </a:solidFill>
                <a:latin typeface="Times New Roman"/>
                <a:cs typeface="Times New Roman"/>
              </a:rPr>
              <a:t> </a:t>
            </a:r>
            <a:r>
              <a:rPr sz="2400" spc="-145" dirty="0">
                <a:solidFill>
                  <a:srgbClr val="FFFFFF"/>
                </a:solidFill>
                <a:latin typeface="Times New Roman"/>
                <a:cs typeface="Times New Roman"/>
              </a:rPr>
              <a:t>T</a:t>
            </a:r>
            <a:r>
              <a:rPr sz="2400" spc="-105" dirty="0">
                <a:solidFill>
                  <a:srgbClr val="FFFFFF"/>
                </a:solidFill>
                <a:latin typeface="Times New Roman"/>
                <a:cs typeface="Times New Roman"/>
              </a:rPr>
              <a:t>O</a:t>
            </a:r>
            <a:r>
              <a:rPr sz="2400" spc="-5" dirty="0">
                <a:solidFill>
                  <a:srgbClr val="FFFFFF"/>
                </a:solidFill>
                <a:latin typeface="Times New Roman"/>
                <a:cs typeface="Times New Roman"/>
              </a:rPr>
              <a:t>P</a:t>
            </a:r>
            <a:r>
              <a:rPr sz="2400" spc="-260" dirty="0">
                <a:solidFill>
                  <a:srgbClr val="FFFFFF"/>
                </a:solidFill>
                <a:latin typeface="Times New Roman"/>
                <a:cs typeface="Times New Roman"/>
              </a:rPr>
              <a:t> </a:t>
            </a:r>
            <a:r>
              <a:rPr lang="en-US" sz="2400" spc="45" dirty="0">
                <a:solidFill>
                  <a:srgbClr val="FFFFFF"/>
                </a:solidFill>
                <a:latin typeface="Times New Roman"/>
                <a:cs typeface="Times New Roman"/>
              </a:rPr>
              <a:t>10</a:t>
            </a:r>
            <a:r>
              <a:rPr sz="2400" spc="140" dirty="0">
                <a:solidFill>
                  <a:srgbClr val="FFFFFF"/>
                </a:solidFill>
                <a:latin typeface="Times New Roman"/>
                <a:cs typeface="Times New Roman"/>
              </a:rPr>
              <a:t> </a:t>
            </a:r>
            <a:r>
              <a:rPr sz="2400" spc="-5" dirty="0">
                <a:solidFill>
                  <a:srgbClr val="FFFFFF"/>
                </a:solidFill>
                <a:latin typeface="Times New Roman"/>
                <a:cs typeface="Times New Roman"/>
              </a:rPr>
              <a:t>E</a:t>
            </a:r>
            <a:r>
              <a:rPr sz="2400" spc="-15" dirty="0">
                <a:solidFill>
                  <a:srgbClr val="FFFFFF"/>
                </a:solidFill>
                <a:latin typeface="Times New Roman"/>
                <a:cs typeface="Times New Roman"/>
              </a:rPr>
              <a:t>X</a:t>
            </a:r>
            <a:r>
              <a:rPr sz="2400" dirty="0">
                <a:solidFill>
                  <a:srgbClr val="FFFFFF"/>
                </a:solidFill>
                <a:latin typeface="Times New Roman"/>
                <a:cs typeface="Times New Roman"/>
              </a:rPr>
              <a:t>P</a:t>
            </a:r>
            <a:r>
              <a:rPr sz="2400" spc="-5" dirty="0">
                <a:solidFill>
                  <a:srgbClr val="FFFFFF"/>
                </a:solidFill>
                <a:latin typeface="Times New Roman"/>
                <a:cs typeface="Times New Roman"/>
              </a:rPr>
              <a:t>E</a:t>
            </a:r>
            <a:r>
              <a:rPr sz="2400" spc="-15" dirty="0">
                <a:solidFill>
                  <a:srgbClr val="FFFFFF"/>
                </a:solidFill>
                <a:latin typeface="Times New Roman"/>
                <a:cs typeface="Times New Roman"/>
              </a:rPr>
              <a:t>N</a:t>
            </a:r>
            <a:r>
              <a:rPr sz="2400" dirty="0">
                <a:solidFill>
                  <a:srgbClr val="FFFFFF"/>
                </a:solidFill>
                <a:latin typeface="Times New Roman"/>
                <a:cs typeface="Times New Roman"/>
              </a:rPr>
              <a:t>S</a:t>
            </a:r>
            <a:r>
              <a:rPr sz="2400" spc="-60" dirty="0">
                <a:solidFill>
                  <a:srgbClr val="FFFFFF"/>
                </a:solidFill>
                <a:latin typeface="Times New Roman"/>
                <a:cs typeface="Times New Roman"/>
              </a:rPr>
              <a:t>I</a:t>
            </a:r>
            <a:r>
              <a:rPr sz="2400" spc="-5" dirty="0">
                <a:solidFill>
                  <a:srgbClr val="FFFFFF"/>
                </a:solidFill>
                <a:latin typeface="Times New Roman"/>
                <a:cs typeface="Times New Roman"/>
              </a:rPr>
              <a:t>VE</a:t>
            </a:r>
            <a:r>
              <a:rPr sz="2400" spc="-45" dirty="0">
                <a:solidFill>
                  <a:srgbClr val="FFFFFF"/>
                </a:solidFill>
                <a:latin typeface="Times New Roman"/>
                <a:cs typeface="Times New Roman"/>
              </a:rPr>
              <a:t> </a:t>
            </a:r>
            <a:r>
              <a:rPr sz="2400" dirty="0">
                <a:solidFill>
                  <a:srgbClr val="FFFFFF"/>
                </a:solidFill>
                <a:latin typeface="Times New Roman"/>
                <a:cs typeface="Times New Roman"/>
              </a:rPr>
              <a:t>&amp;</a:t>
            </a:r>
            <a:r>
              <a:rPr sz="2400" spc="75" dirty="0">
                <a:solidFill>
                  <a:srgbClr val="FFFFFF"/>
                </a:solidFill>
                <a:latin typeface="Times New Roman"/>
                <a:cs typeface="Times New Roman"/>
              </a:rPr>
              <a:t> </a:t>
            </a:r>
            <a:r>
              <a:rPr sz="2400" spc="-5" dirty="0">
                <a:solidFill>
                  <a:srgbClr val="FFFFFF"/>
                </a:solidFill>
                <a:latin typeface="Times New Roman"/>
                <a:cs typeface="Times New Roman"/>
              </a:rPr>
              <a:t>H</a:t>
            </a:r>
            <a:r>
              <a:rPr sz="2400" spc="-65" dirty="0">
                <a:solidFill>
                  <a:srgbClr val="FFFFFF"/>
                </a:solidFill>
                <a:latin typeface="Times New Roman"/>
                <a:cs typeface="Times New Roman"/>
              </a:rPr>
              <a:t>I</a:t>
            </a:r>
            <a:r>
              <a:rPr sz="2400" spc="-5" dirty="0">
                <a:solidFill>
                  <a:srgbClr val="FFFFFF"/>
                </a:solidFill>
                <a:latin typeface="Times New Roman"/>
                <a:cs typeface="Times New Roman"/>
              </a:rPr>
              <a:t>G</a:t>
            </a:r>
            <a:r>
              <a:rPr sz="2400" spc="-15" dirty="0">
                <a:solidFill>
                  <a:srgbClr val="FFFFFF"/>
                </a:solidFill>
                <a:latin typeface="Times New Roman"/>
                <a:cs typeface="Times New Roman"/>
              </a:rPr>
              <a:t>H</a:t>
            </a:r>
            <a:r>
              <a:rPr sz="2400" spc="-5" dirty="0">
                <a:solidFill>
                  <a:srgbClr val="FFFFFF"/>
                </a:solidFill>
                <a:latin typeface="Times New Roman"/>
                <a:cs typeface="Times New Roman"/>
              </a:rPr>
              <a:t>E</a:t>
            </a:r>
            <a:r>
              <a:rPr sz="2400" dirty="0">
                <a:solidFill>
                  <a:srgbClr val="FFFFFF"/>
                </a:solidFill>
                <a:latin typeface="Times New Roman"/>
                <a:cs typeface="Times New Roman"/>
              </a:rPr>
              <a:t>ST</a:t>
            </a:r>
            <a:r>
              <a:rPr sz="2400" spc="-70" dirty="0">
                <a:solidFill>
                  <a:srgbClr val="FFFFFF"/>
                </a:solidFill>
                <a:latin typeface="Times New Roman"/>
                <a:cs typeface="Times New Roman"/>
              </a:rPr>
              <a:t> </a:t>
            </a:r>
            <a:r>
              <a:rPr sz="2400" spc="-45" dirty="0">
                <a:solidFill>
                  <a:srgbClr val="FFFFFF"/>
                </a:solidFill>
                <a:latin typeface="Times New Roman"/>
                <a:cs typeface="Times New Roman"/>
              </a:rPr>
              <a:t>R</a:t>
            </a:r>
            <a:r>
              <a:rPr sz="2400" spc="-325" dirty="0">
                <a:solidFill>
                  <a:srgbClr val="FFFFFF"/>
                </a:solidFill>
                <a:latin typeface="Times New Roman"/>
                <a:cs typeface="Times New Roman"/>
              </a:rPr>
              <a:t>A</a:t>
            </a:r>
            <a:r>
              <a:rPr sz="2400" spc="-55" dirty="0">
                <a:solidFill>
                  <a:srgbClr val="FFFFFF"/>
                </a:solidFill>
                <a:latin typeface="Times New Roman"/>
                <a:cs typeface="Times New Roman"/>
              </a:rPr>
              <a:t>TE</a:t>
            </a:r>
            <a:r>
              <a:rPr sz="2400" spc="-5" dirty="0">
                <a:solidFill>
                  <a:srgbClr val="FFFFFF"/>
                </a:solidFill>
                <a:latin typeface="Times New Roman"/>
                <a:cs typeface="Times New Roman"/>
              </a:rPr>
              <a:t>D  </a:t>
            </a:r>
            <a:r>
              <a:rPr sz="2400" spc="-65" dirty="0">
                <a:solidFill>
                  <a:srgbClr val="FFFFFF"/>
                </a:solidFill>
                <a:latin typeface="Times New Roman"/>
                <a:cs typeface="Times New Roman"/>
              </a:rPr>
              <a:t>RESTAURANTS</a:t>
            </a:r>
            <a:r>
              <a:rPr sz="2400" spc="5" dirty="0">
                <a:solidFill>
                  <a:srgbClr val="FFFFFF"/>
                </a:solidFill>
                <a:latin typeface="Times New Roman"/>
                <a:cs typeface="Times New Roman"/>
              </a:rPr>
              <a:t> </a:t>
            </a:r>
            <a:r>
              <a:rPr sz="2400" spc="-15" dirty="0">
                <a:solidFill>
                  <a:srgbClr val="FFFFFF"/>
                </a:solidFill>
                <a:latin typeface="Times New Roman"/>
                <a:cs typeface="Times New Roman"/>
              </a:rPr>
              <a:t>WITH</a:t>
            </a:r>
            <a:r>
              <a:rPr sz="2400" spc="-100" dirty="0">
                <a:solidFill>
                  <a:srgbClr val="FFFFFF"/>
                </a:solidFill>
                <a:latin typeface="Times New Roman"/>
                <a:cs typeface="Times New Roman"/>
              </a:rPr>
              <a:t> </a:t>
            </a:r>
            <a:r>
              <a:rPr sz="2400" spc="-25" dirty="0">
                <a:solidFill>
                  <a:srgbClr val="FFFFFF"/>
                </a:solidFill>
                <a:latin typeface="Times New Roman"/>
                <a:cs typeface="Times New Roman"/>
              </a:rPr>
              <a:t>APPROX.</a:t>
            </a:r>
            <a:r>
              <a:rPr sz="2400" spc="20" dirty="0">
                <a:solidFill>
                  <a:srgbClr val="FFFFFF"/>
                </a:solidFill>
                <a:latin typeface="Times New Roman"/>
                <a:cs typeface="Times New Roman"/>
              </a:rPr>
              <a:t> </a:t>
            </a:r>
            <a:r>
              <a:rPr sz="2400" spc="-20" dirty="0">
                <a:solidFill>
                  <a:srgbClr val="FFFFFF"/>
                </a:solidFill>
                <a:latin typeface="Times New Roman"/>
                <a:cs typeface="Times New Roman"/>
              </a:rPr>
              <a:t>COST</a:t>
            </a:r>
            <a:r>
              <a:rPr sz="2400" spc="-80" dirty="0">
                <a:solidFill>
                  <a:srgbClr val="FFFFFF"/>
                </a:solidFill>
                <a:latin typeface="Times New Roman"/>
                <a:cs typeface="Times New Roman"/>
              </a:rPr>
              <a:t> </a:t>
            </a:r>
            <a:r>
              <a:rPr sz="2400" spc="-25" dirty="0">
                <a:solidFill>
                  <a:srgbClr val="FFFFFF"/>
                </a:solidFill>
                <a:latin typeface="Times New Roman"/>
                <a:cs typeface="Times New Roman"/>
              </a:rPr>
              <a:t>FOR</a:t>
            </a:r>
            <a:r>
              <a:rPr sz="2400" spc="75" dirty="0">
                <a:solidFill>
                  <a:srgbClr val="FFFFFF"/>
                </a:solidFill>
                <a:latin typeface="Times New Roman"/>
                <a:cs typeface="Times New Roman"/>
              </a:rPr>
              <a:t> </a:t>
            </a:r>
            <a:r>
              <a:rPr sz="2400" dirty="0">
                <a:solidFill>
                  <a:srgbClr val="FFFFFF"/>
                </a:solidFill>
                <a:latin typeface="Times New Roman"/>
                <a:cs typeface="Times New Roman"/>
              </a:rPr>
              <a:t>2</a:t>
            </a:r>
            <a:r>
              <a:rPr sz="2400" spc="190" dirty="0">
                <a:solidFill>
                  <a:srgbClr val="FFFFFF"/>
                </a:solidFill>
                <a:latin typeface="Times New Roman"/>
                <a:cs typeface="Times New Roman"/>
              </a:rPr>
              <a:t> </a:t>
            </a:r>
            <a:r>
              <a:rPr sz="2400" spc="-30" dirty="0">
                <a:solidFill>
                  <a:srgbClr val="FFFFFF"/>
                </a:solidFill>
                <a:latin typeface="Times New Roman"/>
                <a:cs typeface="Times New Roman"/>
              </a:rPr>
              <a:t>PEOPLE:</a:t>
            </a:r>
            <a:endParaRPr sz="2400" dirty="0">
              <a:latin typeface="Times New Roman"/>
              <a:cs typeface="Times New Roman"/>
            </a:endParaRPr>
          </a:p>
        </p:txBody>
      </p:sp>
      <p:pic>
        <p:nvPicPr>
          <p:cNvPr id="6" name="object 6"/>
          <p:cNvPicPr/>
          <p:nvPr/>
        </p:nvPicPr>
        <p:blipFill>
          <a:blip r:embed="rId2" cstate="print"/>
          <a:stretch>
            <a:fillRect/>
          </a:stretch>
        </p:blipFill>
        <p:spPr>
          <a:xfrm>
            <a:off x="10152888" y="51815"/>
            <a:ext cx="1975103" cy="579119"/>
          </a:xfrm>
          <a:prstGeom prst="rect">
            <a:avLst/>
          </a:prstGeom>
        </p:spPr>
      </p:pic>
      <p:pic>
        <p:nvPicPr>
          <p:cNvPr id="10" name="Picture 9">
            <a:extLst>
              <a:ext uri="{FF2B5EF4-FFF2-40B4-BE49-F238E27FC236}">
                <a16:creationId xmlns:a16="http://schemas.microsoft.com/office/drawing/2014/main" id="{1503D626-BAFC-C3B0-D159-53CB739DAF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53" y="2362200"/>
            <a:ext cx="7759445" cy="33417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58055" y="222504"/>
            <a:ext cx="4590415" cy="807720"/>
          </a:xfrm>
          <a:custGeom>
            <a:avLst/>
            <a:gdLst/>
            <a:ahLst/>
            <a:cxnLst/>
            <a:rect l="l" t="t" r="r" b="b"/>
            <a:pathLst>
              <a:path w="4590415" h="807719">
                <a:moveTo>
                  <a:pt x="0" y="134620"/>
                </a:moveTo>
                <a:lnTo>
                  <a:pt x="6858" y="92075"/>
                </a:lnTo>
                <a:lnTo>
                  <a:pt x="26035" y="55118"/>
                </a:lnTo>
                <a:lnTo>
                  <a:pt x="55118" y="26035"/>
                </a:lnTo>
                <a:lnTo>
                  <a:pt x="92075" y="6857"/>
                </a:lnTo>
                <a:lnTo>
                  <a:pt x="134620" y="0"/>
                </a:lnTo>
                <a:lnTo>
                  <a:pt x="4455668" y="0"/>
                </a:lnTo>
                <a:lnTo>
                  <a:pt x="4498213" y="6857"/>
                </a:lnTo>
                <a:lnTo>
                  <a:pt x="4535170" y="26035"/>
                </a:lnTo>
                <a:lnTo>
                  <a:pt x="4564253" y="55118"/>
                </a:lnTo>
                <a:lnTo>
                  <a:pt x="4583430" y="92075"/>
                </a:lnTo>
                <a:lnTo>
                  <a:pt x="4590288" y="134620"/>
                </a:lnTo>
                <a:lnTo>
                  <a:pt x="4590288" y="673100"/>
                </a:lnTo>
                <a:lnTo>
                  <a:pt x="4583430" y="715645"/>
                </a:lnTo>
                <a:lnTo>
                  <a:pt x="4564253" y="752601"/>
                </a:lnTo>
                <a:lnTo>
                  <a:pt x="4535170" y="781685"/>
                </a:lnTo>
                <a:lnTo>
                  <a:pt x="4498213" y="800862"/>
                </a:lnTo>
                <a:lnTo>
                  <a:pt x="4455668" y="807720"/>
                </a:lnTo>
                <a:lnTo>
                  <a:pt x="134620" y="807720"/>
                </a:lnTo>
                <a:lnTo>
                  <a:pt x="92075" y="800862"/>
                </a:lnTo>
                <a:lnTo>
                  <a:pt x="55118" y="781685"/>
                </a:lnTo>
                <a:lnTo>
                  <a:pt x="26035" y="752601"/>
                </a:lnTo>
                <a:lnTo>
                  <a:pt x="6858" y="715645"/>
                </a:lnTo>
                <a:lnTo>
                  <a:pt x="0" y="673100"/>
                </a:lnTo>
                <a:lnTo>
                  <a:pt x="0" y="134620"/>
                </a:lnTo>
                <a:close/>
              </a:path>
            </a:pathLst>
          </a:custGeom>
          <a:ln w="18288">
            <a:solidFill>
              <a:srgbClr val="C41F0D"/>
            </a:solidFill>
          </a:ln>
        </p:spPr>
        <p:txBody>
          <a:bodyPr wrap="square" lIns="0" tIns="0" rIns="0" bIns="0" rtlCol="0"/>
          <a:lstStyle/>
          <a:p>
            <a:endParaRPr/>
          </a:p>
        </p:txBody>
      </p:sp>
      <p:sp>
        <p:nvSpPr>
          <p:cNvPr id="3" name="object 3"/>
          <p:cNvSpPr txBox="1">
            <a:spLocks noGrp="1"/>
          </p:cNvSpPr>
          <p:nvPr>
            <p:ph type="title"/>
          </p:nvPr>
        </p:nvSpPr>
        <p:spPr>
          <a:xfrm>
            <a:off x="4496561" y="410413"/>
            <a:ext cx="4130040"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FFFFFF"/>
                </a:solidFill>
                <a:latin typeface="Times New Roman"/>
                <a:cs typeface="Times New Roman"/>
              </a:rPr>
              <a:t>C</a:t>
            </a:r>
            <a:r>
              <a:rPr sz="3600" spc="-15" dirty="0">
                <a:solidFill>
                  <a:srgbClr val="FFFFFF"/>
                </a:solidFill>
                <a:latin typeface="Times New Roman"/>
                <a:cs typeface="Times New Roman"/>
              </a:rPr>
              <a:t>U</a:t>
            </a:r>
            <a:r>
              <a:rPr sz="3600" dirty="0">
                <a:solidFill>
                  <a:srgbClr val="FFFFFF"/>
                </a:solidFill>
                <a:latin typeface="Times New Roman"/>
                <a:cs typeface="Times New Roman"/>
              </a:rPr>
              <a:t>ISI</a:t>
            </a:r>
            <a:r>
              <a:rPr sz="3600" spc="-20" dirty="0">
                <a:solidFill>
                  <a:srgbClr val="FFFFFF"/>
                </a:solidFill>
                <a:latin typeface="Times New Roman"/>
                <a:cs typeface="Times New Roman"/>
              </a:rPr>
              <a:t>N</a:t>
            </a:r>
            <a:r>
              <a:rPr sz="3600" dirty="0">
                <a:solidFill>
                  <a:srgbClr val="FFFFFF"/>
                </a:solidFill>
                <a:latin typeface="Times New Roman"/>
                <a:cs typeface="Times New Roman"/>
              </a:rPr>
              <a:t>E</a:t>
            </a:r>
            <a:r>
              <a:rPr sz="3600" spc="-175" dirty="0">
                <a:solidFill>
                  <a:srgbClr val="FFFFFF"/>
                </a:solidFill>
                <a:latin typeface="Times New Roman"/>
                <a:cs typeface="Times New Roman"/>
              </a:rPr>
              <a:t> </a:t>
            </a:r>
            <a:r>
              <a:rPr sz="3600" dirty="0">
                <a:solidFill>
                  <a:srgbClr val="FFFFFF"/>
                </a:solidFill>
                <a:latin typeface="Times New Roman"/>
                <a:cs typeface="Times New Roman"/>
              </a:rPr>
              <a:t>A</a:t>
            </a:r>
            <a:r>
              <a:rPr sz="3600" spc="-20" dirty="0">
                <a:solidFill>
                  <a:srgbClr val="FFFFFF"/>
                </a:solidFill>
                <a:latin typeface="Times New Roman"/>
                <a:cs typeface="Times New Roman"/>
              </a:rPr>
              <a:t>N</a:t>
            </a:r>
            <a:r>
              <a:rPr sz="3600" dirty="0">
                <a:solidFill>
                  <a:srgbClr val="FFFFFF"/>
                </a:solidFill>
                <a:latin typeface="Times New Roman"/>
                <a:cs typeface="Times New Roman"/>
              </a:rPr>
              <a:t>A</a:t>
            </a:r>
            <a:r>
              <a:rPr sz="3600" spc="-365" dirty="0">
                <a:solidFill>
                  <a:srgbClr val="FFFFFF"/>
                </a:solidFill>
                <a:latin typeface="Times New Roman"/>
                <a:cs typeface="Times New Roman"/>
              </a:rPr>
              <a:t>L</a:t>
            </a:r>
            <a:r>
              <a:rPr sz="3600" dirty="0">
                <a:solidFill>
                  <a:srgbClr val="FFFFFF"/>
                </a:solidFill>
                <a:latin typeface="Times New Roman"/>
                <a:cs typeface="Times New Roman"/>
              </a:rPr>
              <a:t>Y</a:t>
            </a:r>
            <a:r>
              <a:rPr sz="3600" spc="-25" dirty="0">
                <a:solidFill>
                  <a:srgbClr val="FFFFFF"/>
                </a:solidFill>
                <a:latin typeface="Times New Roman"/>
                <a:cs typeface="Times New Roman"/>
              </a:rPr>
              <a:t>S</a:t>
            </a:r>
            <a:r>
              <a:rPr sz="3600" dirty="0">
                <a:solidFill>
                  <a:srgbClr val="FFFFFF"/>
                </a:solidFill>
                <a:latin typeface="Times New Roman"/>
                <a:cs typeface="Times New Roman"/>
              </a:rPr>
              <a:t>IS</a:t>
            </a:r>
            <a:endParaRPr sz="3600">
              <a:latin typeface="Times New Roman"/>
              <a:cs typeface="Times New Roman"/>
            </a:endParaRPr>
          </a:p>
        </p:txBody>
      </p:sp>
      <p:sp>
        <p:nvSpPr>
          <p:cNvPr id="5" name="object 5"/>
          <p:cNvSpPr/>
          <p:nvPr/>
        </p:nvSpPr>
        <p:spPr>
          <a:xfrm>
            <a:off x="2773640" y="1255511"/>
            <a:ext cx="5522595" cy="640080"/>
          </a:xfrm>
          <a:custGeom>
            <a:avLst/>
            <a:gdLst/>
            <a:ahLst/>
            <a:cxnLst/>
            <a:rect l="l" t="t" r="r" b="b"/>
            <a:pathLst>
              <a:path w="5522595" h="640080">
                <a:moveTo>
                  <a:pt x="0" y="106679"/>
                </a:moveTo>
                <a:lnTo>
                  <a:pt x="8382" y="65150"/>
                </a:lnTo>
                <a:lnTo>
                  <a:pt x="31242" y="31241"/>
                </a:lnTo>
                <a:lnTo>
                  <a:pt x="65151" y="8381"/>
                </a:lnTo>
                <a:lnTo>
                  <a:pt x="106679" y="0"/>
                </a:lnTo>
                <a:lnTo>
                  <a:pt x="5415788" y="0"/>
                </a:lnTo>
                <a:lnTo>
                  <a:pt x="5457317" y="8381"/>
                </a:lnTo>
                <a:lnTo>
                  <a:pt x="5491226" y="31241"/>
                </a:lnTo>
                <a:lnTo>
                  <a:pt x="5514086" y="65150"/>
                </a:lnTo>
                <a:lnTo>
                  <a:pt x="5522468" y="106679"/>
                </a:lnTo>
                <a:lnTo>
                  <a:pt x="5522468" y="533400"/>
                </a:lnTo>
                <a:lnTo>
                  <a:pt x="5514086" y="574928"/>
                </a:lnTo>
                <a:lnTo>
                  <a:pt x="5491226" y="608838"/>
                </a:lnTo>
                <a:lnTo>
                  <a:pt x="5457317" y="631698"/>
                </a:lnTo>
                <a:lnTo>
                  <a:pt x="5415788" y="640079"/>
                </a:lnTo>
                <a:lnTo>
                  <a:pt x="106679" y="640079"/>
                </a:lnTo>
                <a:lnTo>
                  <a:pt x="65151" y="631698"/>
                </a:lnTo>
                <a:lnTo>
                  <a:pt x="31242" y="608838"/>
                </a:lnTo>
                <a:lnTo>
                  <a:pt x="8382" y="574928"/>
                </a:lnTo>
                <a:lnTo>
                  <a:pt x="0" y="533400"/>
                </a:lnTo>
                <a:lnTo>
                  <a:pt x="0" y="106679"/>
                </a:lnTo>
                <a:close/>
              </a:path>
            </a:pathLst>
          </a:custGeom>
          <a:ln w="18287">
            <a:solidFill>
              <a:srgbClr val="C41F0D"/>
            </a:solidFill>
          </a:ln>
        </p:spPr>
        <p:txBody>
          <a:bodyPr wrap="square" lIns="0" tIns="0" rIns="0" bIns="0" rtlCol="0"/>
          <a:lstStyle/>
          <a:p>
            <a:endParaRPr/>
          </a:p>
        </p:txBody>
      </p:sp>
      <p:sp>
        <p:nvSpPr>
          <p:cNvPr id="6" name="object 6"/>
          <p:cNvSpPr txBox="1"/>
          <p:nvPr/>
        </p:nvSpPr>
        <p:spPr>
          <a:xfrm>
            <a:off x="3429000" y="1332737"/>
            <a:ext cx="4191000" cy="639919"/>
          </a:xfrm>
          <a:prstGeom prst="rect">
            <a:avLst/>
          </a:prstGeom>
        </p:spPr>
        <p:txBody>
          <a:bodyPr vert="horz" wrap="square" lIns="0" tIns="11430" rIns="0" bIns="0" rtlCol="0">
            <a:spAutoFit/>
          </a:bodyPr>
          <a:lstStyle/>
          <a:p>
            <a:pPr marL="12700">
              <a:spcBef>
                <a:spcPts val="90"/>
              </a:spcBef>
            </a:pPr>
            <a:r>
              <a:rPr sz="2000" b="1" spc="-10" dirty="0">
                <a:solidFill>
                  <a:srgbClr val="FFFFFF"/>
                </a:solidFill>
                <a:latin typeface="Calibri"/>
                <a:cs typeface="Calibri"/>
              </a:rPr>
              <a:t>7.</a:t>
            </a:r>
            <a:r>
              <a:rPr sz="2000" b="1" spc="-25" dirty="0">
                <a:solidFill>
                  <a:srgbClr val="FFFFFF"/>
                </a:solidFill>
                <a:latin typeface="Calibri"/>
                <a:cs typeface="Calibri"/>
              </a:rPr>
              <a:t> </a:t>
            </a:r>
            <a:r>
              <a:rPr lang="en-US" sz="1600" b="0" i="0" dirty="0">
                <a:solidFill>
                  <a:srgbClr val="212121"/>
                </a:solidFill>
                <a:effectLst/>
                <a:highlight>
                  <a:srgbClr val="FFFFFF"/>
                </a:highlight>
                <a:latin typeface="Roboto" panose="02000000000000000000" pitchFamily="2" charset="0"/>
              </a:rPr>
              <a:t>Top 6 Cuisines in the Bangalore Cit</a:t>
            </a:r>
            <a:r>
              <a:rPr lang="en-US" sz="2000" b="0" i="0" dirty="0">
                <a:solidFill>
                  <a:srgbClr val="212121"/>
                </a:solidFill>
                <a:effectLst/>
                <a:highlight>
                  <a:srgbClr val="FFFFFF"/>
                </a:highlight>
                <a:latin typeface="Roboto" panose="02000000000000000000" pitchFamily="2" charset="0"/>
              </a:rPr>
              <a:t>y</a:t>
            </a:r>
          </a:p>
          <a:p>
            <a:pPr marL="12700">
              <a:lnSpc>
                <a:spcPct val="100000"/>
              </a:lnSpc>
              <a:spcBef>
                <a:spcPts val="90"/>
              </a:spcBef>
            </a:pPr>
            <a:endParaRPr sz="2000" dirty="0">
              <a:latin typeface="Calibri"/>
              <a:cs typeface="Calibri"/>
            </a:endParaRPr>
          </a:p>
        </p:txBody>
      </p:sp>
      <p:pic>
        <p:nvPicPr>
          <p:cNvPr id="11" name="object 11"/>
          <p:cNvPicPr/>
          <p:nvPr/>
        </p:nvPicPr>
        <p:blipFill>
          <a:blip r:embed="rId2" cstate="print"/>
          <a:stretch>
            <a:fillRect/>
          </a:stretch>
        </p:blipFill>
        <p:spPr>
          <a:xfrm>
            <a:off x="10122407" y="0"/>
            <a:ext cx="1975103" cy="579120"/>
          </a:xfrm>
          <a:prstGeom prst="rect">
            <a:avLst/>
          </a:prstGeom>
        </p:spPr>
      </p:pic>
      <p:pic>
        <p:nvPicPr>
          <p:cNvPr id="13" name="Picture 12">
            <a:extLst>
              <a:ext uri="{FF2B5EF4-FFF2-40B4-BE49-F238E27FC236}">
                <a16:creationId xmlns:a16="http://schemas.microsoft.com/office/drawing/2014/main" id="{B9B6D83C-0661-104C-2297-553D1FF84F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2005526"/>
            <a:ext cx="4846360" cy="2823906"/>
          </a:xfrm>
          <a:prstGeom prst="rect">
            <a:avLst/>
          </a:prstGeom>
        </p:spPr>
      </p:pic>
      <p:sp>
        <p:nvSpPr>
          <p:cNvPr id="14" name="TextBox 13">
            <a:extLst>
              <a:ext uri="{FF2B5EF4-FFF2-40B4-BE49-F238E27FC236}">
                <a16:creationId xmlns:a16="http://schemas.microsoft.com/office/drawing/2014/main" id="{4E518E34-E708-CBD9-E606-12C26155ECCA}"/>
              </a:ext>
            </a:extLst>
          </p:cNvPr>
          <p:cNvSpPr txBox="1"/>
          <p:nvPr/>
        </p:nvSpPr>
        <p:spPr>
          <a:xfrm>
            <a:off x="533400" y="4885344"/>
            <a:ext cx="11430000" cy="1815882"/>
          </a:xfrm>
          <a:prstGeom prst="rect">
            <a:avLst/>
          </a:prstGeom>
          <a:noFill/>
        </p:spPr>
        <p:txBody>
          <a:bodyPr wrap="square" rtlCol="0">
            <a:spAutoFit/>
          </a:bodyPr>
          <a:lstStyle/>
          <a:p>
            <a:pPr algn="l"/>
            <a:r>
              <a:rPr lang="en-US" sz="1600" b="0" i="0" dirty="0">
                <a:solidFill>
                  <a:srgbClr val="212121"/>
                </a:solidFill>
                <a:effectLst/>
                <a:highlight>
                  <a:srgbClr val="FFFFFF"/>
                </a:highlight>
                <a:latin typeface="Roboto" panose="02000000000000000000" pitchFamily="2" charset="0"/>
              </a:rPr>
              <a:t>Conclusion : From the Pie Chart Visualization, we observe that the majority of restaurants in Bangalore serve:</a:t>
            </a:r>
          </a:p>
          <a:p>
            <a:pPr algn="l"/>
            <a:r>
              <a:rPr lang="en-US" sz="1600" b="0" i="0" dirty="0">
                <a:solidFill>
                  <a:srgbClr val="212121"/>
                </a:solidFill>
                <a:effectLst/>
                <a:highlight>
                  <a:srgbClr val="FFFFFF"/>
                </a:highlight>
                <a:latin typeface="Roboto" panose="02000000000000000000" pitchFamily="2" charset="0"/>
              </a:rPr>
              <a:t>Chinese cuisine, accounting for approximately 19.9%.</a:t>
            </a:r>
          </a:p>
          <a:p>
            <a:pPr algn="l"/>
            <a:r>
              <a:rPr lang="en-US" sz="1600" b="0" i="0" dirty="0">
                <a:solidFill>
                  <a:srgbClr val="212121"/>
                </a:solidFill>
                <a:effectLst/>
                <a:highlight>
                  <a:srgbClr val="FFFFFF"/>
                </a:highlight>
                <a:latin typeface="Roboto" panose="02000000000000000000" pitchFamily="2" charset="0"/>
              </a:rPr>
              <a:t>North Indian cuisine, representing around 18.2%.</a:t>
            </a:r>
          </a:p>
          <a:p>
            <a:pPr algn="l"/>
            <a:r>
              <a:rPr lang="en-US" sz="1600" b="0" i="0" dirty="0">
                <a:solidFill>
                  <a:srgbClr val="212121"/>
                </a:solidFill>
                <a:effectLst/>
                <a:highlight>
                  <a:srgbClr val="FFFFFF"/>
                </a:highlight>
                <a:latin typeface="Roboto" panose="02000000000000000000" pitchFamily="2" charset="0"/>
              </a:rPr>
              <a:t>South Indian cuisine, comprising about 13.1%.</a:t>
            </a:r>
          </a:p>
          <a:p>
            <a:pPr algn="l"/>
            <a:r>
              <a:rPr lang="en-US" sz="1600" b="0" i="0" dirty="0">
                <a:solidFill>
                  <a:srgbClr val="212121"/>
                </a:solidFill>
                <a:effectLst/>
                <a:highlight>
                  <a:srgbClr val="FFFFFF"/>
                </a:highlight>
                <a:latin typeface="Roboto" panose="02000000000000000000" pitchFamily="2" charset="0"/>
              </a:rPr>
              <a:t>These findings indicate the popularity and diversity of these cuisines within the Bangalore restaurant scene. Entrepreneurs and food enthusiasts can leverage this information to understand the preferences of residents and explore the wide range of Chinese, North Indian, and South Indian restaurants available in the city.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971800" y="1170508"/>
            <a:ext cx="9036430" cy="635000"/>
          </a:xfrm>
          <a:prstGeom prst="rect">
            <a:avLst/>
          </a:prstGeom>
        </p:spPr>
        <p:txBody>
          <a:bodyPr vert="horz" wrap="square" lIns="0" tIns="12065" rIns="0" bIns="0" rtlCol="0">
            <a:spAutoFit/>
          </a:bodyPr>
          <a:lstStyle/>
          <a:p>
            <a:pPr marL="349885">
              <a:lnSpc>
                <a:spcPct val="100000"/>
              </a:lnSpc>
              <a:spcBef>
                <a:spcPts val="95"/>
              </a:spcBef>
            </a:pPr>
            <a:r>
              <a:rPr sz="2000" b="1" spc="-10" dirty="0">
                <a:solidFill>
                  <a:srgbClr val="FFFFFF"/>
                </a:solidFill>
                <a:latin typeface="Calibri"/>
                <a:cs typeface="Calibri"/>
              </a:rPr>
              <a:t>10.</a:t>
            </a:r>
            <a:r>
              <a:rPr sz="2000" b="1" spc="-20" dirty="0">
                <a:solidFill>
                  <a:srgbClr val="FFFFFF"/>
                </a:solidFill>
                <a:latin typeface="Calibri"/>
                <a:cs typeface="Calibri"/>
              </a:rPr>
              <a:t> </a:t>
            </a:r>
            <a:r>
              <a:rPr sz="2000" b="1" spc="-10" dirty="0">
                <a:solidFill>
                  <a:srgbClr val="FFFFFF"/>
                </a:solidFill>
                <a:latin typeface="Calibri"/>
                <a:cs typeface="Calibri"/>
              </a:rPr>
              <a:t>Distribution</a:t>
            </a:r>
            <a:r>
              <a:rPr sz="2000" b="1" spc="-130" dirty="0">
                <a:solidFill>
                  <a:srgbClr val="FFFFFF"/>
                </a:solidFill>
                <a:latin typeface="Calibri"/>
                <a:cs typeface="Calibri"/>
              </a:rPr>
              <a:t> </a:t>
            </a:r>
            <a:r>
              <a:rPr sz="2000" b="1" dirty="0">
                <a:solidFill>
                  <a:srgbClr val="FFFFFF"/>
                </a:solidFill>
                <a:latin typeface="Calibri"/>
                <a:cs typeface="Calibri"/>
              </a:rPr>
              <a:t>of</a:t>
            </a:r>
            <a:r>
              <a:rPr sz="2000" b="1" spc="25" dirty="0">
                <a:solidFill>
                  <a:srgbClr val="FFFFFF"/>
                </a:solidFill>
                <a:latin typeface="Calibri"/>
                <a:cs typeface="Calibri"/>
              </a:rPr>
              <a:t> </a:t>
            </a:r>
            <a:r>
              <a:rPr sz="2000" b="1" spc="-5" dirty="0">
                <a:solidFill>
                  <a:srgbClr val="FFFFFF"/>
                </a:solidFill>
                <a:latin typeface="Calibri"/>
                <a:cs typeface="Calibri"/>
              </a:rPr>
              <a:t>Cuisines</a:t>
            </a:r>
            <a:r>
              <a:rPr sz="2000" b="1" spc="-45" dirty="0">
                <a:solidFill>
                  <a:srgbClr val="FFFFFF"/>
                </a:solidFill>
                <a:latin typeface="Calibri"/>
                <a:cs typeface="Calibri"/>
              </a:rPr>
              <a:t> </a:t>
            </a:r>
            <a:r>
              <a:rPr sz="2000" b="1" spc="-10" dirty="0">
                <a:solidFill>
                  <a:srgbClr val="FFFFFF"/>
                </a:solidFill>
                <a:latin typeface="Calibri"/>
                <a:cs typeface="Calibri"/>
              </a:rPr>
              <a:t>in </a:t>
            </a:r>
            <a:r>
              <a:rPr sz="2000" b="1" spc="-40" dirty="0">
                <a:solidFill>
                  <a:srgbClr val="FFFFFF"/>
                </a:solidFill>
                <a:latin typeface="Calibri"/>
                <a:cs typeface="Calibri"/>
              </a:rPr>
              <a:t>BTM</a:t>
            </a:r>
            <a:r>
              <a:rPr sz="2000" b="1" spc="-55" dirty="0">
                <a:solidFill>
                  <a:srgbClr val="FFFFFF"/>
                </a:solidFill>
                <a:latin typeface="Calibri"/>
                <a:cs typeface="Calibri"/>
              </a:rPr>
              <a:t> </a:t>
            </a:r>
            <a:r>
              <a:rPr sz="2000" b="1" spc="-35" dirty="0">
                <a:solidFill>
                  <a:srgbClr val="FFFFFF"/>
                </a:solidFill>
                <a:latin typeface="Calibri"/>
                <a:cs typeface="Calibri"/>
              </a:rPr>
              <a:t>Bangalore</a:t>
            </a:r>
            <a:endParaRPr sz="2000" dirty="0">
              <a:latin typeface="Calibri"/>
              <a:cs typeface="Calibri"/>
            </a:endParaRPr>
          </a:p>
          <a:p>
            <a:pPr marL="12700">
              <a:lnSpc>
                <a:spcPct val="100000"/>
              </a:lnSpc>
              <a:tabLst>
                <a:tab pos="2065655" algn="l"/>
                <a:tab pos="5404485" algn="l"/>
              </a:tabLst>
            </a:pPr>
            <a:r>
              <a:rPr sz="2000" b="1" u="heavy" spc="-5" dirty="0">
                <a:solidFill>
                  <a:srgbClr val="FFFFFF"/>
                </a:solidFill>
                <a:uFill>
                  <a:solidFill>
                    <a:srgbClr val="C41F0D"/>
                  </a:solidFill>
                </a:uFill>
                <a:latin typeface="Calibri"/>
                <a:cs typeface="Calibri"/>
              </a:rPr>
              <a:t> 	</a:t>
            </a:r>
            <a:r>
              <a:rPr sz="2000" b="1" u="heavy" spc="-40" dirty="0">
                <a:solidFill>
                  <a:srgbClr val="FFFFFF"/>
                </a:solidFill>
                <a:uFill>
                  <a:solidFill>
                    <a:srgbClr val="C41F0D"/>
                  </a:solidFill>
                </a:uFill>
                <a:latin typeface="Calibri"/>
                <a:cs typeface="Calibri"/>
              </a:rPr>
              <a:t>Restaurants:	</a:t>
            </a:r>
            <a:endParaRPr sz="2000" dirty="0">
              <a:latin typeface="Calibri"/>
              <a:cs typeface="Calibri"/>
            </a:endParaRPr>
          </a:p>
        </p:txBody>
      </p:sp>
      <p:sp>
        <p:nvSpPr>
          <p:cNvPr id="7" name="object 7"/>
          <p:cNvSpPr txBox="1">
            <a:spLocks noGrp="1"/>
          </p:cNvSpPr>
          <p:nvPr>
            <p:ph type="title"/>
          </p:nvPr>
        </p:nvSpPr>
        <p:spPr>
          <a:xfrm>
            <a:off x="803554" y="250647"/>
            <a:ext cx="5167630" cy="713740"/>
          </a:xfrm>
          <a:prstGeom prst="rect">
            <a:avLst/>
          </a:prstGeom>
        </p:spPr>
        <p:txBody>
          <a:bodyPr vert="horz" wrap="square" lIns="0" tIns="14605" rIns="0" bIns="0" rtlCol="0">
            <a:spAutoFit/>
          </a:bodyPr>
          <a:lstStyle/>
          <a:p>
            <a:pPr marL="12700">
              <a:lnSpc>
                <a:spcPct val="100000"/>
              </a:lnSpc>
              <a:spcBef>
                <a:spcPts val="115"/>
              </a:spcBef>
            </a:pPr>
            <a:r>
              <a:rPr sz="4500" spc="5" dirty="0">
                <a:solidFill>
                  <a:srgbClr val="FFFFFF"/>
                </a:solidFill>
                <a:latin typeface="Times New Roman"/>
                <a:cs typeface="Times New Roman"/>
              </a:rPr>
              <a:t>CUIS</a:t>
            </a:r>
            <a:r>
              <a:rPr sz="4500" spc="15" dirty="0">
                <a:solidFill>
                  <a:srgbClr val="FFFFFF"/>
                </a:solidFill>
                <a:latin typeface="Times New Roman"/>
                <a:cs typeface="Times New Roman"/>
              </a:rPr>
              <a:t>I</a:t>
            </a:r>
            <a:r>
              <a:rPr sz="4500" spc="5" dirty="0">
                <a:solidFill>
                  <a:srgbClr val="FFFFFF"/>
                </a:solidFill>
                <a:latin typeface="Times New Roman"/>
                <a:cs typeface="Times New Roman"/>
              </a:rPr>
              <a:t>NE</a:t>
            </a:r>
            <a:r>
              <a:rPr sz="4500" spc="-330" dirty="0">
                <a:solidFill>
                  <a:srgbClr val="FFFFFF"/>
                </a:solidFill>
                <a:latin typeface="Times New Roman"/>
                <a:cs typeface="Times New Roman"/>
              </a:rPr>
              <a:t> </a:t>
            </a:r>
            <a:r>
              <a:rPr sz="4500" spc="5" dirty="0">
                <a:solidFill>
                  <a:srgbClr val="FFFFFF"/>
                </a:solidFill>
                <a:latin typeface="Times New Roman"/>
                <a:cs typeface="Times New Roman"/>
              </a:rPr>
              <a:t>AN</a:t>
            </a:r>
            <a:r>
              <a:rPr sz="4500" spc="10" dirty="0">
                <a:solidFill>
                  <a:srgbClr val="FFFFFF"/>
                </a:solidFill>
                <a:latin typeface="Times New Roman"/>
                <a:cs typeface="Times New Roman"/>
              </a:rPr>
              <a:t>A</a:t>
            </a:r>
            <a:r>
              <a:rPr sz="4500" spc="-455" dirty="0">
                <a:solidFill>
                  <a:srgbClr val="FFFFFF"/>
                </a:solidFill>
                <a:latin typeface="Times New Roman"/>
                <a:cs typeface="Times New Roman"/>
              </a:rPr>
              <a:t>L</a:t>
            </a:r>
            <a:r>
              <a:rPr sz="4500" spc="5" dirty="0">
                <a:solidFill>
                  <a:srgbClr val="FFFFFF"/>
                </a:solidFill>
                <a:latin typeface="Times New Roman"/>
                <a:cs typeface="Times New Roman"/>
              </a:rPr>
              <a:t>Y</a:t>
            </a:r>
            <a:r>
              <a:rPr sz="4500" spc="10" dirty="0">
                <a:solidFill>
                  <a:srgbClr val="FFFFFF"/>
                </a:solidFill>
                <a:latin typeface="Times New Roman"/>
                <a:cs typeface="Times New Roman"/>
              </a:rPr>
              <a:t>S</a:t>
            </a:r>
            <a:r>
              <a:rPr sz="4500" spc="-15" dirty="0">
                <a:solidFill>
                  <a:srgbClr val="FFFFFF"/>
                </a:solidFill>
                <a:latin typeface="Times New Roman"/>
                <a:cs typeface="Times New Roman"/>
              </a:rPr>
              <a:t>I</a:t>
            </a:r>
            <a:r>
              <a:rPr sz="4500" spc="5" dirty="0">
                <a:solidFill>
                  <a:srgbClr val="FFFFFF"/>
                </a:solidFill>
                <a:latin typeface="Times New Roman"/>
                <a:cs typeface="Times New Roman"/>
              </a:rPr>
              <a:t>S</a:t>
            </a:r>
            <a:endParaRPr sz="4500">
              <a:latin typeface="Times New Roman"/>
              <a:cs typeface="Times New Roman"/>
            </a:endParaRPr>
          </a:p>
        </p:txBody>
      </p:sp>
      <p:pic>
        <p:nvPicPr>
          <p:cNvPr id="9" name="object 9"/>
          <p:cNvPicPr/>
          <p:nvPr/>
        </p:nvPicPr>
        <p:blipFill>
          <a:blip r:embed="rId2" cstate="print"/>
          <a:stretch>
            <a:fillRect/>
          </a:stretch>
        </p:blipFill>
        <p:spPr>
          <a:xfrm>
            <a:off x="10119359" y="97535"/>
            <a:ext cx="1975103" cy="579120"/>
          </a:xfrm>
          <a:prstGeom prst="rect">
            <a:avLst/>
          </a:prstGeom>
        </p:spPr>
      </p:pic>
      <p:pic>
        <p:nvPicPr>
          <p:cNvPr id="11" name="Picture 10">
            <a:extLst>
              <a:ext uri="{FF2B5EF4-FFF2-40B4-BE49-F238E27FC236}">
                <a16:creationId xmlns:a16="http://schemas.microsoft.com/office/drawing/2014/main" id="{55C5224C-7964-057F-D25A-E7ED093A1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1905000"/>
            <a:ext cx="4995419" cy="2910760"/>
          </a:xfrm>
          <a:prstGeom prst="rect">
            <a:avLst/>
          </a:prstGeom>
        </p:spPr>
      </p:pic>
      <p:sp>
        <p:nvSpPr>
          <p:cNvPr id="12" name="TextBox 11">
            <a:extLst>
              <a:ext uri="{FF2B5EF4-FFF2-40B4-BE49-F238E27FC236}">
                <a16:creationId xmlns:a16="http://schemas.microsoft.com/office/drawing/2014/main" id="{410B3E07-2B83-44BB-83BC-77655779EB6A}"/>
              </a:ext>
            </a:extLst>
          </p:cNvPr>
          <p:cNvSpPr txBox="1"/>
          <p:nvPr/>
        </p:nvSpPr>
        <p:spPr>
          <a:xfrm>
            <a:off x="803554" y="5013374"/>
            <a:ext cx="10855046" cy="1815882"/>
          </a:xfrm>
          <a:prstGeom prst="rect">
            <a:avLst/>
          </a:prstGeom>
          <a:noFill/>
        </p:spPr>
        <p:txBody>
          <a:bodyPr wrap="square" rtlCol="0">
            <a:spAutoFit/>
          </a:bodyPr>
          <a:lstStyle/>
          <a:p>
            <a:pPr algn="l"/>
            <a:r>
              <a:rPr lang="en-US" sz="1600" b="0" i="0" dirty="0">
                <a:solidFill>
                  <a:srgbClr val="212121"/>
                </a:solidFill>
                <a:effectLst/>
                <a:highlight>
                  <a:srgbClr val="FFFFFF"/>
                </a:highlight>
                <a:latin typeface="Roboto" panose="02000000000000000000" pitchFamily="2" charset="0"/>
              </a:rPr>
              <a:t>Conclusion : "BTM's culinary scene offers a diverse range of flavors. Chinese cuisine dominates with 30%, followed by North Indian at 27.1%. South Indian holds 16.9%, while Biryani and American cuisines claim 13.6% and 11.9% respectively. From spicy Chinese dishes to aromatic North Indian curries, BTM satisfies cravings for a variety of global flavors."</a:t>
            </a:r>
          </a:p>
          <a:p>
            <a:pPr algn="l"/>
            <a:r>
              <a:rPr lang="en-US" sz="1600" b="0" i="0" dirty="0">
                <a:solidFill>
                  <a:srgbClr val="212121"/>
                </a:solidFill>
                <a:effectLst/>
                <a:highlight>
                  <a:srgbClr val="FFFFFF"/>
                </a:highlight>
                <a:latin typeface="Roboto" panose="02000000000000000000" pitchFamily="2" charset="0"/>
              </a:rPr>
              <a:t>This condensed version provides a brief overview of the pie chart insights, emphasizing the dominant cuisines in BTM while highlighting the diversity of flavors available in the neighborhood.</a:t>
            </a:r>
          </a:p>
          <a:p>
            <a:endParaRPr lang="en-IN"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971801" y="1170508"/>
            <a:ext cx="5334000" cy="635000"/>
          </a:xfrm>
          <a:prstGeom prst="rect">
            <a:avLst/>
          </a:prstGeom>
        </p:spPr>
        <p:txBody>
          <a:bodyPr vert="horz" wrap="square" lIns="0" tIns="12065" rIns="0" bIns="0" rtlCol="0">
            <a:spAutoFit/>
          </a:bodyPr>
          <a:lstStyle/>
          <a:p>
            <a:pPr>
              <a:lnSpc>
                <a:spcPct val="100000"/>
              </a:lnSpc>
              <a:spcBef>
                <a:spcPts val="95"/>
              </a:spcBef>
            </a:pPr>
            <a:r>
              <a:rPr sz="2000" b="1" spc="-10" dirty="0">
                <a:solidFill>
                  <a:srgbClr val="FFFFFF"/>
                </a:solidFill>
                <a:latin typeface="Calibri"/>
                <a:cs typeface="Calibri"/>
              </a:rPr>
              <a:t>12.</a:t>
            </a:r>
            <a:r>
              <a:rPr sz="2000" b="1" spc="-50" dirty="0">
                <a:solidFill>
                  <a:srgbClr val="FFFFFF"/>
                </a:solidFill>
                <a:latin typeface="Calibri"/>
                <a:cs typeface="Calibri"/>
              </a:rPr>
              <a:t> </a:t>
            </a:r>
            <a:r>
              <a:rPr sz="2000" b="1" spc="-10" dirty="0">
                <a:solidFill>
                  <a:srgbClr val="FFFFFF"/>
                </a:solidFill>
                <a:latin typeface="Calibri"/>
                <a:cs typeface="Calibri"/>
              </a:rPr>
              <a:t>Distribution</a:t>
            </a:r>
            <a:r>
              <a:rPr sz="2000" b="1" spc="-125" dirty="0">
                <a:solidFill>
                  <a:srgbClr val="FFFFFF"/>
                </a:solidFill>
                <a:latin typeface="Calibri"/>
                <a:cs typeface="Calibri"/>
              </a:rPr>
              <a:t> </a:t>
            </a:r>
            <a:r>
              <a:rPr sz="2000" b="1" dirty="0">
                <a:solidFill>
                  <a:srgbClr val="FFFFFF"/>
                </a:solidFill>
                <a:latin typeface="Calibri"/>
                <a:cs typeface="Calibri"/>
              </a:rPr>
              <a:t>of </a:t>
            </a:r>
            <a:r>
              <a:rPr sz="2000" b="1" spc="-5" dirty="0">
                <a:solidFill>
                  <a:srgbClr val="FFFFFF"/>
                </a:solidFill>
                <a:latin typeface="Calibri"/>
                <a:cs typeface="Calibri"/>
              </a:rPr>
              <a:t>Cuisines</a:t>
            </a:r>
            <a:r>
              <a:rPr sz="2000" b="1" spc="-50" dirty="0">
                <a:solidFill>
                  <a:srgbClr val="FFFFFF"/>
                </a:solidFill>
                <a:latin typeface="Calibri"/>
                <a:cs typeface="Calibri"/>
              </a:rPr>
              <a:t> </a:t>
            </a:r>
            <a:r>
              <a:rPr sz="2000" b="1" spc="-10" dirty="0">
                <a:solidFill>
                  <a:srgbClr val="FFFFFF"/>
                </a:solidFill>
                <a:latin typeface="Calibri"/>
                <a:cs typeface="Calibri"/>
              </a:rPr>
              <a:t>in</a:t>
            </a:r>
            <a:r>
              <a:rPr sz="2000" b="1" spc="-30" dirty="0">
                <a:solidFill>
                  <a:srgbClr val="FFFFFF"/>
                </a:solidFill>
                <a:latin typeface="Calibri"/>
                <a:cs typeface="Calibri"/>
              </a:rPr>
              <a:t> </a:t>
            </a:r>
            <a:r>
              <a:rPr sz="2000" b="1" spc="-10" dirty="0">
                <a:solidFill>
                  <a:srgbClr val="FFFFFF"/>
                </a:solidFill>
                <a:latin typeface="Calibri"/>
                <a:cs typeface="Calibri"/>
              </a:rPr>
              <a:t>HSR</a:t>
            </a:r>
            <a:r>
              <a:rPr sz="2000" b="1" spc="15" dirty="0">
                <a:solidFill>
                  <a:srgbClr val="FFFFFF"/>
                </a:solidFill>
                <a:latin typeface="Calibri"/>
                <a:cs typeface="Calibri"/>
              </a:rPr>
              <a:t> </a:t>
            </a:r>
            <a:r>
              <a:rPr sz="2000" b="1" spc="-35" dirty="0">
                <a:solidFill>
                  <a:srgbClr val="FFFFFF"/>
                </a:solidFill>
                <a:latin typeface="Calibri"/>
                <a:cs typeface="Calibri"/>
              </a:rPr>
              <a:t>Bangalore</a:t>
            </a:r>
            <a:endParaRPr sz="2000" dirty="0">
              <a:latin typeface="Calibri"/>
              <a:cs typeface="Calibri"/>
            </a:endParaRPr>
          </a:p>
          <a:p>
            <a:pPr marL="33020" algn="ctr">
              <a:lnSpc>
                <a:spcPct val="100000"/>
              </a:lnSpc>
            </a:pPr>
            <a:r>
              <a:rPr sz="2000" b="1" spc="-40" dirty="0">
                <a:solidFill>
                  <a:srgbClr val="FFFFFF"/>
                </a:solidFill>
                <a:latin typeface="Calibri"/>
                <a:cs typeface="Calibri"/>
              </a:rPr>
              <a:t>Restaurants:</a:t>
            </a:r>
            <a:endParaRPr sz="2000" dirty="0">
              <a:latin typeface="Calibri"/>
              <a:cs typeface="Calibri"/>
            </a:endParaRPr>
          </a:p>
        </p:txBody>
      </p:sp>
      <p:sp>
        <p:nvSpPr>
          <p:cNvPr id="8" name="object 8"/>
          <p:cNvSpPr txBox="1">
            <a:spLocks noGrp="1"/>
          </p:cNvSpPr>
          <p:nvPr>
            <p:ph type="title"/>
          </p:nvPr>
        </p:nvSpPr>
        <p:spPr>
          <a:xfrm>
            <a:off x="537463" y="208610"/>
            <a:ext cx="5169535" cy="713740"/>
          </a:xfrm>
          <a:prstGeom prst="rect">
            <a:avLst/>
          </a:prstGeom>
        </p:spPr>
        <p:txBody>
          <a:bodyPr vert="horz" wrap="square" lIns="0" tIns="14605" rIns="0" bIns="0" rtlCol="0">
            <a:spAutoFit/>
          </a:bodyPr>
          <a:lstStyle/>
          <a:p>
            <a:pPr marL="12700">
              <a:lnSpc>
                <a:spcPct val="100000"/>
              </a:lnSpc>
              <a:spcBef>
                <a:spcPts val="115"/>
              </a:spcBef>
            </a:pPr>
            <a:r>
              <a:rPr sz="4500" spc="5" dirty="0">
                <a:solidFill>
                  <a:srgbClr val="FFFFFF"/>
                </a:solidFill>
                <a:latin typeface="Times New Roman"/>
                <a:cs typeface="Times New Roman"/>
              </a:rPr>
              <a:t>CUI</a:t>
            </a:r>
            <a:r>
              <a:rPr sz="4500" spc="15" dirty="0">
                <a:solidFill>
                  <a:srgbClr val="FFFFFF"/>
                </a:solidFill>
                <a:latin typeface="Times New Roman"/>
                <a:cs typeface="Times New Roman"/>
              </a:rPr>
              <a:t>S</a:t>
            </a:r>
            <a:r>
              <a:rPr sz="4500" dirty="0">
                <a:solidFill>
                  <a:srgbClr val="FFFFFF"/>
                </a:solidFill>
                <a:latin typeface="Times New Roman"/>
                <a:cs typeface="Times New Roman"/>
              </a:rPr>
              <a:t>I</a:t>
            </a:r>
            <a:r>
              <a:rPr sz="4500" spc="10" dirty="0">
                <a:solidFill>
                  <a:srgbClr val="FFFFFF"/>
                </a:solidFill>
                <a:latin typeface="Times New Roman"/>
                <a:cs typeface="Times New Roman"/>
              </a:rPr>
              <a:t>N</a:t>
            </a:r>
            <a:r>
              <a:rPr sz="4500" spc="5" dirty="0">
                <a:solidFill>
                  <a:srgbClr val="FFFFFF"/>
                </a:solidFill>
                <a:latin typeface="Times New Roman"/>
                <a:cs typeface="Times New Roman"/>
              </a:rPr>
              <a:t>E</a:t>
            </a:r>
            <a:r>
              <a:rPr sz="4500" spc="-330" dirty="0">
                <a:solidFill>
                  <a:srgbClr val="FFFFFF"/>
                </a:solidFill>
                <a:latin typeface="Times New Roman"/>
                <a:cs typeface="Times New Roman"/>
              </a:rPr>
              <a:t> </a:t>
            </a:r>
            <a:r>
              <a:rPr sz="4500" spc="5" dirty="0">
                <a:solidFill>
                  <a:srgbClr val="FFFFFF"/>
                </a:solidFill>
                <a:latin typeface="Times New Roman"/>
                <a:cs typeface="Times New Roman"/>
              </a:rPr>
              <a:t>A</a:t>
            </a:r>
            <a:r>
              <a:rPr sz="4500" spc="10" dirty="0">
                <a:solidFill>
                  <a:srgbClr val="FFFFFF"/>
                </a:solidFill>
                <a:latin typeface="Times New Roman"/>
                <a:cs typeface="Times New Roman"/>
              </a:rPr>
              <a:t>N</a:t>
            </a:r>
            <a:r>
              <a:rPr sz="4500" spc="5" dirty="0">
                <a:solidFill>
                  <a:srgbClr val="FFFFFF"/>
                </a:solidFill>
                <a:latin typeface="Times New Roman"/>
                <a:cs typeface="Times New Roman"/>
              </a:rPr>
              <a:t>A</a:t>
            </a:r>
            <a:r>
              <a:rPr sz="4500" spc="-445" dirty="0">
                <a:solidFill>
                  <a:srgbClr val="FFFFFF"/>
                </a:solidFill>
                <a:latin typeface="Times New Roman"/>
                <a:cs typeface="Times New Roman"/>
              </a:rPr>
              <a:t>L</a:t>
            </a:r>
            <a:r>
              <a:rPr sz="4500" spc="5" dirty="0">
                <a:solidFill>
                  <a:srgbClr val="FFFFFF"/>
                </a:solidFill>
                <a:latin typeface="Times New Roman"/>
                <a:cs typeface="Times New Roman"/>
              </a:rPr>
              <a:t>Y</a:t>
            </a:r>
            <a:r>
              <a:rPr sz="4500" spc="15" dirty="0">
                <a:solidFill>
                  <a:srgbClr val="FFFFFF"/>
                </a:solidFill>
                <a:latin typeface="Times New Roman"/>
                <a:cs typeface="Times New Roman"/>
              </a:rPr>
              <a:t>S</a:t>
            </a:r>
            <a:r>
              <a:rPr sz="4500" spc="-15" dirty="0">
                <a:solidFill>
                  <a:srgbClr val="FFFFFF"/>
                </a:solidFill>
                <a:latin typeface="Times New Roman"/>
                <a:cs typeface="Times New Roman"/>
              </a:rPr>
              <a:t>I</a:t>
            </a:r>
            <a:r>
              <a:rPr sz="4500" spc="5" dirty="0">
                <a:solidFill>
                  <a:srgbClr val="FFFFFF"/>
                </a:solidFill>
                <a:latin typeface="Times New Roman"/>
                <a:cs typeface="Times New Roman"/>
              </a:rPr>
              <a:t>S</a:t>
            </a:r>
            <a:endParaRPr sz="4500">
              <a:latin typeface="Times New Roman"/>
              <a:cs typeface="Times New Roman"/>
            </a:endParaRPr>
          </a:p>
        </p:txBody>
      </p:sp>
      <p:sp>
        <p:nvSpPr>
          <p:cNvPr id="9" name="object 9"/>
          <p:cNvSpPr/>
          <p:nvPr/>
        </p:nvSpPr>
        <p:spPr>
          <a:xfrm>
            <a:off x="2633852" y="1170508"/>
            <a:ext cx="5522595" cy="640080"/>
          </a:xfrm>
          <a:custGeom>
            <a:avLst/>
            <a:gdLst/>
            <a:ahLst/>
            <a:cxnLst/>
            <a:rect l="l" t="t" r="r" b="b"/>
            <a:pathLst>
              <a:path w="5522595" h="640080">
                <a:moveTo>
                  <a:pt x="0" y="106679"/>
                </a:moveTo>
                <a:lnTo>
                  <a:pt x="8381" y="65150"/>
                </a:lnTo>
                <a:lnTo>
                  <a:pt x="31241" y="31241"/>
                </a:lnTo>
                <a:lnTo>
                  <a:pt x="65150" y="8381"/>
                </a:lnTo>
                <a:lnTo>
                  <a:pt x="106680" y="0"/>
                </a:lnTo>
                <a:lnTo>
                  <a:pt x="5415788" y="0"/>
                </a:lnTo>
                <a:lnTo>
                  <a:pt x="5457317" y="8381"/>
                </a:lnTo>
                <a:lnTo>
                  <a:pt x="5491225" y="31241"/>
                </a:lnTo>
                <a:lnTo>
                  <a:pt x="5514086" y="65150"/>
                </a:lnTo>
                <a:lnTo>
                  <a:pt x="5522468" y="106679"/>
                </a:lnTo>
                <a:lnTo>
                  <a:pt x="5522468" y="533400"/>
                </a:lnTo>
                <a:lnTo>
                  <a:pt x="5514086" y="574928"/>
                </a:lnTo>
                <a:lnTo>
                  <a:pt x="5491225" y="608838"/>
                </a:lnTo>
                <a:lnTo>
                  <a:pt x="5457317" y="631698"/>
                </a:lnTo>
                <a:lnTo>
                  <a:pt x="5415788" y="640079"/>
                </a:lnTo>
                <a:lnTo>
                  <a:pt x="106680" y="640079"/>
                </a:lnTo>
                <a:lnTo>
                  <a:pt x="65150" y="631698"/>
                </a:lnTo>
                <a:lnTo>
                  <a:pt x="31241" y="608838"/>
                </a:lnTo>
                <a:lnTo>
                  <a:pt x="8381" y="574928"/>
                </a:lnTo>
                <a:lnTo>
                  <a:pt x="0" y="533400"/>
                </a:lnTo>
                <a:lnTo>
                  <a:pt x="0" y="106679"/>
                </a:lnTo>
                <a:close/>
              </a:path>
            </a:pathLst>
          </a:custGeom>
          <a:ln w="18287">
            <a:solidFill>
              <a:srgbClr val="C41F0D"/>
            </a:solidFill>
          </a:ln>
        </p:spPr>
        <p:txBody>
          <a:bodyPr wrap="square" lIns="0" tIns="0" rIns="0" bIns="0" rtlCol="0"/>
          <a:lstStyle/>
          <a:p>
            <a:endParaRPr/>
          </a:p>
        </p:txBody>
      </p:sp>
      <p:pic>
        <p:nvPicPr>
          <p:cNvPr id="10" name="object 10"/>
          <p:cNvPicPr/>
          <p:nvPr/>
        </p:nvPicPr>
        <p:blipFill>
          <a:blip r:embed="rId2" cstate="print"/>
          <a:stretch>
            <a:fillRect/>
          </a:stretch>
        </p:blipFill>
        <p:spPr>
          <a:xfrm>
            <a:off x="10216895" y="27432"/>
            <a:ext cx="1975103" cy="579120"/>
          </a:xfrm>
          <a:prstGeom prst="rect">
            <a:avLst/>
          </a:prstGeom>
        </p:spPr>
      </p:pic>
      <p:pic>
        <p:nvPicPr>
          <p:cNvPr id="12" name="Picture 11">
            <a:extLst>
              <a:ext uri="{FF2B5EF4-FFF2-40B4-BE49-F238E27FC236}">
                <a16:creationId xmlns:a16="http://schemas.microsoft.com/office/drawing/2014/main" id="{C2C42BCA-26DE-FF06-41F1-323B5B4E60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6216" y="2067803"/>
            <a:ext cx="4837454" cy="2818716"/>
          </a:xfrm>
          <a:prstGeom prst="rect">
            <a:avLst/>
          </a:prstGeom>
        </p:spPr>
      </p:pic>
      <p:sp>
        <p:nvSpPr>
          <p:cNvPr id="13" name="TextBox 12">
            <a:extLst>
              <a:ext uri="{FF2B5EF4-FFF2-40B4-BE49-F238E27FC236}">
                <a16:creationId xmlns:a16="http://schemas.microsoft.com/office/drawing/2014/main" id="{195DD33D-7543-5CF8-6A67-0B606314D007}"/>
              </a:ext>
            </a:extLst>
          </p:cNvPr>
          <p:cNvSpPr txBox="1"/>
          <p:nvPr/>
        </p:nvSpPr>
        <p:spPr>
          <a:xfrm>
            <a:off x="990601" y="5105400"/>
            <a:ext cx="9753599" cy="1323439"/>
          </a:xfrm>
          <a:prstGeom prst="rect">
            <a:avLst/>
          </a:prstGeom>
          <a:noFill/>
        </p:spPr>
        <p:txBody>
          <a:bodyPr wrap="square" rtlCol="0">
            <a:spAutoFit/>
          </a:bodyPr>
          <a:lstStyle/>
          <a:p>
            <a:r>
              <a:rPr lang="en-US" sz="1600" b="0" i="0" dirty="0">
                <a:solidFill>
                  <a:srgbClr val="212121"/>
                </a:solidFill>
                <a:effectLst/>
                <a:highlight>
                  <a:srgbClr val="FFFFFF"/>
                </a:highlight>
                <a:latin typeface="Roboto" panose="02000000000000000000" pitchFamily="2" charset="0"/>
              </a:rPr>
              <a:t>Conclusion : "HSR boasts a diverse culinary scene with North Indian cuisine leading the way, representing 25% of the offerings. Chinese, South Indian, and Biriyani cuisines each hold a share of 16.7%, showcasing the area's appreciation for a variety of flavors. American and Desserts cuisines contribute 12.5% each, reflecting a global influence and a sweet tooth among HSR residents. With such diverse options, HSR promises a vibrant culinary experience for all palates."</a:t>
            </a:r>
            <a:endParaRPr lang="en-IN"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505200" y="1259535"/>
            <a:ext cx="8266175" cy="634365"/>
          </a:xfrm>
          <a:prstGeom prst="rect">
            <a:avLst/>
          </a:prstGeom>
        </p:spPr>
        <p:txBody>
          <a:bodyPr vert="horz" wrap="square" lIns="0" tIns="12065" rIns="0" bIns="0" rtlCol="0">
            <a:spAutoFit/>
          </a:bodyPr>
          <a:lstStyle/>
          <a:p>
            <a:pPr marL="12700">
              <a:lnSpc>
                <a:spcPct val="100000"/>
              </a:lnSpc>
              <a:spcBef>
                <a:spcPts val="95"/>
              </a:spcBef>
            </a:pPr>
            <a:r>
              <a:rPr lang="en-IN" sz="2000" b="1" spc="-5" dirty="0">
                <a:solidFill>
                  <a:srgbClr val="FFFFFF"/>
                </a:solidFill>
                <a:latin typeface="Calibri"/>
                <a:cs typeface="Calibri"/>
              </a:rPr>
              <a:t>.</a:t>
            </a:r>
            <a:r>
              <a:rPr lang="en-IN" sz="2000" b="1" spc="-45" dirty="0">
                <a:solidFill>
                  <a:srgbClr val="FFFFFF"/>
                </a:solidFill>
                <a:latin typeface="Calibri"/>
                <a:cs typeface="Calibri"/>
              </a:rPr>
              <a:t> </a:t>
            </a:r>
            <a:r>
              <a:rPr lang="en-IN" sz="2000" b="1" spc="-10" dirty="0">
                <a:solidFill>
                  <a:srgbClr val="FFFFFF"/>
                </a:solidFill>
                <a:latin typeface="Calibri"/>
                <a:cs typeface="Calibri"/>
              </a:rPr>
              <a:t>Distribution</a:t>
            </a:r>
            <a:r>
              <a:rPr lang="en-IN" sz="2000" b="1" spc="-150" dirty="0">
                <a:solidFill>
                  <a:srgbClr val="FFFFFF"/>
                </a:solidFill>
                <a:latin typeface="Calibri"/>
                <a:cs typeface="Calibri"/>
              </a:rPr>
              <a:t> </a:t>
            </a:r>
            <a:r>
              <a:rPr lang="en-IN" sz="2000" b="1" dirty="0">
                <a:solidFill>
                  <a:srgbClr val="FFFFFF"/>
                </a:solidFill>
                <a:latin typeface="Calibri"/>
                <a:cs typeface="Calibri"/>
              </a:rPr>
              <a:t>of</a:t>
            </a:r>
            <a:r>
              <a:rPr lang="en-IN" sz="2000" b="1" spc="5" dirty="0">
                <a:solidFill>
                  <a:srgbClr val="FFFFFF"/>
                </a:solidFill>
                <a:latin typeface="Calibri"/>
                <a:cs typeface="Calibri"/>
              </a:rPr>
              <a:t> </a:t>
            </a:r>
            <a:r>
              <a:rPr lang="en-IN" sz="2000" b="1" spc="-10" dirty="0">
                <a:solidFill>
                  <a:srgbClr val="FFFFFF"/>
                </a:solidFill>
                <a:latin typeface="Calibri"/>
                <a:cs typeface="Calibri"/>
              </a:rPr>
              <a:t>Cuisines</a:t>
            </a:r>
            <a:r>
              <a:rPr lang="en-IN" sz="2000" b="1" spc="15" dirty="0">
                <a:solidFill>
                  <a:srgbClr val="FFFFFF"/>
                </a:solidFill>
                <a:latin typeface="Calibri"/>
                <a:cs typeface="Calibri"/>
              </a:rPr>
              <a:t> </a:t>
            </a:r>
            <a:r>
              <a:rPr lang="en-IN" sz="2000" b="1" spc="-10" dirty="0">
                <a:solidFill>
                  <a:srgbClr val="FFFFFF"/>
                </a:solidFill>
                <a:latin typeface="Calibri"/>
                <a:cs typeface="Calibri"/>
              </a:rPr>
              <a:t>in</a:t>
            </a:r>
            <a:r>
              <a:rPr lang="en-IN" sz="2000" b="1" spc="-50" dirty="0">
                <a:solidFill>
                  <a:srgbClr val="FFFFFF"/>
                </a:solidFill>
                <a:latin typeface="Calibri"/>
                <a:cs typeface="Calibri"/>
              </a:rPr>
              <a:t> </a:t>
            </a:r>
            <a:r>
              <a:rPr lang="en-IN" sz="2000" b="1" spc="-40" dirty="0">
                <a:solidFill>
                  <a:srgbClr val="FFFFFF"/>
                </a:solidFill>
                <a:latin typeface="Calibri"/>
                <a:cs typeface="Calibri"/>
              </a:rPr>
              <a:t>Koramangala</a:t>
            </a:r>
            <a:endParaRPr lang="en-IN" sz="2000" dirty="0">
              <a:latin typeface="Calibri"/>
              <a:cs typeface="Calibri"/>
            </a:endParaRPr>
          </a:p>
          <a:p>
            <a:pPr marL="51435">
              <a:lnSpc>
                <a:spcPct val="100000"/>
              </a:lnSpc>
              <a:tabLst>
                <a:tab pos="1057910" algn="l"/>
                <a:tab pos="4446905" algn="l"/>
              </a:tabLst>
            </a:pPr>
            <a:r>
              <a:rPr lang="en-IN" sz="2000" b="1" u="heavy" spc="-5" dirty="0">
                <a:solidFill>
                  <a:srgbClr val="FFFFFF"/>
                </a:solidFill>
                <a:uFill>
                  <a:solidFill>
                    <a:srgbClr val="C41F0D"/>
                  </a:solidFill>
                </a:uFill>
                <a:latin typeface="Calibri"/>
                <a:cs typeface="Calibri"/>
              </a:rPr>
              <a:t> 	</a:t>
            </a:r>
            <a:r>
              <a:rPr lang="en-IN" sz="2000" b="1" u="heavy" spc="-30" dirty="0">
                <a:solidFill>
                  <a:srgbClr val="FFFFFF"/>
                </a:solidFill>
                <a:uFill>
                  <a:solidFill>
                    <a:srgbClr val="C41F0D"/>
                  </a:solidFill>
                </a:uFill>
                <a:latin typeface="Calibri"/>
                <a:cs typeface="Calibri"/>
              </a:rPr>
              <a:t>Bangalore</a:t>
            </a:r>
            <a:r>
              <a:rPr lang="en-IN" sz="2000" b="1" u="heavy" spc="-40" dirty="0">
                <a:solidFill>
                  <a:srgbClr val="FFFFFF"/>
                </a:solidFill>
                <a:uFill>
                  <a:solidFill>
                    <a:srgbClr val="C41F0D"/>
                  </a:solidFill>
                </a:uFill>
                <a:latin typeface="Calibri"/>
                <a:cs typeface="Calibri"/>
              </a:rPr>
              <a:t> Restaurants:	</a:t>
            </a:r>
            <a:endParaRPr lang="en-IN" sz="2000" dirty="0">
              <a:latin typeface="Calibri"/>
              <a:cs typeface="Calibri"/>
            </a:endParaRPr>
          </a:p>
        </p:txBody>
      </p:sp>
      <p:sp>
        <p:nvSpPr>
          <p:cNvPr id="7" name="object 7"/>
          <p:cNvSpPr txBox="1">
            <a:spLocks noGrp="1"/>
          </p:cNvSpPr>
          <p:nvPr>
            <p:ph type="title"/>
          </p:nvPr>
        </p:nvSpPr>
        <p:spPr>
          <a:xfrm>
            <a:off x="575563" y="347217"/>
            <a:ext cx="5167630" cy="713105"/>
          </a:xfrm>
          <a:prstGeom prst="rect">
            <a:avLst/>
          </a:prstGeom>
        </p:spPr>
        <p:txBody>
          <a:bodyPr vert="horz" wrap="square" lIns="0" tIns="13970" rIns="0" bIns="0" rtlCol="0">
            <a:spAutoFit/>
          </a:bodyPr>
          <a:lstStyle/>
          <a:p>
            <a:pPr marL="12700">
              <a:lnSpc>
                <a:spcPct val="100000"/>
              </a:lnSpc>
              <a:spcBef>
                <a:spcPts val="110"/>
              </a:spcBef>
            </a:pPr>
            <a:r>
              <a:rPr sz="4500" spc="5" dirty="0">
                <a:solidFill>
                  <a:srgbClr val="FFFFFF"/>
                </a:solidFill>
                <a:latin typeface="Times New Roman"/>
                <a:cs typeface="Times New Roman"/>
              </a:rPr>
              <a:t>CUI</a:t>
            </a:r>
            <a:r>
              <a:rPr sz="4500" spc="15" dirty="0">
                <a:solidFill>
                  <a:srgbClr val="FFFFFF"/>
                </a:solidFill>
                <a:latin typeface="Times New Roman"/>
                <a:cs typeface="Times New Roman"/>
              </a:rPr>
              <a:t>S</a:t>
            </a:r>
            <a:r>
              <a:rPr sz="4500" dirty="0">
                <a:solidFill>
                  <a:srgbClr val="FFFFFF"/>
                </a:solidFill>
                <a:latin typeface="Times New Roman"/>
                <a:cs typeface="Times New Roman"/>
              </a:rPr>
              <a:t>I</a:t>
            </a:r>
            <a:r>
              <a:rPr sz="4500" spc="15" dirty="0">
                <a:solidFill>
                  <a:srgbClr val="FFFFFF"/>
                </a:solidFill>
                <a:latin typeface="Times New Roman"/>
                <a:cs typeface="Times New Roman"/>
              </a:rPr>
              <a:t>N</a:t>
            </a:r>
            <a:r>
              <a:rPr sz="4500" spc="5" dirty="0">
                <a:solidFill>
                  <a:srgbClr val="FFFFFF"/>
                </a:solidFill>
                <a:latin typeface="Times New Roman"/>
                <a:cs typeface="Times New Roman"/>
              </a:rPr>
              <a:t>E</a:t>
            </a:r>
            <a:r>
              <a:rPr sz="4500" spc="-335" dirty="0">
                <a:solidFill>
                  <a:srgbClr val="FFFFFF"/>
                </a:solidFill>
                <a:latin typeface="Times New Roman"/>
                <a:cs typeface="Times New Roman"/>
              </a:rPr>
              <a:t> </a:t>
            </a:r>
            <a:r>
              <a:rPr sz="4500" spc="5" dirty="0">
                <a:solidFill>
                  <a:srgbClr val="FFFFFF"/>
                </a:solidFill>
                <a:latin typeface="Times New Roman"/>
                <a:cs typeface="Times New Roman"/>
              </a:rPr>
              <a:t>AN</a:t>
            </a:r>
            <a:r>
              <a:rPr sz="4500" spc="15" dirty="0">
                <a:solidFill>
                  <a:srgbClr val="FFFFFF"/>
                </a:solidFill>
                <a:latin typeface="Times New Roman"/>
                <a:cs typeface="Times New Roman"/>
              </a:rPr>
              <a:t>A</a:t>
            </a:r>
            <a:r>
              <a:rPr sz="4500" spc="-450" dirty="0">
                <a:solidFill>
                  <a:srgbClr val="FFFFFF"/>
                </a:solidFill>
                <a:latin typeface="Times New Roman"/>
                <a:cs typeface="Times New Roman"/>
              </a:rPr>
              <a:t>L</a:t>
            </a:r>
            <a:r>
              <a:rPr sz="4500" spc="5" dirty="0">
                <a:solidFill>
                  <a:srgbClr val="FFFFFF"/>
                </a:solidFill>
                <a:latin typeface="Times New Roman"/>
                <a:cs typeface="Times New Roman"/>
              </a:rPr>
              <a:t>Y</a:t>
            </a:r>
            <a:r>
              <a:rPr sz="4500" spc="15" dirty="0">
                <a:solidFill>
                  <a:srgbClr val="FFFFFF"/>
                </a:solidFill>
                <a:latin typeface="Times New Roman"/>
                <a:cs typeface="Times New Roman"/>
              </a:rPr>
              <a:t>S</a:t>
            </a:r>
            <a:r>
              <a:rPr sz="4500" spc="-15" dirty="0">
                <a:solidFill>
                  <a:srgbClr val="FFFFFF"/>
                </a:solidFill>
                <a:latin typeface="Times New Roman"/>
                <a:cs typeface="Times New Roman"/>
              </a:rPr>
              <a:t>I</a:t>
            </a:r>
            <a:r>
              <a:rPr sz="4500" spc="5" dirty="0">
                <a:solidFill>
                  <a:srgbClr val="FFFFFF"/>
                </a:solidFill>
                <a:latin typeface="Times New Roman"/>
                <a:cs typeface="Times New Roman"/>
              </a:rPr>
              <a:t>S</a:t>
            </a:r>
            <a:endParaRPr sz="4500">
              <a:latin typeface="Times New Roman"/>
              <a:cs typeface="Times New Roman"/>
            </a:endParaRPr>
          </a:p>
        </p:txBody>
      </p:sp>
      <p:pic>
        <p:nvPicPr>
          <p:cNvPr id="9" name="object 9"/>
          <p:cNvPicPr/>
          <p:nvPr/>
        </p:nvPicPr>
        <p:blipFill>
          <a:blip r:embed="rId2" cstate="print"/>
          <a:stretch>
            <a:fillRect/>
          </a:stretch>
        </p:blipFill>
        <p:spPr>
          <a:xfrm>
            <a:off x="10134600" y="0"/>
            <a:ext cx="1975103" cy="579120"/>
          </a:xfrm>
          <a:prstGeom prst="rect">
            <a:avLst/>
          </a:prstGeom>
        </p:spPr>
      </p:pic>
      <p:pic>
        <p:nvPicPr>
          <p:cNvPr id="11" name="Picture 10">
            <a:extLst>
              <a:ext uri="{FF2B5EF4-FFF2-40B4-BE49-F238E27FC236}">
                <a16:creationId xmlns:a16="http://schemas.microsoft.com/office/drawing/2014/main" id="{7A626306-497B-EE2C-7C7F-D0623A3C5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093113"/>
            <a:ext cx="4948779" cy="2883584"/>
          </a:xfrm>
          <a:prstGeom prst="rect">
            <a:avLst/>
          </a:prstGeom>
        </p:spPr>
      </p:pic>
      <p:sp>
        <p:nvSpPr>
          <p:cNvPr id="12" name="TextBox 11">
            <a:extLst>
              <a:ext uri="{FF2B5EF4-FFF2-40B4-BE49-F238E27FC236}">
                <a16:creationId xmlns:a16="http://schemas.microsoft.com/office/drawing/2014/main" id="{5B5C66A5-E8EB-DBA1-54AA-DFDAE8CA2B14}"/>
              </a:ext>
            </a:extLst>
          </p:cNvPr>
          <p:cNvSpPr txBox="1"/>
          <p:nvPr/>
        </p:nvSpPr>
        <p:spPr>
          <a:xfrm>
            <a:off x="575563" y="5035697"/>
            <a:ext cx="11009375" cy="1615827"/>
          </a:xfrm>
          <a:prstGeom prst="rect">
            <a:avLst/>
          </a:prstGeom>
          <a:noFill/>
        </p:spPr>
        <p:txBody>
          <a:bodyPr wrap="square" rtlCol="0">
            <a:spAutoFit/>
          </a:bodyPr>
          <a:lstStyle/>
          <a:p>
            <a:pPr algn="l"/>
            <a:r>
              <a:rPr lang="en-US" sz="1100" b="0" i="0" dirty="0">
                <a:solidFill>
                  <a:srgbClr val="212121"/>
                </a:solidFill>
                <a:effectLst/>
                <a:highlight>
                  <a:srgbClr val="FFFFFF"/>
                </a:highlight>
                <a:latin typeface="Roboto" panose="02000000000000000000" pitchFamily="2" charset="0"/>
              </a:rPr>
              <a:t>Conclusion: Based on the pie chart visualization of the distribution of cuisines in the Koramangala area, the following insights can be derived:</a:t>
            </a:r>
          </a:p>
          <a:p>
            <a:pPr algn="l"/>
            <a:r>
              <a:rPr lang="en-US" sz="1100" b="0" i="0" dirty="0">
                <a:solidFill>
                  <a:srgbClr val="212121"/>
                </a:solidFill>
                <a:effectLst/>
                <a:highlight>
                  <a:srgbClr val="FFFFFF"/>
                </a:highlight>
                <a:latin typeface="Roboto" panose="02000000000000000000" pitchFamily="2" charset="0"/>
              </a:rPr>
              <a:t>Chinese cuisine has the highest representation, accounting for approximately 25.4% of the total cuisines in Koramangala.</a:t>
            </a:r>
          </a:p>
          <a:p>
            <a:pPr algn="l"/>
            <a:r>
              <a:rPr lang="en-US" sz="1100" b="0" i="0" dirty="0">
                <a:solidFill>
                  <a:srgbClr val="212121"/>
                </a:solidFill>
                <a:effectLst/>
                <a:highlight>
                  <a:srgbClr val="FFFFFF"/>
                </a:highlight>
                <a:latin typeface="Roboto" panose="02000000000000000000" pitchFamily="2" charset="0"/>
              </a:rPr>
              <a:t>North Indian cuisine follows closely behind with a share of around 23.7%.</a:t>
            </a:r>
          </a:p>
          <a:p>
            <a:pPr algn="l"/>
            <a:r>
              <a:rPr lang="en-US" sz="1100" b="0" i="0" dirty="0">
                <a:solidFill>
                  <a:srgbClr val="212121"/>
                </a:solidFill>
                <a:effectLst/>
                <a:highlight>
                  <a:srgbClr val="FFFFFF"/>
                </a:highlight>
                <a:latin typeface="Roboto" panose="02000000000000000000" pitchFamily="2" charset="0"/>
              </a:rPr>
              <a:t>South Indian cuisine is the third most popular, comprising approximately 18.6% of the cuisines.</a:t>
            </a:r>
          </a:p>
          <a:p>
            <a:pPr algn="l"/>
            <a:r>
              <a:rPr lang="en-US" sz="1100" b="0" i="0" dirty="0">
                <a:solidFill>
                  <a:srgbClr val="212121"/>
                </a:solidFill>
                <a:effectLst/>
                <a:highlight>
                  <a:srgbClr val="FFFFFF"/>
                </a:highlight>
                <a:latin typeface="Roboto" panose="02000000000000000000" pitchFamily="2" charset="0"/>
              </a:rPr>
              <a:t>Biriyani holds a significant portion with around 16.5% representation.</a:t>
            </a:r>
          </a:p>
          <a:p>
            <a:pPr algn="l"/>
            <a:r>
              <a:rPr lang="en-US" sz="1100" b="0" i="0" dirty="0">
                <a:solidFill>
                  <a:srgbClr val="212121"/>
                </a:solidFill>
                <a:effectLst/>
                <a:highlight>
                  <a:srgbClr val="FFFFFF"/>
                </a:highlight>
                <a:latin typeface="Roboto" panose="02000000000000000000" pitchFamily="2" charset="0"/>
              </a:rPr>
              <a:t>Fast food cuisine rounds up the top five with a share of about 15.3%.</a:t>
            </a:r>
          </a:p>
          <a:p>
            <a:pPr algn="l"/>
            <a:r>
              <a:rPr lang="en-US" sz="1100" b="0" i="0" dirty="0">
                <a:solidFill>
                  <a:srgbClr val="212121"/>
                </a:solidFill>
                <a:effectLst/>
                <a:highlight>
                  <a:srgbClr val="FFFFFF"/>
                </a:highlight>
                <a:latin typeface="Roboto" panose="02000000000000000000" pitchFamily="2" charset="0"/>
              </a:rPr>
              <a:t>These insights provide an overview of the culinary preferences in the Koramangala area, with Chinese and North Indian cuisines being particularly prominent choices. These findings can be valuable for understanding the local food scene and informing decisions related to restaurant offerings or culinary experiences in the area.</a:t>
            </a:r>
          </a:p>
          <a:p>
            <a:endParaRPr lang="en-IN" sz="11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9870" y="2781376"/>
            <a:ext cx="4002404" cy="848994"/>
          </a:xfrm>
          <a:prstGeom prst="rect">
            <a:avLst/>
          </a:prstGeom>
        </p:spPr>
        <p:txBody>
          <a:bodyPr vert="horz" wrap="square" lIns="0" tIns="12700" rIns="0" bIns="0" rtlCol="0">
            <a:spAutoFit/>
          </a:bodyPr>
          <a:lstStyle/>
          <a:p>
            <a:pPr marL="12700">
              <a:lnSpc>
                <a:spcPct val="100000"/>
              </a:lnSpc>
              <a:spcBef>
                <a:spcPts val="100"/>
              </a:spcBef>
              <a:tabLst>
                <a:tab pos="2570480" algn="l"/>
              </a:tabLst>
            </a:pPr>
            <a:r>
              <a:rPr sz="5400" spc="-1055" dirty="0">
                <a:solidFill>
                  <a:srgbClr val="FFFFFF"/>
                </a:solidFill>
                <a:latin typeface="Verdana"/>
                <a:cs typeface="Verdana"/>
              </a:rPr>
              <a:t>T</a:t>
            </a:r>
            <a:r>
              <a:rPr sz="5400" spc="-40" dirty="0">
                <a:solidFill>
                  <a:srgbClr val="FFFFFF"/>
                </a:solidFill>
                <a:latin typeface="Verdana"/>
                <a:cs typeface="Verdana"/>
              </a:rPr>
              <a:t>HA</a:t>
            </a:r>
            <a:r>
              <a:rPr sz="5400" spc="-60" dirty="0">
                <a:solidFill>
                  <a:srgbClr val="FFFFFF"/>
                </a:solidFill>
                <a:latin typeface="Verdana"/>
                <a:cs typeface="Verdana"/>
              </a:rPr>
              <a:t>N</a:t>
            </a:r>
            <a:r>
              <a:rPr sz="5400" spc="-550" dirty="0">
                <a:solidFill>
                  <a:srgbClr val="FFFFFF"/>
                </a:solidFill>
                <a:latin typeface="Verdana"/>
                <a:cs typeface="Verdana"/>
              </a:rPr>
              <a:t>K</a:t>
            </a:r>
            <a:r>
              <a:rPr sz="5400" dirty="0">
                <a:solidFill>
                  <a:srgbClr val="FFFFFF"/>
                </a:solidFill>
                <a:latin typeface="Verdana"/>
                <a:cs typeface="Verdana"/>
              </a:rPr>
              <a:t>	</a:t>
            </a:r>
            <a:r>
              <a:rPr sz="5400" spc="-254" dirty="0">
                <a:solidFill>
                  <a:srgbClr val="FFFFFF"/>
                </a:solidFill>
                <a:latin typeface="Verdana"/>
                <a:cs typeface="Verdana"/>
              </a:rPr>
              <a:t>Y</a:t>
            </a:r>
            <a:r>
              <a:rPr sz="5400" spc="305" dirty="0">
                <a:solidFill>
                  <a:srgbClr val="FFFFFF"/>
                </a:solidFill>
                <a:latin typeface="Verdana"/>
                <a:cs typeface="Verdana"/>
              </a:rPr>
              <a:t>O</a:t>
            </a:r>
            <a:r>
              <a:rPr sz="5400" spc="-415" dirty="0">
                <a:solidFill>
                  <a:srgbClr val="FFFFFF"/>
                </a:solidFill>
                <a:latin typeface="Verdana"/>
                <a:cs typeface="Verdana"/>
              </a:rPr>
              <a:t>U</a:t>
            </a:r>
            <a:endParaRPr sz="540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733800" y="911352"/>
            <a:ext cx="5257800" cy="1002665"/>
          </a:xfrm>
          <a:custGeom>
            <a:avLst/>
            <a:gdLst/>
            <a:ahLst/>
            <a:cxnLst/>
            <a:rect l="l" t="t" r="r" b="b"/>
            <a:pathLst>
              <a:path w="5257800" h="1002664">
                <a:moveTo>
                  <a:pt x="0" y="167132"/>
                </a:moveTo>
                <a:lnTo>
                  <a:pt x="6730" y="122555"/>
                </a:lnTo>
                <a:lnTo>
                  <a:pt x="25653" y="82803"/>
                </a:lnTo>
                <a:lnTo>
                  <a:pt x="54990" y="48895"/>
                </a:lnTo>
                <a:lnTo>
                  <a:pt x="93090" y="22860"/>
                </a:lnTo>
                <a:lnTo>
                  <a:pt x="138049" y="5969"/>
                </a:lnTo>
                <a:lnTo>
                  <a:pt x="187960" y="0"/>
                </a:lnTo>
                <a:lnTo>
                  <a:pt x="5069585" y="0"/>
                </a:lnTo>
                <a:lnTo>
                  <a:pt x="5119497" y="5969"/>
                </a:lnTo>
                <a:lnTo>
                  <a:pt x="5164328" y="22860"/>
                </a:lnTo>
                <a:lnTo>
                  <a:pt x="5202428" y="48895"/>
                </a:lnTo>
                <a:lnTo>
                  <a:pt x="5231892" y="82803"/>
                </a:lnTo>
                <a:lnTo>
                  <a:pt x="5250815" y="122555"/>
                </a:lnTo>
                <a:lnTo>
                  <a:pt x="5257546" y="167132"/>
                </a:lnTo>
                <a:lnTo>
                  <a:pt x="5257546" y="835151"/>
                </a:lnTo>
                <a:lnTo>
                  <a:pt x="5250815" y="879728"/>
                </a:lnTo>
                <a:lnTo>
                  <a:pt x="5231892" y="919480"/>
                </a:lnTo>
                <a:lnTo>
                  <a:pt x="5202428" y="953388"/>
                </a:lnTo>
                <a:lnTo>
                  <a:pt x="5164328" y="979424"/>
                </a:lnTo>
                <a:lnTo>
                  <a:pt x="5119497" y="996314"/>
                </a:lnTo>
                <a:lnTo>
                  <a:pt x="5069585" y="1002284"/>
                </a:lnTo>
                <a:lnTo>
                  <a:pt x="187960" y="1002284"/>
                </a:lnTo>
                <a:lnTo>
                  <a:pt x="138049" y="996314"/>
                </a:lnTo>
                <a:lnTo>
                  <a:pt x="93090" y="979424"/>
                </a:lnTo>
                <a:lnTo>
                  <a:pt x="54990" y="953388"/>
                </a:lnTo>
                <a:lnTo>
                  <a:pt x="25653" y="919480"/>
                </a:lnTo>
                <a:lnTo>
                  <a:pt x="6730" y="879728"/>
                </a:lnTo>
                <a:lnTo>
                  <a:pt x="0" y="835151"/>
                </a:lnTo>
                <a:lnTo>
                  <a:pt x="0" y="167132"/>
                </a:lnTo>
                <a:close/>
              </a:path>
            </a:pathLst>
          </a:custGeom>
          <a:ln w="18288">
            <a:solidFill>
              <a:srgbClr val="C41F0D"/>
            </a:solidFill>
          </a:ln>
        </p:spPr>
        <p:txBody>
          <a:bodyPr wrap="square" lIns="0" tIns="0" rIns="0" bIns="0" rtlCol="0"/>
          <a:lstStyle/>
          <a:p>
            <a:endParaRPr/>
          </a:p>
        </p:txBody>
      </p:sp>
      <p:sp>
        <p:nvSpPr>
          <p:cNvPr id="3" name="object 3"/>
          <p:cNvSpPr txBox="1"/>
          <p:nvPr/>
        </p:nvSpPr>
        <p:spPr>
          <a:xfrm>
            <a:off x="881583" y="2415031"/>
            <a:ext cx="10120630" cy="1701800"/>
          </a:xfrm>
          <a:prstGeom prst="rect">
            <a:avLst/>
          </a:prstGeom>
        </p:spPr>
        <p:txBody>
          <a:bodyPr vert="horz" wrap="square" lIns="0" tIns="41910" rIns="0" bIns="0" rtlCol="0">
            <a:spAutoFit/>
          </a:bodyPr>
          <a:lstStyle/>
          <a:p>
            <a:pPr marL="12700" marR="5080" algn="just">
              <a:lnSpc>
                <a:spcPct val="90000"/>
              </a:lnSpc>
              <a:spcBef>
                <a:spcPts val="330"/>
              </a:spcBef>
            </a:pPr>
            <a:r>
              <a:rPr sz="2000" spc="-10" dirty="0">
                <a:solidFill>
                  <a:srgbClr val="FFFFFF"/>
                </a:solidFill>
                <a:latin typeface="Calibri"/>
                <a:cs typeface="Calibri"/>
              </a:rPr>
              <a:t>The</a:t>
            </a:r>
            <a:r>
              <a:rPr sz="2000" spc="-5" dirty="0">
                <a:solidFill>
                  <a:srgbClr val="FFFFFF"/>
                </a:solidFill>
                <a:latin typeface="Calibri"/>
                <a:cs typeface="Calibri"/>
              </a:rPr>
              <a:t> </a:t>
            </a:r>
            <a:r>
              <a:rPr sz="2000" spc="-10" dirty="0">
                <a:solidFill>
                  <a:srgbClr val="FFFFFF"/>
                </a:solidFill>
                <a:latin typeface="Calibri"/>
                <a:cs typeface="Calibri"/>
              </a:rPr>
              <a:t>online</a:t>
            </a:r>
            <a:r>
              <a:rPr sz="2000" spc="-5" dirty="0">
                <a:solidFill>
                  <a:srgbClr val="FFFFFF"/>
                </a:solidFill>
                <a:latin typeface="Calibri"/>
                <a:cs typeface="Calibri"/>
              </a:rPr>
              <a:t> </a:t>
            </a:r>
            <a:r>
              <a:rPr sz="2000" spc="-35" dirty="0">
                <a:solidFill>
                  <a:srgbClr val="FFFFFF"/>
                </a:solidFill>
                <a:latin typeface="Calibri"/>
                <a:cs typeface="Calibri"/>
              </a:rPr>
              <a:t>food</a:t>
            </a:r>
            <a:r>
              <a:rPr sz="2000" spc="-30" dirty="0">
                <a:solidFill>
                  <a:srgbClr val="FFFFFF"/>
                </a:solidFill>
                <a:latin typeface="Calibri"/>
                <a:cs typeface="Calibri"/>
              </a:rPr>
              <a:t> </a:t>
            </a:r>
            <a:r>
              <a:rPr sz="2000" spc="-25" dirty="0">
                <a:solidFill>
                  <a:srgbClr val="FFFFFF"/>
                </a:solidFill>
                <a:latin typeface="Calibri"/>
                <a:cs typeface="Calibri"/>
              </a:rPr>
              <a:t>ordering</a:t>
            </a:r>
            <a:r>
              <a:rPr sz="2000" spc="-20" dirty="0">
                <a:solidFill>
                  <a:srgbClr val="FFFFFF"/>
                </a:solidFill>
                <a:latin typeface="Calibri"/>
                <a:cs typeface="Calibri"/>
              </a:rPr>
              <a:t> </a:t>
            </a:r>
            <a:r>
              <a:rPr sz="2000" spc="-40" dirty="0">
                <a:solidFill>
                  <a:srgbClr val="FFFFFF"/>
                </a:solidFill>
                <a:latin typeface="Calibri"/>
                <a:cs typeface="Calibri"/>
              </a:rPr>
              <a:t>market</a:t>
            </a:r>
            <a:r>
              <a:rPr sz="2000" spc="-35" dirty="0">
                <a:solidFill>
                  <a:srgbClr val="FFFFFF"/>
                </a:solidFill>
                <a:latin typeface="Calibri"/>
                <a:cs typeface="Calibri"/>
              </a:rPr>
              <a:t> </a:t>
            </a:r>
            <a:r>
              <a:rPr sz="2000" spc="-5" dirty="0">
                <a:solidFill>
                  <a:srgbClr val="FFFFFF"/>
                </a:solidFill>
                <a:latin typeface="Calibri"/>
                <a:cs typeface="Calibri"/>
              </a:rPr>
              <a:t>includes</a:t>
            </a:r>
            <a:r>
              <a:rPr sz="2000" dirty="0">
                <a:solidFill>
                  <a:srgbClr val="FFFFFF"/>
                </a:solidFill>
                <a:latin typeface="Calibri"/>
                <a:cs typeface="Calibri"/>
              </a:rPr>
              <a:t> </a:t>
            </a:r>
            <a:r>
              <a:rPr sz="2000" spc="-35" dirty="0">
                <a:solidFill>
                  <a:srgbClr val="FFFFFF"/>
                </a:solidFill>
                <a:latin typeface="Calibri"/>
                <a:cs typeface="Calibri"/>
              </a:rPr>
              <a:t>foods</a:t>
            </a:r>
            <a:r>
              <a:rPr sz="2000" spc="385" dirty="0">
                <a:solidFill>
                  <a:srgbClr val="FFFFFF"/>
                </a:solidFill>
                <a:latin typeface="Calibri"/>
                <a:cs typeface="Calibri"/>
              </a:rPr>
              <a:t> </a:t>
            </a:r>
            <a:r>
              <a:rPr sz="2000" spc="-25" dirty="0">
                <a:solidFill>
                  <a:srgbClr val="FFFFFF"/>
                </a:solidFill>
                <a:latin typeface="Calibri"/>
                <a:cs typeface="Calibri"/>
              </a:rPr>
              <a:t>prepared</a:t>
            </a:r>
            <a:r>
              <a:rPr sz="2000" spc="405" dirty="0">
                <a:solidFill>
                  <a:srgbClr val="FFFFFF"/>
                </a:solidFill>
                <a:latin typeface="Calibri"/>
                <a:cs typeface="Calibri"/>
              </a:rPr>
              <a:t> </a:t>
            </a:r>
            <a:r>
              <a:rPr sz="2000" spc="-15" dirty="0">
                <a:solidFill>
                  <a:srgbClr val="FFFFFF"/>
                </a:solidFill>
                <a:latin typeface="Calibri"/>
                <a:cs typeface="Calibri"/>
              </a:rPr>
              <a:t>by</a:t>
            </a:r>
            <a:r>
              <a:rPr sz="2000" spc="425" dirty="0">
                <a:solidFill>
                  <a:srgbClr val="FFFFFF"/>
                </a:solidFill>
                <a:latin typeface="Calibri"/>
                <a:cs typeface="Calibri"/>
              </a:rPr>
              <a:t> </a:t>
            </a:r>
            <a:r>
              <a:rPr sz="2000" spc="-40" dirty="0">
                <a:solidFill>
                  <a:srgbClr val="FFFFFF"/>
                </a:solidFill>
                <a:latin typeface="Calibri"/>
                <a:cs typeface="Calibri"/>
              </a:rPr>
              <a:t>restaurants,</a:t>
            </a:r>
            <a:r>
              <a:rPr sz="2000" spc="375" dirty="0">
                <a:solidFill>
                  <a:srgbClr val="FFFFFF"/>
                </a:solidFill>
                <a:latin typeface="Calibri"/>
                <a:cs typeface="Calibri"/>
              </a:rPr>
              <a:t> </a:t>
            </a:r>
            <a:r>
              <a:rPr sz="2000" spc="-25" dirty="0">
                <a:solidFill>
                  <a:srgbClr val="FFFFFF"/>
                </a:solidFill>
                <a:latin typeface="Calibri"/>
                <a:cs typeface="Calibri"/>
              </a:rPr>
              <a:t>prepared</a:t>
            </a:r>
            <a:r>
              <a:rPr sz="2000" spc="405" dirty="0">
                <a:solidFill>
                  <a:srgbClr val="FFFFFF"/>
                </a:solidFill>
                <a:latin typeface="Calibri"/>
                <a:cs typeface="Calibri"/>
              </a:rPr>
              <a:t> </a:t>
            </a:r>
            <a:r>
              <a:rPr sz="2000" spc="-45" dirty="0">
                <a:solidFill>
                  <a:srgbClr val="FFFFFF"/>
                </a:solidFill>
                <a:latin typeface="Calibri"/>
                <a:cs typeface="Calibri"/>
              </a:rPr>
              <a:t>by </a:t>
            </a:r>
            <a:r>
              <a:rPr sz="2000" spc="-40" dirty="0">
                <a:solidFill>
                  <a:srgbClr val="FFFFFF"/>
                </a:solidFill>
                <a:latin typeface="Calibri"/>
                <a:cs typeface="Calibri"/>
              </a:rPr>
              <a:t> </a:t>
            </a:r>
            <a:r>
              <a:rPr sz="2000" spc="-10" dirty="0">
                <a:solidFill>
                  <a:srgbClr val="FFFFFF"/>
                </a:solidFill>
                <a:latin typeface="Calibri"/>
                <a:cs typeface="Calibri"/>
              </a:rPr>
              <a:t>independent </a:t>
            </a:r>
            <a:r>
              <a:rPr sz="2000" spc="-5" dirty="0">
                <a:solidFill>
                  <a:srgbClr val="FFFFFF"/>
                </a:solidFill>
                <a:latin typeface="Calibri"/>
                <a:cs typeface="Calibri"/>
              </a:rPr>
              <a:t>people,</a:t>
            </a:r>
            <a:r>
              <a:rPr sz="2000" dirty="0">
                <a:solidFill>
                  <a:srgbClr val="FFFFFF"/>
                </a:solidFill>
                <a:latin typeface="Calibri"/>
                <a:cs typeface="Calibri"/>
              </a:rPr>
              <a:t> </a:t>
            </a:r>
            <a:r>
              <a:rPr sz="2000" spc="-10" dirty="0">
                <a:solidFill>
                  <a:srgbClr val="FFFFFF"/>
                </a:solidFill>
                <a:latin typeface="Calibri"/>
                <a:cs typeface="Calibri"/>
              </a:rPr>
              <a:t>and</a:t>
            </a:r>
            <a:r>
              <a:rPr sz="2000" spc="-5" dirty="0">
                <a:solidFill>
                  <a:srgbClr val="FFFFFF"/>
                </a:solidFill>
                <a:latin typeface="Calibri"/>
                <a:cs typeface="Calibri"/>
              </a:rPr>
              <a:t> </a:t>
            </a:r>
            <a:r>
              <a:rPr sz="2000" spc="-15" dirty="0">
                <a:solidFill>
                  <a:srgbClr val="FFFFFF"/>
                </a:solidFill>
                <a:latin typeface="Calibri"/>
                <a:cs typeface="Calibri"/>
              </a:rPr>
              <a:t>groceries</a:t>
            </a:r>
            <a:r>
              <a:rPr sz="2000" spc="-10" dirty="0">
                <a:solidFill>
                  <a:srgbClr val="FFFFFF"/>
                </a:solidFill>
                <a:latin typeface="Calibri"/>
                <a:cs typeface="Calibri"/>
              </a:rPr>
              <a:t> </a:t>
            </a:r>
            <a:r>
              <a:rPr sz="2000" spc="-5" dirty="0">
                <a:solidFill>
                  <a:srgbClr val="FFFFFF"/>
                </a:solidFill>
                <a:latin typeface="Calibri"/>
                <a:cs typeface="Calibri"/>
              </a:rPr>
              <a:t>being </a:t>
            </a:r>
            <a:r>
              <a:rPr sz="2000" spc="-35" dirty="0">
                <a:solidFill>
                  <a:srgbClr val="FFFFFF"/>
                </a:solidFill>
                <a:latin typeface="Calibri"/>
                <a:cs typeface="Calibri"/>
              </a:rPr>
              <a:t>ordered</a:t>
            </a:r>
            <a:r>
              <a:rPr sz="2000" spc="380" dirty="0">
                <a:solidFill>
                  <a:srgbClr val="FFFFFF"/>
                </a:solidFill>
                <a:latin typeface="Calibri"/>
                <a:cs typeface="Calibri"/>
              </a:rPr>
              <a:t> </a:t>
            </a:r>
            <a:r>
              <a:rPr sz="2000" spc="-5" dirty="0">
                <a:solidFill>
                  <a:srgbClr val="FFFFFF"/>
                </a:solidFill>
                <a:latin typeface="Calibri"/>
                <a:cs typeface="Calibri"/>
              </a:rPr>
              <a:t>online </a:t>
            </a:r>
            <a:r>
              <a:rPr sz="2000" dirty="0">
                <a:solidFill>
                  <a:srgbClr val="FFFFFF"/>
                </a:solidFill>
                <a:latin typeface="Calibri"/>
                <a:cs typeface="Calibri"/>
              </a:rPr>
              <a:t>and</a:t>
            </a:r>
            <a:r>
              <a:rPr sz="2000" spc="450" dirty="0">
                <a:solidFill>
                  <a:srgbClr val="FFFFFF"/>
                </a:solidFill>
                <a:latin typeface="Calibri"/>
                <a:cs typeface="Calibri"/>
              </a:rPr>
              <a:t> </a:t>
            </a:r>
            <a:r>
              <a:rPr sz="2000" spc="-15" dirty="0">
                <a:solidFill>
                  <a:srgbClr val="FFFFFF"/>
                </a:solidFill>
                <a:latin typeface="Calibri"/>
                <a:cs typeface="Calibri"/>
              </a:rPr>
              <a:t>then</a:t>
            </a:r>
            <a:r>
              <a:rPr sz="2000" spc="425" dirty="0">
                <a:solidFill>
                  <a:srgbClr val="FFFFFF"/>
                </a:solidFill>
                <a:latin typeface="Calibri"/>
                <a:cs typeface="Calibri"/>
              </a:rPr>
              <a:t> </a:t>
            </a:r>
            <a:r>
              <a:rPr sz="2000" spc="-40" dirty="0">
                <a:solidFill>
                  <a:srgbClr val="FFFFFF"/>
                </a:solidFill>
                <a:latin typeface="Calibri"/>
                <a:cs typeface="Calibri"/>
              </a:rPr>
              <a:t>picked</a:t>
            </a:r>
            <a:r>
              <a:rPr sz="2000" spc="370" dirty="0">
                <a:solidFill>
                  <a:srgbClr val="FFFFFF"/>
                </a:solidFill>
                <a:latin typeface="Calibri"/>
                <a:cs typeface="Calibri"/>
              </a:rPr>
              <a:t> </a:t>
            </a:r>
            <a:r>
              <a:rPr sz="2000" spc="-5" dirty="0">
                <a:solidFill>
                  <a:srgbClr val="FFFFFF"/>
                </a:solidFill>
                <a:latin typeface="Calibri"/>
                <a:cs typeface="Calibri"/>
              </a:rPr>
              <a:t>up or </a:t>
            </a:r>
            <a:r>
              <a:rPr sz="2000" spc="-35" dirty="0">
                <a:solidFill>
                  <a:srgbClr val="FFFFFF"/>
                </a:solidFill>
                <a:latin typeface="Calibri"/>
                <a:cs typeface="Calibri"/>
              </a:rPr>
              <a:t>delivered.</a:t>
            </a:r>
            <a:r>
              <a:rPr sz="2000" spc="385" dirty="0">
                <a:solidFill>
                  <a:srgbClr val="FFFFFF"/>
                </a:solidFill>
                <a:latin typeface="Calibri"/>
                <a:cs typeface="Calibri"/>
              </a:rPr>
              <a:t> </a:t>
            </a:r>
            <a:r>
              <a:rPr sz="2000" spc="-10" dirty="0">
                <a:solidFill>
                  <a:srgbClr val="FFFFFF"/>
                </a:solidFill>
                <a:latin typeface="Calibri"/>
                <a:cs typeface="Calibri"/>
              </a:rPr>
              <a:t>The </a:t>
            </a:r>
            <a:r>
              <a:rPr sz="2000" spc="-5" dirty="0">
                <a:solidFill>
                  <a:srgbClr val="FFFFFF"/>
                </a:solidFill>
                <a:latin typeface="Calibri"/>
                <a:cs typeface="Calibri"/>
              </a:rPr>
              <a:t> </a:t>
            </a:r>
            <a:r>
              <a:rPr sz="2000" spc="-40" dirty="0">
                <a:solidFill>
                  <a:srgbClr val="FFFFFF"/>
                </a:solidFill>
                <a:latin typeface="Calibri"/>
                <a:cs typeface="Calibri"/>
              </a:rPr>
              <a:t>first</a:t>
            </a:r>
            <a:r>
              <a:rPr sz="2000" spc="-35" dirty="0">
                <a:solidFill>
                  <a:srgbClr val="FFFFFF"/>
                </a:solidFill>
                <a:latin typeface="Calibri"/>
                <a:cs typeface="Calibri"/>
              </a:rPr>
              <a:t> </a:t>
            </a:r>
            <a:r>
              <a:rPr sz="2000" dirty="0">
                <a:solidFill>
                  <a:srgbClr val="FFFFFF"/>
                </a:solidFill>
                <a:latin typeface="Calibri"/>
                <a:cs typeface="Calibri"/>
              </a:rPr>
              <a:t>online </a:t>
            </a:r>
            <a:r>
              <a:rPr sz="2000" spc="-35" dirty="0">
                <a:solidFill>
                  <a:srgbClr val="FFFFFF"/>
                </a:solidFill>
                <a:latin typeface="Calibri"/>
                <a:cs typeface="Calibri"/>
              </a:rPr>
              <a:t>food</a:t>
            </a:r>
            <a:r>
              <a:rPr sz="2000" spc="380" dirty="0">
                <a:solidFill>
                  <a:srgbClr val="FFFFFF"/>
                </a:solidFill>
                <a:latin typeface="Calibri"/>
                <a:cs typeface="Calibri"/>
              </a:rPr>
              <a:t> </a:t>
            </a:r>
            <a:r>
              <a:rPr sz="2000" spc="-25" dirty="0">
                <a:solidFill>
                  <a:srgbClr val="FFFFFF"/>
                </a:solidFill>
                <a:latin typeface="Calibri"/>
                <a:cs typeface="Calibri"/>
              </a:rPr>
              <a:t>ordering</a:t>
            </a:r>
            <a:r>
              <a:rPr sz="2000" spc="400" dirty="0">
                <a:solidFill>
                  <a:srgbClr val="FFFFFF"/>
                </a:solidFill>
                <a:latin typeface="Calibri"/>
                <a:cs typeface="Calibri"/>
              </a:rPr>
              <a:t> </a:t>
            </a:r>
            <a:r>
              <a:rPr sz="2000" spc="-5" dirty="0">
                <a:solidFill>
                  <a:srgbClr val="FFFFFF"/>
                </a:solidFill>
                <a:latin typeface="Calibri"/>
                <a:cs typeface="Calibri"/>
              </a:rPr>
              <a:t>service, </a:t>
            </a:r>
            <a:r>
              <a:rPr sz="2000" spc="-55" dirty="0">
                <a:solidFill>
                  <a:srgbClr val="FFFFFF"/>
                </a:solidFill>
                <a:latin typeface="Calibri"/>
                <a:cs typeface="Calibri"/>
              </a:rPr>
              <a:t>World</a:t>
            </a:r>
            <a:r>
              <a:rPr sz="2000" spc="345" dirty="0">
                <a:solidFill>
                  <a:srgbClr val="FFFFFF"/>
                </a:solidFill>
                <a:latin typeface="Calibri"/>
                <a:cs typeface="Calibri"/>
              </a:rPr>
              <a:t> </a:t>
            </a:r>
            <a:r>
              <a:rPr sz="2000" spc="-5" dirty="0">
                <a:solidFill>
                  <a:srgbClr val="FFFFFF"/>
                </a:solidFill>
                <a:latin typeface="Calibri"/>
                <a:cs typeface="Calibri"/>
              </a:rPr>
              <a:t>Wide </a:t>
            </a:r>
            <a:r>
              <a:rPr sz="2000" spc="-45" dirty="0">
                <a:solidFill>
                  <a:srgbClr val="FFFFFF"/>
                </a:solidFill>
                <a:latin typeface="Calibri"/>
                <a:cs typeface="Calibri"/>
              </a:rPr>
              <a:t>Waiter</a:t>
            </a:r>
            <a:r>
              <a:rPr sz="2000" spc="360" dirty="0">
                <a:solidFill>
                  <a:srgbClr val="FFFFFF"/>
                </a:solidFill>
                <a:latin typeface="Calibri"/>
                <a:cs typeface="Calibri"/>
              </a:rPr>
              <a:t> </a:t>
            </a:r>
            <a:r>
              <a:rPr sz="2000" spc="-10" dirty="0">
                <a:solidFill>
                  <a:srgbClr val="FFFFFF"/>
                </a:solidFill>
                <a:latin typeface="Calibri"/>
                <a:cs typeface="Calibri"/>
              </a:rPr>
              <a:t>(now </a:t>
            </a:r>
            <a:r>
              <a:rPr sz="2000" spc="-25" dirty="0">
                <a:solidFill>
                  <a:srgbClr val="FFFFFF"/>
                </a:solidFill>
                <a:latin typeface="Calibri"/>
                <a:cs typeface="Calibri"/>
              </a:rPr>
              <a:t>known</a:t>
            </a:r>
            <a:r>
              <a:rPr sz="2000" spc="405" dirty="0">
                <a:solidFill>
                  <a:srgbClr val="FFFFFF"/>
                </a:solidFill>
                <a:latin typeface="Calibri"/>
                <a:cs typeface="Calibri"/>
              </a:rPr>
              <a:t> </a:t>
            </a:r>
            <a:r>
              <a:rPr sz="2000" spc="5" dirty="0">
                <a:solidFill>
                  <a:srgbClr val="FFFFFF"/>
                </a:solidFill>
                <a:latin typeface="Calibri"/>
                <a:cs typeface="Calibri"/>
              </a:rPr>
              <a:t>as </a:t>
            </a:r>
            <a:r>
              <a:rPr sz="2000" spc="-80" dirty="0">
                <a:solidFill>
                  <a:srgbClr val="FFFFFF"/>
                </a:solidFill>
                <a:latin typeface="Calibri"/>
                <a:cs typeface="Calibri"/>
              </a:rPr>
              <a:t>Waiter.com),</a:t>
            </a:r>
            <a:r>
              <a:rPr sz="2000" spc="290" dirty="0">
                <a:solidFill>
                  <a:srgbClr val="FFFFFF"/>
                </a:solidFill>
                <a:latin typeface="Calibri"/>
                <a:cs typeface="Calibri"/>
              </a:rPr>
              <a:t> </a:t>
            </a:r>
            <a:r>
              <a:rPr sz="2000" spc="-25" dirty="0">
                <a:solidFill>
                  <a:srgbClr val="FFFFFF"/>
                </a:solidFill>
                <a:latin typeface="Calibri"/>
                <a:cs typeface="Calibri"/>
              </a:rPr>
              <a:t>was</a:t>
            </a:r>
            <a:r>
              <a:rPr sz="2000" spc="405" dirty="0">
                <a:solidFill>
                  <a:srgbClr val="FFFFFF"/>
                </a:solidFill>
                <a:latin typeface="Calibri"/>
                <a:cs typeface="Calibri"/>
              </a:rPr>
              <a:t> </a:t>
            </a:r>
            <a:r>
              <a:rPr sz="2000" spc="-30" dirty="0">
                <a:solidFill>
                  <a:srgbClr val="FFFFFF"/>
                </a:solidFill>
                <a:latin typeface="Calibri"/>
                <a:cs typeface="Calibri"/>
              </a:rPr>
              <a:t>founded </a:t>
            </a:r>
            <a:r>
              <a:rPr sz="2000" spc="-25" dirty="0">
                <a:solidFill>
                  <a:srgbClr val="FFFFFF"/>
                </a:solidFill>
                <a:latin typeface="Calibri"/>
                <a:cs typeface="Calibri"/>
              </a:rPr>
              <a:t> </a:t>
            </a:r>
            <a:r>
              <a:rPr sz="2000" spc="-5" dirty="0">
                <a:solidFill>
                  <a:srgbClr val="FFFFFF"/>
                </a:solidFill>
                <a:latin typeface="Calibri"/>
                <a:cs typeface="Calibri"/>
              </a:rPr>
              <a:t>in </a:t>
            </a:r>
            <a:r>
              <a:rPr sz="2000" spc="-15" dirty="0">
                <a:solidFill>
                  <a:srgbClr val="FFFFFF"/>
                </a:solidFill>
                <a:latin typeface="Calibri"/>
                <a:cs typeface="Calibri"/>
              </a:rPr>
              <a:t>1995. </a:t>
            </a:r>
            <a:r>
              <a:rPr sz="2000" spc="-10" dirty="0">
                <a:solidFill>
                  <a:srgbClr val="FFFFFF"/>
                </a:solidFill>
                <a:latin typeface="Calibri"/>
                <a:cs typeface="Calibri"/>
              </a:rPr>
              <a:t>Online </a:t>
            </a:r>
            <a:r>
              <a:rPr sz="2000" spc="-45" dirty="0">
                <a:solidFill>
                  <a:srgbClr val="FFFFFF"/>
                </a:solidFill>
                <a:latin typeface="Calibri"/>
                <a:cs typeface="Calibri"/>
              </a:rPr>
              <a:t>food </a:t>
            </a:r>
            <a:r>
              <a:rPr sz="2000" spc="-25" dirty="0">
                <a:solidFill>
                  <a:srgbClr val="FFFFFF"/>
                </a:solidFill>
                <a:latin typeface="Calibri"/>
                <a:cs typeface="Calibri"/>
              </a:rPr>
              <a:t>ordering </a:t>
            </a:r>
            <a:r>
              <a:rPr sz="2000" spc="-5" dirty="0">
                <a:solidFill>
                  <a:srgbClr val="FFFFFF"/>
                </a:solidFill>
                <a:latin typeface="Calibri"/>
                <a:cs typeface="Calibri"/>
              </a:rPr>
              <a:t>is </a:t>
            </a:r>
            <a:r>
              <a:rPr sz="2000" dirty="0">
                <a:solidFill>
                  <a:srgbClr val="FFFFFF"/>
                </a:solidFill>
                <a:latin typeface="Calibri"/>
                <a:cs typeface="Calibri"/>
              </a:rPr>
              <a:t>the </a:t>
            </a:r>
            <a:r>
              <a:rPr sz="2000" spc="-25" dirty="0">
                <a:solidFill>
                  <a:srgbClr val="FFFFFF"/>
                </a:solidFill>
                <a:latin typeface="Calibri"/>
                <a:cs typeface="Calibri"/>
              </a:rPr>
              <a:t>process </a:t>
            </a:r>
            <a:r>
              <a:rPr sz="2000" spc="-5" dirty="0">
                <a:solidFill>
                  <a:srgbClr val="FFFFFF"/>
                </a:solidFill>
                <a:latin typeface="Calibri"/>
                <a:cs typeface="Calibri"/>
              </a:rPr>
              <a:t>of </a:t>
            </a:r>
            <a:r>
              <a:rPr sz="2000" spc="-25" dirty="0">
                <a:solidFill>
                  <a:srgbClr val="FFFFFF"/>
                </a:solidFill>
                <a:latin typeface="Calibri"/>
                <a:cs typeface="Calibri"/>
              </a:rPr>
              <a:t>ordering </a:t>
            </a:r>
            <a:r>
              <a:rPr sz="2000" spc="-40" dirty="0">
                <a:solidFill>
                  <a:srgbClr val="FFFFFF"/>
                </a:solidFill>
                <a:latin typeface="Calibri"/>
                <a:cs typeface="Calibri"/>
              </a:rPr>
              <a:t>food </a:t>
            </a:r>
            <a:r>
              <a:rPr sz="2000" spc="-35" dirty="0">
                <a:solidFill>
                  <a:srgbClr val="FFFFFF"/>
                </a:solidFill>
                <a:latin typeface="Calibri"/>
                <a:cs typeface="Calibri"/>
              </a:rPr>
              <a:t>from </a:t>
            </a:r>
            <a:r>
              <a:rPr sz="2000" spc="-5" dirty="0">
                <a:solidFill>
                  <a:srgbClr val="FFFFFF"/>
                </a:solidFill>
                <a:latin typeface="Calibri"/>
                <a:cs typeface="Calibri"/>
              </a:rPr>
              <a:t>a </a:t>
            </a:r>
            <a:r>
              <a:rPr sz="2000" spc="-30" dirty="0">
                <a:solidFill>
                  <a:srgbClr val="FFFFFF"/>
                </a:solidFill>
                <a:latin typeface="Calibri"/>
                <a:cs typeface="Calibri"/>
              </a:rPr>
              <a:t>website </a:t>
            </a:r>
            <a:r>
              <a:rPr sz="2000" spc="-5" dirty="0">
                <a:solidFill>
                  <a:srgbClr val="FFFFFF"/>
                </a:solidFill>
                <a:latin typeface="Calibri"/>
                <a:cs typeface="Calibri"/>
              </a:rPr>
              <a:t>or other </a:t>
            </a:r>
            <a:r>
              <a:rPr sz="2000" spc="-15" dirty="0">
                <a:solidFill>
                  <a:srgbClr val="FFFFFF"/>
                </a:solidFill>
                <a:latin typeface="Calibri"/>
                <a:cs typeface="Calibri"/>
              </a:rPr>
              <a:t>application. </a:t>
            </a:r>
            <a:r>
              <a:rPr sz="2000" spc="-10" dirty="0">
                <a:solidFill>
                  <a:srgbClr val="FFFFFF"/>
                </a:solidFill>
                <a:latin typeface="Calibri"/>
                <a:cs typeface="Calibri"/>
              </a:rPr>
              <a:t> The </a:t>
            </a:r>
            <a:r>
              <a:rPr sz="2000" spc="-25" dirty="0">
                <a:solidFill>
                  <a:srgbClr val="FFFFFF"/>
                </a:solidFill>
                <a:latin typeface="Calibri"/>
                <a:cs typeface="Calibri"/>
              </a:rPr>
              <a:t>product </a:t>
            </a:r>
            <a:r>
              <a:rPr sz="2000" spc="-15" dirty="0">
                <a:solidFill>
                  <a:srgbClr val="FFFFFF"/>
                </a:solidFill>
                <a:latin typeface="Calibri"/>
                <a:cs typeface="Calibri"/>
              </a:rPr>
              <a:t>can</a:t>
            </a:r>
            <a:r>
              <a:rPr sz="2000" spc="-10" dirty="0">
                <a:solidFill>
                  <a:srgbClr val="FFFFFF"/>
                </a:solidFill>
                <a:latin typeface="Calibri"/>
                <a:cs typeface="Calibri"/>
              </a:rPr>
              <a:t> </a:t>
            </a:r>
            <a:r>
              <a:rPr sz="2000" spc="-5" dirty="0">
                <a:solidFill>
                  <a:srgbClr val="FFFFFF"/>
                </a:solidFill>
                <a:latin typeface="Calibri"/>
                <a:cs typeface="Calibri"/>
              </a:rPr>
              <a:t>be either </a:t>
            </a:r>
            <a:r>
              <a:rPr sz="2000" spc="-25" dirty="0">
                <a:solidFill>
                  <a:srgbClr val="FFFFFF"/>
                </a:solidFill>
                <a:latin typeface="Calibri"/>
                <a:cs typeface="Calibri"/>
              </a:rPr>
              <a:t>ready-to-eat </a:t>
            </a:r>
            <a:r>
              <a:rPr sz="2000" spc="-35" dirty="0">
                <a:solidFill>
                  <a:srgbClr val="FFFFFF"/>
                </a:solidFill>
                <a:latin typeface="Calibri"/>
                <a:cs typeface="Calibri"/>
              </a:rPr>
              <a:t>food </a:t>
            </a:r>
            <a:r>
              <a:rPr sz="2000" spc="-5" dirty="0">
                <a:solidFill>
                  <a:srgbClr val="FFFFFF"/>
                </a:solidFill>
                <a:latin typeface="Calibri"/>
                <a:cs typeface="Calibri"/>
              </a:rPr>
              <a:t>or </a:t>
            </a:r>
            <a:r>
              <a:rPr sz="2000" spc="-40" dirty="0">
                <a:solidFill>
                  <a:srgbClr val="FFFFFF"/>
                </a:solidFill>
                <a:latin typeface="Calibri"/>
                <a:cs typeface="Calibri"/>
              </a:rPr>
              <a:t>food</a:t>
            </a:r>
            <a:r>
              <a:rPr sz="2000" spc="-35" dirty="0">
                <a:solidFill>
                  <a:srgbClr val="FFFFFF"/>
                </a:solidFill>
                <a:latin typeface="Calibri"/>
                <a:cs typeface="Calibri"/>
              </a:rPr>
              <a:t> </a:t>
            </a:r>
            <a:r>
              <a:rPr sz="2000" spc="-25" dirty="0">
                <a:solidFill>
                  <a:srgbClr val="FFFFFF"/>
                </a:solidFill>
                <a:latin typeface="Calibri"/>
                <a:cs typeface="Calibri"/>
              </a:rPr>
              <a:t>that </a:t>
            </a:r>
            <a:r>
              <a:rPr sz="2000" spc="-5" dirty="0">
                <a:solidFill>
                  <a:srgbClr val="FFFFFF"/>
                </a:solidFill>
                <a:latin typeface="Calibri"/>
                <a:cs typeface="Calibri"/>
              </a:rPr>
              <a:t>has not </a:t>
            </a:r>
            <a:r>
              <a:rPr sz="2000" spc="-10" dirty="0">
                <a:solidFill>
                  <a:srgbClr val="FFFFFF"/>
                </a:solidFill>
                <a:latin typeface="Calibri"/>
                <a:cs typeface="Calibri"/>
              </a:rPr>
              <a:t>been</a:t>
            </a:r>
            <a:r>
              <a:rPr sz="2000" spc="-5" dirty="0">
                <a:solidFill>
                  <a:srgbClr val="FFFFFF"/>
                </a:solidFill>
                <a:latin typeface="Calibri"/>
                <a:cs typeface="Calibri"/>
              </a:rPr>
              <a:t> </a:t>
            </a:r>
            <a:r>
              <a:rPr sz="2000" spc="-15" dirty="0">
                <a:solidFill>
                  <a:srgbClr val="FFFFFF"/>
                </a:solidFill>
                <a:latin typeface="Calibri"/>
                <a:cs typeface="Calibri"/>
              </a:rPr>
              <a:t>specially </a:t>
            </a:r>
            <a:r>
              <a:rPr sz="2000" spc="-35" dirty="0">
                <a:solidFill>
                  <a:srgbClr val="FFFFFF"/>
                </a:solidFill>
                <a:latin typeface="Calibri"/>
                <a:cs typeface="Calibri"/>
              </a:rPr>
              <a:t>prepared</a:t>
            </a:r>
            <a:r>
              <a:rPr sz="2000" spc="-30" dirty="0">
                <a:solidFill>
                  <a:srgbClr val="FFFFFF"/>
                </a:solidFill>
                <a:latin typeface="Calibri"/>
                <a:cs typeface="Calibri"/>
              </a:rPr>
              <a:t> </a:t>
            </a:r>
            <a:r>
              <a:rPr sz="2000" spc="-40" dirty="0">
                <a:solidFill>
                  <a:srgbClr val="FFFFFF"/>
                </a:solidFill>
                <a:latin typeface="Calibri"/>
                <a:cs typeface="Calibri"/>
              </a:rPr>
              <a:t>for </a:t>
            </a:r>
            <a:r>
              <a:rPr sz="2000" spc="-35" dirty="0">
                <a:solidFill>
                  <a:srgbClr val="FFFFFF"/>
                </a:solidFill>
                <a:latin typeface="Calibri"/>
                <a:cs typeface="Calibri"/>
              </a:rPr>
              <a:t> </a:t>
            </a:r>
            <a:r>
              <a:rPr sz="2000" spc="-10" dirty="0">
                <a:solidFill>
                  <a:srgbClr val="FFFFFF"/>
                </a:solidFill>
                <a:latin typeface="Calibri"/>
                <a:cs typeface="Calibri"/>
              </a:rPr>
              <a:t>direction</a:t>
            </a:r>
            <a:r>
              <a:rPr sz="2000" spc="-85" dirty="0">
                <a:solidFill>
                  <a:srgbClr val="FFFFFF"/>
                </a:solidFill>
                <a:latin typeface="Calibri"/>
                <a:cs typeface="Calibri"/>
              </a:rPr>
              <a:t> </a:t>
            </a:r>
            <a:r>
              <a:rPr sz="2000" spc="-5" dirty="0">
                <a:solidFill>
                  <a:srgbClr val="FFFFFF"/>
                </a:solidFill>
                <a:latin typeface="Calibri"/>
                <a:cs typeface="Calibri"/>
              </a:rPr>
              <a:t>consumption.</a:t>
            </a:r>
            <a:endParaRPr sz="2000">
              <a:latin typeface="Calibri"/>
              <a:cs typeface="Calibri"/>
            </a:endParaRPr>
          </a:p>
        </p:txBody>
      </p:sp>
      <p:sp>
        <p:nvSpPr>
          <p:cNvPr id="4" name="object 4"/>
          <p:cNvSpPr txBox="1">
            <a:spLocks noGrp="1"/>
          </p:cNvSpPr>
          <p:nvPr>
            <p:ph type="title"/>
          </p:nvPr>
        </p:nvSpPr>
        <p:spPr>
          <a:xfrm>
            <a:off x="4362450" y="1090041"/>
            <a:ext cx="3737610" cy="636270"/>
          </a:xfrm>
          <a:prstGeom prst="rect">
            <a:avLst/>
          </a:prstGeom>
        </p:spPr>
        <p:txBody>
          <a:bodyPr vert="horz" wrap="square" lIns="0" tIns="13335" rIns="0" bIns="0" rtlCol="0">
            <a:spAutoFit/>
          </a:bodyPr>
          <a:lstStyle/>
          <a:p>
            <a:pPr marL="12700">
              <a:lnSpc>
                <a:spcPct val="100000"/>
              </a:lnSpc>
              <a:spcBef>
                <a:spcPts val="105"/>
              </a:spcBef>
            </a:pPr>
            <a:r>
              <a:rPr sz="4000" spc="-250" dirty="0">
                <a:solidFill>
                  <a:srgbClr val="FFFFFF"/>
                </a:solidFill>
                <a:latin typeface="Verdana"/>
                <a:cs typeface="Verdana"/>
              </a:rPr>
              <a:t>INTRODUCTION</a:t>
            </a:r>
            <a:endParaRPr sz="4000">
              <a:latin typeface="Verdana"/>
              <a:cs typeface="Verdana"/>
            </a:endParaRPr>
          </a:p>
        </p:txBody>
      </p:sp>
      <p:pic>
        <p:nvPicPr>
          <p:cNvPr id="5" name="object 5"/>
          <p:cNvPicPr/>
          <p:nvPr/>
        </p:nvPicPr>
        <p:blipFill>
          <a:blip r:embed="rId2" cstate="print"/>
          <a:stretch>
            <a:fillRect/>
          </a:stretch>
        </p:blipFill>
        <p:spPr>
          <a:xfrm>
            <a:off x="10216895" y="76200"/>
            <a:ext cx="1975103" cy="5791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04359" y="673608"/>
            <a:ext cx="4053840" cy="1005840"/>
          </a:xfrm>
          <a:custGeom>
            <a:avLst/>
            <a:gdLst/>
            <a:ahLst/>
            <a:cxnLst/>
            <a:rect l="l" t="t" r="r" b="b"/>
            <a:pathLst>
              <a:path w="4053840" h="1005839">
                <a:moveTo>
                  <a:pt x="0" y="167639"/>
                </a:moveTo>
                <a:lnTo>
                  <a:pt x="5206" y="122936"/>
                </a:lnTo>
                <a:lnTo>
                  <a:pt x="19812" y="83057"/>
                </a:lnTo>
                <a:lnTo>
                  <a:pt x="42417" y="49021"/>
                </a:lnTo>
                <a:lnTo>
                  <a:pt x="71754" y="22859"/>
                </a:lnTo>
                <a:lnTo>
                  <a:pt x="106425" y="5968"/>
                </a:lnTo>
                <a:lnTo>
                  <a:pt x="144906" y="0"/>
                </a:lnTo>
                <a:lnTo>
                  <a:pt x="3908679" y="0"/>
                </a:lnTo>
                <a:lnTo>
                  <a:pt x="3947160" y="5968"/>
                </a:lnTo>
                <a:lnTo>
                  <a:pt x="3981831" y="22859"/>
                </a:lnTo>
                <a:lnTo>
                  <a:pt x="4011167" y="49021"/>
                </a:lnTo>
                <a:lnTo>
                  <a:pt x="4033773" y="83057"/>
                </a:lnTo>
                <a:lnTo>
                  <a:pt x="4048506" y="122936"/>
                </a:lnTo>
                <a:lnTo>
                  <a:pt x="4053586" y="167639"/>
                </a:lnTo>
                <a:lnTo>
                  <a:pt x="4053586" y="837691"/>
                </a:lnTo>
                <a:lnTo>
                  <a:pt x="4048506" y="882395"/>
                </a:lnTo>
                <a:lnTo>
                  <a:pt x="4033773" y="922274"/>
                </a:lnTo>
                <a:lnTo>
                  <a:pt x="4011167" y="956309"/>
                </a:lnTo>
                <a:lnTo>
                  <a:pt x="3981831" y="982471"/>
                </a:lnTo>
                <a:lnTo>
                  <a:pt x="3947160" y="999363"/>
                </a:lnTo>
                <a:lnTo>
                  <a:pt x="3908679" y="1005331"/>
                </a:lnTo>
                <a:lnTo>
                  <a:pt x="144906" y="1005331"/>
                </a:lnTo>
                <a:lnTo>
                  <a:pt x="106425" y="999363"/>
                </a:lnTo>
                <a:lnTo>
                  <a:pt x="71754" y="982471"/>
                </a:lnTo>
                <a:lnTo>
                  <a:pt x="42417" y="956309"/>
                </a:lnTo>
                <a:lnTo>
                  <a:pt x="19812" y="922274"/>
                </a:lnTo>
                <a:lnTo>
                  <a:pt x="5206" y="882395"/>
                </a:lnTo>
                <a:lnTo>
                  <a:pt x="0" y="837691"/>
                </a:lnTo>
                <a:lnTo>
                  <a:pt x="0" y="167639"/>
                </a:lnTo>
                <a:close/>
              </a:path>
            </a:pathLst>
          </a:custGeom>
          <a:ln w="18288">
            <a:solidFill>
              <a:srgbClr val="C41F0D"/>
            </a:solidFill>
          </a:ln>
        </p:spPr>
        <p:txBody>
          <a:bodyPr wrap="square" lIns="0" tIns="0" rIns="0" bIns="0" rtlCol="0"/>
          <a:lstStyle/>
          <a:p>
            <a:endParaRPr/>
          </a:p>
        </p:txBody>
      </p:sp>
      <p:sp>
        <p:nvSpPr>
          <p:cNvPr id="3" name="object 3"/>
          <p:cNvSpPr txBox="1">
            <a:spLocks noGrp="1"/>
          </p:cNvSpPr>
          <p:nvPr>
            <p:ph type="title"/>
          </p:nvPr>
        </p:nvSpPr>
        <p:spPr>
          <a:xfrm>
            <a:off x="5029961" y="841629"/>
            <a:ext cx="2611755" cy="636270"/>
          </a:xfrm>
          <a:prstGeom prst="rect">
            <a:avLst/>
          </a:prstGeom>
        </p:spPr>
        <p:txBody>
          <a:bodyPr vert="horz" wrap="square" lIns="0" tIns="13335" rIns="0" bIns="0" rtlCol="0">
            <a:spAutoFit/>
          </a:bodyPr>
          <a:lstStyle/>
          <a:p>
            <a:pPr marL="12700">
              <a:lnSpc>
                <a:spcPct val="100000"/>
              </a:lnSpc>
              <a:spcBef>
                <a:spcPts val="105"/>
              </a:spcBef>
            </a:pPr>
            <a:r>
              <a:rPr sz="4000" spc="305" dirty="0">
                <a:solidFill>
                  <a:srgbClr val="FFFFFF"/>
                </a:solidFill>
                <a:latin typeface="Verdana"/>
                <a:cs typeface="Verdana"/>
              </a:rPr>
              <a:t>O</a:t>
            </a:r>
            <a:r>
              <a:rPr sz="4000" spc="-470" dirty="0">
                <a:solidFill>
                  <a:srgbClr val="FFFFFF"/>
                </a:solidFill>
                <a:latin typeface="Verdana"/>
                <a:cs typeface="Verdana"/>
              </a:rPr>
              <a:t>B</a:t>
            </a:r>
            <a:r>
              <a:rPr sz="4000" spc="70" dirty="0">
                <a:solidFill>
                  <a:srgbClr val="FFFFFF"/>
                </a:solidFill>
                <a:latin typeface="Verdana"/>
                <a:cs typeface="Verdana"/>
              </a:rPr>
              <a:t>J</a:t>
            </a:r>
            <a:r>
              <a:rPr sz="4000" spc="-400" dirty="0">
                <a:solidFill>
                  <a:srgbClr val="FFFFFF"/>
                </a:solidFill>
                <a:latin typeface="Verdana"/>
                <a:cs typeface="Verdana"/>
              </a:rPr>
              <a:t>E</a:t>
            </a:r>
            <a:r>
              <a:rPr sz="4000" spc="445" dirty="0">
                <a:solidFill>
                  <a:srgbClr val="FFFFFF"/>
                </a:solidFill>
                <a:latin typeface="Verdana"/>
                <a:cs typeface="Verdana"/>
              </a:rPr>
              <a:t>C</a:t>
            </a:r>
            <a:r>
              <a:rPr sz="4000" spc="-940" dirty="0">
                <a:solidFill>
                  <a:srgbClr val="FFFFFF"/>
                </a:solidFill>
                <a:latin typeface="Verdana"/>
                <a:cs typeface="Verdana"/>
              </a:rPr>
              <a:t>T</a:t>
            </a:r>
            <a:r>
              <a:rPr sz="4000" spc="-620" dirty="0">
                <a:solidFill>
                  <a:srgbClr val="FFFFFF"/>
                </a:solidFill>
                <a:latin typeface="Verdana"/>
                <a:cs typeface="Verdana"/>
              </a:rPr>
              <a:t>I</a:t>
            </a:r>
            <a:r>
              <a:rPr sz="4000" spc="-260" dirty="0">
                <a:solidFill>
                  <a:srgbClr val="FFFFFF"/>
                </a:solidFill>
                <a:latin typeface="Verdana"/>
                <a:cs typeface="Verdana"/>
              </a:rPr>
              <a:t>VE</a:t>
            </a:r>
            <a:endParaRPr sz="4000">
              <a:latin typeface="Verdana"/>
              <a:cs typeface="Verdana"/>
            </a:endParaRPr>
          </a:p>
        </p:txBody>
      </p:sp>
      <p:sp>
        <p:nvSpPr>
          <p:cNvPr id="4" name="object 4"/>
          <p:cNvSpPr txBox="1"/>
          <p:nvPr/>
        </p:nvSpPr>
        <p:spPr>
          <a:xfrm>
            <a:off x="989787" y="1905746"/>
            <a:ext cx="10703560" cy="4255770"/>
          </a:xfrm>
          <a:prstGeom prst="rect">
            <a:avLst/>
          </a:prstGeom>
        </p:spPr>
        <p:txBody>
          <a:bodyPr vert="horz" wrap="square" lIns="0" tIns="107314" rIns="0" bIns="0" rtlCol="0">
            <a:spAutoFit/>
          </a:bodyPr>
          <a:lstStyle/>
          <a:p>
            <a:pPr marL="91440">
              <a:lnSpc>
                <a:spcPct val="100000"/>
              </a:lnSpc>
              <a:spcBef>
                <a:spcPts val="844"/>
              </a:spcBef>
            </a:pPr>
            <a:r>
              <a:rPr sz="2200" spc="-90" dirty="0">
                <a:solidFill>
                  <a:srgbClr val="FFFFFF"/>
                </a:solidFill>
                <a:latin typeface="Microsoft Sans Serif"/>
                <a:cs typeface="Microsoft Sans Serif"/>
              </a:rPr>
              <a:t>Objective:</a:t>
            </a:r>
            <a:endParaRPr sz="2200">
              <a:latin typeface="Microsoft Sans Serif"/>
              <a:cs typeface="Microsoft Sans Serif"/>
            </a:endParaRPr>
          </a:p>
          <a:p>
            <a:pPr marL="12700" marR="5080" indent="78740" algn="just">
              <a:lnSpc>
                <a:spcPct val="83100"/>
              </a:lnSpc>
              <a:spcBef>
                <a:spcPts val="1195"/>
              </a:spcBef>
            </a:pPr>
            <a:r>
              <a:rPr sz="2200" spc="-90" dirty="0">
                <a:solidFill>
                  <a:srgbClr val="FFFFFF"/>
                </a:solidFill>
                <a:latin typeface="Microsoft Sans Serif"/>
                <a:cs typeface="Microsoft Sans Serif"/>
              </a:rPr>
              <a:t>In </a:t>
            </a:r>
            <a:r>
              <a:rPr sz="2200" spc="-95" dirty="0">
                <a:solidFill>
                  <a:srgbClr val="FFFFFF"/>
                </a:solidFill>
                <a:latin typeface="Microsoft Sans Serif"/>
                <a:cs typeface="Microsoft Sans Serif"/>
              </a:rPr>
              <a:t>the </a:t>
            </a:r>
            <a:r>
              <a:rPr sz="2200" spc="-65" dirty="0">
                <a:solidFill>
                  <a:srgbClr val="FFFFFF"/>
                </a:solidFill>
                <a:latin typeface="Microsoft Sans Serif"/>
                <a:cs typeface="Microsoft Sans Serif"/>
              </a:rPr>
              <a:t>world </a:t>
            </a:r>
            <a:r>
              <a:rPr sz="2200" dirty="0">
                <a:solidFill>
                  <a:srgbClr val="FFFFFF"/>
                </a:solidFill>
                <a:latin typeface="Microsoft Sans Serif"/>
                <a:cs typeface="Microsoft Sans Serif"/>
              </a:rPr>
              <a:t>of </a:t>
            </a:r>
            <a:r>
              <a:rPr sz="2200" spc="-95" dirty="0">
                <a:solidFill>
                  <a:srgbClr val="FFFFFF"/>
                </a:solidFill>
                <a:latin typeface="Microsoft Sans Serif"/>
                <a:cs typeface="Microsoft Sans Serif"/>
              </a:rPr>
              <a:t>rising</a:t>
            </a:r>
            <a:r>
              <a:rPr sz="2200" spc="390" dirty="0">
                <a:solidFill>
                  <a:srgbClr val="FFFFFF"/>
                </a:solidFill>
                <a:latin typeface="Microsoft Sans Serif"/>
                <a:cs typeface="Microsoft Sans Serif"/>
              </a:rPr>
              <a:t> </a:t>
            </a:r>
            <a:r>
              <a:rPr sz="2200" spc="-130" dirty="0">
                <a:solidFill>
                  <a:srgbClr val="FFFFFF"/>
                </a:solidFill>
                <a:latin typeface="Microsoft Sans Serif"/>
                <a:cs typeface="Microsoft Sans Serif"/>
              </a:rPr>
              <a:t>new </a:t>
            </a:r>
            <a:r>
              <a:rPr sz="2200" spc="-110" dirty="0">
                <a:solidFill>
                  <a:srgbClr val="FFFFFF"/>
                </a:solidFill>
                <a:latin typeface="Microsoft Sans Serif"/>
                <a:cs typeface="Microsoft Sans Serif"/>
              </a:rPr>
              <a:t>technology</a:t>
            </a:r>
            <a:r>
              <a:rPr sz="2200" spc="365" dirty="0">
                <a:solidFill>
                  <a:srgbClr val="FFFFFF"/>
                </a:solidFill>
                <a:latin typeface="Microsoft Sans Serif"/>
                <a:cs typeface="Microsoft Sans Serif"/>
              </a:rPr>
              <a:t> </a:t>
            </a:r>
            <a:r>
              <a:rPr sz="2200" spc="-65" dirty="0">
                <a:solidFill>
                  <a:srgbClr val="FFFFFF"/>
                </a:solidFill>
                <a:latin typeface="Microsoft Sans Serif"/>
                <a:cs typeface="Microsoft Sans Serif"/>
              </a:rPr>
              <a:t>and </a:t>
            </a:r>
            <a:r>
              <a:rPr sz="2200" spc="-135" dirty="0">
                <a:solidFill>
                  <a:srgbClr val="FFFFFF"/>
                </a:solidFill>
                <a:latin typeface="Microsoft Sans Serif"/>
                <a:cs typeface="Microsoft Sans Serif"/>
              </a:rPr>
              <a:t>innovation,</a:t>
            </a:r>
            <a:r>
              <a:rPr sz="2200" spc="315" dirty="0">
                <a:solidFill>
                  <a:srgbClr val="FFFFFF"/>
                </a:solidFill>
                <a:latin typeface="Microsoft Sans Serif"/>
                <a:cs typeface="Microsoft Sans Serif"/>
              </a:rPr>
              <a:t> </a:t>
            </a:r>
            <a:r>
              <a:rPr sz="2200" spc="-130" dirty="0">
                <a:solidFill>
                  <a:srgbClr val="FFFFFF"/>
                </a:solidFill>
                <a:latin typeface="Microsoft Sans Serif"/>
                <a:cs typeface="Microsoft Sans Serif"/>
              </a:rPr>
              <a:t>Food </a:t>
            </a:r>
            <a:r>
              <a:rPr sz="2200" spc="-114" dirty="0">
                <a:solidFill>
                  <a:srgbClr val="FFFFFF"/>
                </a:solidFill>
                <a:latin typeface="Microsoft Sans Serif"/>
                <a:cs typeface="Microsoft Sans Serif"/>
              </a:rPr>
              <a:t>industry</a:t>
            </a:r>
            <a:r>
              <a:rPr sz="2200" spc="355" dirty="0">
                <a:solidFill>
                  <a:srgbClr val="FFFFFF"/>
                </a:solidFill>
                <a:latin typeface="Microsoft Sans Serif"/>
                <a:cs typeface="Microsoft Sans Serif"/>
              </a:rPr>
              <a:t> </a:t>
            </a:r>
            <a:r>
              <a:rPr sz="2200" spc="-120" dirty="0">
                <a:solidFill>
                  <a:srgbClr val="FFFFFF"/>
                </a:solidFill>
                <a:latin typeface="Microsoft Sans Serif"/>
                <a:cs typeface="Microsoft Sans Serif"/>
              </a:rPr>
              <a:t>is </a:t>
            </a:r>
            <a:r>
              <a:rPr sz="2200" spc="-135" dirty="0">
                <a:solidFill>
                  <a:srgbClr val="FFFFFF"/>
                </a:solidFill>
                <a:latin typeface="Microsoft Sans Serif"/>
                <a:cs typeface="Microsoft Sans Serif"/>
              </a:rPr>
              <a:t>advancing </a:t>
            </a:r>
            <a:r>
              <a:rPr sz="2200" spc="-110" dirty="0">
                <a:solidFill>
                  <a:srgbClr val="FFFFFF"/>
                </a:solidFill>
                <a:latin typeface="Microsoft Sans Serif"/>
                <a:cs typeface="Microsoft Sans Serif"/>
              </a:rPr>
              <a:t>with </a:t>
            </a:r>
            <a:r>
              <a:rPr sz="2200" spc="-100" dirty="0">
                <a:solidFill>
                  <a:srgbClr val="FFFFFF"/>
                </a:solidFill>
                <a:latin typeface="Microsoft Sans Serif"/>
                <a:cs typeface="Microsoft Sans Serif"/>
              </a:rPr>
              <a:t>the </a:t>
            </a:r>
            <a:r>
              <a:rPr sz="2200" spc="-80" dirty="0">
                <a:solidFill>
                  <a:srgbClr val="FFFFFF"/>
                </a:solidFill>
                <a:latin typeface="Microsoft Sans Serif"/>
                <a:cs typeface="Microsoft Sans Serif"/>
              </a:rPr>
              <a:t>role </a:t>
            </a:r>
            <a:r>
              <a:rPr sz="2200" spc="-75" dirty="0">
                <a:solidFill>
                  <a:srgbClr val="FFFFFF"/>
                </a:solidFill>
                <a:latin typeface="Microsoft Sans Serif"/>
                <a:cs typeface="Microsoft Sans Serif"/>
              </a:rPr>
              <a:t> </a:t>
            </a:r>
            <a:r>
              <a:rPr sz="2200" spc="-5" dirty="0">
                <a:solidFill>
                  <a:srgbClr val="FFFFFF"/>
                </a:solidFill>
                <a:latin typeface="Microsoft Sans Serif"/>
                <a:cs typeface="Microsoft Sans Serif"/>
              </a:rPr>
              <a:t>of </a:t>
            </a:r>
            <a:r>
              <a:rPr sz="2200" spc="-70" dirty="0">
                <a:solidFill>
                  <a:srgbClr val="FFFFFF"/>
                </a:solidFill>
                <a:latin typeface="Microsoft Sans Serif"/>
                <a:cs typeface="Microsoft Sans Serif"/>
              </a:rPr>
              <a:t>Data </a:t>
            </a:r>
            <a:r>
              <a:rPr sz="2200" spc="-180" dirty="0">
                <a:solidFill>
                  <a:srgbClr val="FFFFFF"/>
                </a:solidFill>
                <a:latin typeface="Microsoft Sans Serif"/>
                <a:cs typeface="Microsoft Sans Serif"/>
              </a:rPr>
              <a:t>Science </a:t>
            </a:r>
            <a:r>
              <a:rPr sz="2200" spc="-65" dirty="0">
                <a:solidFill>
                  <a:srgbClr val="FFFFFF"/>
                </a:solidFill>
                <a:latin typeface="Microsoft Sans Serif"/>
                <a:cs typeface="Microsoft Sans Serif"/>
              </a:rPr>
              <a:t>and </a:t>
            </a:r>
            <a:r>
              <a:rPr sz="2200" spc="-110" dirty="0">
                <a:solidFill>
                  <a:srgbClr val="FFFFFF"/>
                </a:solidFill>
                <a:latin typeface="Microsoft Sans Serif"/>
                <a:cs typeface="Microsoft Sans Serif"/>
              </a:rPr>
              <a:t>Analytics. </a:t>
            </a:r>
            <a:r>
              <a:rPr sz="2200" spc="-75" dirty="0">
                <a:solidFill>
                  <a:srgbClr val="FFFFFF"/>
                </a:solidFill>
                <a:latin typeface="Microsoft Sans Serif"/>
                <a:cs typeface="Microsoft Sans Serif"/>
              </a:rPr>
              <a:t>Data </a:t>
            </a:r>
            <a:r>
              <a:rPr sz="2200" spc="-125" dirty="0">
                <a:solidFill>
                  <a:srgbClr val="FFFFFF"/>
                </a:solidFill>
                <a:latin typeface="Microsoft Sans Serif"/>
                <a:cs typeface="Microsoft Sans Serif"/>
              </a:rPr>
              <a:t>analysis </a:t>
            </a:r>
            <a:r>
              <a:rPr sz="2200" spc="-120" dirty="0">
                <a:solidFill>
                  <a:srgbClr val="FFFFFF"/>
                </a:solidFill>
                <a:latin typeface="Microsoft Sans Serif"/>
                <a:cs typeface="Microsoft Sans Serif"/>
              </a:rPr>
              <a:t>can </a:t>
            </a:r>
            <a:r>
              <a:rPr sz="2200" spc="-70" dirty="0">
                <a:solidFill>
                  <a:srgbClr val="FFFFFF"/>
                </a:solidFill>
                <a:latin typeface="Microsoft Sans Serif"/>
                <a:cs typeface="Microsoft Sans Serif"/>
              </a:rPr>
              <a:t>help </a:t>
            </a:r>
            <a:r>
              <a:rPr sz="2200" spc="-145" dirty="0">
                <a:solidFill>
                  <a:srgbClr val="FFFFFF"/>
                </a:solidFill>
                <a:latin typeface="Microsoft Sans Serif"/>
                <a:cs typeface="Microsoft Sans Serif"/>
              </a:rPr>
              <a:t>them </a:t>
            </a:r>
            <a:r>
              <a:rPr sz="2200" spc="-30" dirty="0">
                <a:solidFill>
                  <a:srgbClr val="FFFFFF"/>
                </a:solidFill>
                <a:latin typeface="Microsoft Sans Serif"/>
                <a:cs typeface="Microsoft Sans Serif"/>
              </a:rPr>
              <a:t>to </a:t>
            </a:r>
            <a:r>
              <a:rPr sz="2200" spc="-130" dirty="0">
                <a:solidFill>
                  <a:srgbClr val="FFFFFF"/>
                </a:solidFill>
                <a:latin typeface="Microsoft Sans Serif"/>
                <a:cs typeface="Microsoft Sans Serif"/>
              </a:rPr>
              <a:t>understand </a:t>
            </a:r>
            <a:r>
              <a:rPr sz="2200" spc="-75" dirty="0">
                <a:solidFill>
                  <a:srgbClr val="FFFFFF"/>
                </a:solidFill>
                <a:latin typeface="Microsoft Sans Serif"/>
                <a:cs typeface="Microsoft Sans Serif"/>
              </a:rPr>
              <a:t>their </a:t>
            </a:r>
            <a:r>
              <a:rPr sz="2200" spc="-195" dirty="0">
                <a:solidFill>
                  <a:srgbClr val="FFFFFF"/>
                </a:solidFill>
                <a:latin typeface="Microsoft Sans Serif"/>
                <a:cs typeface="Microsoft Sans Serif"/>
              </a:rPr>
              <a:t>business </a:t>
            </a:r>
            <a:r>
              <a:rPr sz="2200" spc="-95" dirty="0">
                <a:solidFill>
                  <a:srgbClr val="FFFFFF"/>
                </a:solidFill>
                <a:latin typeface="Microsoft Sans Serif"/>
                <a:cs typeface="Microsoft Sans Serif"/>
              </a:rPr>
              <a:t>in </a:t>
            </a:r>
            <a:r>
              <a:rPr sz="2200" spc="5" dirty="0">
                <a:solidFill>
                  <a:srgbClr val="FFFFFF"/>
                </a:solidFill>
                <a:latin typeface="Microsoft Sans Serif"/>
                <a:cs typeface="Microsoft Sans Serif"/>
              </a:rPr>
              <a:t>a </a:t>
            </a:r>
            <a:r>
              <a:rPr sz="2200" spc="10" dirty="0">
                <a:solidFill>
                  <a:srgbClr val="FFFFFF"/>
                </a:solidFill>
                <a:latin typeface="Microsoft Sans Serif"/>
                <a:cs typeface="Microsoft Sans Serif"/>
              </a:rPr>
              <a:t> </a:t>
            </a:r>
            <a:r>
              <a:rPr sz="2200" spc="-80" dirty="0">
                <a:solidFill>
                  <a:srgbClr val="FFFFFF"/>
                </a:solidFill>
                <a:latin typeface="Microsoft Sans Serif"/>
                <a:cs typeface="Microsoft Sans Serif"/>
              </a:rPr>
              <a:t>quiet </a:t>
            </a:r>
            <a:r>
              <a:rPr sz="2200" spc="-45" dirty="0">
                <a:solidFill>
                  <a:srgbClr val="FFFFFF"/>
                </a:solidFill>
                <a:latin typeface="Microsoft Sans Serif"/>
                <a:cs typeface="Microsoft Sans Serif"/>
              </a:rPr>
              <a:t>different </a:t>
            </a:r>
            <a:r>
              <a:rPr sz="2200" spc="-140" dirty="0">
                <a:solidFill>
                  <a:srgbClr val="FFFFFF"/>
                </a:solidFill>
                <a:latin typeface="Microsoft Sans Serif"/>
                <a:cs typeface="Microsoft Sans Serif"/>
              </a:rPr>
              <a:t>manner </a:t>
            </a:r>
            <a:r>
              <a:rPr sz="2200" spc="-65" dirty="0">
                <a:solidFill>
                  <a:srgbClr val="FFFFFF"/>
                </a:solidFill>
                <a:latin typeface="Microsoft Sans Serif"/>
                <a:cs typeface="Microsoft Sans Serif"/>
              </a:rPr>
              <a:t>and </a:t>
            </a:r>
            <a:r>
              <a:rPr sz="2200" spc="-135" dirty="0">
                <a:solidFill>
                  <a:srgbClr val="FFFFFF"/>
                </a:solidFill>
                <a:latin typeface="Microsoft Sans Serif"/>
                <a:cs typeface="Microsoft Sans Serif"/>
              </a:rPr>
              <a:t>helps </a:t>
            </a:r>
            <a:r>
              <a:rPr sz="2200" spc="-30" dirty="0">
                <a:solidFill>
                  <a:srgbClr val="FFFFFF"/>
                </a:solidFill>
                <a:latin typeface="Microsoft Sans Serif"/>
                <a:cs typeface="Microsoft Sans Serif"/>
              </a:rPr>
              <a:t>to </a:t>
            </a:r>
            <a:r>
              <a:rPr sz="2200" spc="-125" dirty="0">
                <a:solidFill>
                  <a:srgbClr val="FFFFFF"/>
                </a:solidFill>
                <a:latin typeface="Microsoft Sans Serif"/>
                <a:cs typeface="Microsoft Sans Serif"/>
              </a:rPr>
              <a:t>improve </a:t>
            </a:r>
            <a:r>
              <a:rPr sz="2200" spc="-85" dirty="0">
                <a:solidFill>
                  <a:srgbClr val="FFFFFF"/>
                </a:solidFill>
                <a:latin typeface="Microsoft Sans Serif"/>
                <a:cs typeface="Microsoft Sans Serif"/>
              </a:rPr>
              <a:t>the </a:t>
            </a:r>
            <a:r>
              <a:rPr sz="2200" spc="-45" dirty="0">
                <a:solidFill>
                  <a:srgbClr val="FFFFFF"/>
                </a:solidFill>
                <a:latin typeface="Microsoft Sans Serif"/>
                <a:cs typeface="Microsoft Sans Serif"/>
              </a:rPr>
              <a:t>quality </a:t>
            </a:r>
            <a:r>
              <a:rPr sz="2200" dirty="0">
                <a:solidFill>
                  <a:srgbClr val="FFFFFF"/>
                </a:solidFill>
                <a:latin typeface="Microsoft Sans Serif"/>
                <a:cs typeface="Microsoft Sans Serif"/>
              </a:rPr>
              <a:t>of </a:t>
            </a:r>
            <a:r>
              <a:rPr sz="2200" spc="-95" dirty="0">
                <a:solidFill>
                  <a:srgbClr val="FFFFFF"/>
                </a:solidFill>
                <a:latin typeface="Microsoft Sans Serif"/>
                <a:cs typeface="Microsoft Sans Serif"/>
              </a:rPr>
              <a:t>the </a:t>
            </a:r>
            <a:r>
              <a:rPr sz="2200" spc="-114" dirty="0">
                <a:solidFill>
                  <a:srgbClr val="FFFFFF"/>
                </a:solidFill>
                <a:latin typeface="Microsoft Sans Serif"/>
                <a:cs typeface="Microsoft Sans Serif"/>
              </a:rPr>
              <a:t>service </a:t>
            </a:r>
            <a:r>
              <a:rPr sz="2200" spc="-25" dirty="0">
                <a:solidFill>
                  <a:srgbClr val="FFFFFF"/>
                </a:solidFill>
                <a:latin typeface="Microsoft Sans Serif"/>
                <a:cs typeface="Microsoft Sans Serif"/>
              </a:rPr>
              <a:t>by </a:t>
            </a:r>
            <a:r>
              <a:rPr sz="2200" spc="-65" dirty="0">
                <a:solidFill>
                  <a:srgbClr val="FFFFFF"/>
                </a:solidFill>
                <a:latin typeface="Microsoft Sans Serif"/>
                <a:cs typeface="Microsoft Sans Serif"/>
              </a:rPr>
              <a:t>identifying </a:t>
            </a:r>
            <a:r>
              <a:rPr sz="2200" spc="-85" dirty="0">
                <a:solidFill>
                  <a:srgbClr val="FFFFFF"/>
                </a:solidFill>
                <a:latin typeface="Microsoft Sans Serif"/>
                <a:cs typeface="Microsoft Sans Serif"/>
              </a:rPr>
              <a:t>the </a:t>
            </a:r>
            <a:r>
              <a:rPr sz="2200" spc="-90" dirty="0">
                <a:solidFill>
                  <a:srgbClr val="FFFFFF"/>
                </a:solidFill>
                <a:latin typeface="Microsoft Sans Serif"/>
                <a:cs typeface="Microsoft Sans Serif"/>
              </a:rPr>
              <a:t>weak </a:t>
            </a:r>
            <a:r>
              <a:rPr sz="2200" spc="-85" dirty="0">
                <a:solidFill>
                  <a:srgbClr val="FFFFFF"/>
                </a:solidFill>
                <a:latin typeface="Microsoft Sans Serif"/>
                <a:cs typeface="Microsoft Sans Serif"/>
              </a:rPr>
              <a:t> </a:t>
            </a:r>
            <a:r>
              <a:rPr sz="2200" spc="-80" dirty="0">
                <a:solidFill>
                  <a:srgbClr val="FFFFFF"/>
                </a:solidFill>
                <a:latin typeface="Microsoft Sans Serif"/>
                <a:cs typeface="Microsoft Sans Serif"/>
              </a:rPr>
              <a:t>areas</a:t>
            </a:r>
            <a:r>
              <a:rPr sz="2200" spc="-130" dirty="0">
                <a:solidFill>
                  <a:srgbClr val="FFFFFF"/>
                </a:solidFill>
                <a:latin typeface="Microsoft Sans Serif"/>
                <a:cs typeface="Microsoft Sans Serif"/>
              </a:rPr>
              <a:t> </a:t>
            </a:r>
            <a:r>
              <a:rPr sz="2200" spc="-5" dirty="0">
                <a:solidFill>
                  <a:srgbClr val="FFFFFF"/>
                </a:solidFill>
                <a:latin typeface="Microsoft Sans Serif"/>
                <a:cs typeface="Microsoft Sans Serif"/>
              </a:rPr>
              <a:t>of</a:t>
            </a:r>
            <a:r>
              <a:rPr sz="2200" spc="70" dirty="0">
                <a:solidFill>
                  <a:srgbClr val="FFFFFF"/>
                </a:solidFill>
                <a:latin typeface="Microsoft Sans Serif"/>
                <a:cs typeface="Microsoft Sans Serif"/>
              </a:rPr>
              <a:t> </a:t>
            </a:r>
            <a:r>
              <a:rPr sz="2200" spc="-95" dirty="0">
                <a:solidFill>
                  <a:srgbClr val="FFFFFF"/>
                </a:solidFill>
                <a:latin typeface="Microsoft Sans Serif"/>
                <a:cs typeface="Microsoft Sans Serif"/>
              </a:rPr>
              <a:t>the</a:t>
            </a:r>
            <a:r>
              <a:rPr sz="2200" spc="-90" dirty="0">
                <a:solidFill>
                  <a:srgbClr val="FFFFFF"/>
                </a:solidFill>
                <a:latin typeface="Microsoft Sans Serif"/>
                <a:cs typeface="Microsoft Sans Serif"/>
              </a:rPr>
              <a:t> </a:t>
            </a:r>
            <a:r>
              <a:rPr sz="2200" spc="-200" dirty="0">
                <a:solidFill>
                  <a:srgbClr val="FFFFFF"/>
                </a:solidFill>
                <a:latin typeface="Microsoft Sans Serif"/>
                <a:cs typeface="Microsoft Sans Serif"/>
              </a:rPr>
              <a:t>business.</a:t>
            </a:r>
            <a:endParaRPr sz="2200">
              <a:latin typeface="Microsoft Sans Serif"/>
              <a:cs typeface="Microsoft Sans Serif"/>
            </a:endParaRPr>
          </a:p>
          <a:p>
            <a:pPr marL="91440">
              <a:lnSpc>
                <a:spcPct val="100000"/>
              </a:lnSpc>
              <a:spcBef>
                <a:spcPts val="790"/>
              </a:spcBef>
            </a:pPr>
            <a:r>
              <a:rPr sz="2200" spc="-130" dirty="0">
                <a:solidFill>
                  <a:srgbClr val="FFFFFF"/>
                </a:solidFill>
                <a:latin typeface="Microsoft Sans Serif"/>
                <a:cs typeface="Microsoft Sans Serif"/>
              </a:rPr>
              <a:t>Benefits:</a:t>
            </a:r>
            <a:endParaRPr sz="2200">
              <a:latin typeface="Microsoft Sans Serif"/>
              <a:cs typeface="Microsoft Sans Serif"/>
            </a:endParaRPr>
          </a:p>
          <a:p>
            <a:pPr marL="241300" indent="-228600">
              <a:lnSpc>
                <a:spcPct val="100000"/>
              </a:lnSpc>
              <a:spcBef>
                <a:spcPts val="1010"/>
              </a:spcBef>
              <a:buClr>
                <a:srgbClr val="1CACE2"/>
              </a:buClr>
              <a:buFont typeface="Arial MT"/>
              <a:buChar char="•"/>
              <a:tabLst>
                <a:tab pos="240665" algn="l"/>
                <a:tab pos="241300" algn="l"/>
              </a:tabLst>
            </a:pPr>
            <a:r>
              <a:rPr sz="2200" spc="-110" dirty="0">
                <a:solidFill>
                  <a:srgbClr val="FFFFFF"/>
                </a:solidFill>
                <a:latin typeface="Microsoft Sans Serif"/>
                <a:cs typeface="Microsoft Sans Serif"/>
              </a:rPr>
              <a:t>Help</a:t>
            </a:r>
            <a:r>
              <a:rPr sz="2200" spc="10" dirty="0">
                <a:solidFill>
                  <a:srgbClr val="FFFFFF"/>
                </a:solidFill>
                <a:latin typeface="Microsoft Sans Serif"/>
                <a:cs typeface="Microsoft Sans Serif"/>
              </a:rPr>
              <a:t> </a:t>
            </a:r>
            <a:r>
              <a:rPr sz="2200" spc="-100" dirty="0">
                <a:solidFill>
                  <a:srgbClr val="FFFFFF"/>
                </a:solidFill>
                <a:latin typeface="Microsoft Sans Serif"/>
                <a:cs typeface="Microsoft Sans Serif"/>
              </a:rPr>
              <a:t>out</a:t>
            </a:r>
            <a:r>
              <a:rPr sz="2200" spc="-120" dirty="0">
                <a:solidFill>
                  <a:srgbClr val="FFFFFF"/>
                </a:solidFill>
                <a:latin typeface="Microsoft Sans Serif"/>
                <a:cs typeface="Microsoft Sans Serif"/>
              </a:rPr>
              <a:t> </a:t>
            </a:r>
            <a:r>
              <a:rPr sz="2200" spc="-30" dirty="0">
                <a:solidFill>
                  <a:srgbClr val="FFFFFF"/>
                </a:solidFill>
                <a:latin typeface="Microsoft Sans Serif"/>
                <a:cs typeface="Microsoft Sans Serif"/>
              </a:rPr>
              <a:t>to</a:t>
            </a:r>
            <a:r>
              <a:rPr sz="2200" spc="-85" dirty="0">
                <a:solidFill>
                  <a:srgbClr val="FFFFFF"/>
                </a:solidFill>
                <a:latin typeface="Microsoft Sans Serif"/>
                <a:cs typeface="Microsoft Sans Serif"/>
              </a:rPr>
              <a:t> </a:t>
            </a:r>
            <a:r>
              <a:rPr sz="2200" spc="-155" dirty="0">
                <a:solidFill>
                  <a:srgbClr val="FFFFFF"/>
                </a:solidFill>
                <a:latin typeface="Microsoft Sans Serif"/>
                <a:cs typeface="Microsoft Sans Serif"/>
              </a:rPr>
              <a:t>make</a:t>
            </a:r>
            <a:r>
              <a:rPr sz="2200" spc="-130" dirty="0">
                <a:solidFill>
                  <a:srgbClr val="FFFFFF"/>
                </a:solidFill>
                <a:latin typeface="Microsoft Sans Serif"/>
                <a:cs typeface="Microsoft Sans Serif"/>
              </a:rPr>
              <a:t> </a:t>
            </a:r>
            <a:r>
              <a:rPr sz="2200" spc="-60" dirty="0">
                <a:solidFill>
                  <a:srgbClr val="FFFFFF"/>
                </a:solidFill>
                <a:latin typeface="Microsoft Sans Serif"/>
                <a:cs typeface="Microsoft Sans Serif"/>
              </a:rPr>
              <a:t>better</a:t>
            </a:r>
            <a:r>
              <a:rPr sz="2200" spc="25" dirty="0">
                <a:solidFill>
                  <a:srgbClr val="FFFFFF"/>
                </a:solidFill>
                <a:latin typeface="Microsoft Sans Serif"/>
                <a:cs typeface="Microsoft Sans Serif"/>
              </a:rPr>
              <a:t> </a:t>
            </a:r>
            <a:r>
              <a:rPr sz="2200" spc="-200" dirty="0">
                <a:solidFill>
                  <a:srgbClr val="FFFFFF"/>
                </a:solidFill>
                <a:latin typeface="Microsoft Sans Serif"/>
                <a:cs typeface="Microsoft Sans Serif"/>
              </a:rPr>
              <a:t>business</a:t>
            </a:r>
            <a:r>
              <a:rPr sz="2200" spc="-229" dirty="0">
                <a:solidFill>
                  <a:srgbClr val="FFFFFF"/>
                </a:solidFill>
                <a:latin typeface="Microsoft Sans Serif"/>
                <a:cs typeface="Microsoft Sans Serif"/>
              </a:rPr>
              <a:t> </a:t>
            </a:r>
            <a:r>
              <a:rPr sz="2200" spc="-165" dirty="0">
                <a:solidFill>
                  <a:srgbClr val="FFFFFF"/>
                </a:solidFill>
                <a:latin typeface="Microsoft Sans Serif"/>
                <a:cs typeface="Microsoft Sans Serif"/>
              </a:rPr>
              <a:t>decisions.</a:t>
            </a:r>
            <a:endParaRPr sz="2200">
              <a:latin typeface="Microsoft Sans Serif"/>
              <a:cs typeface="Microsoft Sans Serif"/>
            </a:endParaRPr>
          </a:p>
          <a:p>
            <a:pPr marL="241300" indent="-228600">
              <a:lnSpc>
                <a:spcPts val="2475"/>
              </a:lnSpc>
              <a:spcBef>
                <a:spcPts val="650"/>
              </a:spcBef>
              <a:buClr>
                <a:srgbClr val="1CACE2"/>
              </a:buClr>
              <a:buFont typeface="Arial MT"/>
              <a:buChar char="•"/>
              <a:tabLst>
                <a:tab pos="240665" algn="l"/>
                <a:tab pos="241300" algn="l"/>
                <a:tab pos="890269" algn="l"/>
                <a:tab pos="5753100" algn="l"/>
                <a:tab pos="7633970" algn="l"/>
              </a:tabLst>
            </a:pPr>
            <a:r>
              <a:rPr sz="2200" spc="-110" dirty="0">
                <a:solidFill>
                  <a:srgbClr val="FFFFFF"/>
                </a:solidFill>
                <a:latin typeface="Microsoft Sans Serif"/>
                <a:cs typeface="Microsoft Sans Serif"/>
              </a:rPr>
              <a:t>Help	</a:t>
            </a:r>
            <a:r>
              <a:rPr sz="2200" spc="-85" dirty="0">
                <a:solidFill>
                  <a:srgbClr val="FFFFFF"/>
                </a:solidFill>
                <a:latin typeface="Microsoft Sans Serif"/>
                <a:cs typeface="Microsoft Sans Serif"/>
              </a:rPr>
              <a:t>analyze</a:t>
            </a:r>
            <a:r>
              <a:rPr sz="2200" spc="365" dirty="0">
                <a:solidFill>
                  <a:srgbClr val="FFFFFF"/>
                </a:solidFill>
                <a:latin typeface="Microsoft Sans Serif"/>
                <a:cs typeface="Microsoft Sans Serif"/>
              </a:rPr>
              <a:t> </a:t>
            </a:r>
            <a:r>
              <a:rPr sz="2200" spc="-195" dirty="0">
                <a:solidFill>
                  <a:srgbClr val="FFFFFF"/>
                </a:solidFill>
                <a:latin typeface="Microsoft Sans Serif"/>
                <a:cs typeface="Microsoft Sans Serif"/>
              </a:rPr>
              <a:t>customer</a:t>
            </a:r>
            <a:r>
              <a:rPr sz="2200" spc="385" dirty="0">
                <a:solidFill>
                  <a:srgbClr val="FFFFFF"/>
                </a:solidFill>
                <a:latin typeface="Microsoft Sans Serif"/>
                <a:cs typeface="Microsoft Sans Serif"/>
              </a:rPr>
              <a:t> </a:t>
            </a:r>
            <a:r>
              <a:rPr sz="2200" spc="-100" dirty="0">
                <a:solidFill>
                  <a:srgbClr val="FFFFFF"/>
                </a:solidFill>
                <a:latin typeface="Microsoft Sans Serif"/>
                <a:cs typeface="Microsoft Sans Serif"/>
              </a:rPr>
              <a:t>trends</a:t>
            </a:r>
            <a:r>
              <a:rPr sz="2200" spc="225" dirty="0">
                <a:solidFill>
                  <a:srgbClr val="FFFFFF"/>
                </a:solidFill>
                <a:latin typeface="Microsoft Sans Serif"/>
                <a:cs typeface="Microsoft Sans Serif"/>
              </a:rPr>
              <a:t> </a:t>
            </a:r>
            <a:r>
              <a:rPr sz="2200" spc="-65" dirty="0">
                <a:solidFill>
                  <a:srgbClr val="FFFFFF"/>
                </a:solidFill>
                <a:latin typeface="Microsoft Sans Serif"/>
                <a:cs typeface="Microsoft Sans Serif"/>
              </a:rPr>
              <a:t>and</a:t>
            </a:r>
            <a:r>
              <a:rPr sz="2200" spc="350" dirty="0">
                <a:solidFill>
                  <a:srgbClr val="FFFFFF"/>
                </a:solidFill>
                <a:latin typeface="Microsoft Sans Serif"/>
                <a:cs typeface="Microsoft Sans Serif"/>
              </a:rPr>
              <a:t> </a:t>
            </a:r>
            <a:r>
              <a:rPr sz="2200" spc="-125" dirty="0">
                <a:solidFill>
                  <a:srgbClr val="FFFFFF"/>
                </a:solidFill>
                <a:latin typeface="Microsoft Sans Serif"/>
                <a:cs typeface="Microsoft Sans Serif"/>
              </a:rPr>
              <a:t>satisfaction,	</a:t>
            </a:r>
            <a:r>
              <a:rPr sz="2200" spc="-140" dirty="0">
                <a:solidFill>
                  <a:srgbClr val="FFFFFF"/>
                </a:solidFill>
                <a:latin typeface="Microsoft Sans Serif"/>
                <a:cs typeface="Microsoft Sans Serif"/>
              </a:rPr>
              <a:t>which</a:t>
            </a:r>
            <a:r>
              <a:rPr sz="2200" spc="229" dirty="0">
                <a:solidFill>
                  <a:srgbClr val="FFFFFF"/>
                </a:solidFill>
                <a:latin typeface="Microsoft Sans Serif"/>
                <a:cs typeface="Microsoft Sans Serif"/>
              </a:rPr>
              <a:t> </a:t>
            </a:r>
            <a:r>
              <a:rPr sz="2200" spc="-125" dirty="0">
                <a:solidFill>
                  <a:srgbClr val="FFFFFF"/>
                </a:solidFill>
                <a:latin typeface="Microsoft Sans Serif"/>
                <a:cs typeface="Microsoft Sans Serif"/>
              </a:rPr>
              <a:t>can</a:t>
            </a:r>
            <a:r>
              <a:rPr sz="2200" spc="275" dirty="0">
                <a:solidFill>
                  <a:srgbClr val="FFFFFF"/>
                </a:solidFill>
                <a:latin typeface="Microsoft Sans Serif"/>
                <a:cs typeface="Microsoft Sans Serif"/>
              </a:rPr>
              <a:t> </a:t>
            </a:r>
            <a:r>
              <a:rPr sz="2200" spc="-45" dirty="0">
                <a:solidFill>
                  <a:srgbClr val="FFFFFF"/>
                </a:solidFill>
                <a:latin typeface="Microsoft Sans Serif"/>
                <a:cs typeface="Microsoft Sans Serif"/>
              </a:rPr>
              <a:t>lead	</a:t>
            </a:r>
            <a:r>
              <a:rPr sz="2200" spc="-30" dirty="0">
                <a:solidFill>
                  <a:srgbClr val="FFFFFF"/>
                </a:solidFill>
                <a:latin typeface="Microsoft Sans Serif"/>
                <a:cs typeface="Microsoft Sans Serif"/>
              </a:rPr>
              <a:t>to</a:t>
            </a:r>
            <a:r>
              <a:rPr sz="2200" spc="300" dirty="0">
                <a:solidFill>
                  <a:srgbClr val="FFFFFF"/>
                </a:solidFill>
                <a:latin typeface="Microsoft Sans Serif"/>
                <a:cs typeface="Microsoft Sans Serif"/>
              </a:rPr>
              <a:t> </a:t>
            </a:r>
            <a:r>
              <a:rPr sz="2200" spc="-145" dirty="0">
                <a:solidFill>
                  <a:srgbClr val="FFFFFF"/>
                </a:solidFill>
                <a:latin typeface="Microsoft Sans Serif"/>
                <a:cs typeface="Microsoft Sans Serif"/>
              </a:rPr>
              <a:t>new</a:t>
            </a:r>
            <a:r>
              <a:rPr sz="2200" spc="245" dirty="0">
                <a:solidFill>
                  <a:srgbClr val="FFFFFF"/>
                </a:solidFill>
                <a:latin typeface="Microsoft Sans Serif"/>
                <a:cs typeface="Microsoft Sans Serif"/>
              </a:rPr>
              <a:t> </a:t>
            </a:r>
            <a:r>
              <a:rPr sz="2200" spc="-65" dirty="0">
                <a:solidFill>
                  <a:srgbClr val="FFFFFF"/>
                </a:solidFill>
                <a:latin typeface="Microsoft Sans Serif"/>
                <a:cs typeface="Microsoft Sans Serif"/>
              </a:rPr>
              <a:t>and</a:t>
            </a:r>
            <a:r>
              <a:rPr sz="2200" spc="305" dirty="0">
                <a:solidFill>
                  <a:srgbClr val="FFFFFF"/>
                </a:solidFill>
                <a:latin typeface="Microsoft Sans Serif"/>
                <a:cs typeface="Microsoft Sans Serif"/>
              </a:rPr>
              <a:t> </a:t>
            </a:r>
            <a:r>
              <a:rPr sz="2200" spc="-50" dirty="0">
                <a:solidFill>
                  <a:srgbClr val="FFFFFF"/>
                </a:solidFill>
                <a:latin typeface="Microsoft Sans Serif"/>
                <a:cs typeface="Microsoft Sans Serif"/>
              </a:rPr>
              <a:t>better</a:t>
            </a:r>
            <a:r>
              <a:rPr sz="2200" spc="-110" dirty="0">
                <a:solidFill>
                  <a:srgbClr val="FFFFFF"/>
                </a:solidFill>
                <a:latin typeface="Microsoft Sans Serif"/>
                <a:cs typeface="Microsoft Sans Serif"/>
              </a:rPr>
              <a:t> </a:t>
            </a:r>
            <a:r>
              <a:rPr sz="2200" dirty="0">
                <a:solidFill>
                  <a:srgbClr val="FFFFFF"/>
                </a:solidFill>
                <a:latin typeface="Microsoft Sans Serif"/>
                <a:cs typeface="Microsoft Sans Serif"/>
              </a:rPr>
              <a:t> </a:t>
            </a:r>
            <a:endParaRPr sz="2200">
              <a:latin typeface="Microsoft Sans Serif"/>
              <a:cs typeface="Microsoft Sans Serif"/>
            </a:endParaRPr>
          </a:p>
          <a:p>
            <a:pPr marL="241300">
              <a:lnSpc>
                <a:spcPts val="2475"/>
              </a:lnSpc>
            </a:pPr>
            <a:r>
              <a:rPr sz="2200" spc="-125" dirty="0">
                <a:solidFill>
                  <a:srgbClr val="FFFFFF"/>
                </a:solidFill>
                <a:latin typeface="Microsoft Sans Serif"/>
                <a:cs typeface="Microsoft Sans Serif"/>
              </a:rPr>
              <a:t>products</a:t>
            </a:r>
            <a:r>
              <a:rPr sz="2200" spc="215" dirty="0">
                <a:solidFill>
                  <a:srgbClr val="FFFFFF"/>
                </a:solidFill>
                <a:latin typeface="Microsoft Sans Serif"/>
                <a:cs typeface="Microsoft Sans Serif"/>
              </a:rPr>
              <a:t> </a:t>
            </a:r>
            <a:r>
              <a:rPr sz="2200" spc="-100" dirty="0">
                <a:solidFill>
                  <a:srgbClr val="FFFFFF"/>
                </a:solidFill>
                <a:latin typeface="Microsoft Sans Serif"/>
                <a:cs typeface="Microsoft Sans Serif"/>
              </a:rPr>
              <a:t>and</a:t>
            </a:r>
            <a:endParaRPr sz="2200">
              <a:latin typeface="Microsoft Sans Serif"/>
              <a:cs typeface="Microsoft Sans Serif"/>
            </a:endParaRPr>
          </a:p>
          <a:p>
            <a:pPr marL="241300">
              <a:lnSpc>
                <a:spcPct val="100000"/>
              </a:lnSpc>
              <a:spcBef>
                <a:spcPts val="1010"/>
              </a:spcBef>
            </a:pPr>
            <a:r>
              <a:rPr sz="2200" spc="-155" dirty="0">
                <a:solidFill>
                  <a:srgbClr val="FFFFFF"/>
                </a:solidFill>
                <a:latin typeface="Microsoft Sans Serif"/>
                <a:cs typeface="Microsoft Sans Serif"/>
              </a:rPr>
              <a:t>services.</a:t>
            </a:r>
            <a:endParaRPr sz="2200">
              <a:latin typeface="Microsoft Sans Serif"/>
              <a:cs typeface="Microsoft Sans Serif"/>
            </a:endParaRPr>
          </a:p>
          <a:p>
            <a:pPr marL="241300" indent="-228600">
              <a:lnSpc>
                <a:spcPct val="100000"/>
              </a:lnSpc>
              <a:spcBef>
                <a:spcPts val="985"/>
              </a:spcBef>
              <a:buClr>
                <a:srgbClr val="1CACE2"/>
              </a:buClr>
              <a:buFont typeface="Arial MT"/>
              <a:buChar char="•"/>
              <a:tabLst>
                <a:tab pos="240665" algn="l"/>
                <a:tab pos="241300" algn="l"/>
              </a:tabLst>
            </a:pPr>
            <a:r>
              <a:rPr sz="2200" spc="-225" dirty="0">
                <a:solidFill>
                  <a:srgbClr val="FFFFFF"/>
                </a:solidFill>
                <a:latin typeface="Microsoft Sans Serif"/>
                <a:cs typeface="Microsoft Sans Serif"/>
              </a:rPr>
              <a:t>H</a:t>
            </a:r>
            <a:r>
              <a:rPr sz="2200" spc="-170" dirty="0">
                <a:solidFill>
                  <a:srgbClr val="FFFFFF"/>
                </a:solidFill>
                <a:latin typeface="Microsoft Sans Serif"/>
                <a:cs typeface="Microsoft Sans Serif"/>
              </a:rPr>
              <a:t>e</a:t>
            </a:r>
            <a:r>
              <a:rPr sz="2200" spc="-145" dirty="0">
                <a:solidFill>
                  <a:srgbClr val="FFFFFF"/>
                </a:solidFill>
                <a:latin typeface="Microsoft Sans Serif"/>
                <a:cs typeface="Microsoft Sans Serif"/>
              </a:rPr>
              <a:t>l</a:t>
            </a:r>
            <a:r>
              <a:rPr sz="2200" spc="-125" dirty="0">
                <a:solidFill>
                  <a:srgbClr val="FFFFFF"/>
                </a:solidFill>
                <a:latin typeface="Microsoft Sans Serif"/>
                <a:cs typeface="Microsoft Sans Serif"/>
              </a:rPr>
              <a:t>p</a:t>
            </a:r>
            <a:r>
              <a:rPr sz="2200" dirty="0">
                <a:solidFill>
                  <a:srgbClr val="FFFFFF"/>
                </a:solidFill>
                <a:latin typeface="Microsoft Sans Serif"/>
                <a:cs typeface="Microsoft Sans Serif"/>
              </a:rPr>
              <a:t>s</a:t>
            </a:r>
            <a:r>
              <a:rPr sz="2200" spc="-155" dirty="0">
                <a:solidFill>
                  <a:srgbClr val="FFFFFF"/>
                </a:solidFill>
                <a:latin typeface="Microsoft Sans Serif"/>
                <a:cs typeface="Microsoft Sans Serif"/>
              </a:rPr>
              <a:t> </a:t>
            </a:r>
            <a:r>
              <a:rPr sz="2200" spc="-120" dirty="0">
                <a:solidFill>
                  <a:srgbClr val="FFFFFF"/>
                </a:solidFill>
                <a:latin typeface="Microsoft Sans Serif"/>
                <a:cs typeface="Microsoft Sans Serif"/>
              </a:rPr>
              <a:t>i</a:t>
            </a:r>
            <a:r>
              <a:rPr sz="2200" dirty="0">
                <a:solidFill>
                  <a:srgbClr val="FFFFFF"/>
                </a:solidFill>
                <a:latin typeface="Microsoft Sans Serif"/>
                <a:cs typeface="Microsoft Sans Serif"/>
              </a:rPr>
              <a:t>n</a:t>
            </a:r>
            <a:r>
              <a:rPr sz="2200" spc="-160" dirty="0">
                <a:solidFill>
                  <a:srgbClr val="FFFFFF"/>
                </a:solidFill>
                <a:latin typeface="Microsoft Sans Serif"/>
                <a:cs typeface="Microsoft Sans Serif"/>
              </a:rPr>
              <a:t> </a:t>
            </a:r>
            <a:r>
              <a:rPr sz="2200" spc="-150" dirty="0">
                <a:solidFill>
                  <a:srgbClr val="FFFFFF"/>
                </a:solidFill>
                <a:latin typeface="Microsoft Sans Serif"/>
                <a:cs typeface="Microsoft Sans Serif"/>
              </a:rPr>
              <a:t>e</a:t>
            </a:r>
            <a:r>
              <a:rPr sz="2200" spc="-30" dirty="0">
                <a:solidFill>
                  <a:srgbClr val="FFFFFF"/>
                </a:solidFill>
                <a:latin typeface="Microsoft Sans Serif"/>
                <a:cs typeface="Microsoft Sans Serif"/>
              </a:rPr>
              <a:t>a</a:t>
            </a:r>
            <a:r>
              <a:rPr sz="2200" spc="-385" dirty="0">
                <a:solidFill>
                  <a:srgbClr val="FFFFFF"/>
                </a:solidFill>
                <a:latin typeface="Microsoft Sans Serif"/>
                <a:cs typeface="Microsoft Sans Serif"/>
              </a:rPr>
              <a:t>s</a:t>
            </a:r>
            <a:r>
              <a:rPr sz="2200" dirty="0">
                <a:solidFill>
                  <a:srgbClr val="FFFFFF"/>
                </a:solidFill>
                <a:latin typeface="Microsoft Sans Serif"/>
                <a:cs typeface="Microsoft Sans Serif"/>
              </a:rPr>
              <a:t>y</a:t>
            </a:r>
            <a:r>
              <a:rPr sz="2200" spc="15" dirty="0">
                <a:solidFill>
                  <a:srgbClr val="FFFFFF"/>
                </a:solidFill>
                <a:latin typeface="Microsoft Sans Serif"/>
                <a:cs typeface="Microsoft Sans Serif"/>
              </a:rPr>
              <a:t> </a:t>
            </a:r>
            <a:r>
              <a:rPr sz="2200" spc="105" dirty="0">
                <a:solidFill>
                  <a:srgbClr val="FFFFFF"/>
                </a:solidFill>
                <a:latin typeface="Microsoft Sans Serif"/>
                <a:cs typeface="Microsoft Sans Serif"/>
              </a:rPr>
              <a:t>f</a:t>
            </a:r>
            <a:r>
              <a:rPr sz="2200" spc="-50" dirty="0">
                <a:solidFill>
                  <a:srgbClr val="FFFFFF"/>
                </a:solidFill>
                <a:latin typeface="Microsoft Sans Serif"/>
                <a:cs typeface="Microsoft Sans Serif"/>
              </a:rPr>
              <a:t>l</a:t>
            </a:r>
            <a:r>
              <a:rPr sz="2200" spc="-200" dirty="0">
                <a:solidFill>
                  <a:srgbClr val="FFFFFF"/>
                </a:solidFill>
                <a:latin typeface="Microsoft Sans Serif"/>
                <a:cs typeface="Microsoft Sans Serif"/>
              </a:rPr>
              <a:t>o</a:t>
            </a:r>
            <a:r>
              <a:rPr sz="2200" spc="5" dirty="0">
                <a:solidFill>
                  <a:srgbClr val="FFFFFF"/>
                </a:solidFill>
                <a:latin typeface="Microsoft Sans Serif"/>
                <a:cs typeface="Microsoft Sans Serif"/>
              </a:rPr>
              <a:t>w</a:t>
            </a:r>
            <a:r>
              <a:rPr sz="2200" spc="-114" dirty="0">
                <a:solidFill>
                  <a:srgbClr val="FFFFFF"/>
                </a:solidFill>
                <a:latin typeface="Microsoft Sans Serif"/>
                <a:cs typeface="Microsoft Sans Serif"/>
              </a:rPr>
              <a:t> </a:t>
            </a:r>
            <a:r>
              <a:rPr sz="2200" spc="80" dirty="0">
                <a:solidFill>
                  <a:srgbClr val="FFFFFF"/>
                </a:solidFill>
                <a:latin typeface="Microsoft Sans Serif"/>
                <a:cs typeface="Microsoft Sans Serif"/>
              </a:rPr>
              <a:t>f</a:t>
            </a:r>
            <a:r>
              <a:rPr sz="2200" spc="-150" dirty="0">
                <a:solidFill>
                  <a:srgbClr val="FFFFFF"/>
                </a:solidFill>
                <a:latin typeface="Microsoft Sans Serif"/>
                <a:cs typeface="Microsoft Sans Serif"/>
              </a:rPr>
              <a:t>o</a:t>
            </a:r>
            <a:r>
              <a:rPr sz="2200" dirty="0">
                <a:solidFill>
                  <a:srgbClr val="FFFFFF"/>
                </a:solidFill>
                <a:latin typeface="Microsoft Sans Serif"/>
                <a:cs typeface="Microsoft Sans Serif"/>
              </a:rPr>
              <a:t>r </a:t>
            </a:r>
            <a:r>
              <a:rPr sz="2200" spc="-105" dirty="0">
                <a:solidFill>
                  <a:srgbClr val="FFFFFF"/>
                </a:solidFill>
                <a:latin typeface="Microsoft Sans Serif"/>
                <a:cs typeface="Microsoft Sans Serif"/>
              </a:rPr>
              <a:t>m</a:t>
            </a:r>
            <a:r>
              <a:rPr sz="2200" spc="-125" dirty="0">
                <a:solidFill>
                  <a:srgbClr val="FFFFFF"/>
                </a:solidFill>
                <a:latin typeface="Microsoft Sans Serif"/>
                <a:cs typeface="Microsoft Sans Serif"/>
              </a:rPr>
              <a:t>anag</a:t>
            </a:r>
            <a:r>
              <a:rPr sz="2200" spc="-145" dirty="0">
                <a:solidFill>
                  <a:srgbClr val="FFFFFF"/>
                </a:solidFill>
                <a:latin typeface="Microsoft Sans Serif"/>
                <a:cs typeface="Microsoft Sans Serif"/>
              </a:rPr>
              <a:t>i</a:t>
            </a:r>
            <a:r>
              <a:rPr sz="2200" spc="-125" dirty="0">
                <a:solidFill>
                  <a:srgbClr val="FFFFFF"/>
                </a:solidFill>
                <a:latin typeface="Microsoft Sans Serif"/>
                <a:cs typeface="Microsoft Sans Serif"/>
              </a:rPr>
              <a:t>n</a:t>
            </a:r>
            <a:r>
              <a:rPr sz="2200" dirty="0">
                <a:solidFill>
                  <a:srgbClr val="FFFFFF"/>
                </a:solidFill>
                <a:latin typeface="Microsoft Sans Serif"/>
                <a:cs typeface="Microsoft Sans Serif"/>
              </a:rPr>
              <a:t>g</a:t>
            </a:r>
            <a:r>
              <a:rPr sz="2200" spc="-135" dirty="0">
                <a:solidFill>
                  <a:srgbClr val="FFFFFF"/>
                </a:solidFill>
                <a:latin typeface="Microsoft Sans Serif"/>
                <a:cs typeface="Microsoft Sans Serif"/>
              </a:rPr>
              <a:t> r</a:t>
            </a:r>
            <a:r>
              <a:rPr sz="2200" spc="-150" dirty="0">
                <a:solidFill>
                  <a:srgbClr val="FFFFFF"/>
                </a:solidFill>
                <a:latin typeface="Microsoft Sans Serif"/>
                <a:cs typeface="Microsoft Sans Serif"/>
              </a:rPr>
              <a:t>e</a:t>
            </a:r>
            <a:r>
              <a:rPr sz="2200" spc="-145" dirty="0">
                <a:solidFill>
                  <a:srgbClr val="FFFFFF"/>
                </a:solidFill>
                <a:latin typeface="Microsoft Sans Serif"/>
                <a:cs typeface="Microsoft Sans Serif"/>
              </a:rPr>
              <a:t>s</a:t>
            </a:r>
            <a:r>
              <a:rPr sz="2200" spc="-175" dirty="0">
                <a:solidFill>
                  <a:srgbClr val="FFFFFF"/>
                </a:solidFill>
                <a:latin typeface="Microsoft Sans Serif"/>
                <a:cs typeface="Microsoft Sans Serif"/>
              </a:rPr>
              <a:t>ou</a:t>
            </a:r>
            <a:r>
              <a:rPr sz="2200" spc="-160" dirty="0">
                <a:solidFill>
                  <a:srgbClr val="FFFFFF"/>
                </a:solidFill>
                <a:latin typeface="Microsoft Sans Serif"/>
                <a:cs typeface="Microsoft Sans Serif"/>
              </a:rPr>
              <a:t>r</a:t>
            </a:r>
            <a:r>
              <a:rPr sz="2200" spc="-195" dirty="0">
                <a:solidFill>
                  <a:srgbClr val="FFFFFF"/>
                </a:solidFill>
                <a:latin typeface="Microsoft Sans Serif"/>
                <a:cs typeface="Microsoft Sans Serif"/>
              </a:rPr>
              <a:t>c</a:t>
            </a:r>
            <a:r>
              <a:rPr sz="2200" spc="-270" dirty="0">
                <a:solidFill>
                  <a:srgbClr val="FFFFFF"/>
                </a:solidFill>
                <a:latin typeface="Microsoft Sans Serif"/>
                <a:cs typeface="Microsoft Sans Serif"/>
              </a:rPr>
              <a:t>e</a:t>
            </a:r>
            <a:r>
              <a:rPr sz="2200" spc="-265" dirty="0">
                <a:solidFill>
                  <a:srgbClr val="FFFFFF"/>
                </a:solidFill>
                <a:latin typeface="Microsoft Sans Serif"/>
                <a:cs typeface="Microsoft Sans Serif"/>
              </a:rPr>
              <a:t>s</a:t>
            </a:r>
            <a:r>
              <a:rPr sz="2200" dirty="0">
                <a:solidFill>
                  <a:srgbClr val="FFFFFF"/>
                </a:solidFill>
                <a:latin typeface="Microsoft Sans Serif"/>
                <a:cs typeface="Microsoft Sans Serif"/>
              </a:rPr>
              <a:t>.</a:t>
            </a:r>
            <a:endParaRPr sz="2200">
              <a:latin typeface="Microsoft Sans Serif"/>
              <a:cs typeface="Microsoft Sans Serif"/>
            </a:endParaRPr>
          </a:p>
        </p:txBody>
      </p:sp>
      <p:pic>
        <p:nvPicPr>
          <p:cNvPr id="5" name="object 5"/>
          <p:cNvPicPr/>
          <p:nvPr/>
        </p:nvPicPr>
        <p:blipFill>
          <a:blip r:embed="rId2" cstate="print"/>
          <a:stretch>
            <a:fillRect/>
          </a:stretch>
        </p:blipFill>
        <p:spPr>
          <a:xfrm>
            <a:off x="10134600" y="76200"/>
            <a:ext cx="1975103" cy="5791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24200" y="740663"/>
            <a:ext cx="6248400" cy="1002665"/>
          </a:xfrm>
          <a:custGeom>
            <a:avLst/>
            <a:gdLst/>
            <a:ahLst/>
            <a:cxnLst/>
            <a:rect l="l" t="t" r="r" b="b"/>
            <a:pathLst>
              <a:path w="6248400" h="1002664">
                <a:moveTo>
                  <a:pt x="0" y="167132"/>
                </a:moveTo>
                <a:lnTo>
                  <a:pt x="8000" y="122555"/>
                </a:lnTo>
                <a:lnTo>
                  <a:pt x="30480" y="82803"/>
                </a:lnTo>
                <a:lnTo>
                  <a:pt x="65405" y="48895"/>
                </a:lnTo>
                <a:lnTo>
                  <a:pt x="110617" y="22860"/>
                </a:lnTo>
                <a:lnTo>
                  <a:pt x="164084" y="5969"/>
                </a:lnTo>
                <a:lnTo>
                  <a:pt x="223392" y="0"/>
                </a:lnTo>
                <a:lnTo>
                  <a:pt x="6024626" y="0"/>
                </a:lnTo>
                <a:lnTo>
                  <a:pt x="6083934" y="5969"/>
                </a:lnTo>
                <a:lnTo>
                  <a:pt x="6137402" y="22860"/>
                </a:lnTo>
                <a:lnTo>
                  <a:pt x="6182614" y="48895"/>
                </a:lnTo>
                <a:lnTo>
                  <a:pt x="6217539" y="82803"/>
                </a:lnTo>
                <a:lnTo>
                  <a:pt x="6240145" y="122555"/>
                </a:lnTo>
                <a:lnTo>
                  <a:pt x="6248019" y="167132"/>
                </a:lnTo>
                <a:lnTo>
                  <a:pt x="6248019" y="835151"/>
                </a:lnTo>
                <a:lnTo>
                  <a:pt x="6240145" y="879728"/>
                </a:lnTo>
                <a:lnTo>
                  <a:pt x="6217539" y="919480"/>
                </a:lnTo>
                <a:lnTo>
                  <a:pt x="6182614" y="953388"/>
                </a:lnTo>
                <a:lnTo>
                  <a:pt x="6137402" y="979424"/>
                </a:lnTo>
                <a:lnTo>
                  <a:pt x="6083934" y="996314"/>
                </a:lnTo>
                <a:lnTo>
                  <a:pt x="6024626" y="1002284"/>
                </a:lnTo>
                <a:lnTo>
                  <a:pt x="223392" y="1002284"/>
                </a:lnTo>
                <a:lnTo>
                  <a:pt x="164084" y="996314"/>
                </a:lnTo>
                <a:lnTo>
                  <a:pt x="110617" y="979424"/>
                </a:lnTo>
                <a:lnTo>
                  <a:pt x="65405" y="953388"/>
                </a:lnTo>
                <a:lnTo>
                  <a:pt x="30480" y="919480"/>
                </a:lnTo>
                <a:lnTo>
                  <a:pt x="8000" y="879728"/>
                </a:lnTo>
                <a:lnTo>
                  <a:pt x="0" y="835151"/>
                </a:lnTo>
                <a:lnTo>
                  <a:pt x="0" y="167132"/>
                </a:lnTo>
                <a:close/>
              </a:path>
            </a:pathLst>
          </a:custGeom>
          <a:ln w="18288">
            <a:solidFill>
              <a:srgbClr val="C41F0D"/>
            </a:solidFill>
          </a:ln>
        </p:spPr>
        <p:txBody>
          <a:bodyPr wrap="square" lIns="0" tIns="0" rIns="0" bIns="0" rtlCol="0"/>
          <a:lstStyle/>
          <a:p>
            <a:endParaRPr/>
          </a:p>
        </p:txBody>
      </p:sp>
      <p:sp>
        <p:nvSpPr>
          <p:cNvPr id="3" name="object 3"/>
          <p:cNvSpPr txBox="1">
            <a:spLocks noGrp="1"/>
          </p:cNvSpPr>
          <p:nvPr>
            <p:ph type="title"/>
          </p:nvPr>
        </p:nvSpPr>
        <p:spPr>
          <a:xfrm>
            <a:off x="3505580" y="919099"/>
            <a:ext cx="5109845" cy="636270"/>
          </a:xfrm>
          <a:prstGeom prst="rect">
            <a:avLst/>
          </a:prstGeom>
        </p:spPr>
        <p:txBody>
          <a:bodyPr vert="horz" wrap="square" lIns="0" tIns="13335" rIns="0" bIns="0" rtlCol="0">
            <a:spAutoFit/>
          </a:bodyPr>
          <a:lstStyle/>
          <a:p>
            <a:pPr marL="12700">
              <a:lnSpc>
                <a:spcPct val="100000"/>
              </a:lnSpc>
              <a:spcBef>
                <a:spcPts val="105"/>
              </a:spcBef>
            </a:pPr>
            <a:r>
              <a:rPr sz="4000" spc="-65" dirty="0">
                <a:solidFill>
                  <a:srgbClr val="FFFFFF"/>
                </a:solidFill>
                <a:latin typeface="Verdana"/>
                <a:cs typeface="Verdana"/>
              </a:rPr>
              <a:t>P</a:t>
            </a:r>
            <a:r>
              <a:rPr sz="4000" spc="-385" dirty="0">
                <a:solidFill>
                  <a:srgbClr val="FFFFFF"/>
                </a:solidFill>
                <a:latin typeface="Verdana"/>
                <a:cs typeface="Verdana"/>
              </a:rPr>
              <a:t>R</a:t>
            </a:r>
            <a:r>
              <a:rPr sz="4000" spc="305" dirty="0">
                <a:solidFill>
                  <a:srgbClr val="FFFFFF"/>
                </a:solidFill>
                <a:latin typeface="Verdana"/>
                <a:cs typeface="Verdana"/>
              </a:rPr>
              <a:t>O</a:t>
            </a:r>
            <a:r>
              <a:rPr sz="4000" spc="-470" dirty="0">
                <a:solidFill>
                  <a:srgbClr val="FFFFFF"/>
                </a:solidFill>
                <a:latin typeface="Verdana"/>
                <a:cs typeface="Verdana"/>
              </a:rPr>
              <a:t>B</a:t>
            </a:r>
            <a:r>
              <a:rPr sz="4000" spc="-409" dirty="0">
                <a:solidFill>
                  <a:srgbClr val="FFFFFF"/>
                </a:solidFill>
                <a:latin typeface="Verdana"/>
                <a:cs typeface="Verdana"/>
              </a:rPr>
              <a:t>L</a:t>
            </a:r>
            <a:r>
              <a:rPr sz="4000" spc="-400" dirty="0">
                <a:solidFill>
                  <a:srgbClr val="FFFFFF"/>
                </a:solidFill>
                <a:latin typeface="Verdana"/>
                <a:cs typeface="Verdana"/>
              </a:rPr>
              <a:t>E</a:t>
            </a:r>
            <a:r>
              <a:rPr sz="4000" spc="310" dirty="0">
                <a:solidFill>
                  <a:srgbClr val="FFFFFF"/>
                </a:solidFill>
                <a:latin typeface="Verdana"/>
                <a:cs typeface="Verdana"/>
              </a:rPr>
              <a:t>M</a:t>
            </a:r>
            <a:r>
              <a:rPr sz="4000" spc="-335" dirty="0">
                <a:solidFill>
                  <a:srgbClr val="FFFFFF"/>
                </a:solidFill>
                <a:latin typeface="Verdana"/>
                <a:cs typeface="Verdana"/>
              </a:rPr>
              <a:t> </a:t>
            </a:r>
            <a:r>
              <a:rPr sz="4000" spc="-780" dirty="0">
                <a:solidFill>
                  <a:srgbClr val="FFFFFF"/>
                </a:solidFill>
                <a:latin typeface="Verdana"/>
                <a:cs typeface="Verdana"/>
              </a:rPr>
              <a:t>S</a:t>
            </a:r>
            <a:r>
              <a:rPr sz="4000" spc="-790" dirty="0">
                <a:solidFill>
                  <a:srgbClr val="FFFFFF"/>
                </a:solidFill>
                <a:latin typeface="Verdana"/>
                <a:cs typeface="Verdana"/>
              </a:rPr>
              <a:t>T</a:t>
            </a:r>
            <a:r>
              <a:rPr sz="4000" spc="190" dirty="0">
                <a:solidFill>
                  <a:srgbClr val="FFFFFF"/>
                </a:solidFill>
                <a:latin typeface="Verdana"/>
                <a:cs typeface="Verdana"/>
              </a:rPr>
              <a:t>A</a:t>
            </a:r>
            <a:r>
              <a:rPr sz="4000" spc="-790" dirty="0">
                <a:solidFill>
                  <a:srgbClr val="FFFFFF"/>
                </a:solidFill>
                <a:latin typeface="Verdana"/>
                <a:cs typeface="Verdana"/>
              </a:rPr>
              <a:t>T</a:t>
            </a:r>
            <a:r>
              <a:rPr sz="4000" spc="-400" dirty="0">
                <a:solidFill>
                  <a:srgbClr val="FFFFFF"/>
                </a:solidFill>
                <a:latin typeface="Verdana"/>
                <a:cs typeface="Verdana"/>
              </a:rPr>
              <a:t>E</a:t>
            </a:r>
            <a:r>
              <a:rPr sz="4000" spc="270" dirty="0">
                <a:solidFill>
                  <a:srgbClr val="FFFFFF"/>
                </a:solidFill>
                <a:latin typeface="Verdana"/>
                <a:cs typeface="Verdana"/>
              </a:rPr>
              <a:t>M</a:t>
            </a:r>
            <a:r>
              <a:rPr sz="4000" spc="-400" dirty="0">
                <a:solidFill>
                  <a:srgbClr val="FFFFFF"/>
                </a:solidFill>
                <a:latin typeface="Verdana"/>
                <a:cs typeface="Verdana"/>
              </a:rPr>
              <a:t>E</a:t>
            </a:r>
            <a:r>
              <a:rPr sz="4000" spc="-45" dirty="0">
                <a:solidFill>
                  <a:srgbClr val="FFFFFF"/>
                </a:solidFill>
                <a:latin typeface="Verdana"/>
                <a:cs typeface="Verdana"/>
              </a:rPr>
              <a:t>N</a:t>
            </a:r>
            <a:r>
              <a:rPr sz="4000" spc="-760" dirty="0">
                <a:solidFill>
                  <a:srgbClr val="FFFFFF"/>
                </a:solidFill>
                <a:latin typeface="Verdana"/>
                <a:cs typeface="Verdana"/>
              </a:rPr>
              <a:t>T</a:t>
            </a:r>
            <a:endParaRPr sz="4000">
              <a:latin typeface="Verdana"/>
              <a:cs typeface="Verdana"/>
            </a:endParaRPr>
          </a:p>
        </p:txBody>
      </p:sp>
      <p:sp>
        <p:nvSpPr>
          <p:cNvPr id="4" name="object 4"/>
          <p:cNvSpPr txBox="1"/>
          <p:nvPr/>
        </p:nvSpPr>
        <p:spPr>
          <a:xfrm>
            <a:off x="989787" y="1966756"/>
            <a:ext cx="10695305" cy="2337435"/>
          </a:xfrm>
          <a:prstGeom prst="rect">
            <a:avLst/>
          </a:prstGeom>
        </p:spPr>
        <p:txBody>
          <a:bodyPr vert="horz" wrap="square" lIns="0" tIns="61594" rIns="0" bIns="0" rtlCol="0">
            <a:spAutoFit/>
          </a:bodyPr>
          <a:lstStyle/>
          <a:p>
            <a:pPr marL="12700" algn="just">
              <a:lnSpc>
                <a:spcPct val="100000"/>
              </a:lnSpc>
              <a:spcBef>
                <a:spcPts val="484"/>
              </a:spcBef>
            </a:pPr>
            <a:r>
              <a:rPr sz="2200" spc="-20" dirty="0">
                <a:solidFill>
                  <a:srgbClr val="FFFFFF"/>
                </a:solidFill>
                <a:latin typeface="Calibri"/>
                <a:cs typeface="Calibri"/>
              </a:rPr>
              <a:t>Food</a:t>
            </a:r>
            <a:r>
              <a:rPr sz="2200" spc="25" dirty="0">
                <a:solidFill>
                  <a:srgbClr val="FFFFFF"/>
                </a:solidFill>
                <a:latin typeface="Calibri"/>
                <a:cs typeface="Calibri"/>
              </a:rPr>
              <a:t> </a:t>
            </a:r>
            <a:r>
              <a:rPr sz="2200" spc="-25" dirty="0">
                <a:solidFill>
                  <a:srgbClr val="FFFFFF"/>
                </a:solidFill>
                <a:latin typeface="Calibri"/>
                <a:cs typeface="Calibri"/>
              </a:rPr>
              <a:t>industries</a:t>
            </a:r>
            <a:r>
              <a:rPr sz="2200" spc="35" dirty="0">
                <a:solidFill>
                  <a:srgbClr val="FFFFFF"/>
                </a:solidFill>
                <a:latin typeface="Calibri"/>
                <a:cs typeface="Calibri"/>
              </a:rPr>
              <a:t> </a:t>
            </a:r>
            <a:r>
              <a:rPr sz="2200" spc="-25" dirty="0">
                <a:solidFill>
                  <a:srgbClr val="FFFFFF"/>
                </a:solidFill>
                <a:latin typeface="Calibri"/>
                <a:cs typeface="Calibri"/>
              </a:rPr>
              <a:t>are</a:t>
            </a:r>
            <a:r>
              <a:rPr sz="2200" spc="35" dirty="0">
                <a:solidFill>
                  <a:srgbClr val="FFFFFF"/>
                </a:solidFill>
                <a:latin typeface="Calibri"/>
                <a:cs typeface="Calibri"/>
              </a:rPr>
              <a:t> </a:t>
            </a:r>
            <a:r>
              <a:rPr sz="2200" spc="-30" dirty="0">
                <a:solidFill>
                  <a:srgbClr val="FFFFFF"/>
                </a:solidFill>
                <a:latin typeface="Calibri"/>
                <a:cs typeface="Calibri"/>
              </a:rPr>
              <a:t>having</a:t>
            </a:r>
            <a:r>
              <a:rPr sz="2200" spc="55" dirty="0">
                <a:solidFill>
                  <a:srgbClr val="FFFFFF"/>
                </a:solidFill>
                <a:latin typeface="Calibri"/>
                <a:cs typeface="Calibri"/>
              </a:rPr>
              <a:t> </a:t>
            </a:r>
            <a:r>
              <a:rPr sz="2200" spc="-25" dirty="0">
                <a:solidFill>
                  <a:srgbClr val="FFFFFF"/>
                </a:solidFill>
                <a:latin typeface="Calibri"/>
                <a:cs typeface="Calibri"/>
              </a:rPr>
              <a:t>important</a:t>
            </a:r>
            <a:r>
              <a:rPr sz="2200" spc="40" dirty="0">
                <a:solidFill>
                  <a:srgbClr val="FFFFFF"/>
                </a:solidFill>
                <a:latin typeface="Calibri"/>
                <a:cs typeface="Calibri"/>
              </a:rPr>
              <a:t> </a:t>
            </a:r>
            <a:r>
              <a:rPr sz="2200" spc="-30" dirty="0">
                <a:solidFill>
                  <a:srgbClr val="FFFFFF"/>
                </a:solidFill>
                <a:latin typeface="Calibri"/>
                <a:cs typeface="Calibri"/>
              </a:rPr>
              <a:t>reflection</a:t>
            </a:r>
            <a:r>
              <a:rPr sz="2200" spc="20" dirty="0">
                <a:solidFill>
                  <a:srgbClr val="FFFFFF"/>
                </a:solidFill>
                <a:latin typeface="Calibri"/>
                <a:cs typeface="Calibri"/>
              </a:rPr>
              <a:t> </a:t>
            </a:r>
            <a:r>
              <a:rPr sz="2200" spc="5" dirty="0">
                <a:solidFill>
                  <a:srgbClr val="FFFFFF"/>
                </a:solidFill>
                <a:latin typeface="Calibri"/>
                <a:cs typeface="Calibri"/>
              </a:rPr>
              <a:t>of</a:t>
            </a:r>
            <a:r>
              <a:rPr sz="2200" spc="55" dirty="0">
                <a:solidFill>
                  <a:srgbClr val="FFFFFF"/>
                </a:solidFill>
                <a:latin typeface="Calibri"/>
                <a:cs typeface="Calibri"/>
              </a:rPr>
              <a:t> </a:t>
            </a:r>
            <a:r>
              <a:rPr sz="2200" spc="-10" dirty="0">
                <a:solidFill>
                  <a:srgbClr val="FFFFFF"/>
                </a:solidFill>
                <a:latin typeface="Calibri"/>
                <a:cs typeface="Calibri"/>
              </a:rPr>
              <a:t>the</a:t>
            </a:r>
            <a:r>
              <a:rPr sz="2200" spc="35" dirty="0">
                <a:solidFill>
                  <a:srgbClr val="FFFFFF"/>
                </a:solidFill>
                <a:latin typeface="Calibri"/>
                <a:cs typeface="Calibri"/>
              </a:rPr>
              <a:t> </a:t>
            </a:r>
            <a:r>
              <a:rPr sz="2200" spc="-45" dirty="0">
                <a:solidFill>
                  <a:srgbClr val="FFFFFF"/>
                </a:solidFill>
                <a:latin typeface="Calibri"/>
                <a:cs typeface="Calibri"/>
              </a:rPr>
              <a:t>economy</a:t>
            </a:r>
            <a:r>
              <a:rPr sz="2200" spc="15" dirty="0">
                <a:solidFill>
                  <a:srgbClr val="FFFFFF"/>
                </a:solidFill>
                <a:latin typeface="Calibri"/>
                <a:cs typeface="Calibri"/>
              </a:rPr>
              <a:t> </a:t>
            </a:r>
            <a:r>
              <a:rPr sz="2200" spc="-40" dirty="0">
                <a:solidFill>
                  <a:srgbClr val="FFFFFF"/>
                </a:solidFill>
                <a:latin typeface="Calibri"/>
                <a:cs typeface="Calibri"/>
              </a:rPr>
              <a:t>from</a:t>
            </a:r>
            <a:r>
              <a:rPr sz="2200" spc="-5" dirty="0">
                <a:solidFill>
                  <a:srgbClr val="FFFFFF"/>
                </a:solidFill>
                <a:latin typeface="Calibri"/>
                <a:cs typeface="Calibri"/>
              </a:rPr>
              <a:t> </a:t>
            </a:r>
            <a:r>
              <a:rPr sz="2200" spc="-45" dirty="0">
                <a:solidFill>
                  <a:srgbClr val="FFFFFF"/>
                </a:solidFill>
                <a:latin typeface="Calibri"/>
                <a:cs typeface="Calibri"/>
              </a:rPr>
              <a:t>past</a:t>
            </a:r>
            <a:r>
              <a:rPr sz="2200" spc="395" dirty="0">
                <a:solidFill>
                  <a:srgbClr val="FFFFFF"/>
                </a:solidFill>
                <a:latin typeface="Calibri"/>
                <a:cs typeface="Calibri"/>
              </a:rPr>
              <a:t> </a:t>
            </a:r>
            <a:r>
              <a:rPr sz="2200" spc="-60" dirty="0">
                <a:solidFill>
                  <a:srgbClr val="FFFFFF"/>
                </a:solidFill>
                <a:latin typeface="Calibri"/>
                <a:cs typeface="Calibri"/>
              </a:rPr>
              <a:t>few</a:t>
            </a:r>
            <a:r>
              <a:rPr sz="2200" spc="325" dirty="0">
                <a:solidFill>
                  <a:srgbClr val="FFFFFF"/>
                </a:solidFill>
                <a:latin typeface="Calibri"/>
                <a:cs typeface="Calibri"/>
              </a:rPr>
              <a:t> </a:t>
            </a:r>
            <a:r>
              <a:rPr sz="2200" spc="-25" dirty="0">
                <a:solidFill>
                  <a:srgbClr val="FFFFFF"/>
                </a:solidFill>
                <a:latin typeface="Calibri"/>
                <a:cs typeface="Calibri"/>
              </a:rPr>
              <a:t>decades.</a:t>
            </a:r>
            <a:r>
              <a:rPr sz="2200" spc="580" dirty="0">
                <a:solidFill>
                  <a:srgbClr val="FFFFFF"/>
                </a:solidFill>
                <a:latin typeface="Calibri"/>
                <a:cs typeface="Calibri"/>
              </a:rPr>
              <a:t> </a:t>
            </a:r>
            <a:r>
              <a:rPr sz="2200" spc="-45" dirty="0">
                <a:solidFill>
                  <a:srgbClr val="FFFFFF"/>
                </a:solidFill>
                <a:latin typeface="Calibri"/>
                <a:cs typeface="Calibri"/>
              </a:rPr>
              <a:t>Online</a:t>
            </a:r>
            <a:endParaRPr sz="2200">
              <a:latin typeface="Calibri"/>
              <a:cs typeface="Calibri"/>
            </a:endParaRPr>
          </a:p>
          <a:p>
            <a:pPr marL="12700" algn="just">
              <a:lnSpc>
                <a:spcPct val="100000"/>
              </a:lnSpc>
              <a:spcBef>
                <a:spcPts val="385"/>
              </a:spcBef>
            </a:pPr>
            <a:r>
              <a:rPr sz="2200" spc="-25" dirty="0">
                <a:solidFill>
                  <a:srgbClr val="FFFFFF"/>
                </a:solidFill>
                <a:latin typeface="Calibri"/>
                <a:cs typeface="Calibri"/>
              </a:rPr>
              <a:t>food</a:t>
            </a:r>
            <a:r>
              <a:rPr sz="2200" spc="-100" dirty="0">
                <a:solidFill>
                  <a:srgbClr val="FFFFFF"/>
                </a:solidFill>
                <a:latin typeface="Calibri"/>
                <a:cs typeface="Calibri"/>
              </a:rPr>
              <a:t> </a:t>
            </a:r>
            <a:r>
              <a:rPr sz="2200" spc="-25" dirty="0">
                <a:solidFill>
                  <a:srgbClr val="FFFFFF"/>
                </a:solidFill>
                <a:latin typeface="Calibri"/>
                <a:cs typeface="Calibri"/>
              </a:rPr>
              <a:t>ordering</a:t>
            </a:r>
            <a:r>
              <a:rPr sz="2200" spc="-45" dirty="0">
                <a:solidFill>
                  <a:srgbClr val="FFFFFF"/>
                </a:solidFill>
                <a:latin typeface="Calibri"/>
                <a:cs typeface="Calibri"/>
              </a:rPr>
              <a:t> </a:t>
            </a:r>
            <a:r>
              <a:rPr sz="2200" dirty="0">
                <a:solidFill>
                  <a:srgbClr val="FFFFFF"/>
                </a:solidFill>
                <a:latin typeface="Calibri"/>
                <a:cs typeface="Calibri"/>
              </a:rPr>
              <a:t>is</a:t>
            </a:r>
            <a:r>
              <a:rPr sz="2200" spc="-15" dirty="0">
                <a:solidFill>
                  <a:srgbClr val="FFFFFF"/>
                </a:solidFill>
                <a:latin typeface="Calibri"/>
                <a:cs typeface="Calibri"/>
              </a:rPr>
              <a:t> </a:t>
            </a:r>
            <a:r>
              <a:rPr sz="2200" dirty="0">
                <a:solidFill>
                  <a:srgbClr val="FFFFFF"/>
                </a:solidFill>
                <a:latin typeface="Calibri"/>
                <a:cs typeface="Calibri"/>
              </a:rPr>
              <a:t>the</a:t>
            </a:r>
            <a:r>
              <a:rPr sz="2200" spc="-35" dirty="0">
                <a:solidFill>
                  <a:srgbClr val="FFFFFF"/>
                </a:solidFill>
                <a:latin typeface="Calibri"/>
                <a:cs typeface="Calibri"/>
              </a:rPr>
              <a:t> </a:t>
            </a:r>
            <a:r>
              <a:rPr sz="2200" spc="-25" dirty="0">
                <a:solidFill>
                  <a:srgbClr val="FFFFFF"/>
                </a:solidFill>
                <a:latin typeface="Calibri"/>
                <a:cs typeface="Calibri"/>
              </a:rPr>
              <a:t>process</a:t>
            </a:r>
            <a:r>
              <a:rPr sz="2200" spc="-35" dirty="0">
                <a:solidFill>
                  <a:srgbClr val="FFFFFF"/>
                </a:solidFill>
                <a:latin typeface="Calibri"/>
                <a:cs typeface="Calibri"/>
              </a:rPr>
              <a:t> </a:t>
            </a:r>
            <a:r>
              <a:rPr sz="2200" spc="5" dirty="0">
                <a:solidFill>
                  <a:srgbClr val="FFFFFF"/>
                </a:solidFill>
                <a:latin typeface="Calibri"/>
                <a:cs typeface="Calibri"/>
              </a:rPr>
              <a:t>of </a:t>
            </a:r>
            <a:r>
              <a:rPr sz="2200" spc="-25" dirty="0">
                <a:solidFill>
                  <a:srgbClr val="FFFFFF"/>
                </a:solidFill>
                <a:latin typeface="Calibri"/>
                <a:cs typeface="Calibri"/>
              </a:rPr>
              <a:t>ordering</a:t>
            </a:r>
            <a:r>
              <a:rPr sz="2200" spc="-50" dirty="0">
                <a:solidFill>
                  <a:srgbClr val="FFFFFF"/>
                </a:solidFill>
                <a:latin typeface="Calibri"/>
                <a:cs typeface="Calibri"/>
              </a:rPr>
              <a:t> </a:t>
            </a:r>
            <a:r>
              <a:rPr sz="2200" spc="-25" dirty="0">
                <a:solidFill>
                  <a:srgbClr val="FFFFFF"/>
                </a:solidFill>
                <a:latin typeface="Calibri"/>
                <a:cs typeface="Calibri"/>
              </a:rPr>
              <a:t>food</a:t>
            </a:r>
            <a:r>
              <a:rPr sz="2200" spc="-95" dirty="0">
                <a:solidFill>
                  <a:srgbClr val="FFFFFF"/>
                </a:solidFill>
                <a:latin typeface="Calibri"/>
                <a:cs typeface="Calibri"/>
              </a:rPr>
              <a:t> </a:t>
            </a:r>
            <a:r>
              <a:rPr sz="2200" spc="-20" dirty="0">
                <a:solidFill>
                  <a:srgbClr val="FFFFFF"/>
                </a:solidFill>
                <a:latin typeface="Calibri"/>
                <a:cs typeface="Calibri"/>
              </a:rPr>
              <a:t>from</a:t>
            </a:r>
            <a:r>
              <a:rPr sz="2200" spc="-70" dirty="0">
                <a:solidFill>
                  <a:srgbClr val="FFFFFF"/>
                </a:solidFill>
                <a:latin typeface="Calibri"/>
                <a:cs typeface="Calibri"/>
              </a:rPr>
              <a:t> </a:t>
            </a:r>
            <a:r>
              <a:rPr sz="2200" dirty="0">
                <a:solidFill>
                  <a:srgbClr val="FFFFFF"/>
                </a:solidFill>
                <a:latin typeface="Calibri"/>
                <a:cs typeface="Calibri"/>
              </a:rPr>
              <a:t>a</a:t>
            </a:r>
            <a:r>
              <a:rPr sz="2200" spc="-15" dirty="0">
                <a:solidFill>
                  <a:srgbClr val="FFFFFF"/>
                </a:solidFill>
                <a:latin typeface="Calibri"/>
                <a:cs typeface="Calibri"/>
              </a:rPr>
              <a:t> </a:t>
            </a:r>
            <a:r>
              <a:rPr sz="2200" spc="-25" dirty="0">
                <a:solidFill>
                  <a:srgbClr val="FFFFFF"/>
                </a:solidFill>
                <a:latin typeface="Calibri"/>
                <a:cs typeface="Calibri"/>
              </a:rPr>
              <a:t>website</a:t>
            </a:r>
            <a:r>
              <a:rPr sz="2200" spc="-30" dirty="0">
                <a:solidFill>
                  <a:srgbClr val="FFFFFF"/>
                </a:solidFill>
                <a:latin typeface="Calibri"/>
                <a:cs typeface="Calibri"/>
              </a:rPr>
              <a:t> </a:t>
            </a:r>
            <a:r>
              <a:rPr sz="2200" spc="5" dirty="0">
                <a:solidFill>
                  <a:srgbClr val="FFFFFF"/>
                </a:solidFill>
                <a:latin typeface="Calibri"/>
                <a:cs typeface="Calibri"/>
              </a:rPr>
              <a:t>or</a:t>
            </a:r>
            <a:r>
              <a:rPr sz="2200" spc="-15" dirty="0">
                <a:solidFill>
                  <a:srgbClr val="FFFFFF"/>
                </a:solidFill>
                <a:latin typeface="Calibri"/>
                <a:cs typeface="Calibri"/>
              </a:rPr>
              <a:t> </a:t>
            </a:r>
            <a:r>
              <a:rPr sz="2200" spc="5" dirty="0">
                <a:solidFill>
                  <a:srgbClr val="FFFFFF"/>
                </a:solidFill>
                <a:latin typeface="Calibri"/>
                <a:cs typeface="Calibri"/>
              </a:rPr>
              <a:t>other</a:t>
            </a:r>
            <a:r>
              <a:rPr sz="2200" spc="-90" dirty="0">
                <a:solidFill>
                  <a:srgbClr val="FFFFFF"/>
                </a:solidFill>
                <a:latin typeface="Calibri"/>
                <a:cs typeface="Calibri"/>
              </a:rPr>
              <a:t> </a:t>
            </a:r>
            <a:r>
              <a:rPr sz="2200" spc="-30" dirty="0">
                <a:solidFill>
                  <a:srgbClr val="FFFFFF"/>
                </a:solidFill>
                <a:latin typeface="Calibri"/>
                <a:cs typeface="Calibri"/>
              </a:rPr>
              <a:t>application.</a:t>
            </a:r>
            <a:endParaRPr sz="2200">
              <a:latin typeface="Calibri"/>
              <a:cs typeface="Calibri"/>
            </a:endParaRPr>
          </a:p>
          <a:p>
            <a:pPr marL="12700" marR="19050" algn="just">
              <a:lnSpc>
                <a:spcPct val="112799"/>
              </a:lnSpc>
              <a:spcBef>
                <a:spcPts val="240"/>
              </a:spcBef>
            </a:pPr>
            <a:r>
              <a:rPr sz="2200" dirty="0">
                <a:solidFill>
                  <a:srgbClr val="FFFFFF"/>
                </a:solidFill>
                <a:latin typeface="Calibri"/>
                <a:cs typeface="Calibri"/>
              </a:rPr>
              <a:t>In </a:t>
            </a:r>
            <a:r>
              <a:rPr sz="2200" spc="-10" dirty="0">
                <a:solidFill>
                  <a:srgbClr val="FFFFFF"/>
                </a:solidFill>
                <a:latin typeface="Calibri"/>
                <a:cs typeface="Calibri"/>
              </a:rPr>
              <a:t>this </a:t>
            </a:r>
            <a:r>
              <a:rPr sz="2200" spc="-25" dirty="0">
                <a:solidFill>
                  <a:srgbClr val="FFFFFF"/>
                </a:solidFill>
                <a:latin typeface="Calibri"/>
                <a:cs typeface="Calibri"/>
              </a:rPr>
              <a:t>project, </a:t>
            </a:r>
            <a:r>
              <a:rPr sz="2200" spc="-35" dirty="0">
                <a:solidFill>
                  <a:srgbClr val="FFFFFF"/>
                </a:solidFill>
                <a:latin typeface="Calibri"/>
                <a:cs typeface="Calibri"/>
              </a:rPr>
              <a:t>we </a:t>
            </a:r>
            <a:r>
              <a:rPr sz="2200" spc="-25" dirty="0">
                <a:solidFill>
                  <a:srgbClr val="FFFFFF"/>
                </a:solidFill>
                <a:latin typeface="Calibri"/>
                <a:cs typeface="Calibri"/>
              </a:rPr>
              <a:t>are </a:t>
            </a:r>
            <a:r>
              <a:rPr sz="2200" spc="-15" dirty="0">
                <a:solidFill>
                  <a:srgbClr val="FFFFFF"/>
                </a:solidFill>
                <a:latin typeface="Calibri"/>
                <a:cs typeface="Calibri"/>
              </a:rPr>
              <a:t>analyzing </a:t>
            </a:r>
            <a:r>
              <a:rPr sz="2200" spc="-10" dirty="0">
                <a:solidFill>
                  <a:srgbClr val="FFFFFF"/>
                </a:solidFill>
                <a:latin typeface="Calibri"/>
                <a:cs typeface="Calibri"/>
              </a:rPr>
              <a:t>the </a:t>
            </a:r>
            <a:r>
              <a:rPr sz="2200" spc="-25" dirty="0">
                <a:solidFill>
                  <a:srgbClr val="FFFFFF"/>
                </a:solidFill>
                <a:latin typeface="Calibri"/>
                <a:cs typeface="Calibri"/>
              </a:rPr>
              <a:t>various </a:t>
            </a:r>
            <a:r>
              <a:rPr sz="2200" spc="-10" dirty="0">
                <a:solidFill>
                  <a:srgbClr val="FFFFFF"/>
                </a:solidFill>
                <a:latin typeface="Calibri"/>
                <a:cs typeface="Calibri"/>
              </a:rPr>
              <a:t>aspects with </a:t>
            </a:r>
            <a:r>
              <a:rPr sz="2200" spc="-45" dirty="0">
                <a:solidFill>
                  <a:srgbClr val="FFFFFF"/>
                </a:solidFill>
                <a:latin typeface="Calibri"/>
                <a:cs typeface="Calibri"/>
              </a:rPr>
              <a:t>different </a:t>
            </a:r>
            <a:r>
              <a:rPr sz="2200" spc="-10" dirty="0">
                <a:solidFill>
                  <a:srgbClr val="FFFFFF"/>
                </a:solidFill>
                <a:latin typeface="Calibri"/>
                <a:cs typeface="Calibri"/>
              </a:rPr>
              <a:t>use </a:t>
            </a:r>
            <a:r>
              <a:rPr sz="2200" spc="-25" dirty="0">
                <a:solidFill>
                  <a:srgbClr val="FFFFFF"/>
                </a:solidFill>
                <a:latin typeface="Calibri"/>
                <a:cs typeface="Calibri"/>
              </a:rPr>
              <a:t>cases </a:t>
            </a:r>
            <a:r>
              <a:rPr sz="2200" spc="-10" dirty="0">
                <a:solidFill>
                  <a:srgbClr val="FFFFFF"/>
                </a:solidFill>
                <a:latin typeface="Calibri"/>
                <a:cs typeface="Calibri"/>
              </a:rPr>
              <a:t>which </a:t>
            </a:r>
            <a:r>
              <a:rPr sz="2200" spc="-55" dirty="0">
                <a:solidFill>
                  <a:srgbClr val="FFFFFF"/>
                </a:solidFill>
                <a:latin typeface="Calibri"/>
                <a:cs typeface="Calibri"/>
              </a:rPr>
              <a:t>covers</a:t>
            </a:r>
            <a:r>
              <a:rPr sz="2200" spc="-50" dirty="0">
                <a:solidFill>
                  <a:srgbClr val="FFFFFF"/>
                </a:solidFill>
                <a:latin typeface="Calibri"/>
                <a:cs typeface="Calibri"/>
              </a:rPr>
              <a:t> </a:t>
            </a:r>
            <a:r>
              <a:rPr sz="2200" spc="-40" dirty="0">
                <a:solidFill>
                  <a:srgbClr val="FFFFFF"/>
                </a:solidFill>
                <a:latin typeface="Calibri"/>
                <a:cs typeface="Calibri"/>
              </a:rPr>
              <a:t>many </a:t>
            </a:r>
            <a:r>
              <a:rPr sz="2200" spc="-484" dirty="0">
                <a:solidFill>
                  <a:srgbClr val="FFFFFF"/>
                </a:solidFill>
                <a:latin typeface="Calibri"/>
                <a:cs typeface="Calibri"/>
              </a:rPr>
              <a:t> </a:t>
            </a:r>
            <a:r>
              <a:rPr sz="2200" spc="-20" dirty="0">
                <a:solidFill>
                  <a:srgbClr val="FFFFFF"/>
                </a:solidFill>
                <a:latin typeface="Calibri"/>
                <a:cs typeface="Calibri"/>
              </a:rPr>
              <a:t>aspects </a:t>
            </a:r>
            <a:r>
              <a:rPr sz="2200" spc="5" dirty="0">
                <a:solidFill>
                  <a:srgbClr val="FFFFFF"/>
                </a:solidFill>
                <a:latin typeface="Calibri"/>
                <a:cs typeface="Calibri"/>
              </a:rPr>
              <a:t>of </a:t>
            </a:r>
            <a:r>
              <a:rPr sz="2200" spc="-10" dirty="0">
                <a:solidFill>
                  <a:srgbClr val="FFFFFF"/>
                </a:solidFill>
                <a:latin typeface="Calibri"/>
                <a:cs typeface="Calibri"/>
              </a:rPr>
              <a:t>Swiggy </a:t>
            </a:r>
            <a:r>
              <a:rPr sz="2200" spc="-25" dirty="0">
                <a:solidFill>
                  <a:srgbClr val="FFFFFF"/>
                </a:solidFill>
                <a:latin typeface="Calibri"/>
                <a:cs typeface="Calibri"/>
              </a:rPr>
              <a:t>Food </a:t>
            </a:r>
            <a:r>
              <a:rPr sz="2200" spc="-20" dirty="0">
                <a:solidFill>
                  <a:srgbClr val="FFFFFF"/>
                </a:solidFill>
                <a:latin typeface="Calibri"/>
                <a:cs typeface="Calibri"/>
              </a:rPr>
              <a:t>Delivery </a:t>
            </a:r>
            <a:r>
              <a:rPr sz="2200" spc="-5" dirty="0">
                <a:solidFill>
                  <a:srgbClr val="FFFFFF"/>
                </a:solidFill>
                <a:latin typeface="Calibri"/>
                <a:cs typeface="Calibri"/>
              </a:rPr>
              <a:t>Service. </a:t>
            </a:r>
            <a:r>
              <a:rPr sz="2200" dirty="0">
                <a:solidFill>
                  <a:srgbClr val="FFFFFF"/>
                </a:solidFill>
                <a:latin typeface="Calibri"/>
                <a:cs typeface="Calibri"/>
              </a:rPr>
              <a:t>It </a:t>
            </a:r>
            <a:r>
              <a:rPr sz="2200" spc="-20" dirty="0">
                <a:solidFill>
                  <a:srgbClr val="FFFFFF"/>
                </a:solidFill>
                <a:latin typeface="Calibri"/>
                <a:cs typeface="Calibri"/>
              </a:rPr>
              <a:t>helps </a:t>
            </a:r>
            <a:r>
              <a:rPr sz="2200" dirty="0">
                <a:solidFill>
                  <a:srgbClr val="FFFFFF"/>
                </a:solidFill>
                <a:latin typeface="Calibri"/>
                <a:cs typeface="Calibri"/>
              </a:rPr>
              <a:t>in </a:t>
            </a:r>
            <a:r>
              <a:rPr sz="2200" spc="-25" dirty="0">
                <a:solidFill>
                  <a:srgbClr val="FFFFFF"/>
                </a:solidFill>
                <a:latin typeface="Calibri"/>
                <a:cs typeface="Calibri"/>
              </a:rPr>
              <a:t>not </a:t>
            </a:r>
            <a:r>
              <a:rPr sz="2200" spc="-20" dirty="0">
                <a:solidFill>
                  <a:srgbClr val="FFFFFF"/>
                </a:solidFill>
                <a:latin typeface="Calibri"/>
                <a:cs typeface="Calibri"/>
              </a:rPr>
              <a:t>only </a:t>
            </a:r>
            <a:r>
              <a:rPr sz="2200" spc="-35" dirty="0">
                <a:solidFill>
                  <a:srgbClr val="FFFFFF"/>
                </a:solidFill>
                <a:latin typeface="Calibri"/>
                <a:cs typeface="Calibri"/>
              </a:rPr>
              <a:t>understanding </a:t>
            </a:r>
            <a:r>
              <a:rPr sz="2200" spc="-10" dirty="0">
                <a:solidFill>
                  <a:srgbClr val="FFFFFF"/>
                </a:solidFill>
                <a:latin typeface="Calibri"/>
                <a:cs typeface="Calibri"/>
              </a:rPr>
              <a:t>the</a:t>
            </a:r>
            <a:r>
              <a:rPr sz="2200" spc="-5" dirty="0">
                <a:solidFill>
                  <a:srgbClr val="FFFFFF"/>
                </a:solidFill>
                <a:latin typeface="Calibri"/>
                <a:cs typeface="Calibri"/>
              </a:rPr>
              <a:t> </a:t>
            </a:r>
            <a:r>
              <a:rPr sz="2200" spc="-10" dirty="0">
                <a:solidFill>
                  <a:srgbClr val="FFFFFF"/>
                </a:solidFill>
                <a:latin typeface="Calibri"/>
                <a:cs typeface="Calibri"/>
              </a:rPr>
              <a:t>meaningful </a:t>
            </a:r>
            <a:r>
              <a:rPr sz="2200" spc="-5" dirty="0">
                <a:solidFill>
                  <a:srgbClr val="FFFFFF"/>
                </a:solidFill>
                <a:latin typeface="Calibri"/>
                <a:cs typeface="Calibri"/>
              </a:rPr>
              <a:t> </a:t>
            </a:r>
            <a:r>
              <a:rPr sz="2200" spc="-30" dirty="0">
                <a:solidFill>
                  <a:srgbClr val="FFFFFF"/>
                </a:solidFill>
                <a:latin typeface="Calibri"/>
                <a:cs typeface="Calibri"/>
              </a:rPr>
              <a:t>relationships </a:t>
            </a:r>
            <a:r>
              <a:rPr sz="2200" spc="-25" dirty="0">
                <a:solidFill>
                  <a:srgbClr val="FFFFFF"/>
                </a:solidFill>
                <a:latin typeface="Calibri"/>
                <a:cs typeface="Calibri"/>
              </a:rPr>
              <a:t>between </a:t>
            </a:r>
            <a:r>
              <a:rPr sz="2200" spc="-35" dirty="0">
                <a:solidFill>
                  <a:srgbClr val="FFFFFF"/>
                </a:solidFill>
                <a:latin typeface="Calibri"/>
                <a:cs typeface="Calibri"/>
              </a:rPr>
              <a:t>attributes,</a:t>
            </a:r>
            <a:r>
              <a:rPr sz="2200" spc="425" dirty="0">
                <a:solidFill>
                  <a:srgbClr val="FFFFFF"/>
                </a:solidFill>
                <a:latin typeface="Calibri"/>
                <a:cs typeface="Calibri"/>
              </a:rPr>
              <a:t> </a:t>
            </a:r>
            <a:r>
              <a:rPr sz="2200" spc="-20" dirty="0">
                <a:solidFill>
                  <a:srgbClr val="FFFFFF"/>
                </a:solidFill>
                <a:latin typeface="Calibri"/>
                <a:cs typeface="Calibri"/>
              </a:rPr>
              <a:t>but </a:t>
            </a:r>
            <a:r>
              <a:rPr sz="2200" spc="-5" dirty="0">
                <a:solidFill>
                  <a:srgbClr val="FFFFFF"/>
                </a:solidFill>
                <a:latin typeface="Calibri"/>
                <a:cs typeface="Calibri"/>
              </a:rPr>
              <a:t>it </a:t>
            </a:r>
            <a:r>
              <a:rPr sz="2200" spc="-15" dirty="0">
                <a:solidFill>
                  <a:srgbClr val="FFFFFF"/>
                </a:solidFill>
                <a:latin typeface="Calibri"/>
                <a:cs typeface="Calibri"/>
              </a:rPr>
              <a:t>also </a:t>
            </a:r>
            <a:r>
              <a:rPr sz="2200" spc="-25" dirty="0">
                <a:solidFill>
                  <a:srgbClr val="FFFFFF"/>
                </a:solidFill>
                <a:latin typeface="Calibri"/>
                <a:cs typeface="Calibri"/>
              </a:rPr>
              <a:t>allows</a:t>
            </a:r>
            <a:r>
              <a:rPr sz="2200" spc="445" dirty="0">
                <a:solidFill>
                  <a:srgbClr val="FFFFFF"/>
                </a:solidFill>
                <a:latin typeface="Calibri"/>
                <a:cs typeface="Calibri"/>
              </a:rPr>
              <a:t> </a:t>
            </a:r>
            <a:r>
              <a:rPr sz="2200" spc="-15" dirty="0">
                <a:solidFill>
                  <a:srgbClr val="FFFFFF"/>
                </a:solidFill>
                <a:latin typeface="Calibri"/>
                <a:cs typeface="Calibri"/>
              </a:rPr>
              <a:t>us </a:t>
            </a:r>
            <a:r>
              <a:rPr sz="2200" spc="-35" dirty="0">
                <a:solidFill>
                  <a:srgbClr val="FFFFFF"/>
                </a:solidFill>
                <a:latin typeface="Calibri"/>
                <a:cs typeface="Calibri"/>
              </a:rPr>
              <a:t>to </a:t>
            </a:r>
            <a:r>
              <a:rPr sz="2200" spc="-15" dirty="0">
                <a:solidFill>
                  <a:srgbClr val="FFFFFF"/>
                </a:solidFill>
                <a:latin typeface="Calibri"/>
                <a:cs typeface="Calibri"/>
              </a:rPr>
              <a:t>do our </a:t>
            </a:r>
            <a:r>
              <a:rPr sz="2200" spc="-25" dirty="0">
                <a:solidFill>
                  <a:srgbClr val="FFFFFF"/>
                </a:solidFill>
                <a:latin typeface="Calibri"/>
                <a:cs typeface="Calibri"/>
              </a:rPr>
              <a:t>own </a:t>
            </a:r>
            <a:r>
              <a:rPr sz="2200" spc="-50" dirty="0">
                <a:solidFill>
                  <a:srgbClr val="FFFFFF"/>
                </a:solidFill>
                <a:latin typeface="Calibri"/>
                <a:cs typeface="Calibri"/>
              </a:rPr>
              <a:t>research</a:t>
            </a:r>
            <a:r>
              <a:rPr sz="2200" spc="405" dirty="0">
                <a:solidFill>
                  <a:srgbClr val="FFFFFF"/>
                </a:solidFill>
                <a:latin typeface="Calibri"/>
                <a:cs typeface="Calibri"/>
              </a:rPr>
              <a:t> </a:t>
            </a:r>
            <a:r>
              <a:rPr sz="2200" spc="-20" dirty="0">
                <a:solidFill>
                  <a:srgbClr val="FFFFFF"/>
                </a:solidFill>
                <a:latin typeface="Calibri"/>
                <a:cs typeface="Calibri"/>
              </a:rPr>
              <a:t>and </a:t>
            </a:r>
            <a:r>
              <a:rPr sz="2200" spc="-50" dirty="0">
                <a:solidFill>
                  <a:srgbClr val="FFFFFF"/>
                </a:solidFill>
                <a:latin typeface="Calibri"/>
                <a:cs typeface="Calibri"/>
              </a:rPr>
              <a:t>come-up </a:t>
            </a:r>
            <a:r>
              <a:rPr sz="2200" spc="-45" dirty="0">
                <a:solidFill>
                  <a:srgbClr val="FFFFFF"/>
                </a:solidFill>
                <a:latin typeface="Calibri"/>
                <a:cs typeface="Calibri"/>
              </a:rPr>
              <a:t> </a:t>
            </a:r>
            <a:r>
              <a:rPr sz="2200" dirty="0">
                <a:solidFill>
                  <a:srgbClr val="FFFFFF"/>
                </a:solidFill>
                <a:latin typeface="Calibri"/>
                <a:cs typeface="Calibri"/>
              </a:rPr>
              <a:t>with</a:t>
            </a:r>
            <a:r>
              <a:rPr sz="2200" spc="-75" dirty="0">
                <a:solidFill>
                  <a:srgbClr val="FFFFFF"/>
                </a:solidFill>
                <a:latin typeface="Calibri"/>
                <a:cs typeface="Calibri"/>
              </a:rPr>
              <a:t> </a:t>
            </a:r>
            <a:r>
              <a:rPr sz="2200" dirty="0">
                <a:solidFill>
                  <a:srgbClr val="FFFFFF"/>
                </a:solidFill>
                <a:latin typeface="Calibri"/>
                <a:cs typeface="Calibri"/>
              </a:rPr>
              <a:t>our</a:t>
            </a:r>
            <a:r>
              <a:rPr sz="2200" spc="-45" dirty="0">
                <a:solidFill>
                  <a:srgbClr val="FFFFFF"/>
                </a:solidFill>
                <a:latin typeface="Calibri"/>
                <a:cs typeface="Calibri"/>
              </a:rPr>
              <a:t> </a:t>
            </a:r>
            <a:r>
              <a:rPr sz="2200" spc="-25" dirty="0">
                <a:solidFill>
                  <a:srgbClr val="FFFFFF"/>
                </a:solidFill>
                <a:latin typeface="Calibri"/>
                <a:cs typeface="Calibri"/>
              </a:rPr>
              <a:t>findings.</a:t>
            </a:r>
            <a:endParaRPr sz="2200">
              <a:latin typeface="Calibri"/>
              <a:cs typeface="Calibri"/>
            </a:endParaRPr>
          </a:p>
        </p:txBody>
      </p:sp>
      <p:pic>
        <p:nvPicPr>
          <p:cNvPr id="5" name="object 5"/>
          <p:cNvPicPr/>
          <p:nvPr/>
        </p:nvPicPr>
        <p:blipFill>
          <a:blip r:embed="rId2" cstate="print"/>
          <a:stretch>
            <a:fillRect/>
          </a:stretch>
        </p:blipFill>
        <p:spPr>
          <a:xfrm>
            <a:off x="10058400" y="158495"/>
            <a:ext cx="1975103" cy="58216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66032" y="911352"/>
            <a:ext cx="5909945" cy="1002665"/>
          </a:xfrm>
          <a:custGeom>
            <a:avLst/>
            <a:gdLst/>
            <a:ahLst/>
            <a:cxnLst/>
            <a:rect l="l" t="t" r="r" b="b"/>
            <a:pathLst>
              <a:path w="5909945" h="1002664">
                <a:moveTo>
                  <a:pt x="0" y="167132"/>
                </a:moveTo>
                <a:lnTo>
                  <a:pt x="6476" y="122555"/>
                </a:lnTo>
                <a:lnTo>
                  <a:pt x="24637" y="82803"/>
                </a:lnTo>
                <a:lnTo>
                  <a:pt x="52958" y="48895"/>
                </a:lnTo>
                <a:lnTo>
                  <a:pt x="89662" y="22860"/>
                </a:lnTo>
                <a:lnTo>
                  <a:pt x="132841" y="5969"/>
                </a:lnTo>
                <a:lnTo>
                  <a:pt x="180847" y="0"/>
                </a:lnTo>
                <a:lnTo>
                  <a:pt x="5729096" y="0"/>
                </a:lnTo>
                <a:lnTo>
                  <a:pt x="5777102" y="5969"/>
                </a:lnTo>
                <a:lnTo>
                  <a:pt x="5820283" y="22860"/>
                </a:lnTo>
                <a:lnTo>
                  <a:pt x="5856986" y="48895"/>
                </a:lnTo>
                <a:lnTo>
                  <a:pt x="5885179" y="82803"/>
                </a:lnTo>
                <a:lnTo>
                  <a:pt x="5903468" y="122555"/>
                </a:lnTo>
                <a:lnTo>
                  <a:pt x="5909945" y="167132"/>
                </a:lnTo>
                <a:lnTo>
                  <a:pt x="5909945" y="835151"/>
                </a:lnTo>
                <a:lnTo>
                  <a:pt x="5903468" y="879728"/>
                </a:lnTo>
                <a:lnTo>
                  <a:pt x="5885179" y="919480"/>
                </a:lnTo>
                <a:lnTo>
                  <a:pt x="5856986" y="953388"/>
                </a:lnTo>
                <a:lnTo>
                  <a:pt x="5820283" y="979424"/>
                </a:lnTo>
                <a:lnTo>
                  <a:pt x="5777102" y="996314"/>
                </a:lnTo>
                <a:lnTo>
                  <a:pt x="5729096" y="1002284"/>
                </a:lnTo>
                <a:lnTo>
                  <a:pt x="180847" y="1002284"/>
                </a:lnTo>
                <a:lnTo>
                  <a:pt x="132841" y="996314"/>
                </a:lnTo>
                <a:lnTo>
                  <a:pt x="89662" y="979424"/>
                </a:lnTo>
                <a:lnTo>
                  <a:pt x="52958" y="953388"/>
                </a:lnTo>
                <a:lnTo>
                  <a:pt x="24637" y="919480"/>
                </a:lnTo>
                <a:lnTo>
                  <a:pt x="6476" y="879728"/>
                </a:lnTo>
                <a:lnTo>
                  <a:pt x="0" y="835151"/>
                </a:lnTo>
                <a:lnTo>
                  <a:pt x="0" y="167132"/>
                </a:lnTo>
                <a:close/>
              </a:path>
            </a:pathLst>
          </a:custGeom>
          <a:ln w="18288">
            <a:solidFill>
              <a:srgbClr val="C41F0D"/>
            </a:solidFill>
          </a:ln>
        </p:spPr>
        <p:txBody>
          <a:bodyPr wrap="square" lIns="0" tIns="0" rIns="0" bIns="0" rtlCol="0"/>
          <a:lstStyle/>
          <a:p>
            <a:endParaRPr/>
          </a:p>
        </p:txBody>
      </p:sp>
      <p:sp>
        <p:nvSpPr>
          <p:cNvPr id="3" name="object 3"/>
          <p:cNvSpPr txBox="1"/>
          <p:nvPr/>
        </p:nvSpPr>
        <p:spPr>
          <a:xfrm>
            <a:off x="7467600" y="1613484"/>
            <a:ext cx="4361180" cy="4349908"/>
          </a:xfrm>
          <a:prstGeom prst="rect">
            <a:avLst/>
          </a:prstGeom>
        </p:spPr>
        <p:txBody>
          <a:bodyPr vert="horz" wrap="square" lIns="0" tIns="116839" rIns="0" bIns="0" rtlCol="0">
            <a:spAutoFit/>
          </a:bodyPr>
          <a:lstStyle/>
          <a:p>
            <a:pPr marL="12700">
              <a:lnSpc>
                <a:spcPct val="100000"/>
              </a:lnSpc>
              <a:spcBef>
                <a:spcPts val="919"/>
              </a:spcBef>
              <a:tabLst>
                <a:tab pos="241300" algn="l"/>
              </a:tabLst>
            </a:pPr>
            <a:endParaRPr lang="en-IN" sz="2800" b="1" spc="-20" dirty="0">
              <a:solidFill>
                <a:srgbClr val="FFFFFF"/>
              </a:solidFill>
              <a:latin typeface="Calibri"/>
              <a:cs typeface="Calibri"/>
            </a:endParaRPr>
          </a:p>
          <a:p>
            <a:pPr marL="241300" indent="-228600">
              <a:lnSpc>
                <a:spcPct val="100000"/>
              </a:lnSpc>
              <a:spcBef>
                <a:spcPts val="919"/>
              </a:spcBef>
              <a:buFont typeface="Arial MT"/>
              <a:buChar char="•"/>
              <a:tabLst>
                <a:tab pos="241300" algn="l"/>
              </a:tabLst>
            </a:pPr>
            <a:r>
              <a:rPr sz="2800" b="1" spc="-20" dirty="0">
                <a:solidFill>
                  <a:srgbClr val="FFFFFF"/>
                </a:solidFill>
                <a:latin typeface="Calibri"/>
                <a:cs typeface="Calibri"/>
              </a:rPr>
              <a:t>Conclusion</a:t>
            </a:r>
            <a:r>
              <a:rPr sz="2400" b="1" spc="-20" dirty="0">
                <a:solidFill>
                  <a:srgbClr val="FFFFFF"/>
                </a:solidFill>
                <a:latin typeface="Calibri"/>
                <a:cs typeface="Calibri"/>
              </a:rPr>
              <a:t>:</a:t>
            </a:r>
            <a:endParaRPr lang="en-US" sz="2400" b="1" spc="-20" dirty="0">
              <a:solidFill>
                <a:srgbClr val="FFFFFF"/>
              </a:solidFill>
              <a:latin typeface="Calibri"/>
              <a:cs typeface="Calibri"/>
            </a:endParaRPr>
          </a:p>
          <a:p>
            <a:pPr marL="241300" indent="-228600">
              <a:lnSpc>
                <a:spcPct val="100000"/>
              </a:lnSpc>
              <a:spcBef>
                <a:spcPts val="919"/>
              </a:spcBef>
              <a:buFont typeface="Arial MT"/>
              <a:buChar char="•"/>
              <a:tabLst>
                <a:tab pos="241300" algn="l"/>
              </a:tabLst>
            </a:pPr>
            <a:endParaRPr sz="2400" dirty="0">
              <a:latin typeface="Calibri"/>
              <a:cs typeface="Calibri"/>
            </a:endParaRPr>
          </a:p>
          <a:p>
            <a:pPr algn="l"/>
            <a:r>
              <a:rPr lang="en-US" b="0" i="0" dirty="0">
                <a:solidFill>
                  <a:srgbClr val="212121"/>
                </a:solidFill>
                <a:effectLst/>
                <a:highlight>
                  <a:srgbClr val="FFFFFF"/>
                </a:highlight>
                <a:latin typeface="Roboto" panose="02000000000000000000" pitchFamily="2" charset="0"/>
              </a:rPr>
              <a:t>Based on the Distribution Plot, it can be inferred that over 50% of the restaurants have a rating higher than 4.1, and the maximum rating observed is 4.8, which is considered a respectable rating.</a:t>
            </a:r>
          </a:p>
          <a:p>
            <a:pPr algn="l"/>
            <a:endParaRPr lang="en-US" b="0" i="0" dirty="0">
              <a:solidFill>
                <a:srgbClr val="212121"/>
              </a:solidFill>
              <a:effectLst/>
              <a:highlight>
                <a:srgbClr val="FFFFFF"/>
              </a:highlight>
              <a:latin typeface="Roboto" panose="02000000000000000000" pitchFamily="2" charset="0"/>
            </a:endParaRPr>
          </a:p>
          <a:p>
            <a:pPr algn="l"/>
            <a:r>
              <a:rPr lang="en-US" b="0" i="0" dirty="0">
                <a:solidFill>
                  <a:srgbClr val="212121"/>
                </a:solidFill>
                <a:effectLst/>
                <a:highlight>
                  <a:srgbClr val="FFFFFF"/>
                </a:highlight>
                <a:latin typeface="Roboto" panose="02000000000000000000" pitchFamily="2" charset="0"/>
              </a:rPr>
              <a:t>This data suggests that the majority of these restaurants are performing admirably and have ratings that align with customer satisfaction.</a:t>
            </a:r>
          </a:p>
        </p:txBody>
      </p:sp>
      <p:sp>
        <p:nvSpPr>
          <p:cNvPr id="8" name="object 8"/>
          <p:cNvSpPr txBox="1">
            <a:spLocks noGrp="1"/>
          </p:cNvSpPr>
          <p:nvPr>
            <p:ph type="title"/>
          </p:nvPr>
        </p:nvSpPr>
        <p:spPr>
          <a:xfrm>
            <a:off x="4350258" y="1101039"/>
            <a:ext cx="5402580" cy="512445"/>
          </a:xfrm>
          <a:prstGeom prst="rect">
            <a:avLst/>
          </a:prstGeom>
        </p:spPr>
        <p:txBody>
          <a:bodyPr vert="horz" wrap="square" lIns="0" tIns="12065" rIns="0" bIns="0" rtlCol="0">
            <a:spAutoFit/>
          </a:bodyPr>
          <a:lstStyle/>
          <a:p>
            <a:pPr marL="12700">
              <a:lnSpc>
                <a:spcPct val="100000"/>
              </a:lnSpc>
              <a:spcBef>
                <a:spcPts val="95"/>
              </a:spcBef>
            </a:pPr>
            <a:r>
              <a:rPr sz="3200" spc="-300" dirty="0">
                <a:solidFill>
                  <a:srgbClr val="FFFFFF"/>
                </a:solidFill>
                <a:latin typeface="Verdana"/>
                <a:cs typeface="Verdana"/>
              </a:rPr>
              <a:t>1</a:t>
            </a:r>
            <a:r>
              <a:rPr sz="3200" spc="-175" dirty="0">
                <a:solidFill>
                  <a:srgbClr val="FFFFFF"/>
                </a:solidFill>
                <a:latin typeface="Verdana"/>
                <a:cs typeface="Verdana"/>
              </a:rPr>
              <a:t>.</a:t>
            </a:r>
            <a:r>
              <a:rPr sz="3200" spc="-470" dirty="0">
                <a:solidFill>
                  <a:srgbClr val="FFFFFF"/>
                </a:solidFill>
                <a:latin typeface="Verdana"/>
                <a:cs typeface="Verdana"/>
              </a:rPr>
              <a:t>D</a:t>
            </a:r>
            <a:r>
              <a:rPr sz="3200" spc="-215" dirty="0">
                <a:solidFill>
                  <a:srgbClr val="FFFFFF"/>
                </a:solidFill>
                <a:latin typeface="Verdana"/>
                <a:cs typeface="Verdana"/>
              </a:rPr>
              <a:t>I</a:t>
            </a:r>
            <a:r>
              <a:rPr sz="3200" spc="-645" dirty="0">
                <a:solidFill>
                  <a:srgbClr val="FFFFFF"/>
                </a:solidFill>
                <a:latin typeface="Verdana"/>
                <a:cs typeface="Verdana"/>
              </a:rPr>
              <a:t>S</a:t>
            </a:r>
            <a:r>
              <a:rPr sz="3200" spc="-625" dirty="0">
                <a:solidFill>
                  <a:srgbClr val="FFFFFF"/>
                </a:solidFill>
                <a:latin typeface="Verdana"/>
                <a:cs typeface="Verdana"/>
              </a:rPr>
              <a:t>T</a:t>
            </a:r>
            <a:r>
              <a:rPr sz="3200" spc="-570" dirty="0">
                <a:solidFill>
                  <a:srgbClr val="FFFFFF"/>
                </a:solidFill>
                <a:latin typeface="Verdana"/>
                <a:cs typeface="Verdana"/>
              </a:rPr>
              <a:t>R</a:t>
            </a:r>
            <a:r>
              <a:rPr sz="3200" spc="-300" dirty="0">
                <a:solidFill>
                  <a:srgbClr val="FFFFFF"/>
                </a:solidFill>
                <a:latin typeface="Verdana"/>
                <a:cs typeface="Verdana"/>
              </a:rPr>
              <a:t>I</a:t>
            </a:r>
            <a:r>
              <a:rPr sz="3200" spc="-375" dirty="0">
                <a:solidFill>
                  <a:srgbClr val="FFFFFF"/>
                </a:solidFill>
                <a:latin typeface="Verdana"/>
                <a:cs typeface="Verdana"/>
              </a:rPr>
              <a:t>B</a:t>
            </a:r>
            <a:r>
              <a:rPr sz="3200" spc="-310" dirty="0">
                <a:solidFill>
                  <a:srgbClr val="FFFFFF"/>
                </a:solidFill>
                <a:latin typeface="Verdana"/>
                <a:cs typeface="Verdana"/>
              </a:rPr>
              <a:t>U</a:t>
            </a:r>
            <a:r>
              <a:rPr sz="3200" spc="-660" dirty="0">
                <a:solidFill>
                  <a:srgbClr val="FFFFFF"/>
                </a:solidFill>
                <a:latin typeface="Verdana"/>
                <a:cs typeface="Verdana"/>
              </a:rPr>
              <a:t>T</a:t>
            </a:r>
            <a:r>
              <a:rPr sz="3200" spc="-585" dirty="0">
                <a:solidFill>
                  <a:srgbClr val="FFFFFF"/>
                </a:solidFill>
                <a:latin typeface="Verdana"/>
                <a:cs typeface="Verdana"/>
              </a:rPr>
              <a:t>I</a:t>
            </a:r>
            <a:r>
              <a:rPr sz="3200" spc="260" dirty="0">
                <a:solidFill>
                  <a:srgbClr val="FFFFFF"/>
                </a:solidFill>
                <a:latin typeface="Verdana"/>
                <a:cs typeface="Verdana"/>
              </a:rPr>
              <a:t>O</a:t>
            </a:r>
            <a:r>
              <a:rPr sz="3200" spc="-35" dirty="0">
                <a:solidFill>
                  <a:srgbClr val="FFFFFF"/>
                </a:solidFill>
                <a:latin typeface="Verdana"/>
                <a:cs typeface="Verdana"/>
              </a:rPr>
              <a:t>N</a:t>
            </a:r>
            <a:r>
              <a:rPr sz="3200" spc="-210" dirty="0">
                <a:solidFill>
                  <a:srgbClr val="FFFFFF"/>
                </a:solidFill>
                <a:latin typeface="Verdana"/>
                <a:cs typeface="Verdana"/>
              </a:rPr>
              <a:t> </a:t>
            </a:r>
            <a:r>
              <a:rPr sz="3200" spc="85" dirty="0">
                <a:solidFill>
                  <a:srgbClr val="FFFFFF"/>
                </a:solidFill>
                <a:latin typeface="Verdana"/>
                <a:cs typeface="Verdana"/>
              </a:rPr>
              <a:t>O</a:t>
            </a:r>
            <a:r>
              <a:rPr sz="3200" spc="-15" dirty="0">
                <a:solidFill>
                  <a:srgbClr val="FFFFFF"/>
                </a:solidFill>
                <a:latin typeface="Verdana"/>
                <a:cs typeface="Verdana"/>
              </a:rPr>
              <a:t>F</a:t>
            </a:r>
            <a:r>
              <a:rPr sz="3200" spc="-35" dirty="0">
                <a:solidFill>
                  <a:srgbClr val="FFFFFF"/>
                </a:solidFill>
                <a:latin typeface="Verdana"/>
                <a:cs typeface="Verdana"/>
              </a:rPr>
              <a:t> </a:t>
            </a:r>
            <a:r>
              <a:rPr sz="3200" spc="-290" dirty="0">
                <a:solidFill>
                  <a:srgbClr val="FFFFFF"/>
                </a:solidFill>
                <a:latin typeface="Verdana"/>
                <a:cs typeface="Verdana"/>
              </a:rPr>
              <a:t>'</a:t>
            </a:r>
            <a:r>
              <a:rPr sz="3200" spc="-335" dirty="0">
                <a:solidFill>
                  <a:srgbClr val="FFFFFF"/>
                </a:solidFill>
                <a:latin typeface="Verdana"/>
                <a:cs typeface="Verdana"/>
              </a:rPr>
              <a:t>R</a:t>
            </a:r>
            <a:r>
              <a:rPr sz="3200" spc="160" dirty="0">
                <a:solidFill>
                  <a:srgbClr val="FFFFFF"/>
                </a:solidFill>
                <a:latin typeface="Verdana"/>
                <a:cs typeface="Verdana"/>
              </a:rPr>
              <a:t>A</a:t>
            </a:r>
            <a:r>
              <a:rPr sz="3200" spc="-705" dirty="0">
                <a:solidFill>
                  <a:srgbClr val="FFFFFF"/>
                </a:solidFill>
                <a:latin typeface="Verdana"/>
                <a:cs typeface="Verdana"/>
              </a:rPr>
              <a:t>T</a:t>
            </a:r>
            <a:r>
              <a:rPr sz="3200" spc="-245" dirty="0">
                <a:solidFill>
                  <a:srgbClr val="FFFFFF"/>
                </a:solidFill>
                <a:latin typeface="Verdana"/>
                <a:cs typeface="Verdana"/>
              </a:rPr>
              <a:t>I</a:t>
            </a:r>
            <a:r>
              <a:rPr sz="3200" spc="-484" dirty="0">
                <a:solidFill>
                  <a:srgbClr val="FFFFFF"/>
                </a:solidFill>
                <a:latin typeface="Verdana"/>
                <a:cs typeface="Verdana"/>
              </a:rPr>
              <a:t>N</a:t>
            </a:r>
            <a:r>
              <a:rPr sz="3200" spc="245" dirty="0">
                <a:solidFill>
                  <a:srgbClr val="FFFFFF"/>
                </a:solidFill>
                <a:latin typeface="Verdana"/>
                <a:cs typeface="Verdana"/>
              </a:rPr>
              <a:t>G</a:t>
            </a:r>
            <a:r>
              <a:rPr sz="3200" spc="-290" dirty="0">
                <a:solidFill>
                  <a:srgbClr val="FFFFFF"/>
                </a:solidFill>
                <a:latin typeface="Verdana"/>
                <a:cs typeface="Verdana"/>
              </a:rPr>
              <a:t>'</a:t>
            </a:r>
            <a:r>
              <a:rPr sz="3200" spc="-570" dirty="0">
                <a:solidFill>
                  <a:srgbClr val="FFFFFF"/>
                </a:solidFill>
                <a:latin typeface="Verdana"/>
                <a:cs typeface="Verdana"/>
              </a:rPr>
              <a:t>:</a:t>
            </a:r>
            <a:endParaRPr sz="3200">
              <a:latin typeface="Verdana"/>
              <a:cs typeface="Verdana"/>
            </a:endParaRPr>
          </a:p>
        </p:txBody>
      </p:sp>
      <p:pic>
        <p:nvPicPr>
          <p:cNvPr id="10" name="object 10"/>
          <p:cNvPicPr/>
          <p:nvPr/>
        </p:nvPicPr>
        <p:blipFill>
          <a:blip r:embed="rId2" cstate="print"/>
          <a:stretch>
            <a:fillRect/>
          </a:stretch>
        </p:blipFill>
        <p:spPr>
          <a:xfrm>
            <a:off x="10216895" y="173736"/>
            <a:ext cx="1975103" cy="582168"/>
          </a:xfrm>
          <a:prstGeom prst="rect">
            <a:avLst/>
          </a:prstGeom>
        </p:spPr>
      </p:pic>
      <p:pic>
        <p:nvPicPr>
          <p:cNvPr id="2050" name="Picture 2">
            <a:extLst>
              <a:ext uri="{FF2B5EF4-FFF2-40B4-BE49-F238E27FC236}">
                <a16:creationId xmlns:a16="http://schemas.microsoft.com/office/drawing/2014/main" id="{55F7CFA1-5CBD-95BB-B4A0-6B5BD5A7AD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772" y="2259683"/>
            <a:ext cx="5446169" cy="35213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72967" y="725423"/>
            <a:ext cx="6647180" cy="960119"/>
          </a:xfrm>
          <a:custGeom>
            <a:avLst/>
            <a:gdLst/>
            <a:ahLst/>
            <a:cxnLst/>
            <a:rect l="l" t="t" r="r" b="b"/>
            <a:pathLst>
              <a:path w="6647180" h="960119">
                <a:moveTo>
                  <a:pt x="0" y="160020"/>
                </a:moveTo>
                <a:lnTo>
                  <a:pt x="8127" y="109347"/>
                </a:lnTo>
                <a:lnTo>
                  <a:pt x="30861" y="65531"/>
                </a:lnTo>
                <a:lnTo>
                  <a:pt x="65531" y="30861"/>
                </a:lnTo>
                <a:lnTo>
                  <a:pt x="109473" y="8127"/>
                </a:lnTo>
                <a:lnTo>
                  <a:pt x="160019" y="0"/>
                </a:lnTo>
                <a:lnTo>
                  <a:pt x="6487159" y="0"/>
                </a:lnTo>
                <a:lnTo>
                  <a:pt x="6537706" y="8127"/>
                </a:lnTo>
                <a:lnTo>
                  <a:pt x="6581648" y="30861"/>
                </a:lnTo>
                <a:lnTo>
                  <a:pt x="6616318" y="65531"/>
                </a:lnTo>
                <a:lnTo>
                  <a:pt x="6639052" y="109347"/>
                </a:lnTo>
                <a:lnTo>
                  <a:pt x="6647180" y="160020"/>
                </a:lnTo>
                <a:lnTo>
                  <a:pt x="6647180" y="799846"/>
                </a:lnTo>
                <a:lnTo>
                  <a:pt x="6639052" y="850518"/>
                </a:lnTo>
                <a:lnTo>
                  <a:pt x="6616318" y="894334"/>
                </a:lnTo>
                <a:lnTo>
                  <a:pt x="6581648" y="929004"/>
                </a:lnTo>
                <a:lnTo>
                  <a:pt x="6537706" y="951738"/>
                </a:lnTo>
                <a:lnTo>
                  <a:pt x="6487159" y="959865"/>
                </a:lnTo>
                <a:lnTo>
                  <a:pt x="160019" y="959865"/>
                </a:lnTo>
                <a:lnTo>
                  <a:pt x="109473" y="951738"/>
                </a:lnTo>
                <a:lnTo>
                  <a:pt x="65531" y="929004"/>
                </a:lnTo>
                <a:lnTo>
                  <a:pt x="30861" y="894334"/>
                </a:lnTo>
                <a:lnTo>
                  <a:pt x="8127" y="850518"/>
                </a:lnTo>
                <a:lnTo>
                  <a:pt x="0" y="799846"/>
                </a:lnTo>
                <a:lnTo>
                  <a:pt x="0" y="160020"/>
                </a:lnTo>
                <a:close/>
              </a:path>
            </a:pathLst>
          </a:custGeom>
          <a:ln w="18288">
            <a:solidFill>
              <a:srgbClr val="C41F0D"/>
            </a:solidFill>
          </a:ln>
        </p:spPr>
        <p:txBody>
          <a:bodyPr wrap="square" lIns="0" tIns="0" rIns="0" bIns="0" rtlCol="0"/>
          <a:lstStyle/>
          <a:p>
            <a:endParaRPr/>
          </a:p>
        </p:txBody>
      </p:sp>
      <p:sp>
        <p:nvSpPr>
          <p:cNvPr id="3" name="object 3"/>
          <p:cNvSpPr txBox="1"/>
          <p:nvPr/>
        </p:nvSpPr>
        <p:spPr>
          <a:xfrm>
            <a:off x="7722234" y="1883029"/>
            <a:ext cx="4300855" cy="2878993"/>
          </a:xfrm>
          <a:prstGeom prst="rect">
            <a:avLst/>
          </a:prstGeom>
        </p:spPr>
        <p:txBody>
          <a:bodyPr vert="horz" wrap="square" lIns="0" tIns="135890" rIns="0" bIns="0" rtlCol="0">
            <a:spAutoFit/>
          </a:bodyPr>
          <a:lstStyle/>
          <a:p>
            <a:pPr marL="241300" indent="-228600">
              <a:lnSpc>
                <a:spcPct val="100000"/>
              </a:lnSpc>
              <a:spcBef>
                <a:spcPts val="1070"/>
              </a:spcBef>
              <a:buFont typeface="Arial MT"/>
              <a:buChar char="•"/>
              <a:tabLst>
                <a:tab pos="241300" algn="l"/>
              </a:tabLst>
            </a:pPr>
            <a:r>
              <a:rPr sz="3300" b="1" dirty="0">
                <a:solidFill>
                  <a:srgbClr val="FFFFFF"/>
                </a:solidFill>
                <a:latin typeface="Calibri"/>
                <a:cs typeface="Calibri"/>
              </a:rPr>
              <a:t>Conclusion</a:t>
            </a:r>
            <a:r>
              <a:rPr sz="2400" b="1" dirty="0">
                <a:solidFill>
                  <a:srgbClr val="FFFFFF"/>
                </a:solidFill>
                <a:latin typeface="Calibri"/>
                <a:cs typeface="Calibri"/>
              </a:rPr>
              <a:t>:</a:t>
            </a:r>
            <a:endParaRPr lang="en-US" sz="2400" b="1" dirty="0">
              <a:solidFill>
                <a:srgbClr val="FFFFFF"/>
              </a:solidFill>
              <a:latin typeface="Calibri"/>
              <a:cs typeface="Calibri"/>
            </a:endParaRPr>
          </a:p>
          <a:p>
            <a:pPr marL="241300" indent="-228600">
              <a:lnSpc>
                <a:spcPct val="100000"/>
              </a:lnSpc>
              <a:spcBef>
                <a:spcPts val="1070"/>
              </a:spcBef>
              <a:buFont typeface="Arial MT"/>
              <a:buChar char="•"/>
              <a:tabLst>
                <a:tab pos="241300" algn="l"/>
              </a:tabLst>
            </a:pPr>
            <a:endParaRPr sz="2400" dirty="0">
              <a:latin typeface="Calibri"/>
              <a:cs typeface="Calibri"/>
            </a:endParaRPr>
          </a:p>
          <a:p>
            <a:pPr algn="l"/>
            <a:r>
              <a:rPr lang="en-US" sz="1600" b="0" i="0" dirty="0">
                <a:solidFill>
                  <a:srgbClr val="212121"/>
                </a:solidFill>
                <a:effectLst/>
                <a:highlight>
                  <a:srgbClr val="FFFFFF"/>
                </a:highlight>
                <a:latin typeface="Roboto" panose="02000000000000000000" pitchFamily="2" charset="0"/>
              </a:rPr>
              <a:t>The majority of restaurants have ratings ranging from 4.0 to 4.2, approximately.</a:t>
            </a:r>
          </a:p>
          <a:p>
            <a:pPr algn="l"/>
            <a:endParaRPr lang="en-US" sz="1600" b="0" i="0" dirty="0">
              <a:solidFill>
                <a:srgbClr val="212121"/>
              </a:solidFill>
              <a:effectLst/>
              <a:highlight>
                <a:srgbClr val="FFFFFF"/>
              </a:highlight>
              <a:latin typeface="Roboto" panose="02000000000000000000" pitchFamily="2" charset="0"/>
            </a:endParaRPr>
          </a:p>
          <a:p>
            <a:pPr algn="l"/>
            <a:r>
              <a:rPr lang="en-US" sz="1600" b="0" i="0" dirty="0">
                <a:solidFill>
                  <a:srgbClr val="212121"/>
                </a:solidFill>
                <a:effectLst/>
                <a:highlight>
                  <a:srgbClr val="FFFFFF"/>
                </a:highlight>
                <a:latin typeface="Roboto" panose="02000000000000000000" pitchFamily="2" charset="0"/>
              </a:rPr>
              <a:t>The cost for two individuals at the restaurants typically falls within the range of 200 to 350, with the maximum cost occasionally reaching up to 600.</a:t>
            </a:r>
          </a:p>
        </p:txBody>
      </p:sp>
      <p:sp>
        <p:nvSpPr>
          <p:cNvPr id="4" name="object 4"/>
          <p:cNvSpPr/>
          <p:nvPr/>
        </p:nvSpPr>
        <p:spPr>
          <a:xfrm>
            <a:off x="816863" y="1652016"/>
            <a:ext cx="1804670" cy="436245"/>
          </a:xfrm>
          <a:custGeom>
            <a:avLst/>
            <a:gdLst/>
            <a:ahLst/>
            <a:cxnLst/>
            <a:rect l="l" t="t" r="r" b="b"/>
            <a:pathLst>
              <a:path w="1804670" h="436244">
                <a:moveTo>
                  <a:pt x="0" y="72644"/>
                </a:moveTo>
                <a:lnTo>
                  <a:pt x="5676" y="44323"/>
                </a:lnTo>
                <a:lnTo>
                  <a:pt x="21183" y="21336"/>
                </a:lnTo>
                <a:lnTo>
                  <a:pt x="44157" y="5714"/>
                </a:lnTo>
                <a:lnTo>
                  <a:pt x="72313" y="0"/>
                </a:lnTo>
                <a:lnTo>
                  <a:pt x="1731772" y="0"/>
                </a:lnTo>
                <a:lnTo>
                  <a:pt x="1759966" y="5714"/>
                </a:lnTo>
                <a:lnTo>
                  <a:pt x="1782953" y="21336"/>
                </a:lnTo>
                <a:lnTo>
                  <a:pt x="1798447" y="44323"/>
                </a:lnTo>
                <a:lnTo>
                  <a:pt x="1804162" y="72644"/>
                </a:lnTo>
                <a:lnTo>
                  <a:pt x="1804162" y="363220"/>
                </a:lnTo>
                <a:lnTo>
                  <a:pt x="1798447" y="391541"/>
                </a:lnTo>
                <a:lnTo>
                  <a:pt x="1782953" y="414528"/>
                </a:lnTo>
                <a:lnTo>
                  <a:pt x="1759966" y="430149"/>
                </a:lnTo>
                <a:lnTo>
                  <a:pt x="1731772" y="435863"/>
                </a:lnTo>
                <a:lnTo>
                  <a:pt x="72313" y="435863"/>
                </a:lnTo>
                <a:lnTo>
                  <a:pt x="44157" y="430149"/>
                </a:lnTo>
                <a:lnTo>
                  <a:pt x="21183" y="414528"/>
                </a:lnTo>
                <a:lnTo>
                  <a:pt x="5676" y="391541"/>
                </a:lnTo>
                <a:lnTo>
                  <a:pt x="0" y="363220"/>
                </a:lnTo>
                <a:lnTo>
                  <a:pt x="0" y="72644"/>
                </a:lnTo>
                <a:close/>
              </a:path>
            </a:pathLst>
          </a:custGeom>
          <a:ln w="18288">
            <a:solidFill>
              <a:srgbClr val="C41F0D"/>
            </a:solidFill>
          </a:ln>
        </p:spPr>
        <p:txBody>
          <a:bodyPr wrap="square" lIns="0" tIns="0" rIns="0" bIns="0" rtlCol="0"/>
          <a:lstStyle/>
          <a:p>
            <a:endParaRPr/>
          </a:p>
        </p:txBody>
      </p:sp>
      <p:sp>
        <p:nvSpPr>
          <p:cNvPr id="5" name="object 5"/>
          <p:cNvSpPr txBox="1"/>
          <p:nvPr/>
        </p:nvSpPr>
        <p:spPr>
          <a:xfrm>
            <a:off x="1062634" y="1674621"/>
            <a:ext cx="1280795" cy="299720"/>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b="1" u="heavy" spc="-95" dirty="0">
                <a:solidFill>
                  <a:srgbClr val="FFFFFF"/>
                </a:solidFill>
                <a:uFill>
                  <a:solidFill>
                    <a:srgbClr val="000000"/>
                  </a:solidFill>
                </a:uFill>
                <a:latin typeface="Calibri"/>
                <a:cs typeface="Calibri"/>
              </a:rPr>
              <a:t>B</a:t>
            </a:r>
            <a:r>
              <a:rPr sz="1800" b="1" u="heavy" spc="-30" dirty="0">
                <a:solidFill>
                  <a:srgbClr val="FFFFFF"/>
                </a:solidFill>
                <a:uFill>
                  <a:solidFill>
                    <a:srgbClr val="000000"/>
                  </a:solidFill>
                </a:uFill>
                <a:latin typeface="Calibri"/>
                <a:cs typeface="Calibri"/>
              </a:rPr>
              <a:t>T</a:t>
            </a:r>
            <a:r>
              <a:rPr sz="1800" b="1" u="heavy" dirty="0">
                <a:solidFill>
                  <a:srgbClr val="FFFFFF"/>
                </a:solidFill>
                <a:uFill>
                  <a:solidFill>
                    <a:srgbClr val="000000"/>
                  </a:solidFill>
                </a:uFill>
                <a:latin typeface="Calibri"/>
                <a:cs typeface="Calibri"/>
              </a:rPr>
              <a:t>M</a:t>
            </a:r>
            <a:r>
              <a:rPr sz="1800" b="1" u="heavy" spc="-40" dirty="0">
                <a:solidFill>
                  <a:srgbClr val="FFFFFF"/>
                </a:solidFill>
                <a:uFill>
                  <a:solidFill>
                    <a:srgbClr val="000000"/>
                  </a:solidFill>
                </a:uFill>
                <a:latin typeface="Calibri"/>
                <a:cs typeface="Calibri"/>
              </a:rPr>
              <a:t> </a:t>
            </a:r>
            <a:r>
              <a:rPr sz="1800" b="1" u="heavy" spc="-35" dirty="0">
                <a:solidFill>
                  <a:srgbClr val="FFFFFF"/>
                </a:solidFill>
                <a:uFill>
                  <a:solidFill>
                    <a:srgbClr val="000000"/>
                  </a:solidFill>
                </a:uFill>
                <a:latin typeface="Calibri"/>
                <a:cs typeface="Calibri"/>
              </a:rPr>
              <a:t>A</a:t>
            </a:r>
            <a:r>
              <a:rPr sz="1800" b="1" u="heavy" spc="-65" dirty="0">
                <a:solidFill>
                  <a:srgbClr val="FFFFFF"/>
                </a:solidFill>
                <a:uFill>
                  <a:solidFill>
                    <a:srgbClr val="000000"/>
                  </a:solidFill>
                </a:uFill>
                <a:latin typeface="Calibri"/>
                <a:cs typeface="Calibri"/>
              </a:rPr>
              <a:t>r</a:t>
            </a:r>
            <a:r>
              <a:rPr sz="1800" b="1" u="heavy" spc="5" dirty="0">
                <a:solidFill>
                  <a:srgbClr val="FFFFFF"/>
                </a:solidFill>
                <a:uFill>
                  <a:solidFill>
                    <a:srgbClr val="000000"/>
                  </a:solidFill>
                </a:uFill>
                <a:latin typeface="Calibri"/>
                <a:cs typeface="Calibri"/>
              </a:rPr>
              <a:t>e</a:t>
            </a:r>
            <a:r>
              <a:rPr sz="1800" b="1" u="heavy" spc="-25" dirty="0">
                <a:solidFill>
                  <a:srgbClr val="FFFFFF"/>
                </a:solidFill>
                <a:uFill>
                  <a:solidFill>
                    <a:srgbClr val="000000"/>
                  </a:solidFill>
                </a:uFill>
                <a:latin typeface="Calibri"/>
                <a:cs typeface="Calibri"/>
              </a:rPr>
              <a:t>a</a:t>
            </a:r>
            <a:r>
              <a:rPr sz="1800" b="1" u="heavy" dirty="0">
                <a:solidFill>
                  <a:srgbClr val="FFFFFF"/>
                </a:solidFill>
                <a:uFill>
                  <a:solidFill>
                    <a:srgbClr val="000000"/>
                  </a:solidFill>
                </a:uFill>
                <a:latin typeface="Calibri"/>
                <a:cs typeface="Calibri"/>
              </a:rPr>
              <a:t>:</a:t>
            </a:r>
            <a:endParaRPr sz="1800">
              <a:latin typeface="Calibri"/>
              <a:cs typeface="Calibri"/>
            </a:endParaRPr>
          </a:p>
        </p:txBody>
      </p:sp>
      <p:sp>
        <p:nvSpPr>
          <p:cNvPr id="7" name="object 7"/>
          <p:cNvSpPr txBox="1">
            <a:spLocks noGrp="1"/>
          </p:cNvSpPr>
          <p:nvPr>
            <p:ph type="title"/>
          </p:nvPr>
        </p:nvSpPr>
        <p:spPr>
          <a:xfrm>
            <a:off x="4161790" y="944626"/>
            <a:ext cx="463550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FF"/>
                </a:solidFill>
                <a:latin typeface="Times New Roman"/>
                <a:cs typeface="Times New Roman"/>
              </a:rPr>
              <a:t>A</a:t>
            </a:r>
            <a:r>
              <a:rPr sz="2400" b="1" spc="-15" dirty="0">
                <a:solidFill>
                  <a:srgbClr val="FFFFFF"/>
                </a:solidFill>
                <a:latin typeface="Times New Roman"/>
                <a:cs typeface="Times New Roman"/>
              </a:rPr>
              <a:t>R</a:t>
            </a:r>
            <a:r>
              <a:rPr sz="2400" b="1" dirty="0">
                <a:solidFill>
                  <a:srgbClr val="FFFFFF"/>
                </a:solidFill>
                <a:latin typeface="Times New Roman"/>
                <a:cs typeface="Times New Roman"/>
              </a:rPr>
              <a:t>E</a:t>
            </a:r>
            <a:r>
              <a:rPr sz="2400" b="1" spc="-5" dirty="0">
                <a:solidFill>
                  <a:srgbClr val="FFFFFF"/>
                </a:solidFill>
                <a:latin typeface="Times New Roman"/>
                <a:cs typeface="Times New Roman"/>
              </a:rPr>
              <a:t>A</a:t>
            </a:r>
            <a:r>
              <a:rPr sz="2400" b="1" spc="-150" dirty="0">
                <a:solidFill>
                  <a:srgbClr val="FFFFFF"/>
                </a:solidFill>
                <a:latin typeface="Times New Roman"/>
                <a:cs typeface="Times New Roman"/>
              </a:rPr>
              <a:t> </a:t>
            </a:r>
            <a:r>
              <a:rPr sz="2400" b="1" spc="-5" dirty="0">
                <a:solidFill>
                  <a:srgbClr val="FFFFFF"/>
                </a:solidFill>
                <a:latin typeface="Times New Roman"/>
                <a:cs typeface="Times New Roman"/>
              </a:rPr>
              <a:t>WI</a:t>
            </a:r>
            <a:r>
              <a:rPr sz="2400" b="1" spc="5" dirty="0">
                <a:solidFill>
                  <a:srgbClr val="FFFFFF"/>
                </a:solidFill>
                <a:latin typeface="Times New Roman"/>
                <a:cs typeface="Times New Roman"/>
              </a:rPr>
              <a:t>S</a:t>
            </a:r>
            <a:r>
              <a:rPr sz="2400" b="1" dirty="0">
                <a:solidFill>
                  <a:srgbClr val="FFFFFF"/>
                </a:solidFill>
                <a:latin typeface="Times New Roman"/>
                <a:cs typeface="Times New Roman"/>
              </a:rPr>
              <a:t>E</a:t>
            </a:r>
            <a:r>
              <a:rPr sz="2400" b="1" spc="-20" dirty="0">
                <a:solidFill>
                  <a:srgbClr val="FFFFFF"/>
                </a:solidFill>
                <a:latin typeface="Times New Roman"/>
                <a:cs typeface="Times New Roman"/>
              </a:rPr>
              <a:t> </a:t>
            </a:r>
            <a:r>
              <a:rPr sz="2400" b="1" spc="-5" dirty="0">
                <a:solidFill>
                  <a:srgbClr val="FFFFFF"/>
                </a:solidFill>
                <a:latin typeface="Times New Roman"/>
                <a:cs typeface="Times New Roman"/>
              </a:rPr>
              <a:t>CO</a:t>
            </a:r>
            <a:r>
              <a:rPr sz="2400" b="1" dirty="0">
                <a:solidFill>
                  <a:srgbClr val="FFFFFF"/>
                </a:solidFill>
                <a:latin typeface="Times New Roman"/>
                <a:cs typeface="Times New Roman"/>
              </a:rPr>
              <a:t>ST</a:t>
            </a:r>
            <a:r>
              <a:rPr sz="2400" b="1" spc="-185" dirty="0">
                <a:solidFill>
                  <a:srgbClr val="FFFFFF"/>
                </a:solidFill>
                <a:latin typeface="Times New Roman"/>
                <a:cs typeface="Times New Roman"/>
              </a:rPr>
              <a:t> </a:t>
            </a:r>
            <a:r>
              <a:rPr sz="2400" b="1" spc="-5" dirty="0">
                <a:solidFill>
                  <a:srgbClr val="FFFFFF"/>
                </a:solidFill>
                <a:latin typeface="Times New Roman"/>
                <a:cs typeface="Times New Roman"/>
              </a:rPr>
              <a:t>A</a:t>
            </a:r>
            <a:r>
              <a:rPr sz="2400" b="1" spc="-15" dirty="0">
                <a:solidFill>
                  <a:srgbClr val="FFFFFF"/>
                </a:solidFill>
                <a:latin typeface="Times New Roman"/>
                <a:cs typeface="Times New Roman"/>
              </a:rPr>
              <a:t>N</a:t>
            </a:r>
            <a:r>
              <a:rPr sz="2400" b="1" spc="-5" dirty="0">
                <a:solidFill>
                  <a:srgbClr val="FFFFFF"/>
                </a:solidFill>
                <a:latin typeface="Times New Roman"/>
                <a:cs typeface="Times New Roman"/>
              </a:rPr>
              <a:t>D</a:t>
            </a:r>
            <a:r>
              <a:rPr sz="2400" b="1" spc="15" dirty="0">
                <a:solidFill>
                  <a:srgbClr val="FFFFFF"/>
                </a:solidFill>
                <a:latin typeface="Times New Roman"/>
                <a:cs typeface="Times New Roman"/>
              </a:rPr>
              <a:t> </a:t>
            </a:r>
            <a:r>
              <a:rPr sz="2400" b="1" spc="-5" dirty="0">
                <a:solidFill>
                  <a:srgbClr val="FFFFFF"/>
                </a:solidFill>
                <a:latin typeface="Times New Roman"/>
                <a:cs typeface="Times New Roman"/>
              </a:rPr>
              <a:t>R</a:t>
            </a:r>
            <a:r>
              <a:rPr sz="2400" b="1" spc="-185" dirty="0">
                <a:solidFill>
                  <a:srgbClr val="FFFFFF"/>
                </a:solidFill>
                <a:latin typeface="Times New Roman"/>
                <a:cs typeface="Times New Roman"/>
              </a:rPr>
              <a:t>A</a:t>
            </a:r>
            <a:r>
              <a:rPr sz="2400" b="1" dirty="0">
                <a:solidFill>
                  <a:srgbClr val="FFFFFF"/>
                </a:solidFill>
                <a:latin typeface="Times New Roman"/>
                <a:cs typeface="Times New Roman"/>
              </a:rPr>
              <a:t>T</a:t>
            </a:r>
            <a:r>
              <a:rPr sz="2400" b="1" spc="-5" dirty="0">
                <a:solidFill>
                  <a:srgbClr val="FFFFFF"/>
                </a:solidFill>
                <a:latin typeface="Times New Roman"/>
                <a:cs typeface="Times New Roman"/>
              </a:rPr>
              <a:t>ING</a:t>
            </a:r>
            <a:endParaRPr sz="2400">
              <a:latin typeface="Times New Roman"/>
              <a:cs typeface="Times New Roman"/>
            </a:endParaRPr>
          </a:p>
        </p:txBody>
      </p:sp>
      <p:pic>
        <p:nvPicPr>
          <p:cNvPr id="8" name="object 8"/>
          <p:cNvPicPr/>
          <p:nvPr/>
        </p:nvPicPr>
        <p:blipFill>
          <a:blip r:embed="rId2" cstate="print"/>
          <a:stretch>
            <a:fillRect/>
          </a:stretch>
        </p:blipFill>
        <p:spPr>
          <a:xfrm>
            <a:off x="10216895" y="0"/>
            <a:ext cx="1975103" cy="579120"/>
          </a:xfrm>
          <a:prstGeom prst="rect">
            <a:avLst/>
          </a:prstGeom>
        </p:spPr>
      </p:pic>
      <p:pic>
        <p:nvPicPr>
          <p:cNvPr id="3074" name="Picture 2">
            <a:extLst>
              <a:ext uri="{FF2B5EF4-FFF2-40B4-BE49-F238E27FC236}">
                <a16:creationId xmlns:a16="http://schemas.microsoft.com/office/drawing/2014/main" id="{09F82FE8-C437-2442-797E-E9CB7388A1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29496"/>
            <a:ext cx="3091635" cy="237648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F7DABA3-D201-543B-EE93-9F227146B8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2653" y="2829496"/>
            <a:ext cx="3091635" cy="24163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8322" y="781050"/>
            <a:ext cx="6354445" cy="757555"/>
          </a:xfrm>
          <a:prstGeom prst="rect">
            <a:avLst/>
          </a:prstGeom>
        </p:spPr>
        <p:txBody>
          <a:bodyPr vert="horz" wrap="square" lIns="0" tIns="12700" rIns="0" bIns="0" rtlCol="0">
            <a:spAutoFit/>
          </a:bodyPr>
          <a:lstStyle/>
          <a:p>
            <a:pPr marL="1466850" marR="5080" indent="-1454150">
              <a:lnSpc>
                <a:spcPct val="100000"/>
              </a:lnSpc>
              <a:spcBef>
                <a:spcPts val="100"/>
              </a:spcBef>
            </a:pPr>
            <a:r>
              <a:rPr sz="2400" b="1" dirty="0">
                <a:solidFill>
                  <a:srgbClr val="FFFFFF"/>
                </a:solidFill>
                <a:latin typeface="Times New Roman"/>
                <a:cs typeface="Times New Roman"/>
              </a:rPr>
              <a:t>2.</a:t>
            </a:r>
            <a:r>
              <a:rPr sz="2400" b="1" spc="-145" dirty="0">
                <a:solidFill>
                  <a:srgbClr val="FFFFFF"/>
                </a:solidFill>
                <a:latin typeface="Times New Roman"/>
                <a:cs typeface="Times New Roman"/>
              </a:rPr>
              <a:t> </a:t>
            </a:r>
            <a:r>
              <a:rPr sz="2400" b="1" spc="-5" dirty="0">
                <a:solidFill>
                  <a:srgbClr val="FFFFFF"/>
                </a:solidFill>
                <a:latin typeface="Times New Roman"/>
                <a:cs typeface="Times New Roman"/>
              </a:rPr>
              <a:t>A</a:t>
            </a:r>
            <a:r>
              <a:rPr sz="2400" b="1" spc="-15" dirty="0">
                <a:solidFill>
                  <a:srgbClr val="FFFFFF"/>
                </a:solidFill>
                <a:latin typeface="Times New Roman"/>
                <a:cs typeface="Times New Roman"/>
              </a:rPr>
              <a:t>R</a:t>
            </a:r>
            <a:r>
              <a:rPr sz="2400" b="1" dirty="0">
                <a:solidFill>
                  <a:srgbClr val="FFFFFF"/>
                </a:solidFill>
                <a:latin typeface="Times New Roman"/>
                <a:cs typeface="Times New Roman"/>
              </a:rPr>
              <a:t>E</a:t>
            </a:r>
            <a:r>
              <a:rPr sz="2400" b="1" spc="-10" dirty="0">
                <a:solidFill>
                  <a:srgbClr val="FFFFFF"/>
                </a:solidFill>
                <a:latin typeface="Times New Roman"/>
                <a:cs typeface="Times New Roman"/>
              </a:rPr>
              <a:t>A-</a:t>
            </a:r>
            <a:r>
              <a:rPr sz="2400" b="1" spc="-5" dirty="0">
                <a:solidFill>
                  <a:srgbClr val="FFFFFF"/>
                </a:solidFill>
                <a:latin typeface="Times New Roman"/>
                <a:cs typeface="Times New Roman"/>
              </a:rPr>
              <a:t>WI</a:t>
            </a:r>
            <a:r>
              <a:rPr sz="2400" b="1" dirty="0">
                <a:solidFill>
                  <a:srgbClr val="FFFFFF"/>
                </a:solidFill>
                <a:latin typeface="Times New Roman"/>
                <a:cs typeface="Times New Roman"/>
              </a:rPr>
              <a:t>SE</a:t>
            </a:r>
            <a:r>
              <a:rPr sz="2400" b="1" spc="-135" dirty="0">
                <a:solidFill>
                  <a:srgbClr val="FFFFFF"/>
                </a:solidFill>
                <a:latin typeface="Times New Roman"/>
                <a:cs typeface="Times New Roman"/>
              </a:rPr>
              <a:t> </a:t>
            </a:r>
            <a:r>
              <a:rPr sz="2400" b="1" spc="-35" dirty="0">
                <a:solidFill>
                  <a:srgbClr val="FFFFFF"/>
                </a:solidFill>
                <a:latin typeface="Times New Roman"/>
                <a:cs typeface="Times New Roman"/>
              </a:rPr>
              <a:t>ANA</a:t>
            </a:r>
            <a:r>
              <a:rPr sz="2400" b="1" spc="-235" dirty="0">
                <a:solidFill>
                  <a:srgbClr val="FFFFFF"/>
                </a:solidFill>
                <a:latin typeface="Times New Roman"/>
                <a:cs typeface="Times New Roman"/>
              </a:rPr>
              <a:t>L</a:t>
            </a:r>
            <a:r>
              <a:rPr sz="2400" b="1" spc="-35" dirty="0">
                <a:solidFill>
                  <a:srgbClr val="FFFFFF"/>
                </a:solidFill>
                <a:latin typeface="Times New Roman"/>
                <a:cs typeface="Times New Roman"/>
              </a:rPr>
              <a:t>Y</a:t>
            </a:r>
            <a:r>
              <a:rPr sz="2400" b="1" spc="-20" dirty="0">
                <a:solidFill>
                  <a:srgbClr val="FFFFFF"/>
                </a:solidFill>
                <a:latin typeface="Times New Roman"/>
                <a:cs typeface="Times New Roman"/>
              </a:rPr>
              <a:t>S</a:t>
            </a:r>
            <a:r>
              <a:rPr sz="2400" b="1" spc="-30" dirty="0">
                <a:solidFill>
                  <a:srgbClr val="FFFFFF"/>
                </a:solidFill>
                <a:latin typeface="Times New Roman"/>
                <a:cs typeface="Times New Roman"/>
              </a:rPr>
              <a:t>I</a:t>
            </a:r>
            <a:r>
              <a:rPr sz="2400" b="1" spc="-5" dirty="0">
                <a:solidFill>
                  <a:srgbClr val="FFFFFF"/>
                </a:solidFill>
                <a:latin typeface="Times New Roman"/>
                <a:cs typeface="Times New Roman"/>
              </a:rPr>
              <a:t>S</a:t>
            </a:r>
            <a:r>
              <a:rPr sz="2400" b="1" spc="-45" dirty="0">
                <a:solidFill>
                  <a:srgbClr val="FFFFFF"/>
                </a:solidFill>
                <a:latin typeface="Times New Roman"/>
                <a:cs typeface="Times New Roman"/>
              </a:rPr>
              <a:t> </a:t>
            </a:r>
            <a:r>
              <a:rPr sz="2400" b="1" spc="50" dirty="0">
                <a:solidFill>
                  <a:srgbClr val="FFFFFF"/>
                </a:solidFill>
                <a:latin typeface="Times New Roman"/>
                <a:cs typeface="Times New Roman"/>
              </a:rPr>
              <a:t>O</a:t>
            </a:r>
            <a:r>
              <a:rPr sz="2400" b="1" spc="-5" dirty="0">
                <a:solidFill>
                  <a:srgbClr val="FFFFFF"/>
                </a:solidFill>
                <a:latin typeface="Times New Roman"/>
                <a:cs typeface="Times New Roman"/>
              </a:rPr>
              <a:t>N</a:t>
            </a:r>
            <a:r>
              <a:rPr sz="2400" b="1" spc="90" dirty="0">
                <a:solidFill>
                  <a:srgbClr val="FFFFFF"/>
                </a:solidFill>
                <a:latin typeface="Times New Roman"/>
                <a:cs typeface="Times New Roman"/>
              </a:rPr>
              <a:t> </a:t>
            </a:r>
            <a:r>
              <a:rPr sz="2400" b="1" spc="-35" dirty="0">
                <a:solidFill>
                  <a:srgbClr val="FFFFFF"/>
                </a:solidFill>
                <a:latin typeface="Times New Roman"/>
                <a:cs typeface="Times New Roman"/>
              </a:rPr>
              <a:t>‘</a:t>
            </a:r>
            <a:r>
              <a:rPr sz="2400" b="1" spc="-30" dirty="0">
                <a:solidFill>
                  <a:srgbClr val="FFFFFF"/>
                </a:solidFill>
                <a:latin typeface="Times New Roman"/>
                <a:cs typeface="Times New Roman"/>
              </a:rPr>
              <a:t>R</a:t>
            </a:r>
            <a:r>
              <a:rPr sz="2400" b="1" spc="-200" dirty="0">
                <a:solidFill>
                  <a:srgbClr val="FFFFFF"/>
                </a:solidFill>
                <a:latin typeface="Times New Roman"/>
                <a:cs typeface="Times New Roman"/>
              </a:rPr>
              <a:t>A</a:t>
            </a:r>
            <a:r>
              <a:rPr sz="2400" b="1" spc="-20" dirty="0">
                <a:solidFill>
                  <a:srgbClr val="FFFFFF"/>
                </a:solidFill>
                <a:latin typeface="Times New Roman"/>
                <a:cs typeface="Times New Roman"/>
              </a:rPr>
              <a:t>T</a:t>
            </a:r>
            <a:r>
              <a:rPr sz="2400" b="1" spc="-25" dirty="0">
                <a:solidFill>
                  <a:srgbClr val="FFFFFF"/>
                </a:solidFill>
                <a:latin typeface="Times New Roman"/>
                <a:cs typeface="Times New Roman"/>
              </a:rPr>
              <a:t>I</a:t>
            </a:r>
            <a:r>
              <a:rPr sz="2400" b="1" spc="-30" dirty="0">
                <a:solidFill>
                  <a:srgbClr val="FFFFFF"/>
                </a:solidFill>
                <a:latin typeface="Times New Roman"/>
                <a:cs typeface="Times New Roman"/>
              </a:rPr>
              <a:t>N</a:t>
            </a:r>
            <a:r>
              <a:rPr sz="2400" b="1" spc="-45" dirty="0">
                <a:solidFill>
                  <a:srgbClr val="FFFFFF"/>
                </a:solidFill>
                <a:latin typeface="Times New Roman"/>
                <a:cs typeface="Times New Roman"/>
              </a:rPr>
              <a:t>G</a:t>
            </a:r>
            <a:r>
              <a:rPr sz="2400" b="1" dirty="0">
                <a:solidFill>
                  <a:srgbClr val="FFFFFF"/>
                </a:solidFill>
                <a:latin typeface="Times New Roman"/>
                <a:cs typeface="Times New Roman"/>
              </a:rPr>
              <a:t>’</a:t>
            </a:r>
            <a:r>
              <a:rPr sz="2400" b="1" spc="-250" dirty="0">
                <a:solidFill>
                  <a:srgbClr val="FFFFFF"/>
                </a:solidFill>
                <a:latin typeface="Times New Roman"/>
                <a:cs typeface="Times New Roman"/>
              </a:rPr>
              <a:t> </a:t>
            </a:r>
            <a:r>
              <a:rPr sz="2400" b="1" spc="60" dirty="0">
                <a:solidFill>
                  <a:srgbClr val="FFFFFF"/>
                </a:solidFill>
                <a:latin typeface="Times New Roman"/>
                <a:cs typeface="Times New Roman"/>
              </a:rPr>
              <a:t>AND  </a:t>
            </a:r>
            <a:r>
              <a:rPr sz="2400" b="1" spc="-35" dirty="0">
                <a:solidFill>
                  <a:srgbClr val="FFFFFF"/>
                </a:solidFill>
                <a:latin typeface="Times New Roman"/>
                <a:cs typeface="Times New Roman"/>
              </a:rPr>
              <a:t>‘C</a:t>
            </a:r>
            <a:r>
              <a:rPr sz="2400" b="1" spc="-25" dirty="0">
                <a:solidFill>
                  <a:srgbClr val="FFFFFF"/>
                </a:solidFill>
                <a:latin typeface="Times New Roman"/>
                <a:cs typeface="Times New Roman"/>
              </a:rPr>
              <a:t>O</a:t>
            </a:r>
            <a:r>
              <a:rPr sz="2400" b="1" spc="-20" dirty="0">
                <a:solidFill>
                  <a:srgbClr val="FFFFFF"/>
                </a:solidFill>
                <a:latin typeface="Times New Roman"/>
                <a:cs typeface="Times New Roman"/>
              </a:rPr>
              <a:t>ST</a:t>
            </a:r>
            <a:r>
              <a:rPr sz="2400" b="1" spc="-25" dirty="0">
                <a:solidFill>
                  <a:srgbClr val="FFFFFF"/>
                </a:solidFill>
                <a:latin typeface="Times New Roman"/>
                <a:cs typeface="Times New Roman"/>
              </a:rPr>
              <a:t>_</a:t>
            </a:r>
            <a:r>
              <a:rPr sz="2400" b="1" spc="-55" dirty="0">
                <a:solidFill>
                  <a:srgbClr val="FFFFFF"/>
                </a:solidFill>
                <a:latin typeface="Times New Roman"/>
                <a:cs typeface="Times New Roman"/>
              </a:rPr>
              <a:t>F</a:t>
            </a:r>
            <a:r>
              <a:rPr sz="2400" b="1" spc="-25" dirty="0">
                <a:solidFill>
                  <a:srgbClr val="FFFFFF"/>
                </a:solidFill>
                <a:latin typeface="Times New Roman"/>
                <a:cs typeface="Times New Roman"/>
              </a:rPr>
              <a:t>O</a:t>
            </a:r>
            <a:r>
              <a:rPr sz="2400" b="1" spc="-35" dirty="0">
                <a:solidFill>
                  <a:srgbClr val="FFFFFF"/>
                </a:solidFill>
                <a:latin typeface="Times New Roman"/>
                <a:cs typeface="Times New Roman"/>
              </a:rPr>
              <a:t>R</a:t>
            </a:r>
            <a:r>
              <a:rPr sz="2400" b="1" spc="-25" dirty="0">
                <a:solidFill>
                  <a:srgbClr val="FFFFFF"/>
                </a:solidFill>
                <a:latin typeface="Times New Roman"/>
                <a:cs typeface="Times New Roman"/>
              </a:rPr>
              <a:t>_</a:t>
            </a:r>
            <a:r>
              <a:rPr sz="2400" b="1" spc="-20" dirty="0">
                <a:solidFill>
                  <a:srgbClr val="FFFFFF"/>
                </a:solidFill>
                <a:latin typeface="Times New Roman"/>
                <a:cs typeface="Times New Roman"/>
              </a:rPr>
              <a:t>T</a:t>
            </a:r>
            <a:r>
              <a:rPr sz="2400" b="1" spc="-30" dirty="0">
                <a:solidFill>
                  <a:srgbClr val="FFFFFF"/>
                </a:solidFill>
                <a:latin typeface="Times New Roman"/>
                <a:cs typeface="Times New Roman"/>
              </a:rPr>
              <a:t>W</a:t>
            </a:r>
            <a:r>
              <a:rPr sz="2400" b="1" dirty="0">
                <a:solidFill>
                  <a:srgbClr val="FFFFFF"/>
                </a:solidFill>
                <a:latin typeface="Times New Roman"/>
                <a:cs typeface="Times New Roman"/>
              </a:rPr>
              <a:t>O</a:t>
            </a:r>
            <a:r>
              <a:rPr sz="2400" b="1" spc="175" dirty="0">
                <a:solidFill>
                  <a:srgbClr val="FFFFFF"/>
                </a:solidFill>
                <a:latin typeface="Times New Roman"/>
                <a:cs typeface="Times New Roman"/>
              </a:rPr>
              <a:t> </a:t>
            </a:r>
            <a:r>
              <a:rPr sz="2400" b="1" spc="-10" dirty="0">
                <a:solidFill>
                  <a:srgbClr val="FFFFFF"/>
                </a:solidFill>
                <a:latin typeface="Times New Roman"/>
                <a:cs typeface="Times New Roman"/>
              </a:rPr>
              <a:t>(</a:t>
            </a:r>
            <a:r>
              <a:rPr sz="2400" b="1" dirty="0">
                <a:solidFill>
                  <a:srgbClr val="FFFFFF"/>
                </a:solidFill>
                <a:latin typeface="Times New Roman"/>
                <a:cs typeface="Times New Roman"/>
              </a:rPr>
              <a:t>₹</a:t>
            </a:r>
            <a:r>
              <a:rPr sz="2400" b="1" spc="-10" dirty="0">
                <a:solidFill>
                  <a:srgbClr val="FFFFFF"/>
                </a:solidFill>
                <a:latin typeface="Times New Roman"/>
                <a:cs typeface="Times New Roman"/>
              </a:rPr>
              <a:t>)</a:t>
            </a:r>
            <a:r>
              <a:rPr sz="2400" b="1" dirty="0">
                <a:solidFill>
                  <a:srgbClr val="FFFFFF"/>
                </a:solidFill>
                <a:latin typeface="Times New Roman"/>
                <a:cs typeface="Times New Roman"/>
              </a:rPr>
              <a:t>’</a:t>
            </a:r>
            <a:r>
              <a:rPr sz="2400" b="1" spc="-204" dirty="0">
                <a:solidFill>
                  <a:srgbClr val="FFFFFF"/>
                </a:solidFill>
                <a:latin typeface="Times New Roman"/>
                <a:cs typeface="Times New Roman"/>
              </a:rPr>
              <a:t> </a:t>
            </a:r>
            <a:r>
              <a:rPr sz="2400" b="1" dirty="0">
                <a:solidFill>
                  <a:srgbClr val="FFFFFF"/>
                </a:solidFill>
                <a:latin typeface="Times New Roman"/>
                <a:cs typeface="Times New Roman"/>
              </a:rPr>
              <a:t>:</a:t>
            </a:r>
            <a:endParaRPr sz="2400">
              <a:latin typeface="Times New Roman"/>
              <a:cs typeface="Times New Roman"/>
            </a:endParaRPr>
          </a:p>
        </p:txBody>
      </p:sp>
      <p:sp>
        <p:nvSpPr>
          <p:cNvPr id="3" name="object 3"/>
          <p:cNvSpPr txBox="1"/>
          <p:nvPr/>
        </p:nvSpPr>
        <p:spPr>
          <a:xfrm>
            <a:off x="7722234" y="1883029"/>
            <a:ext cx="4297680" cy="2632772"/>
          </a:xfrm>
          <a:prstGeom prst="rect">
            <a:avLst/>
          </a:prstGeom>
        </p:spPr>
        <p:txBody>
          <a:bodyPr vert="horz" wrap="square" lIns="0" tIns="135890" rIns="0" bIns="0" rtlCol="0">
            <a:spAutoFit/>
          </a:bodyPr>
          <a:lstStyle/>
          <a:p>
            <a:pPr marL="241300" indent="-228600">
              <a:lnSpc>
                <a:spcPct val="100000"/>
              </a:lnSpc>
              <a:spcBef>
                <a:spcPts val="1070"/>
              </a:spcBef>
              <a:buFont typeface="Arial MT"/>
              <a:buChar char="•"/>
              <a:tabLst>
                <a:tab pos="241300" algn="l"/>
              </a:tabLst>
            </a:pPr>
            <a:r>
              <a:rPr sz="3300" b="1" dirty="0">
                <a:solidFill>
                  <a:srgbClr val="FFFFFF"/>
                </a:solidFill>
                <a:latin typeface="Calibri"/>
                <a:cs typeface="Calibri"/>
              </a:rPr>
              <a:t>Conclusion</a:t>
            </a:r>
            <a:r>
              <a:rPr sz="2400" b="1" dirty="0">
                <a:solidFill>
                  <a:srgbClr val="FFFFFF"/>
                </a:solidFill>
                <a:latin typeface="Calibri"/>
                <a:cs typeface="Calibri"/>
              </a:rPr>
              <a:t>:</a:t>
            </a:r>
            <a:endParaRPr lang="en-US" sz="2400" b="1" dirty="0">
              <a:solidFill>
                <a:srgbClr val="FFFFFF"/>
              </a:solidFill>
              <a:latin typeface="Calibri"/>
              <a:cs typeface="Calibri"/>
            </a:endParaRPr>
          </a:p>
          <a:p>
            <a:pPr marL="241300" indent="-228600">
              <a:lnSpc>
                <a:spcPct val="100000"/>
              </a:lnSpc>
              <a:spcBef>
                <a:spcPts val="1070"/>
              </a:spcBef>
              <a:buFont typeface="Arial MT"/>
              <a:buChar char="•"/>
              <a:tabLst>
                <a:tab pos="241300" algn="l"/>
              </a:tabLst>
            </a:pPr>
            <a:endParaRPr sz="2400" dirty="0">
              <a:latin typeface="Calibri"/>
              <a:cs typeface="Calibri"/>
            </a:endParaRPr>
          </a:p>
          <a:p>
            <a:pPr algn="l"/>
            <a:r>
              <a:rPr lang="en-US" sz="1600" b="0" i="0" dirty="0">
                <a:solidFill>
                  <a:srgbClr val="212121"/>
                </a:solidFill>
                <a:effectLst/>
                <a:highlight>
                  <a:srgbClr val="FFFFFF"/>
                </a:highlight>
                <a:latin typeface="Roboto" panose="02000000000000000000" pitchFamily="2" charset="0"/>
              </a:rPr>
              <a:t>The majority of restaurants in the dataset have a rating of 4.0 or higher, approximately.</a:t>
            </a:r>
          </a:p>
          <a:p>
            <a:pPr algn="l"/>
            <a:endParaRPr lang="en-US" sz="1600" b="0" i="0" dirty="0">
              <a:solidFill>
                <a:srgbClr val="212121"/>
              </a:solidFill>
              <a:effectLst/>
              <a:highlight>
                <a:srgbClr val="FFFFFF"/>
              </a:highlight>
              <a:latin typeface="Roboto" panose="02000000000000000000" pitchFamily="2" charset="0"/>
            </a:endParaRPr>
          </a:p>
          <a:p>
            <a:pPr algn="l"/>
            <a:r>
              <a:rPr lang="en-US" sz="1600" b="0" i="0" dirty="0">
                <a:solidFill>
                  <a:srgbClr val="212121"/>
                </a:solidFill>
                <a:effectLst/>
                <a:highlight>
                  <a:srgbClr val="FFFFFF"/>
                </a:highlight>
                <a:latin typeface="Roboto" panose="02000000000000000000" pitchFamily="2" charset="0"/>
              </a:rPr>
              <a:t>The cost for two people typically ranges from 300 to 400, with some restaurants having a maximum cost of 800.</a:t>
            </a:r>
          </a:p>
        </p:txBody>
      </p:sp>
      <p:sp>
        <p:nvSpPr>
          <p:cNvPr id="4" name="object 4"/>
          <p:cNvSpPr/>
          <p:nvPr/>
        </p:nvSpPr>
        <p:spPr>
          <a:xfrm>
            <a:off x="816863" y="1652016"/>
            <a:ext cx="1804670" cy="436245"/>
          </a:xfrm>
          <a:custGeom>
            <a:avLst/>
            <a:gdLst/>
            <a:ahLst/>
            <a:cxnLst/>
            <a:rect l="l" t="t" r="r" b="b"/>
            <a:pathLst>
              <a:path w="1804670" h="436244">
                <a:moveTo>
                  <a:pt x="0" y="72644"/>
                </a:moveTo>
                <a:lnTo>
                  <a:pt x="5676" y="44323"/>
                </a:lnTo>
                <a:lnTo>
                  <a:pt x="21183" y="21336"/>
                </a:lnTo>
                <a:lnTo>
                  <a:pt x="44157" y="5714"/>
                </a:lnTo>
                <a:lnTo>
                  <a:pt x="72313" y="0"/>
                </a:lnTo>
                <a:lnTo>
                  <a:pt x="1731772" y="0"/>
                </a:lnTo>
                <a:lnTo>
                  <a:pt x="1759966" y="5714"/>
                </a:lnTo>
                <a:lnTo>
                  <a:pt x="1782953" y="21336"/>
                </a:lnTo>
                <a:lnTo>
                  <a:pt x="1798447" y="44323"/>
                </a:lnTo>
                <a:lnTo>
                  <a:pt x="1804162" y="72644"/>
                </a:lnTo>
                <a:lnTo>
                  <a:pt x="1804162" y="363220"/>
                </a:lnTo>
                <a:lnTo>
                  <a:pt x="1798447" y="391541"/>
                </a:lnTo>
                <a:lnTo>
                  <a:pt x="1782953" y="414528"/>
                </a:lnTo>
                <a:lnTo>
                  <a:pt x="1759966" y="430149"/>
                </a:lnTo>
                <a:lnTo>
                  <a:pt x="1731772" y="435863"/>
                </a:lnTo>
                <a:lnTo>
                  <a:pt x="72313" y="435863"/>
                </a:lnTo>
                <a:lnTo>
                  <a:pt x="44157" y="430149"/>
                </a:lnTo>
                <a:lnTo>
                  <a:pt x="21183" y="414528"/>
                </a:lnTo>
                <a:lnTo>
                  <a:pt x="5676" y="391541"/>
                </a:lnTo>
                <a:lnTo>
                  <a:pt x="0" y="363220"/>
                </a:lnTo>
                <a:lnTo>
                  <a:pt x="0" y="72644"/>
                </a:lnTo>
                <a:close/>
              </a:path>
            </a:pathLst>
          </a:custGeom>
          <a:ln w="18288">
            <a:solidFill>
              <a:srgbClr val="C41F0D"/>
            </a:solidFill>
          </a:ln>
        </p:spPr>
        <p:txBody>
          <a:bodyPr wrap="square" lIns="0" tIns="0" rIns="0" bIns="0" rtlCol="0"/>
          <a:lstStyle/>
          <a:p>
            <a:endParaRPr/>
          </a:p>
        </p:txBody>
      </p:sp>
      <p:sp>
        <p:nvSpPr>
          <p:cNvPr id="5" name="object 5"/>
          <p:cNvSpPr txBox="1"/>
          <p:nvPr/>
        </p:nvSpPr>
        <p:spPr>
          <a:xfrm>
            <a:off x="1091285" y="1674621"/>
            <a:ext cx="1235075" cy="299720"/>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b="1" u="heavy" dirty="0">
                <a:solidFill>
                  <a:srgbClr val="FFFFFF"/>
                </a:solidFill>
                <a:uFill>
                  <a:solidFill>
                    <a:srgbClr val="000000"/>
                  </a:solidFill>
                </a:uFill>
                <a:latin typeface="Calibri"/>
                <a:cs typeface="Calibri"/>
              </a:rPr>
              <a:t>H</a:t>
            </a:r>
            <a:r>
              <a:rPr sz="1800" b="1" u="heavy" spc="-15" dirty="0">
                <a:solidFill>
                  <a:srgbClr val="FFFFFF"/>
                </a:solidFill>
                <a:uFill>
                  <a:solidFill>
                    <a:srgbClr val="000000"/>
                  </a:solidFill>
                </a:uFill>
                <a:latin typeface="Calibri"/>
                <a:cs typeface="Calibri"/>
              </a:rPr>
              <a:t>S</a:t>
            </a:r>
            <a:r>
              <a:rPr sz="1800" b="1" u="heavy" dirty="0">
                <a:solidFill>
                  <a:srgbClr val="FFFFFF"/>
                </a:solidFill>
                <a:uFill>
                  <a:solidFill>
                    <a:srgbClr val="000000"/>
                  </a:solidFill>
                </a:uFill>
                <a:latin typeface="Calibri"/>
                <a:cs typeface="Calibri"/>
              </a:rPr>
              <a:t>R</a:t>
            </a:r>
            <a:r>
              <a:rPr sz="1800" b="1" u="heavy" spc="-35" dirty="0">
                <a:solidFill>
                  <a:srgbClr val="FFFFFF"/>
                </a:solidFill>
                <a:uFill>
                  <a:solidFill>
                    <a:srgbClr val="000000"/>
                  </a:solidFill>
                </a:uFill>
                <a:latin typeface="Calibri"/>
                <a:cs typeface="Calibri"/>
              </a:rPr>
              <a:t> A</a:t>
            </a:r>
            <a:r>
              <a:rPr sz="1800" b="1" u="heavy" spc="-65" dirty="0">
                <a:solidFill>
                  <a:srgbClr val="FFFFFF"/>
                </a:solidFill>
                <a:uFill>
                  <a:solidFill>
                    <a:srgbClr val="000000"/>
                  </a:solidFill>
                </a:uFill>
                <a:latin typeface="Calibri"/>
                <a:cs typeface="Calibri"/>
              </a:rPr>
              <a:t>r</a:t>
            </a:r>
            <a:r>
              <a:rPr sz="1800" b="1" u="heavy" spc="5" dirty="0">
                <a:solidFill>
                  <a:srgbClr val="FFFFFF"/>
                </a:solidFill>
                <a:uFill>
                  <a:solidFill>
                    <a:srgbClr val="000000"/>
                  </a:solidFill>
                </a:uFill>
                <a:latin typeface="Calibri"/>
                <a:cs typeface="Calibri"/>
              </a:rPr>
              <a:t>e</a:t>
            </a:r>
            <a:r>
              <a:rPr sz="1800" b="1" u="heavy" spc="-25" dirty="0">
                <a:solidFill>
                  <a:srgbClr val="FFFFFF"/>
                </a:solidFill>
                <a:uFill>
                  <a:solidFill>
                    <a:srgbClr val="000000"/>
                  </a:solidFill>
                </a:uFill>
                <a:latin typeface="Calibri"/>
                <a:cs typeface="Calibri"/>
              </a:rPr>
              <a:t>a</a:t>
            </a:r>
            <a:r>
              <a:rPr sz="1800" b="1" u="heavy" dirty="0">
                <a:solidFill>
                  <a:srgbClr val="FFFFFF"/>
                </a:solidFill>
                <a:uFill>
                  <a:solidFill>
                    <a:srgbClr val="000000"/>
                  </a:solidFill>
                </a:uFill>
                <a:latin typeface="Calibri"/>
                <a:cs typeface="Calibri"/>
              </a:rPr>
              <a:t>:</a:t>
            </a:r>
            <a:endParaRPr sz="1800">
              <a:latin typeface="Calibri"/>
              <a:cs typeface="Calibri"/>
            </a:endParaRPr>
          </a:p>
        </p:txBody>
      </p:sp>
      <p:pic>
        <p:nvPicPr>
          <p:cNvPr id="7" name="object 7"/>
          <p:cNvPicPr/>
          <p:nvPr/>
        </p:nvPicPr>
        <p:blipFill>
          <a:blip r:embed="rId2" cstate="print"/>
          <a:stretch>
            <a:fillRect/>
          </a:stretch>
        </p:blipFill>
        <p:spPr>
          <a:xfrm>
            <a:off x="10034016" y="152400"/>
            <a:ext cx="1972055" cy="579120"/>
          </a:xfrm>
          <a:prstGeom prst="rect">
            <a:avLst/>
          </a:prstGeom>
        </p:spPr>
      </p:pic>
      <p:pic>
        <p:nvPicPr>
          <p:cNvPr id="4106" name="Picture 10">
            <a:extLst>
              <a:ext uri="{FF2B5EF4-FFF2-40B4-BE49-F238E27FC236}">
                <a16:creationId xmlns:a16="http://schemas.microsoft.com/office/drawing/2014/main" id="{F0D04698-3F99-B38F-E3C1-0F9BE7E3F9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8514" y="2592738"/>
            <a:ext cx="3190473" cy="2436463"/>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8E4F9BA7-1926-C134-31AF-8960712A38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795" y="2575727"/>
            <a:ext cx="3191789" cy="24534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2663" y="569721"/>
            <a:ext cx="6354445" cy="757555"/>
          </a:xfrm>
          <a:prstGeom prst="rect">
            <a:avLst/>
          </a:prstGeom>
        </p:spPr>
        <p:txBody>
          <a:bodyPr vert="horz" wrap="square" lIns="0" tIns="12700" rIns="0" bIns="0" rtlCol="0">
            <a:spAutoFit/>
          </a:bodyPr>
          <a:lstStyle/>
          <a:p>
            <a:pPr marL="1466850" marR="5080" indent="-1454150">
              <a:lnSpc>
                <a:spcPct val="100000"/>
              </a:lnSpc>
              <a:spcBef>
                <a:spcPts val="100"/>
              </a:spcBef>
            </a:pPr>
            <a:r>
              <a:rPr sz="2400" b="1" dirty="0">
                <a:solidFill>
                  <a:srgbClr val="FFFFFF"/>
                </a:solidFill>
                <a:latin typeface="Times New Roman"/>
                <a:cs typeface="Times New Roman"/>
              </a:rPr>
              <a:t>2.</a:t>
            </a:r>
            <a:r>
              <a:rPr sz="2400" b="1" spc="-145" dirty="0">
                <a:solidFill>
                  <a:srgbClr val="FFFFFF"/>
                </a:solidFill>
                <a:latin typeface="Times New Roman"/>
                <a:cs typeface="Times New Roman"/>
              </a:rPr>
              <a:t> </a:t>
            </a:r>
            <a:r>
              <a:rPr sz="2400" b="1" spc="-5" dirty="0">
                <a:solidFill>
                  <a:srgbClr val="FFFFFF"/>
                </a:solidFill>
                <a:latin typeface="Times New Roman"/>
                <a:cs typeface="Times New Roman"/>
              </a:rPr>
              <a:t>A</a:t>
            </a:r>
            <a:r>
              <a:rPr sz="2400" b="1" spc="-15" dirty="0">
                <a:solidFill>
                  <a:srgbClr val="FFFFFF"/>
                </a:solidFill>
                <a:latin typeface="Times New Roman"/>
                <a:cs typeface="Times New Roman"/>
              </a:rPr>
              <a:t>R</a:t>
            </a:r>
            <a:r>
              <a:rPr sz="2400" b="1" dirty="0">
                <a:solidFill>
                  <a:srgbClr val="FFFFFF"/>
                </a:solidFill>
                <a:latin typeface="Times New Roman"/>
                <a:cs typeface="Times New Roman"/>
              </a:rPr>
              <a:t>E</a:t>
            </a:r>
            <a:r>
              <a:rPr sz="2400" b="1" spc="-10" dirty="0">
                <a:solidFill>
                  <a:srgbClr val="FFFFFF"/>
                </a:solidFill>
                <a:latin typeface="Times New Roman"/>
                <a:cs typeface="Times New Roman"/>
              </a:rPr>
              <a:t>A-</a:t>
            </a:r>
            <a:r>
              <a:rPr sz="2400" b="1" spc="-5" dirty="0">
                <a:solidFill>
                  <a:srgbClr val="FFFFFF"/>
                </a:solidFill>
                <a:latin typeface="Times New Roman"/>
                <a:cs typeface="Times New Roman"/>
              </a:rPr>
              <a:t>WI</a:t>
            </a:r>
            <a:r>
              <a:rPr sz="2400" b="1" dirty="0">
                <a:solidFill>
                  <a:srgbClr val="FFFFFF"/>
                </a:solidFill>
                <a:latin typeface="Times New Roman"/>
                <a:cs typeface="Times New Roman"/>
              </a:rPr>
              <a:t>SE</a:t>
            </a:r>
            <a:r>
              <a:rPr sz="2400" b="1" spc="-135" dirty="0">
                <a:solidFill>
                  <a:srgbClr val="FFFFFF"/>
                </a:solidFill>
                <a:latin typeface="Times New Roman"/>
                <a:cs typeface="Times New Roman"/>
              </a:rPr>
              <a:t> </a:t>
            </a:r>
            <a:r>
              <a:rPr sz="2400" b="1" spc="-35" dirty="0">
                <a:solidFill>
                  <a:srgbClr val="FFFFFF"/>
                </a:solidFill>
                <a:latin typeface="Times New Roman"/>
                <a:cs typeface="Times New Roman"/>
              </a:rPr>
              <a:t>ANA</a:t>
            </a:r>
            <a:r>
              <a:rPr sz="2400" b="1" spc="-235" dirty="0">
                <a:solidFill>
                  <a:srgbClr val="FFFFFF"/>
                </a:solidFill>
                <a:latin typeface="Times New Roman"/>
                <a:cs typeface="Times New Roman"/>
              </a:rPr>
              <a:t>L</a:t>
            </a:r>
            <a:r>
              <a:rPr sz="2400" b="1" spc="-35" dirty="0">
                <a:solidFill>
                  <a:srgbClr val="FFFFFF"/>
                </a:solidFill>
                <a:latin typeface="Times New Roman"/>
                <a:cs typeface="Times New Roman"/>
              </a:rPr>
              <a:t>Y</a:t>
            </a:r>
            <a:r>
              <a:rPr sz="2400" b="1" spc="-20" dirty="0">
                <a:solidFill>
                  <a:srgbClr val="FFFFFF"/>
                </a:solidFill>
                <a:latin typeface="Times New Roman"/>
                <a:cs typeface="Times New Roman"/>
              </a:rPr>
              <a:t>S</a:t>
            </a:r>
            <a:r>
              <a:rPr sz="2400" b="1" spc="-30" dirty="0">
                <a:solidFill>
                  <a:srgbClr val="FFFFFF"/>
                </a:solidFill>
                <a:latin typeface="Times New Roman"/>
                <a:cs typeface="Times New Roman"/>
              </a:rPr>
              <a:t>I</a:t>
            </a:r>
            <a:r>
              <a:rPr sz="2400" b="1" spc="-5" dirty="0">
                <a:solidFill>
                  <a:srgbClr val="FFFFFF"/>
                </a:solidFill>
                <a:latin typeface="Times New Roman"/>
                <a:cs typeface="Times New Roman"/>
              </a:rPr>
              <a:t>S</a:t>
            </a:r>
            <a:r>
              <a:rPr sz="2400" b="1" spc="-45" dirty="0">
                <a:solidFill>
                  <a:srgbClr val="FFFFFF"/>
                </a:solidFill>
                <a:latin typeface="Times New Roman"/>
                <a:cs typeface="Times New Roman"/>
              </a:rPr>
              <a:t> </a:t>
            </a:r>
            <a:r>
              <a:rPr sz="2400" b="1" spc="50" dirty="0">
                <a:solidFill>
                  <a:srgbClr val="FFFFFF"/>
                </a:solidFill>
                <a:latin typeface="Times New Roman"/>
                <a:cs typeface="Times New Roman"/>
              </a:rPr>
              <a:t>O</a:t>
            </a:r>
            <a:r>
              <a:rPr sz="2400" b="1" spc="-5" dirty="0">
                <a:solidFill>
                  <a:srgbClr val="FFFFFF"/>
                </a:solidFill>
                <a:latin typeface="Times New Roman"/>
                <a:cs typeface="Times New Roman"/>
              </a:rPr>
              <a:t>N</a:t>
            </a:r>
            <a:r>
              <a:rPr sz="2400" b="1" spc="90" dirty="0">
                <a:solidFill>
                  <a:srgbClr val="FFFFFF"/>
                </a:solidFill>
                <a:latin typeface="Times New Roman"/>
                <a:cs typeface="Times New Roman"/>
              </a:rPr>
              <a:t> </a:t>
            </a:r>
            <a:r>
              <a:rPr sz="2400" b="1" spc="-35" dirty="0">
                <a:solidFill>
                  <a:srgbClr val="FFFFFF"/>
                </a:solidFill>
                <a:latin typeface="Times New Roman"/>
                <a:cs typeface="Times New Roman"/>
              </a:rPr>
              <a:t>‘</a:t>
            </a:r>
            <a:r>
              <a:rPr sz="2400" b="1" spc="-30" dirty="0">
                <a:solidFill>
                  <a:srgbClr val="FFFFFF"/>
                </a:solidFill>
                <a:latin typeface="Times New Roman"/>
                <a:cs typeface="Times New Roman"/>
              </a:rPr>
              <a:t>R</a:t>
            </a:r>
            <a:r>
              <a:rPr sz="2400" b="1" spc="-200" dirty="0">
                <a:solidFill>
                  <a:srgbClr val="FFFFFF"/>
                </a:solidFill>
                <a:latin typeface="Times New Roman"/>
                <a:cs typeface="Times New Roman"/>
              </a:rPr>
              <a:t>A</a:t>
            </a:r>
            <a:r>
              <a:rPr sz="2400" b="1" spc="-20" dirty="0">
                <a:solidFill>
                  <a:srgbClr val="FFFFFF"/>
                </a:solidFill>
                <a:latin typeface="Times New Roman"/>
                <a:cs typeface="Times New Roman"/>
              </a:rPr>
              <a:t>T</a:t>
            </a:r>
            <a:r>
              <a:rPr sz="2400" b="1" spc="-25" dirty="0">
                <a:solidFill>
                  <a:srgbClr val="FFFFFF"/>
                </a:solidFill>
                <a:latin typeface="Times New Roman"/>
                <a:cs typeface="Times New Roman"/>
              </a:rPr>
              <a:t>I</a:t>
            </a:r>
            <a:r>
              <a:rPr sz="2400" b="1" spc="-30" dirty="0">
                <a:solidFill>
                  <a:srgbClr val="FFFFFF"/>
                </a:solidFill>
                <a:latin typeface="Times New Roman"/>
                <a:cs typeface="Times New Roman"/>
              </a:rPr>
              <a:t>N</a:t>
            </a:r>
            <a:r>
              <a:rPr sz="2400" b="1" spc="-45" dirty="0">
                <a:solidFill>
                  <a:srgbClr val="FFFFFF"/>
                </a:solidFill>
                <a:latin typeface="Times New Roman"/>
                <a:cs typeface="Times New Roman"/>
              </a:rPr>
              <a:t>G</a:t>
            </a:r>
            <a:r>
              <a:rPr sz="2400" b="1" dirty="0">
                <a:solidFill>
                  <a:srgbClr val="FFFFFF"/>
                </a:solidFill>
                <a:latin typeface="Times New Roman"/>
                <a:cs typeface="Times New Roman"/>
              </a:rPr>
              <a:t>’</a:t>
            </a:r>
            <a:r>
              <a:rPr sz="2400" b="1" spc="-250" dirty="0">
                <a:solidFill>
                  <a:srgbClr val="FFFFFF"/>
                </a:solidFill>
                <a:latin typeface="Times New Roman"/>
                <a:cs typeface="Times New Roman"/>
              </a:rPr>
              <a:t> </a:t>
            </a:r>
            <a:r>
              <a:rPr sz="2400" b="1" spc="60" dirty="0">
                <a:solidFill>
                  <a:srgbClr val="FFFFFF"/>
                </a:solidFill>
                <a:latin typeface="Times New Roman"/>
                <a:cs typeface="Times New Roman"/>
              </a:rPr>
              <a:t>AND  </a:t>
            </a:r>
            <a:r>
              <a:rPr sz="2400" b="1" spc="-35" dirty="0">
                <a:solidFill>
                  <a:srgbClr val="FFFFFF"/>
                </a:solidFill>
                <a:latin typeface="Times New Roman"/>
                <a:cs typeface="Times New Roman"/>
              </a:rPr>
              <a:t>‘C</a:t>
            </a:r>
            <a:r>
              <a:rPr sz="2400" b="1" spc="-25" dirty="0">
                <a:solidFill>
                  <a:srgbClr val="FFFFFF"/>
                </a:solidFill>
                <a:latin typeface="Times New Roman"/>
                <a:cs typeface="Times New Roman"/>
              </a:rPr>
              <a:t>O</a:t>
            </a:r>
            <a:r>
              <a:rPr sz="2400" b="1" spc="-20" dirty="0">
                <a:solidFill>
                  <a:srgbClr val="FFFFFF"/>
                </a:solidFill>
                <a:latin typeface="Times New Roman"/>
                <a:cs typeface="Times New Roman"/>
              </a:rPr>
              <a:t>ST</a:t>
            </a:r>
            <a:r>
              <a:rPr sz="2400" b="1" spc="-25" dirty="0">
                <a:solidFill>
                  <a:srgbClr val="FFFFFF"/>
                </a:solidFill>
                <a:latin typeface="Times New Roman"/>
                <a:cs typeface="Times New Roman"/>
              </a:rPr>
              <a:t>_</a:t>
            </a:r>
            <a:r>
              <a:rPr sz="2400" b="1" spc="-55" dirty="0">
                <a:solidFill>
                  <a:srgbClr val="FFFFFF"/>
                </a:solidFill>
                <a:latin typeface="Times New Roman"/>
                <a:cs typeface="Times New Roman"/>
              </a:rPr>
              <a:t>F</a:t>
            </a:r>
            <a:r>
              <a:rPr sz="2400" b="1" spc="-25" dirty="0">
                <a:solidFill>
                  <a:srgbClr val="FFFFFF"/>
                </a:solidFill>
                <a:latin typeface="Times New Roman"/>
                <a:cs typeface="Times New Roman"/>
              </a:rPr>
              <a:t>O</a:t>
            </a:r>
            <a:r>
              <a:rPr sz="2400" b="1" spc="-35" dirty="0">
                <a:solidFill>
                  <a:srgbClr val="FFFFFF"/>
                </a:solidFill>
                <a:latin typeface="Times New Roman"/>
                <a:cs typeface="Times New Roman"/>
              </a:rPr>
              <a:t>R</a:t>
            </a:r>
            <a:r>
              <a:rPr sz="2400" b="1" spc="-25" dirty="0">
                <a:solidFill>
                  <a:srgbClr val="FFFFFF"/>
                </a:solidFill>
                <a:latin typeface="Times New Roman"/>
                <a:cs typeface="Times New Roman"/>
              </a:rPr>
              <a:t>_</a:t>
            </a:r>
            <a:r>
              <a:rPr sz="2400" b="1" spc="-20" dirty="0">
                <a:solidFill>
                  <a:srgbClr val="FFFFFF"/>
                </a:solidFill>
                <a:latin typeface="Times New Roman"/>
                <a:cs typeface="Times New Roman"/>
              </a:rPr>
              <a:t>T</a:t>
            </a:r>
            <a:r>
              <a:rPr sz="2400" b="1" spc="-30" dirty="0">
                <a:solidFill>
                  <a:srgbClr val="FFFFFF"/>
                </a:solidFill>
                <a:latin typeface="Times New Roman"/>
                <a:cs typeface="Times New Roman"/>
              </a:rPr>
              <a:t>W</a:t>
            </a:r>
            <a:r>
              <a:rPr sz="2400" b="1" dirty="0">
                <a:solidFill>
                  <a:srgbClr val="FFFFFF"/>
                </a:solidFill>
                <a:latin typeface="Times New Roman"/>
                <a:cs typeface="Times New Roman"/>
              </a:rPr>
              <a:t>O</a:t>
            </a:r>
            <a:r>
              <a:rPr sz="2400" b="1" spc="175" dirty="0">
                <a:solidFill>
                  <a:srgbClr val="FFFFFF"/>
                </a:solidFill>
                <a:latin typeface="Times New Roman"/>
                <a:cs typeface="Times New Roman"/>
              </a:rPr>
              <a:t> </a:t>
            </a:r>
            <a:r>
              <a:rPr sz="2400" b="1" spc="-10" dirty="0">
                <a:solidFill>
                  <a:srgbClr val="FFFFFF"/>
                </a:solidFill>
                <a:latin typeface="Times New Roman"/>
                <a:cs typeface="Times New Roman"/>
              </a:rPr>
              <a:t>(</a:t>
            </a:r>
            <a:r>
              <a:rPr sz="2400" b="1" dirty="0">
                <a:solidFill>
                  <a:srgbClr val="FFFFFF"/>
                </a:solidFill>
                <a:latin typeface="Times New Roman"/>
                <a:cs typeface="Times New Roman"/>
              </a:rPr>
              <a:t>₹</a:t>
            </a:r>
            <a:r>
              <a:rPr sz="2400" b="1" spc="-10" dirty="0">
                <a:solidFill>
                  <a:srgbClr val="FFFFFF"/>
                </a:solidFill>
                <a:latin typeface="Times New Roman"/>
                <a:cs typeface="Times New Roman"/>
              </a:rPr>
              <a:t>)</a:t>
            </a:r>
            <a:r>
              <a:rPr sz="2400" b="1" dirty="0">
                <a:solidFill>
                  <a:srgbClr val="FFFFFF"/>
                </a:solidFill>
                <a:latin typeface="Times New Roman"/>
                <a:cs typeface="Times New Roman"/>
              </a:rPr>
              <a:t>’</a:t>
            </a:r>
            <a:r>
              <a:rPr sz="2400" b="1" spc="-204" dirty="0">
                <a:solidFill>
                  <a:srgbClr val="FFFFFF"/>
                </a:solidFill>
                <a:latin typeface="Times New Roman"/>
                <a:cs typeface="Times New Roman"/>
              </a:rPr>
              <a:t> </a:t>
            </a:r>
            <a:r>
              <a:rPr sz="2400" b="1" dirty="0">
                <a:solidFill>
                  <a:srgbClr val="FFFFFF"/>
                </a:solidFill>
                <a:latin typeface="Times New Roman"/>
                <a:cs typeface="Times New Roman"/>
              </a:rPr>
              <a:t>:</a:t>
            </a:r>
            <a:endParaRPr sz="2400">
              <a:latin typeface="Times New Roman"/>
              <a:cs typeface="Times New Roman"/>
            </a:endParaRPr>
          </a:p>
        </p:txBody>
      </p:sp>
      <p:sp>
        <p:nvSpPr>
          <p:cNvPr id="3" name="object 3"/>
          <p:cNvSpPr txBox="1"/>
          <p:nvPr/>
        </p:nvSpPr>
        <p:spPr>
          <a:xfrm>
            <a:off x="7722234" y="1876705"/>
            <a:ext cx="4300220" cy="4453783"/>
          </a:xfrm>
          <a:prstGeom prst="rect">
            <a:avLst/>
          </a:prstGeom>
        </p:spPr>
        <p:txBody>
          <a:bodyPr vert="horz" wrap="square" lIns="0" tIns="113030" rIns="0" bIns="0" rtlCol="0">
            <a:spAutoFit/>
          </a:bodyPr>
          <a:lstStyle/>
          <a:p>
            <a:pPr marL="241300" indent="-228600">
              <a:lnSpc>
                <a:spcPct val="100000"/>
              </a:lnSpc>
              <a:spcBef>
                <a:spcPts val="890"/>
              </a:spcBef>
              <a:buFont typeface="Arial MT"/>
              <a:buChar char="•"/>
              <a:tabLst>
                <a:tab pos="241300" algn="l"/>
              </a:tabLst>
            </a:pPr>
            <a:r>
              <a:rPr sz="3100" b="1" spc="-10" dirty="0">
                <a:solidFill>
                  <a:srgbClr val="FFFFFF"/>
                </a:solidFill>
                <a:latin typeface="Calibri"/>
                <a:cs typeface="Calibri"/>
              </a:rPr>
              <a:t>Conclusion</a:t>
            </a:r>
            <a:r>
              <a:rPr sz="2200" b="1" spc="-10" dirty="0">
                <a:solidFill>
                  <a:srgbClr val="FFFFFF"/>
                </a:solidFill>
                <a:latin typeface="Calibri"/>
                <a:cs typeface="Calibri"/>
              </a:rPr>
              <a:t>:</a:t>
            </a:r>
            <a:endParaRPr lang="en-US" sz="2200" b="1" spc="-10" dirty="0">
              <a:solidFill>
                <a:srgbClr val="FFFFFF"/>
              </a:solidFill>
              <a:latin typeface="Calibri"/>
              <a:cs typeface="Calibri"/>
            </a:endParaRPr>
          </a:p>
          <a:p>
            <a:pPr marL="241300" indent="-228600">
              <a:lnSpc>
                <a:spcPct val="100000"/>
              </a:lnSpc>
              <a:spcBef>
                <a:spcPts val="890"/>
              </a:spcBef>
              <a:buFont typeface="Arial MT"/>
              <a:buChar char="•"/>
              <a:tabLst>
                <a:tab pos="241300" algn="l"/>
              </a:tabLst>
            </a:pPr>
            <a:endParaRPr lang="en-US" sz="2200" b="1" spc="-10" dirty="0">
              <a:solidFill>
                <a:srgbClr val="FFFFFF"/>
              </a:solidFill>
              <a:latin typeface="Calibri"/>
              <a:cs typeface="Calibri"/>
            </a:endParaRPr>
          </a:p>
          <a:p>
            <a:pPr algn="l"/>
            <a:r>
              <a:rPr lang="en-US" sz="2400" b="0" i="0" dirty="0">
                <a:solidFill>
                  <a:srgbClr val="212121"/>
                </a:solidFill>
                <a:effectLst/>
                <a:highlight>
                  <a:srgbClr val="FFFFFF"/>
                </a:highlight>
                <a:latin typeface="Roboto" panose="020F0502020204030204" pitchFamily="2" charset="0"/>
              </a:rPr>
              <a:t>The majority of restaurants have ratings ranging from 4.0 to 4.3, approximately.</a:t>
            </a:r>
          </a:p>
          <a:p>
            <a:pPr algn="l"/>
            <a:endParaRPr lang="en-US" sz="2400" b="0" i="0" dirty="0">
              <a:solidFill>
                <a:srgbClr val="212121"/>
              </a:solidFill>
              <a:effectLst/>
              <a:highlight>
                <a:srgbClr val="FFFFFF"/>
              </a:highlight>
              <a:latin typeface="Roboto" panose="020F0502020204030204" pitchFamily="2" charset="0"/>
            </a:endParaRPr>
          </a:p>
          <a:p>
            <a:pPr algn="l"/>
            <a:r>
              <a:rPr lang="en-US" sz="2400" b="0" i="0" dirty="0">
                <a:solidFill>
                  <a:srgbClr val="212121"/>
                </a:solidFill>
                <a:effectLst/>
                <a:highlight>
                  <a:srgbClr val="FFFFFF"/>
                </a:highlight>
                <a:latin typeface="Roboto" panose="020F0502020204030204" pitchFamily="2" charset="0"/>
              </a:rPr>
              <a:t>The cost for two people ranges from 200 to 350, with the maximum cost going up to 600.</a:t>
            </a:r>
          </a:p>
          <a:p>
            <a:pPr marL="241300" indent="-228600">
              <a:lnSpc>
                <a:spcPct val="100000"/>
              </a:lnSpc>
              <a:spcBef>
                <a:spcPts val="890"/>
              </a:spcBef>
              <a:buFont typeface="Arial MT"/>
              <a:buChar char="•"/>
              <a:tabLst>
                <a:tab pos="241300" algn="l"/>
              </a:tabLst>
            </a:pPr>
            <a:endParaRPr sz="2200" dirty="0">
              <a:latin typeface="Calibri"/>
              <a:cs typeface="Calibri"/>
            </a:endParaRPr>
          </a:p>
        </p:txBody>
      </p:sp>
      <p:sp>
        <p:nvSpPr>
          <p:cNvPr id="5" name="object 5"/>
          <p:cNvSpPr/>
          <p:nvPr/>
        </p:nvSpPr>
        <p:spPr>
          <a:xfrm>
            <a:off x="655319" y="1685544"/>
            <a:ext cx="2356485" cy="436245"/>
          </a:xfrm>
          <a:custGeom>
            <a:avLst/>
            <a:gdLst/>
            <a:ahLst/>
            <a:cxnLst/>
            <a:rect l="l" t="t" r="r" b="b"/>
            <a:pathLst>
              <a:path w="2356485" h="436244">
                <a:moveTo>
                  <a:pt x="0" y="72643"/>
                </a:moveTo>
                <a:lnTo>
                  <a:pt x="5689" y="44322"/>
                </a:lnTo>
                <a:lnTo>
                  <a:pt x="21209" y="21335"/>
                </a:lnTo>
                <a:lnTo>
                  <a:pt x="44234" y="5714"/>
                </a:lnTo>
                <a:lnTo>
                  <a:pt x="72440" y="0"/>
                </a:lnTo>
                <a:lnTo>
                  <a:pt x="2283714" y="0"/>
                </a:lnTo>
                <a:lnTo>
                  <a:pt x="2311908" y="5714"/>
                </a:lnTo>
                <a:lnTo>
                  <a:pt x="2334895" y="21335"/>
                </a:lnTo>
                <a:lnTo>
                  <a:pt x="2350389" y="44322"/>
                </a:lnTo>
                <a:lnTo>
                  <a:pt x="2356104" y="72643"/>
                </a:lnTo>
                <a:lnTo>
                  <a:pt x="2356104" y="363219"/>
                </a:lnTo>
                <a:lnTo>
                  <a:pt x="2350389" y="391540"/>
                </a:lnTo>
                <a:lnTo>
                  <a:pt x="2334895" y="414527"/>
                </a:lnTo>
                <a:lnTo>
                  <a:pt x="2311908" y="430148"/>
                </a:lnTo>
                <a:lnTo>
                  <a:pt x="2283714" y="435863"/>
                </a:lnTo>
                <a:lnTo>
                  <a:pt x="72440" y="435863"/>
                </a:lnTo>
                <a:lnTo>
                  <a:pt x="44234" y="430148"/>
                </a:lnTo>
                <a:lnTo>
                  <a:pt x="21209" y="414527"/>
                </a:lnTo>
                <a:lnTo>
                  <a:pt x="5689" y="391540"/>
                </a:lnTo>
                <a:lnTo>
                  <a:pt x="0" y="363219"/>
                </a:lnTo>
                <a:lnTo>
                  <a:pt x="0" y="72643"/>
                </a:lnTo>
                <a:close/>
              </a:path>
            </a:pathLst>
          </a:custGeom>
          <a:ln w="18288">
            <a:solidFill>
              <a:srgbClr val="C41F0D"/>
            </a:solidFill>
          </a:ln>
        </p:spPr>
        <p:txBody>
          <a:bodyPr wrap="square" lIns="0" tIns="0" rIns="0" bIns="0" rtlCol="0"/>
          <a:lstStyle/>
          <a:p>
            <a:endParaRPr/>
          </a:p>
        </p:txBody>
      </p:sp>
      <p:sp>
        <p:nvSpPr>
          <p:cNvPr id="6" name="object 6"/>
          <p:cNvSpPr txBox="1"/>
          <p:nvPr/>
        </p:nvSpPr>
        <p:spPr>
          <a:xfrm>
            <a:off x="775208" y="1707007"/>
            <a:ext cx="2055495" cy="299720"/>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b="1" u="heavy" spc="-75" dirty="0">
                <a:solidFill>
                  <a:srgbClr val="FFFFFF"/>
                </a:solidFill>
                <a:uFill>
                  <a:solidFill>
                    <a:srgbClr val="000000"/>
                  </a:solidFill>
                </a:uFill>
                <a:latin typeface="Calibri"/>
                <a:cs typeface="Calibri"/>
              </a:rPr>
              <a:t>K</a:t>
            </a:r>
            <a:r>
              <a:rPr sz="1800" b="1" u="heavy" spc="-10" dirty="0">
                <a:solidFill>
                  <a:srgbClr val="FFFFFF"/>
                </a:solidFill>
                <a:uFill>
                  <a:solidFill>
                    <a:srgbClr val="000000"/>
                  </a:solidFill>
                </a:uFill>
                <a:latin typeface="Calibri"/>
                <a:cs typeface="Calibri"/>
              </a:rPr>
              <a:t>o</a:t>
            </a:r>
            <a:r>
              <a:rPr sz="1800" b="1" u="heavy" spc="-90" dirty="0">
                <a:solidFill>
                  <a:srgbClr val="FFFFFF"/>
                </a:solidFill>
                <a:uFill>
                  <a:solidFill>
                    <a:srgbClr val="000000"/>
                  </a:solidFill>
                </a:uFill>
                <a:latin typeface="Calibri"/>
                <a:cs typeface="Calibri"/>
              </a:rPr>
              <a:t>r</a:t>
            </a:r>
            <a:r>
              <a:rPr sz="1800" b="1" u="heavy" spc="-25" dirty="0">
                <a:solidFill>
                  <a:srgbClr val="FFFFFF"/>
                </a:solidFill>
                <a:uFill>
                  <a:solidFill>
                    <a:srgbClr val="000000"/>
                  </a:solidFill>
                </a:uFill>
                <a:latin typeface="Calibri"/>
                <a:cs typeface="Calibri"/>
              </a:rPr>
              <a:t>am</a:t>
            </a:r>
            <a:r>
              <a:rPr sz="1800" b="1" u="heavy" spc="-30" dirty="0">
                <a:solidFill>
                  <a:srgbClr val="FFFFFF"/>
                </a:solidFill>
                <a:uFill>
                  <a:solidFill>
                    <a:srgbClr val="000000"/>
                  </a:solidFill>
                </a:uFill>
                <a:latin typeface="Calibri"/>
                <a:cs typeface="Calibri"/>
              </a:rPr>
              <a:t>a</a:t>
            </a:r>
            <a:r>
              <a:rPr sz="1800" b="1" u="heavy" spc="-10" dirty="0">
                <a:solidFill>
                  <a:srgbClr val="FFFFFF"/>
                </a:solidFill>
                <a:uFill>
                  <a:solidFill>
                    <a:srgbClr val="000000"/>
                  </a:solidFill>
                </a:uFill>
                <a:latin typeface="Calibri"/>
                <a:cs typeface="Calibri"/>
              </a:rPr>
              <a:t>n</a:t>
            </a:r>
            <a:r>
              <a:rPr sz="1800" b="1" u="heavy" spc="-65" dirty="0">
                <a:solidFill>
                  <a:srgbClr val="FFFFFF"/>
                </a:solidFill>
                <a:uFill>
                  <a:solidFill>
                    <a:srgbClr val="000000"/>
                  </a:solidFill>
                </a:uFill>
                <a:latin typeface="Calibri"/>
                <a:cs typeface="Calibri"/>
              </a:rPr>
              <a:t>g</a:t>
            </a:r>
            <a:r>
              <a:rPr sz="1800" b="1" u="heavy" spc="-25" dirty="0">
                <a:solidFill>
                  <a:srgbClr val="FFFFFF"/>
                </a:solidFill>
                <a:uFill>
                  <a:solidFill>
                    <a:srgbClr val="000000"/>
                  </a:solidFill>
                </a:uFill>
                <a:latin typeface="Calibri"/>
                <a:cs typeface="Calibri"/>
              </a:rPr>
              <a:t>a</a:t>
            </a:r>
            <a:r>
              <a:rPr sz="1800" b="1" u="heavy" spc="-35" dirty="0">
                <a:solidFill>
                  <a:srgbClr val="FFFFFF"/>
                </a:solidFill>
                <a:uFill>
                  <a:solidFill>
                    <a:srgbClr val="000000"/>
                  </a:solidFill>
                </a:uFill>
                <a:latin typeface="Calibri"/>
                <a:cs typeface="Calibri"/>
              </a:rPr>
              <a:t>l</a:t>
            </a:r>
            <a:r>
              <a:rPr sz="1800" b="1" u="heavy" dirty="0">
                <a:solidFill>
                  <a:srgbClr val="FFFFFF"/>
                </a:solidFill>
                <a:uFill>
                  <a:solidFill>
                    <a:srgbClr val="000000"/>
                  </a:solidFill>
                </a:uFill>
                <a:latin typeface="Calibri"/>
                <a:cs typeface="Calibri"/>
              </a:rPr>
              <a:t>a</a:t>
            </a:r>
            <a:r>
              <a:rPr sz="1800" b="1" u="heavy" spc="-100" dirty="0">
                <a:solidFill>
                  <a:srgbClr val="FFFFFF"/>
                </a:solidFill>
                <a:uFill>
                  <a:solidFill>
                    <a:srgbClr val="000000"/>
                  </a:solidFill>
                </a:uFill>
                <a:latin typeface="Calibri"/>
                <a:cs typeface="Calibri"/>
              </a:rPr>
              <a:t> </a:t>
            </a:r>
            <a:r>
              <a:rPr sz="1800" b="1" u="heavy" spc="-35" dirty="0">
                <a:solidFill>
                  <a:srgbClr val="FFFFFF"/>
                </a:solidFill>
                <a:uFill>
                  <a:solidFill>
                    <a:srgbClr val="000000"/>
                  </a:solidFill>
                </a:uFill>
                <a:latin typeface="Calibri"/>
                <a:cs typeface="Calibri"/>
              </a:rPr>
              <a:t>A</a:t>
            </a:r>
            <a:r>
              <a:rPr sz="1800" b="1" u="heavy" spc="-65" dirty="0">
                <a:solidFill>
                  <a:srgbClr val="FFFFFF"/>
                </a:solidFill>
                <a:uFill>
                  <a:solidFill>
                    <a:srgbClr val="000000"/>
                  </a:solidFill>
                </a:uFill>
                <a:latin typeface="Calibri"/>
                <a:cs typeface="Calibri"/>
              </a:rPr>
              <a:t>r</a:t>
            </a:r>
            <a:r>
              <a:rPr sz="1800" b="1" u="heavy" spc="5" dirty="0">
                <a:solidFill>
                  <a:srgbClr val="FFFFFF"/>
                </a:solidFill>
                <a:uFill>
                  <a:solidFill>
                    <a:srgbClr val="000000"/>
                  </a:solidFill>
                </a:uFill>
                <a:latin typeface="Calibri"/>
                <a:cs typeface="Calibri"/>
              </a:rPr>
              <a:t>e</a:t>
            </a:r>
            <a:r>
              <a:rPr sz="1800" b="1" u="heavy" spc="-25" dirty="0">
                <a:solidFill>
                  <a:srgbClr val="FFFFFF"/>
                </a:solidFill>
                <a:uFill>
                  <a:solidFill>
                    <a:srgbClr val="000000"/>
                  </a:solidFill>
                </a:uFill>
                <a:latin typeface="Calibri"/>
                <a:cs typeface="Calibri"/>
              </a:rPr>
              <a:t>a</a:t>
            </a:r>
            <a:r>
              <a:rPr sz="1800" b="1" u="heavy" dirty="0">
                <a:solidFill>
                  <a:srgbClr val="FFFFFF"/>
                </a:solidFill>
                <a:uFill>
                  <a:solidFill>
                    <a:srgbClr val="000000"/>
                  </a:solidFill>
                </a:uFill>
                <a:latin typeface="Calibri"/>
                <a:cs typeface="Calibri"/>
              </a:rPr>
              <a:t>:</a:t>
            </a:r>
            <a:endParaRPr sz="1800">
              <a:latin typeface="Calibri"/>
              <a:cs typeface="Calibri"/>
            </a:endParaRPr>
          </a:p>
        </p:txBody>
      </p:sp>
      <p:sp>
        <p:nvSpPr>
          <p:cNvPr id="8" name="object 8"/>
          <p:cNvSpPr txBox="1"/>
          <p:nvPr/>
        </p:nvSpPr>
        <p:spPr>
          <a:xfrm>
            <a:off x="3440938" y="5608116"/>
            <a:ext cx="5561965" cy="31496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0665" algn="l"/>
                <a:tab pos="241300" algn="l"/>
              </a:tabLst>
            </a:pPr>
            <a:r>
              <a:rPr sz="1900" spc="-10" dirty="0">
                <a:solidFill>
                  <a:srgbClr val="FFFFFF"/>
                </a:solidFill>
                <a:latin typeface="Calibri"/>
                <a:cs typeface="Calibri"/>
              </a:rPr>
              <a:t>.</a:t>
            </a:r>
            <a:endParaRPr sz="1900" dirty="0">
              <a:latin typeface="Calibri"/>
              <a:cs typeface="Calibri"/>
            </a:endParaRPr>
          </a:p>
        </p:txBody>
      </p:sp>
      <p:pic>
        <p:nvPicPr>
          <p:cNvPr id="9" name="object 9"/>
          <p:cNvPicPr/>
          <p:nvPr/>
        </p:nvPicPr>
        <p:blipFill>
          <a:blip r:embed="rId2" cstate="print"/>
          <a:stretch>
            <a:fillRect/>
          </a:stretch>
        </p:blipFill>
        <p:spPr>
          <a:xfrm>
            <a:off x="10064495" y="304800"/>
            <a:ext cx="1975103" cy="579120"/>
          </a:xfrm>
          <a:prstGeom prst="rect">
            <a:avLst/>
          </a:prstGeom>
        </p:spPr>
      </p:pic>
      <p:pic>
        <p:nvPicPr>
          <p:cNvPr id="1026" name="Picture 2">
            <a:extLst>
              <a:ext uri="{FF2B5EF4-FFF2-40B4-BE49-F238E27FC236}">
                <a16:creationId xmlns:a16="http://schemas.microsoft.com/office/drawing/2014/main" id="{EA64BFA7-1EBB-3B3B-4B6A-147A036D82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228" y="2541854"/>
            <a:ext cx="3235853" cy="24873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3EADA41-8EAF-CF6D-6DF2-4684801E27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1015" y="2541985"/>
            <a:ext cx="3235853" cy="24931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28800" y="911352"/>
            <a:ext cx="8059420" cy="1002665"/>
          </a:xfrm>
          <a:custGeom>
            <a:avLst/>
            <a:gdLst/>
            <a:ahLst/>
            <a:cxnLst/>
            <a:rect l="l" t="t" r="r" b="b"/>
            <a:pathLst>
              <a:path w="8059420" h="1002664">
                <a:moveTo>
                  <a:pt x="0" y="167132"/>
                </a:moveTo>
                <a:lnTo>
                  <a:pt x="5968" y="122555"/>
                </a:lnTo>
                <a:lnTo>
                  <a:pt x="22860" y="82803"/>
                </a:lnTo>
                <a:lnTo>
                  <a:pt x="49022" y="48895"/>
                </a:lnTo>
                <a:lnTo>
                  <a:pt x="82931" y="22860"/>
                </a:lnTo>
                <a:lnTo>
                  <a:pt x="122936" y="5969"/>
                </a:lnTo>
                <a:lnTo>
                  <a:pt x="167386" y="0"/>
                </a:lnTo>
                <a:lnTo>
                  <a:pt x="7891526" y="0"/>
                </a:lnTo>
                <a:lnTo>
                  <a:pt x="7935976" y="5969"/>
                </a:lnTo>
                <a:lnTo>
                  <a:pt x="7975981" y="22860"/>
                </a:lnTo>
                <a:lnTo>
                  <a:pt x="8009890" y="48895"/>
                </a:lnTo>
                <a:lnTo>
                  <a:pt x="8036052" y="82803"/>
                </a:lnTo>
                <a:lnTo>
                  <a:pt x="8052943" y="122555"/>
                </a:lnTo>
                <a:lnTo>
                  <a:pt x="8058911" y="167132"/>
                </a:lnTo>
                <a:lnTo>
                  <a:pt x="8058911" y="835151"/>
                </a:lnTo>
                <a:lnTo>
                  <a:pt x="8052943" y="879728"/>
                </a:lnTo>
                <a:lnTo>
                  <a:pt x="8036052" y="919480"/>
                </a:lnTo>
                <a:lnTo>
                  <a:pt x="8009890" y="953388"/>
                </a:lnTo>
                <a:lnTo>
                  <a:pt x="7975981" y="979424"/>
                </a:lnTo>
                <a:lnTo>
                  <a:pt x="7935976" y="996314"/>
                </a:lnTo>
                <a:lnTo>
                  <a:pt x="7891526" y="1002284"/>
                </a:lnTo>
                <a:lnTo>
                  <a:pt x="167386" y="1002284"/>
                </a:lnTo>
                <a:lnTo>
                  <a:pt x="122936" y="996314"/>
                </a:lnTo>
                <a:lnTo>
                  <a:pt x="82931" y="979424"/>
                </a:lnTo>
                <a:lnTo>
                  <a:pt x="49022" y="953388"/>
                </a:lnTo>
                <a:lnTo>
                  <a:pt x="22860" y="919480"/>
                </a:lnTo>
                <a:lnTo>
                  <a:pt x="5968" y="879728"/>
                </a:lnTo>
                <a:lnTo>
                  <a:pt x="0" y="835151"/>
                </a:lnTo>
                <a:lnTo>
                  <a:pt x="0" y="167132"/>
                </a:lnTo>
                <a:close/>
              </a:path>
            </a:pathLst>
          </a:custGeom>
          <a:ln w="18288">
            <a:solidFill>
              <a:srgbClr val="C41F0D"/>
            </a:solidFill>
          </a:ln>
        </p:spPr>
        <p:txBody>
          <a:bodyPr wrap="square" lIns="0" tIns="0" rIns="0" bIns="0" rtlCol="0"/>
          <a:lstStyle/>
          <a:p>
            <a:endParaRPr/>
          </a:p>
        </p:txBody>
      </p:sp>
      <p:sp>
        <p:nvSpPr>
          <p:cNvPr id="3" name="object 3"/>
          <p:cNvSpPr txBox="1">
            <a:spLocks noGrp="1"/>
          </p:cNvSpPr>
          <p:nvPr>
            <p:ph type="title"/>
          </p:nvPr>
        </p:nvSpPr>
        <p:spPr>
          <a:xfrm>
            <a:off x="2032761" y="992251"/>
            <a:ext cx="7021195" cy="757555"/>
          </a:xfrm>
          <a:prstGeom prst="rect">
            <a:avLst/>
          </a:prstGeom>
        </p:spPr>
        <p:txBody>
          <a:bodyPr vert="horz" wrap="square" lIns="0" tIns="12700" rIns="0" bIns="0" rtlCol="0">
            <a:spAutoFit/>
          </a:bodyPr>
          <a:lstStyle/>
          <a:p>
            <a:pPr marL="12700" marR="5080" indent="365760">
              <a:lnSpc>
                <a:spcPct val="100000"/>
              </a:lnSpc>
              <a:spcBef>
                <a:spcPts val="100"/>
              </a:spcBef>
            </a:pPr>
            <a:r>
              <a:rPr sz="2400" spc="45" dirty="0">
                <a:solidFill>
                  <a:srgbClr val="FFFFFF"/>
                </a:solidFill>
                <a:latin typeface="Times New Roman"/>
                <a:cs typeface="Times New Roman"/>
              </a:rPr>
              <a:t>4</a:t>
            </a:r>
            <a:r>
              <a:rPr sz="2400" dirty="0">
                <a:solidFill>
                  <a:srgbClr val="FFFFFF"/>
                </a:solidFill>
                <a:latin typeface="Times New Roman"/>
                <a:cs typeface="Times New Roman"/>
              </a:rPr>
              <a:t>. </a:t>
            </a:r>
            <a:r>
              <a:rPr sz="2400" spc="-35" dirty="0">
                <a:solidFill>
                  <a:srgbClr val="FFFFFF"/>
                </a:solidFill>
                <a:latin typeface="Times New Roman"/>
                <a:cs typeface="Times New Roman"/>
              </a:rPr>
              <a:t>ANA</a:t>
            </a:r>
            <a:r>
              <a:rPr sz="2400" spc="-315" dirty="0">
                <a:solidFill>
                  <a:srgbClr val="FFFFFF"/>
                </a:solidFill>
                <a:latin typeface="Times New Roman"/>
                <a:cs typeface="Times New Roman"/>
              </a:rPr>
              <a:t>L</a:t>
            </a:r>
            <a:r>
              <a:rPr sz="2400" spc="-35" dirty="0">
                <a:solidFill>
                  <a:srgbClr val="FFFFFF"/>
                </a:solidFill>
                <a:latin typeface="Times New Roman"/>
                <a:cs typeface="Times New Roman"/>
              </a:rPr>
              <a:t>Y</a:t>
            </a:r>
            <a:r>
              <a:rPr sz="2400" spc="-50" dirty="0">
                <a:solidFill>
                  <a:srgbClr val="FFFFFF"/>
                </a:solidFill>
                <a:latin typeface="Times New Roman"/>
                <a:cs typeface="Times New Roman"/>
              </a:rPr>
              <a:t>Z</a:t>
            </a:r>
            <a:r>
              <a:rPr sz="2400" dirty="0">
                <a:solidFill>
                  <a:srgbClr val="FFFFFF"/>
                </a:solidFill>
                <a:latin typeface="Times New Roman"/>
                <a:cs typeface="Times New Roman"/>
              </a:rPr>
              <a:t>E</a:t>
            </a:r>
            <a:r>
              <a:rPr sz="2400" spc="-180" dirty="0">
                <a:solidFill>
                  <a:srgbClr val="FFFFFF"/>
                </a:solidFill>
                <a:latin typeface="Times New Roman"/>
                <a:cs typeface="Times New Roman"/>
              </a:rPr>
              <a:t> </a:t>
            </a:r>
            <a:r>
              <a:rPr sz="2400" spc="-35" dirty="0">
                <a:solidFill>
                  <a:srgbClr val="FFFFFF"/>
                </a:solidFill>
                <a:latin typeface="Times New Roman"/>
                <a:cs typeface="Times New Roman"/>
              </a:rPr>
              <a:t>A</a:t>
            </a:r>
            <a:r>
              <a:rPr sz="2400" spc="-45" dirty="0">
                <a:solidFill>
                  <a:srgbClr val="FFFFFF"/>
                </a:solidFill>
                <a:latin typeface="Times New Roman"/>
                <a:cs typeface="Times New Roman"/>
              </a:rPr>
              <a:t>FF</a:t>
            </a:r>
            <a:r>
              <a:rPr sz="2400" spc="-35" dirty="0">
                <a:solidFill>
                  <a:srgbClr val="FFFFFF"/>
                </a:solidFill>
                <a:latin typeface="Times New Roman"/>
                <a:cs typeface="Times New Roman"/>
              </a:rPr>
              <a:t>O</a:t>
            </a:r>
            <a:r>
              <a:rPr sz="2400" spc="-20" dirty="0">
                <a:solidFill>
                  <a:srgbClr val="FFFFFF"/>
                </a:solidFill>
                <a:latin typeface="Times New Roman"/>
                <a:cs typeface="Times New Roman"/>
              </a:rPr>
              <a:t>R</a:t>
            </a:r>
            <a:r>
              <a:rPr sz="2400" spc="-35" dirty="0">
                <a:solidFill>
                  <a:srgbClr val="FFFFFF"/>
                </a:solidFill>
                <a:latin typeface="Times New Roman"/>
                <a:cs typeface="Times New Roman"/>
              </a:rPr>
              <a:t>DA</a:t>
            </a:r>
            <a:r>
              <a:rPr sz="2400" spc="-20" dirty="0">
                <a:solidFill>
                  <a:srgbClr val="FFFFFF"/>
                </a:solidFill>
                <a:latin typeface="Times New Roman"/>
                <a:cs typeface="Times New Roman"/>
              </a:rPr>
              <a:t>B</a:t>
            </a:r>
            <a:r>
              <a:rPr sz="2400" spc="-55" dirty="0">
                <a:solidFill>
                  <a:srgbClr val="FFFFFF"/>
                </a:solidFill>
                <a:latin typeface="Times New Roman"/>
                <a:cs typeface="Times New Roman"/>
              </a:rPr>
              <a:t>L</a:t>
            </a:r>
            <a:r>
              <a:rPr sz="2400" spc="-30" dirty="0">
                <a:solidFill>
                  <a:srgbClr val="FFFFFF"/>
                </a:solidFill>
                <a:latin typeface="Times New Roman"/>
                <a:cs typeface="Times New Roman"/>
              </a:rPr>
              <a:t>E</a:t>
            </a:r>
            <a:r>
              <a:rPr sz="2400" dirty="0">
                <a:solidFill>
                  <a:srgbClr val="FFFFFF"/>
                </a:solidFill>
                <a:latin typeface="Times New Roman"/>
                <a:cs typeface="Times New Roman"/>
              </a:rPr>
              <a:t>/</a:t>
            </a:r>
            <a:r>
              <a:rPr sz="2400" spc="-40" dirty="0">
                <a:solidFill>
                  <a:srgbClr val="FFFFFF"/>
                </a:solidFill>
                <a:latin typeface="Times New Roman"/>
                <a:cs typeface="Times New Roman"/>
              </a:rPr>
              <a:t>B</a:t>
            </a:r>
            <a:r>
              <a:rPr sz="2400" spc="-5" dirty="0">
                <a:solidFill>
                  <a:srgbClr val="FFFFFF"/>
                </a:solidFill>
                <a:latin typeface="Times New Roman"/>
                <a:cs typeface="Times New Roman"/>
              </a:rPr>
              <a:t>U</a:t>
            </a:r>
            <a:r>
              <a:rPr sz="2400" spc="-40" dirty="0">
                <a:solidFill>
                  <a:srgbClr val="FFFFFF"/>
                </a:solidFill>
                <a:latin typeface="Times New Roman"/>
                <a:cs typeface="Times New Roman"/>
              </a:rPr>
              <a:t>D</a:t>
            </a:r>
            <a:r>
              <a:rPr sz="2400" spc="-35" dirty="0">
                <a:solidFill>
                  <a:srgbClr val="FFFFFF"/>
                </a:solidFill>
                <a:latin typeface="Times New Roman"/>
                <a:cs typeface="Times New Roman"/>
              </a:rPr>
              <a:t>G</a:t>
            </a:r>
            <a:r>
              <a:rPr sz="2400" spc="-30" dirty="0">
                <a:solidFill>
                  <a:srgbClr val="FFFFFF"/>
                </a:solidFill>
                <a:latin typeface="Times New Roman"/>
                <a:cs typeface="Times New Roman"/>
              </a:rPr>
              <a:t>E</a:t>
            </a:r>
            <a:r>
              <a:rPr sz="2400" dirty="0">
                <a:solidFill>
                  <a:srgbClr val="FFFFFF"/>
                </a:solidFill>
                <a:latin typeface="Times New Roman"/>
                <a:cs typeface="Times New Roman"/>
              </a:rPr>
              <a:t>T</a:t>
            </a:r>
            <a:r>
              <a:rPr sz="2400" spc="-30" dirty="0">
                <a:solidFill>
                  <a:srgbClr val="FFFFFF"/>
                </a:solidFill>
                <a:latin typeface="Times New Roman"/>
                <a:cs typeface="Times New Roman"/>
              </a:rPr>
              <a:t>E</a:t>
            </a:r>
            <a:r>
              <a:rPr sz="2400" spc="-5" dirty="0">
                <a:solidFill>
                  <a:srgbClr val="FFFFFF"/>
                </a:solidFill>
                <a:latin typeface="Times New Roman"/>
                <a:cs typeface="Times New Roman"/>
              </a:rPr>
              <a:t>D</a:t>
            </a:r>
            <a:r>
              <a:rPr sz="2400" spc="-45" dirty="0">
                <a:solidFill>
                  <a:srgbClr val="FFFFFF"/>
                </a:solidFill>
                <a:latin typeface="Times New Roman"/>
                <a:cs typeface="Times New Roman"/>
              </a:rPr>
              <a:t> </a:t>
            </a:r>
            <a:r>
              <a:rPr sz="2400" spc="60" dirty="0">
                <a:solidFill>
                  <a:srgbClr val="FFFFFF"/>
                </a:solidFill>
                <a:latin typeface="Times New Roman"/>
                <a:cs typeface="Times New Roman"/>
              </a:rPr>
              <a:t>AND  </a:t>
            </a:r>
            <a:r>
              <a:rPr sz="2400" spc="-10" dirty="0">
                <a:solidFill>
                  <a:srgbClr val="FFFFFF"/>
                </a:solidFill>
                <a:latin typeface="Times New Roman"/>
                <a:cs typeface="Times New Roman"/>
              </a:rPr>
              <a:t>HIGHEST</a:t>
            </a:r>
            <a:r>
              <a:rPr sz="2400" spc="-40" dirty="0">
                <a:solidFill>
                  <a:srgbClr val="FFFFFF"/>
                </a:solidFill>
                <a:latin typeface="Times New Roman"/>
                <a:cs typeface="Times New Roman"/>
              </a:rPr>
              <a:t> </a:t>
            </a:r>
            <a:r>
              <a:rPr sz="2400" spc="-100" dirty="0">
                <a:solidFill>
                  <a:srgbClr val="FFFFFF"/>
                </a:solidFill>
                <a:latin typeface="Times New Roman"/>
                <a:cs typeface="Times New Roman"/>
              </a:rPr>
              <a:t>RATED</a:t>
            </a:r>
            <a:r>
              <a:rPr sz="2400" spc="35" dirty="0">
                <a:solidFill>
                  <a:srgbClr val="FFFFFF"/>
                </a:solidFill>
                <a:latin typeface="Times New Roman"/>
                <a:cs typeface="Times New Roman"/>
              </a:rPr>
              <a:t> </a:t>
            </a:r>
            <a:r>
              <a:rPr sz="2400" spc="-65" dirty="0">
                <a:solidFill>
                  <a:srgbClr val="FFFFFF"/>
                </a:solidFill>
                <a:latin typeface="Times New Roman"/>
                <a:cs typeface="Times New Roman"/>
              </a:rPr>
              <a:t>RESTAURANTS</a:t>
            </a:r>
            <a:r>
              <a:rPr sz="2400" spc="-75" dirty="0">
                <a:solidFill>
                  <a:srgbClr val="FFFFFF"/>
                </a:solidFill>
                <a:latin typeface="Times New Roman"/>
                <a:cs typeface="Times New Roman"/>
              </a:rPr>
              <a:t> </a:t>
            </a:r>
            <a:r>
              <a:rPr sz="2400" spc="15" dirty="0">
                <a:solidFill>
                  <a:srgbClr val="FFFFFF"/>
                </a:solidFill>
                <a:latin typeface="Times New Roman"/>
                <a:cs typeface="Times New Roman"/>
              </a:rPr>
              <a:t>OF</a:t>
            </a:r>
            <a:r>
              <a:rPr sz="2400" spc="135" dirty="0">
                <a:solidFill>
                  <a:srgbClr val="FFFFFF"/>
                </a:solidFill>
                <a:latin typeface="Times New Roman"/>
                <a:cs typeface="Times New Roman"/>
              </a:rPr>
              <a:t> </a:t>
            </a:r>
            <a:r>
              <a:rPr sz="2400" spc="-30" dirty="0">
                <a:solidFill>
                  <a:srgbClr val="FFFFFF"/>
                </a:solidFill>
                <a:latin typeface="Times New Roman"/>
                <a:cs typeface="Times New Roman"/>
              </a:rPr>
              <a:t>BANGALORE:</a:t>
            </a:r>
            <a:endParaRPr sz="2400">
              <a:latin typeface="Times New Roman"/>
              <a:cs typeface="Times New Roman"/>
            </a:endParaRPr>
          </a:p>
        </p:txBody>
      </p:sp>
      <p:sp>
        <p:nvSpPr>
          <p:cNvPr id="4" name="object 4"/>
          <p:cNvSpPr txBox="1"/>
          <p:nvPr/>
        </p:nvSpPr>
        <p:spPr>
          <a:xfrm>
            <a:off x="7759445" y="2715548"/>
            <a:ext cx="4376420" cy="1620520"/>
          </a:xfrm>
          <a:prstGeom prst="rect">
            <a:avLst/>
          </a:prstGeom>
        </p:spPr>
        <p:txBody>
          <a:bodyPr vert="horz" wrap="square" lIns="0" tIns="116839" rIns="0" bIns="0" rtlCol="0">
            <a:spAutoFit/>
          </a:bodyPr>
          <a:lstStyle/>
          <a:p>
            <a:pPr marL="241300" indent="-228600">
              <a:lnSpc>
                <a:spcPct val="100000"/>
              </a:lnSpc>
              <a:spcBef>
                <a:spcPts val="919"/>
              </a:spcBef>
              <a:buFont typeface="Arial MT"/>
              <a:buChar char="•"/>
              <a:tabLst>
                <a:tab pos="241300" algn="l"/>
              </a:tabLst>
            </a:pPr>
            <a:r>
              <a:rPr sz="2800" b="1" spc="-20" dirty="0">
                <a:solidFill>
                  <a:srgbClr val="FFFFFF"/>
                </a:solidFill>
                <a:latin typeface="Calibri"/>
                <a:cs typeface="Calibri"/>
              </a:rPr>
              <a:t>Conclusion</a:t>
            </a:r>
            <a:r>
              <a:rPr sz="2400" b="1" spc="-20" dirty="0">
                <a:solidFill>
                  <a:srgbClr val="FFFFFF"/>
                </a:solidFill>
                <a:latin typeface="Calibri"/>
                <a:cs typeface="Calibri"/>
              </a:rPr>
              <a:t>:</a:t>
            </a:r>
            <a:endParaRPr sz="2400">
              <a:latin typeface="Calibri"/>
              <a:cs typeface="Calibri"/>
            </a:endParaRPr>
          </a:p>
          <a:p>
            <a:pPr marL="698500" marR="5080" lvl="1" indent="-228600" algn="just">
              <a:lnSpc>
                <a:spcPct val="87800"/>
              </a:lnSpc>
              <a:spcBef>
                <a:spcPts val="790"/>
              </a:spcBef>
              <a:buFont typeface="Arial MT"/>
              <a:buChar char="•"/>
              <a:tabLst>
                <a:tab pos="698500" algn="l"/>
              </a:tabLst>
            </a:pPr>
            <a:r>
              <a:rPr sz="1800" spc="-5" dirty="0">
                <a:solidFill>
                  <a:srgbClr val="FFFFFF"/>
                </a:solidFill>
                <a:latin typeface="Calibri"/>
                <a:cs typeface="Calibri"/>
              </a:rPr>
              <a:t>This</a:t>
            </a:r>
            <a:r>
              <a:rPr sz="1800" dirty="0">
                <a:solidFill>
                  <a:srgbClr val="FFFFFF"/>
                </a:solidFill>
                <a:latin typeface="Calibri"/>
                <a:cs typeface="Calibri"/>
              </a:rPr>
              <a:t> </a:t>
            </a:r>
            <a:r>
              <a:rPr sz="1800" spc="-10" dirty="0">
                <a:solidFill>
                  <a:srgbClr val="FFFFFF"/>
                </a:solidFill>
                <a:latin typeface="Calibri"/>
                <a:cs typeface="Calibri"/>
              </a:rPr>
              <a:t>beautiful</a:t>
            </a:r>
            <a:r>
              <a:rPr sz="1800" spc="-5" dirty="0">
                <a:solidFill>
                  <a:srgbClr val="FFFFFF"/>
                </a:solidFill>
                <a:latin typeface="Calibri"/>
                <a:cs typeface="Calibri"/>
              </a:rPr>
              <a:t> </a:t>
            </a:r>
            <a:r>
              <a:rPr sz="1800" b="1" spc="-5" dirty="0">
                <a:solidFill>
                  <a:srgbClr val="FFFFFF"/>
                </a:solidFill>
                <a:latin typeface="Calibri"/>
                <a:cs typeface="Calibri"/>
              </a:rPr>
              <a:t>"</a:t>
            </a:r>
            <a:r>
              <a:rPr sz="1800" spc="-5" dirty="0">
                <a:solidFill>
                  <a:srgbClr val="FFFFFF"/>
                </a:solidFill>
                <a:latin typeface="Calibri"/>
                <a:cs typeface="Calibri"/>
              </a:rPr>
              <a:t>Bar</a:t>
            </a:r>
            <a:r>
              <a:rPr sz="1800" dirty="0">
                <a:solidFill>
                  <a:srgbClr val="FFFFFF"/>
                </a:solidFill>
                <a:latin typeface="Calibri"/>
                <a:cs typeface="Calibri"/>
              </a:rPr>
              <a:t> </a:t>
            </a:r>
            <a:r>
              <a:rPr sz="1800" spc="-15" dirty="0">
                <a:solidFill>
                  <a:srgbClr val="FFFFFF"/>
                </a:solidFill>
                <a:latin typeface="Calibri"/>
                <a:cs typeface="Calibri"/>
              </a:rPr>
              <a:t>Chart</a:t>
            </a:r>
            <a:r>
              <a:rPr sz="1800" b="1" spc="-15" dirty="0">
                <a:solidFill>
                  <a:srgbClr val="FFFFFF"/>
                </a:solidFill>
                <a:latin typeface="Calibri"/>
                <a:cs typeface="Calibri"/>
              </a:rPr>
              <a:t>"</a:t>
            </a:r>
            <a:r>
              <a:rPr sz="1800" b="1" spc="-10" dirty="0">
                <a:solidFill>
                  <a:srgbClr val="FFFFFF"/>
                </a:solidFill>
                <a:latin typeface="Calibri"/>
                <a:cs typeface="Calibri"/>
              </a:rPr>
              <a:t> </a:t>
            </a:r>
            <a:r>
              <a:rPr sz="1800" spc="-30" dirty="0">
                <a:solidFill>
                  <a:srgbClr val="FFFFFF"/>
                </a:solidFill>
                <a:latin typeface="Calibri"/>
                <a:cs typeface="Calibri"/>
              </a:rPr>
              <a:t>displays</a:t>
            </a:r>
            <a:r>
              <a:rPr sz="1800" spc="-25" dirty="0">
                <a:solidFill>
                  <a:srgbClr val="FFFFFF"/>
                </a:solidFill>
                <a:latin typeface="Calibri"/>
                <a:cs typeface="Calibri"/>
              </a:rPr>
              <a:t> </a:t>
            </a:r>
            <a:r>
              <a:rPr sz="1800" dirty="0">
                <a:solidFill>
                  <a:srgbClr val="FFFFFF"/>
                </a:solidFill>
                <a:latin typeface="Calibri"/>
                <a:cs typeface="Calibri"/>
              </a:rPr>
              <a:t>all </a:t>
            </a:r>
            <a:r>
              <a:rPr sz="1800" spc="-395" dirty="0">
                <a:solidFill>
                  <a:srgbClr val="FFFFFF"/>
                </a:solidFill>
                <a:latin typeface="Calibri"/>
                <a:cs typeface="Calibri"/>
              </a:rPr>
              <a:t> </a:t>
            </a:r>
            <a:r>
              <a:rPr sz="1800" spc="-5" dirty="0">
                <a:solidFill>
                  <a:srgbClr val="FFFFFF"/>
                </a:solidFill>
                <a:latin typeface="Calibri"/>
                <a:cs typeface="Calibri"/>
              </a:rPr>
              <a:t>the</a:t>
            </a:r>
            <a:r>
              <a:rPr sz="1800" dirty="0">
                <a:solidFill>
                  <a:srgbClr val="FFFFFF"/>
                </a:solidFill>
                <a:latin typeface="Calibri"/>
                <a:cs typeface="Calibri"/>
              </a:rPr>
              <a:t> </a:t>
            </a:r>
            <a:r>
              <a:rPr sz="1800" spc="-30" dirty="0">
                <a:solidFill>
                  <a:srgbClr val="FFFFFF"/>
                </a:solidFill>
                <a:latin typeface="Calibri"/>
                <a:cs typeface="Calibri"/>
              </a:rPr>
              <a:t>Affordable/Budgeted</a:t>
            </a:r>
            <a:r>
              <a:rPr sz="1800" spc="-25" dirty="0">
                <a:solidFill>
                  <a:srgbClr val="FFFFFF"/>
                </a:solidFill>
                <a:latin typeface="Calibri"/>
                <a:cs typeface="Calibri"/>
              </a:rPr>
              <a:t> </a:t>
            </a:r>
            <a:r>
              <a:rPr sz="1800" spc="10" dirty="0">
                <a:solidFill>
                  <a:srgbClr val="FFFFFF"/>
                </a:solidFill>
                <a:latin typeface="Calibri"/>
                <a:cs typeface="Calibri"/>
              </a:rPr>
              <a:t>and</a:t>
            </a:r>
            <a:r>
              <a:rPr sz="1800" spc="15" dirty="0">
                <a:solidFill>
                  <a:srgbClr val="FFFFFF"/>
                </a:solidFill>
                <a:latin typeface="Calibri"/>
                <a:cs typeface="Calibri"/>
              </a:rPr>
              <a:t> </a:t>
            </a:r>
            <a:r>
              <a:rPr sz="1800" spc="-10" dirty="0">
                <a:solidFill>
                  <a:srgbClr val="FFFFFF"/>
                </a:solidFill>
                <a:latin typeface="Calibri"/>
                <a:cs typeface="Calibri"/>
              </a:rPr>
              <a:t>Highest </a:t>
            </a:r>
            <a:r>
              <a:rPr sz="1800" spc="-5" dirty="0">
                <a:solidFill>
                  <a:srgbClr val="FFFFFF"/>
                </a:solidFill>
                <a:latin typeface="Calibri"/>
                <a:cs typeface="Calibri"/>
              </a:rPr>
              <a:t> </a:t>
            </a:r>
            <a:r>
              <a:rPr sz="1800" spc="-30" dirty="0">
                <a:solidFill>
                  <a:srgbClr val="FFFFFF"/>
                </a:solidFill>
                <a:latin typeface="Calibri"/>
                <a:cs typeface="Calibri"/>
              </a:rPr>
              <a:t>Rated</a:t>
            </a:r>
            <a:r>
              <a:rPr sz="1800" spc="-25" dirty="0">
                <a:solidFill>
                  <a:srgbClr val="FFFFFF"/>
                </a:solidFill>
                <a:latin typeface="Calibri"/>
                <a:cs typeface="Calibri"/>
              </a:rPr>
              <a:t> </a:t>
            </a:r>
            <a:r>
              <a:rPr sz="1800" spc="-40" dirty="0">
                <a:solidFill>
                  <a:srgbClr val="FFFFFF"/>
                </a:solidFill>
                <a:latin typeface="Calibri"/>
                <a:cs typeface="Calibri"/>
              </a:rPr>
              <a:t>Restaurants</a:t>
            </a:r>
            <a:r>
              <a:rPr sz="1800" spc="-35" dirty="0">
                <a:solidFill>
                  <a:srgbClr val="FFFFFF"/>
                </a:solidFill>
                <a:latin typeface="Calibri"/>
                <a:cs typeface="Calibri"/>
              </a:rPr>
              <a:t> </a:t>
            </a:r>
            <a:r>
              <a:rPr sz="1800" spc="-25" dirty="0">
                <a:solidFill>
                  <a:srgbClr val="FFFFFF"/>
                </a:solidFill>
                <a:latin typeface="Calibri"/>
                <a:cs typeface="Calibri"/>
              </a:rPr>
              <a:t>available</a:t>
            </a:r>
            <a:r>
              <a:rPr sz="1800" spc="360" dirty="0">
                <a:solidFill>
                  <a:srgbClr val="FFFFFF"/>
                </a:solidFill>
                <a:latin typeface="Calibri"/>
                <a:cs typeface="Calibri"/>
              </a:rPr>
              <a:t> </a:t>
            </a:r>
            <a:r>
              <a:rPr sz="1800" spc="5" dirty="0">
                <a:solidFill>
                  <a:srgbClr val="FFFFFF"/>
                </a:solidFill>
                <a:latin typeface="Calibri"/>
                <a:cs typeface="Calibri"/>
              </a:rPr>
              <a:t>in</a:t>
            </a:r>
            <a:r>
              <a:rPr sz="1800" spc="420" dirty="0">
                <a:solidFill>
                  <a:srgbClr val="FFFFFF"/>
                </a:solidFill>
                <a:latin typeface="Calibri"/>
                <a:cs typeface="Calibri"/>
              </a:rPr>
              <a:t> </a:t>
            </a:r>
            <a:r>
              <a:rPr sz="1800" dirty="0">
                <a:solidFill>
                  <a:srgbClr val="FFFFFF"/>
                </a:solidFill>
                <a:latin typeface="Calibri"/>
                <a:cs typeface="Calibri"/>
              </a:rPr>
              <a:t>the </a:t>
            </a:r>
            <a:r>
              <a:rPr sz="1800" spc="5" dirty="0">
                <a:solidFill>
                  <a:srgbClr val="FFFFFF"/>
                </a:solidFill>
                <a:latin typeface="Calibri"/>
                <a:cs typeface="Calibri"/>
              </a:rPr>
              <a:t> </a:t>
            </a:r>
            <a:r>
              <a:rPr sz="1800" spc="-35" dirty="0">
                <a:solidFill>
                  <a:srgbClr val="FFFFFF"/>
                </a:solidFill>
                <a:latin typeface="Calibri"/>
                <a:cs typeface="Calibri"/>
              </a:rPr>
              <a:t>entire</a:t>
            </a:r>
            <a:r>
              <a:rPr sz="1800" spc="60" dirty="0">
                <a:solidFill>
                  <a:srgbClr val="FFFFFF"/>
                </a:solidFill>
                <a:latin typeface="Calibri"/>
                <a:cs typeface="Calibri"/>
              </a:rPr>
              <a:t> </a:t>
            </a:r>
            <a:r>
              <a:rPr sz="1800" spc="-30" dirty="0">
                <a:solidFill>
                  <a:srgbClr val="FFFFFF"/>
                </a:solidFill>
                <a:latin typeface="Calibri"/>
                <a:cs typeface="Calibri"/>
              </a:rPr>
              <a:t>Bangalore</a:t>
            </a:r>
            <a:r>
              <a:rPr sz="1800" spc="40" dirty="0">
                <a:solidFill>
                  <a:srgbClr val="FFFFFF"/>
                </a:solidFill>
                <a:latin typeface="Calibri"/>
                <a:cs typeface="Calibri"/>
              </a:rPr>
              <a:t> </a:t>
            </a:r>
            <a:r>
              <a:rPr sz="1800" spc="-15" dirty="0">
                <a:solidFill>
                  <a:srgbClr val="FFFFFF"/>
                </a:solidFill>
                <a:latin typeface="Calibri"/>
                <a:cs typeface="Calibri"/>
              </a:rPr>
              <a:t>Area.</a:t>
            </a:r>
            <a:endParaRPr sz="1800">
              <a:latin typeface="Calibri"/>
              <a:cs typeface="Calibri"/>
            </a:endParaRPr>
          </a:p>
        </p:txBody>
      </p:sp>
      <p:pic>
        <p:nvPicPr>
          <p:cNvPr id="5" name="object 5"/>
          <p:cNvPicPr/>
          <p:nvPr/>
        </p:nvPicPr>
        <p:blipFill>
          <a:blip r:embed="rId2" cstate="print"/>
          <a:stretch>
            <a:fillRect/>
          </a:stretch>
        </p:blipFill>
        <p:spPr>
          <a:xfrm>
            <a:off x="10149840" y="33528"/>
            <a:ext cx="1975103" cy="579120"/>
          </a:xfrm>
          <a:prstGeom prst="rect">
            <a:avLst/>
          </a:prstGeom>
        </p:spPr>
      </p:pic>
      <p:pic>
        <p:nvPicPr>
          <p:cNvPr id="8" name="Picture 7">
            <a:extLst>
              <a:ext uri="{FF2B5EF4-FFF2-40B4-BE49-F238E27FC236}">
                <a16:creationId xmlns:a16="http://schemas.microsoft.com/office/drawing/2014/main" id="{5297051E-CDA7-71B1-DDC0-A87325E5F5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209800"/>
            <a:ext cx="7315200" cy="332509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TotalTime>
  <Words>1116</Words>
  <Application>Microsoft Office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MT</vt:lpstr>
      <vt:lpstr>Calibri</vt:lpstr>
      <vt:lpstr>Microsoft Sans Serif</vt:lpstr>
      <vt:lpstr>Roboto</vt:lpstr>
      <vt:lpstr>Times New Roman</vt:lpstr>
      <vt:lpstr>Verdana</vt:lpstr>
      <vt:lpstr>Office Theme</vt:lpstr>
      <vt:lpstr>SWIGGY DATA ANALYSIS</vt:lpstr>
      <vt:lpstr>INTRODUCTION</vt:lpstr>
      <vt:lpstr>OBJECTIVE</vt:lpstr>
      <vt:lpstr>PROBLEM STATEMENT</vt:lpstr>
      <vt:lpstr>1.DISTRIBUTION OF 'RATING':</vt:lpstr>
      <vt:lpstr>AREA WISE COST AND RATING</vt:lpstr>
      <vt:lpstr>2. AREA-WISE ANALYSIS ON ‘RATING’ AND  ‘COST_FOR_TWO (₹)’ :</vt:lpstr>
      <vt:lpstr>2. AREA-WISE ANALYSIS ON ‘RATING’ AND  ‘COST_FOR_TWO (₹)’ :</vt:lpstr>
      <vt:lpstr>4. ANALYZE AFFORDABLE/BUDGETED AND  HIGHEST RATED RESTAURANTS OF BANGALORE:</vt:lpstr>
      <vt:lpstr>5. REVENUE IN EACH AREA</vt:lpstr>
      <vt:lpstr>6. TOP 10 EXPENSIVE &amp; HIGHEST RATED  RESTAURANTS WITH APPROX. COST FOR 2 PEOPLE:</vt:lpstr>
      <vt:lpstr>CUISINE ANALYSIS</vt:lpstr>
      <vt:lpstr>CUISINE ANALYSIS</vt:lpstr>
      <vt:lpstr>CUISINE ANALYSIS</vt:lpstr>
      <vt:lpstr>CUISINE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Saurabh kushwaha</cp:lastModifiedBy>
  <cp:revision>1</cp:revision>
  <dcterms:created xsi:type="dcterms:W3CDTF">2024-08-10T19:28:10Z</dcterms:created>
  <dcterms:modified xsi:type="dcterms:W3CDTF">2024-08-10T20:06:25Z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2023-04-12T00:00:00Z</vt:filetime>
  </property>
  <property fmtid="{D5CDD505-2E9C-101B-9397-08002B2CF9AE}" pid="3" name="Creator">
    <vt:lpwstr>Microsoft® PowerPoint® 2016</vt:lpwstr>
  </property>
  <property fmtid="{D5CDD505-2E9C-101B-9397-08002B2CF9AE}" pid="4" name="LastSaved">
    <vt:filetime>2024-08-10T00:00:00Z</vt:filetime>
  </property>
</Properties>
</file>