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8" r:id="rId4"/>
    <p:sldId id="382" r:id="rId5"/>
    <p:sldId id="385" r:id="rId6"/>
    <p:sldId id="386" r:id="rId7"/>
    <p:sldId id="383" r:id="rId8"/>
    <p:sldId id="384" r:id="rId9"/>
    <p:sldId id="329" r:id="rId10"/>
    <p:sldId id="387" r:id="rId11"/>
    <p:sldId id="388" r:id="rId12"/>
    <p:sldId id="379" r:id="rId13"/>
    <p:sldId id="389" r:id="rId14"/>
    <p:sldId id="390" r:id="rId15"/>
    <p:sldId id="392" r:id="rId16"/>
    <p:sldId id="393" r:id="rId17"/>
    <p:sldId id="391" r:id="rId18"/>
    <p:sldId id="394"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autoAdjust="0"/>
    <p:restoredTop sz="94660"/>
  </p:normalViewPr>
  <p:slideViewPr>
    <p:cSldViewPr snapToGrid="0" showGuides="1">
      <p:cViewPr varScale="1">
        <p:scale>
          <a:sx n="118" d="100"/>
          <a:sy n="118" d="100"/>
        </p:scale>
        <p:origin x="36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Date Placeholder 2"/>
          <p:cNvSpPr>
            <a:spLocks noGrp="1"/>
          </p:cNvSpPr>
          <p:nvPr>
            <p:ph type="dt" sz="half" idx="10"/>
          </p:nvPr>
        </p:nvSpPr>
        <p:spPr/>
        <p:txBody>
          <a:bodyPr/>
          <a:lstStyle/>
          <a:p>
            <a:fld id="{09220136-D9F5-4856-A028-2A40A4CFB2B5}"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9220136-D9F5-4856-A028-2A40A4CFB2B5}"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9220136-D9F5-4856-A028-2A40A4CFB2B5}"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9220136-D9F5-4856-A028-2A40A4CFB2B5}"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thyroid-classification.herokuapp.com/" TargetMode="Externa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The%20data%20for%20training%20is%20obtained%20from%20famous%20machine%20learning%20repository.%20UCI%20Machine%20Learning%20Repository:%20https:/archive.ics.uci.edu/ml/datasets/thyroid+disease"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thyroid-classification.herokuapp.com/"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s://archive.ics.uci.edu/ml/datasets/thyroid+disease"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Created By:-</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Saurabh Kumar Kushwaha</a:t>
            </a: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endPar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endParaRPr>
          </a:p>
          <a:p>
            <a:pPr algn="ct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endPar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endParaRPr>
          </a:p>
          <a:p>
            <a:pPr algn="ctr"/>
            <a:b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cs typeface="Dubai" panose="020B0503030403030204" pitchFamily="34" charset="-78"/>
              </a:rPr>
              <a:t>THYROID DISEASE DETECTION</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825608" y="2088558"/>
            <a:ext cx="3838000" cy="3217413"/>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7" name="Rectangle 6"/>
          <p:cNvSpPr/>
          <p:nvPr/>
        </p:nvSpPr>
        <p:spPr>
          <a:xfrm>
            <a:off x="2120900" y="75387"/>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ML Model Building Workflow</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4" name="TextBox 3"/>
          <p:cNvSpPr txBox="1"/>
          <p:nvPr/>
        </p:nvSpPr>
        <p:spPr>
          <a:xfrm>
            <a:off x="165100" y="2222760"/>
            <a:ext cx="11861800" cy="23458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Different classification algorithms like SVM, Decision Tree, Random Forest, K-NN, XGBoost, etc. created and tested</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Random Forest, XGBoost, Decision Tree were given good result</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Random Forest as the best model chosen for training and testing purpose</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Model performance evaluated based on Accuracy, Confusion Matrix, Recall</a:t>
            </a:r>
            <a:endParaRPr lang="en-US" sz="2000" b="1" dirty="0">
              <a:solidFill>
                <a:srgbClr val="002060"/>
              </a:solidFill>
              <a:latin typeface="Bookman Old Style" panose="02050604050505020204" pitchFamily="18" charset="0"/>
            </a:endParaRPr>
          </a:p>
        </p:txBody>
      </p:sp>
      <p:sp>
        <p:nvSpPr>
          <p:cNvPr id="10" name="Rectangle 9">
            <a:hlinkClick r:id="rId1" action="ppaction://hlinksldjump"/>
          </p:cNvPr>
          <p:cNvSpPr/>
          <p:nvPr/>
        </p:nvSpPr>
        <p:spPr>
          <a:xfrm>
            <a:off x="2690678" y="1155139"/>
            <a:ext cx="6810644"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Model Creation and Evaluation</a:t>
            </a:r>
            <a:endParaRPr lang="en-IN" sz="2200" b="1" u="sng" dirty="0">
              <a:solidFill>
                <a:schemeClr val="accent5"/>
              </a:solidFill>
              <a:latin typeface="Georgia" panose="020405020504050203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177334"/>
            <a:ext cx="6913880"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dirty="0">
                <a:solidFill>
                  <a:srgbClr val="002060"/>
                </a:solidFill>
                <a:latin typeface="Bookman Old Style" panose="02050604050505020204" pitchFamily="18" charset="0"/>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endParaRPr lang="en-IN" sz="2000" b="1" dirty="0">
              <a:solidFill>
                <a:srgbClr val="002060"/>
              </a:solidFill>
              <a:latin typeface="Bookman Old Style" panose="02050604050505020204" pitchFamily="18" charset="0"/>
            </a:endParaRPr>
          </a:p>
          <a:p>
            <a:pPr algn="just"/>
            <a:endParaRPr lang="en-IN" sz="2000" b="1" dirty="0">
              <a:solidFill>
                <a:srgbClr val="002060"/>
              </a:solidFill>
              <a:latin typeface="Bookman Old Style" panose="02050604050505020204" pitchFamily="18" charset="0"/>
            </a:endParaRPr>
          </a:p>
          <a:p>
            <a:pPr marL="342900" indent="-342900" algn="just">
              <a:buFont typeface="Wingdings" panose="05000000000000000000" pitchFamily="2" charset="2"/>
              <a:buChar char="Ø"/>
            </a:pPr>
            <a:r>
              <a:rPr lang="en-IN" sz="2000" b="1" dirty="0">
                <a:solidFill>
                  <a:srgbClr val="002060"/>
                </a:solidFill>
                <a:latin typeface="Bookman Old Style" panose="020506040505050202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lang="en-IN" sz="2000" b="1" dirty="0">
              <a:solidFill>
                <a:srgbClr val="002060"/>
              </a:solidFill>
              <a:latin typeface="Bookman Old Style" panose="02050604050505020204" pitchFamily="18" charset="0"/>
            </a:endParaRP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7" name="Rectangle 6"/>
          <p:cNvSpPr/>
          <p:nvPr/>
        </p:nvSpPr>
        <p:spPr>
          <a:xfrm>
            <a:off x="2273382" y="42495"/>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RANDOM FOREST CLASSIFIER</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293324" y="1304334"/>
            <a:ext cx="4593877" cy="2835865"/>
          </a:xfrm>
          <a:prstGeom prst="rect">
            <a:avLst/>
          </a:prstGeom>
          <a:effectLst>
            <a:glow rad="152400">
              <a:srgbClr val="5341FF">
                <a:alpha val="40000"/>
              </a:srgbClr>
            </a:glow>
          </a:effectLst>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
        <p:nvSpPr>
          <p:cNvPr id="13" name="Rectangle 12"/>
          <p:cNvSpPr/>
          <p:nvPr/>
        </p:nvSpPr>
        <p:spPr>
          <a:xfrm>
            <a:off x="7293324" y="4675777"/>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anose="020B0603020202020204" pitchFamily="34" charset="0"/>
                <a:cs typeface="Times New Roman" panose="02020603050405020304" pitchFamily="18" charset="0"/>
              </a:rPr>
              <a:t>Decision Tree vs Random Forest</a:t>
            </a:r>
            <a:endParaRPr lang="en-IN" sz="2000" b="1" dirty="0">
              <a:solidFill>
                <a:schemeClr val="tx1"/>
              </a:solidFill>
              <a:latin typeface="Trebuchet MS" panose="020B0603020202020204" pitchFamily="34" charset="0"/>
              <a:cs typeface="Times New Roman" panose="02020603050405020304"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7" name="Rectangle 6"/>
          <p:cNvSpPr/>
          <p:nvPr/>
        </p:nvSpPr>
        <p:spPr>
          <a:xfrm>
            <a:off x="2197141" y="65791"/>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Prediction Result on Test Data</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946440" y="936035"/>
            <a:ext cx="6451601" cy="4309066"/>
          </a:xfrm>
          <a:prstGeom prst="rect">
            <a:avLst/>
          </a:prstGeom>
          <a:effectLst>
            <a:glow rad="152400">
              <a:srgbClr val="5341FF">
                <a:alpha val="40000"/>
              </a:srgbClr>
            </a:glow>
          </a:effectLst>
        </p:spPr>
      </p:pic>
      <p:sp>
        <p:nvSpPr>
          <p:cNvPr id="6" name="Rectangle 5"/>
          <p:cNvSpPr/>
          <p:nvPr/>
        </p:nvSpPr>
        <p:spPr>
          <a:xfrm>
            <a:off x="0" y="5792179"/>
            <a:ext cx="12192000" cy="461665"/>
          </a:xfrm>
          <a:prstGeom prst="rect">
            <a:avLst/>
          </a:prstGeom>
          <a:solidFill>
            <a:srgbClr val="002060"/>
          </a:solidFill>
          <a:effectLst>
            <a:glow rad="228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n-IN" sz="2400" b="1" dirty="0">
                <a:solidFill>
                  <a:schemeClr val="tx1"/>
                </a:solidFill>
                <a:latin typeface="Trebuchet MS" panose="020B0603020202020204" pitchFamily="34" charset="0"/>
                <a:cs typeface="Times New Roman" panose="02020603050405020304" pitchFamily="18" charset="0"/>
              </a:rPr>
              <a:t>Where 2: Negative, 1: Hypothyroid, 0: Hyperthyroid</a:t>
            </a:r>
            <a:endParaRPr lang="en-IN" sz="2400" b="1" dirty="0">
              <a:solidFill>
                <a:schemeClr val="tx1"/>
              </a:solidFill>
              <a:latin typeface="Trebuchet MS" panose="020B0603020202020204" pitchFamily="34"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4241679"/>
          </a:xfrm>
          <a:noFill/>
          <a:ln>
            <a:noFill/>
          </a:ln>
        </p:spPr>
        <p:txBody>
          <a:bodyPr>
            <a:noAutofit/>
          </a:bodyPr>
          <a:lstStyle/>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PyCharm is used as IDE.</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Matplotlib and Seaborn are used for visualization of the plots. </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Heroku is used for deployment of the model.</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MongoDB is used to retrieve, insert, delete, and update the database. </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Front-end development is done using html, CSS, bootstrap</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Flask is used for backend development and for API development. </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GitHub is used as version control system.</a:t>
            </a:r>
            <a:endParaRPr lang="en-IN" b="1" dirty="0">
              <a:solidFill>
                <a:srgbClr val="002060"/>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SOFTWARES</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DATABASE</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592425" y="1442687"/>
            <a:ext cx="7395197" cy="3972626"/>
          </a:xfrm>
          <a:prstGeom prst="rect">
            <a:avLst/>
          </a:prstGeom>
          <a:effectLst>
            <a:glow rad="152400">
              <a:srgbClr val="5341FF">
                <a:alpha val="40000"/>
              </a:srgbClr>
            </a:glow>
          </a:effectLst>
        </p:spPr>
      </p:pic>
      <p:sp>
        <p:nvSpPr>
          <p:cNvPr id="11" name="Rectangle 10"/>
          <p:cNvSpPr/>
          <p:nvPr/>
        </p:nvSpPr>
        <p:spPr>
          <a:xfrm>
            <a:off x="3993084" y="5936766"/>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anose="020B0603020202020204" pitchFamily="34" charset="0"/>
                <a:cs typeface="Times New Roman" panose="02020603050405020304" pitchFamily="18" charset="0"/>
              </a:rPr>
              <a:t>MongoDB ATLAS Database</a:t>
            </a:r>
            <a:endParaRPr lang="en-IN" sz="2000" b="1" dirty="0">
              <a:solidFill>
                <a:schemeClr val="tx1"/>
              </a:solidFill>
              <a:latin typeface="Trebuchet MS" panose="020B0603020202020204" pitchFamily="34" charset="0"/>
              <a:cs typeface="Times New Roman" panose="02020603050405020304" pitchFamily="18" charset="0"/>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DEPOLYMENT</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
        <p:nvSpPr>
          <p:cNvPr id="9" name="Content Placeholder 2"/>
          <p:cNvSpPr>
            <a:spLocks noGrp="1"/>
          </p:cNvSpPr>
          <p:nvPr>
            <p:ph idx="1"/>
          </p:nvPr>
        </p:nvSpPr>
        <p:spPr>
          <a:xfrm>
            <a:off x="268011" y="1359021"/>
            <a:ext cx="7542489" cy="1219079"/>
          </a:xfrm>
          <a:noFill/>
          <a:ln>
            <a:noFill/>
          </a:ln>
        </p:spPr>
        <p:txBody>
          <a:bodyPr>
            <a:noAutofit/>
          </a:bodyPr>
          <a:lstStyle/>
          <a:p>
            <a:pPr>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The final model is deployed on Heroku Cloud</a:t>
            </a:r>
            <a:br>
              <a:rPr lang="en-IN" b="1" dirty="0">
                <a:solidFill>
                  <a:srgbClr val="002060"/>
                </a:solidFill>
                <a:latin typeface="Trebuchet MS" panose="020B0603020202020204" pitchFamily="34" charset="0"/>
                <a:cs typeface="Times New Roman" panose="02020603050405020304" pitchFamily="18" charset="0"/>
              </a:rPr>
            </a:br>
            <a:r>
              <a:rPr lang="en-IN" b="1" dirty="0">
                <a:solidFill>
                  <a:srgbClr val="002060"/>
                </a:solidFill>
                <a:latin typeface="Trebuchet MS" panose="020B0603020202020204" pitchFamily="34" charset="0"/>
                <a:cs typeface="Times New Roman" panose="02020603050405020304" pitchFamily="18" charset="0"/>
              </a:rPr>
              <a:t>URL: </a:t>
            </a:r>
            <a:r>
              <a:rPr lang="en-IN" b="1" dirty="0">
                <a:solidFill>
                  <a:srgbClr val="002060"/>
                </a:solidFill>
                <a:latin typeface="Trebuchet MS" panose="020B0603020202020204" pitchFamily="34" charset="0"/>
                <a:cs typeface="Times New Roman" panose="02020603050405020304" pitchFamily="18" charset="0"/>
                <a:hlinkClick r:id="rId2"/>
              </a:rPr>
              <a:t>https://thyroid-</a:t>
            </a:r>
            <a:r>
              <a:rPr lang="en-IN" b="1" dirty="0" err="1">
                <a:solidFill>
                  <a:srgbClr val="002060"/>
                </a:solidFill>
                <a:latin typeface="Trebuchet MS" panose="020B0603020202020204" pitchFamily="34" charset="0"/>
                <a:cs typeface="Times New Roman" panose="02020603050405020304" pitchFamily="18" charset="0"/>
                <a:hlinkClick r:id="rId2"/>
              </a:rPr>
              <a:t>classification.herokuapp.com</a:t>
            </a:r>
            <a:r>
              <a:rPr lang="en-IN" b="1" dirty="0">
                <a:solidFill>
                  <a:srgbClr val="002060"/>
                </a:solidFill>
                <a:latin typeface="Trebuchet MS" panose="020B0603020202020204" pitchFamily="34" charset="0"/>
                <a:cs typeface="Times New Roman" panose="02020603050405020304" pitchFamily="18" charset="0"/>
                <a:hlinkClick r:id="rId2"/>
              </a:rPr>
              <a:t>/</a:t>
            </a:r>
            <a:endParaRPr lang="en-IN" b="1" dirty="0">
              <a:solidFill>
                <a:srgbClr val="002060"/>
              </a:solidFill>
              <a:latin typeface="Trebuchet MS" panose="020B0603020202020204" pitchFamily="34" charset="0"/>
              <a:cs typeface="Times New Roman" panose="02020603050405020304" pitchFamily="18"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5686097"/>
          </a:xfrm>
          <a:noFill/>
          <a:ln>
            <a:noFill/>
          </a:ln>
        </p:spPr>
        <p:txBody>
          <a:bodyPr>
            <a:noAutofit/>
          </a:bodyPr>
          <a:lstStyle/>
          <a:p>
            <a:pPr marL="0" indent="0">
              <a:lnSpc>
                <a:spcPct val="150000"/>
              </a:lnSpc>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Q1) What is the source of data?</a:t>
            </a:r>
            <a:br>
              <a:rPr lang="en-IN" sz="1600" dirty="0">
                <a:solidFill>
                  <a:srgbClr val="002060"/>
                </a:solidFill>
                <a:latin typeface="Trebuchet MS" panose="020B0603020202020204" pitchFamily="34" charset="0"/>
                <a:cs typeface="Times New Roman" panose="02020603050405020304" pitchFamily="18" charset="0"/>
              </a:rPr>
            </a:br>
            <a:r>
              <a:rPr lang="en-IN" sz="1600" b="1" dirty="0">
                <a:solidFill>
                  <a:srgbClr val="002060"/>
                </a:solidFill>
                <a:latin typeface="Trebuchet MS" panose="020B0603020202020204" pitchFamily="34" charset="0"/>
                <a:cs typeface="Times New Roman" panose="02020603050405020304" pitchFamily="18" charset="0"/>
              </a:rPr>
              <a:t>A1) </a:t>
            </a:r>
            <a:r>
              <a:rPr lang="en-IN" sz="1600" dirty="0">
                <a:solidFill>
                  <a:srgbClr val="002060"/>
                </a:solidFill>
                <a:latin typeface="Trebuchet MS" panose="020B0603020202020204" pitchFamily="34" charset="0"/>
                <a:cs typeface="Times New Roman" panose="02020603050405020304" pitchFamily="18" charset="0"/>
              </a:rPr>
              <a:t>The dataset is obtained from famous machine learning </a:t>
            </a:r>
            <a:r>
              <a:rPr lang="en-IN" sz="1600">
                <a:solidFill>
                  <a:srgbClr val="002060"/>
                </a:solidFill>
                <a:latin typeface="Trebuchet MS" panose="020B0603020202020204" pitchFamily="34" charset="0"/>
                <a:cs typeface="Times New Roman" panose="02020603050405020304" pitchFamily="18" charset="0"/>
              </a:rPr>
              <a:t>repository.</a:t>
            </a:r>
            <a:br>
              <a:rPr lang="en-IN" sz="1600">
                <a:solidFill>
                  <a:srgbClr val="002060"/>
                </a:solidFill>
                <a:latin typeface="Trebuchet MS" panose="020B0603020202020204" pitchFamily="34" charset="0"/>
                <a:cs typeface="Times New Roman" panose="02020603050405020304" pitchFamily="18" charset="0"/>
              </a:rPr>
            </a:br>
            <a:r>
              <a:rPr lang="en-IN" sz="1600">
                <a:solidFill>
                  <a:srgbClr val="002060"/>
                </a:solidFill>
                <a:latin typeface="Trebuchet MS" panose="020B0603020202020204" pitchFamily="34" charset="0"/>
                <a:cs typeface="Times New Roman" panose="02020603050405020304" pitchFamily="18" charset="0"/>
              </a:rPr>
              <a:t>UCI </a:t>
            </a:r>
            <a:r>
              <a:rPr lang="en-IN" sz="1600" dirty="0">
                <a:solidFill>
                  <a:srgbClr val="002060"/>
                </a:solidFill>
                <a:latin typeface="Trebuchet MS" panose="020B0603020202020204" pitchFamily="34" charset="0"/>
                <a:cs typeface="Times New Roman" panose="02020603050405020304" pitchFamily="18" charset="0"/>
              </a:rPr>
              <a:t>Machine Learning Repository: </a:t>
            </a:r>
            <a:r>
              <a:rPr lang="en-IN" sz="1600" dirty="0">
                <a:solidFill>
                  <a:srgbClr val="002060"/>
                </a:solidFill>
                <a:latin typeface="Trebuchet MS" panose="020B0603020202020204" pitchFamily="34" charset="0"/>
                <a:cs typeface="Times New Roman" panose="02020603050405020304" pitchFamily="18" charset="0"/>
                <a:hlinkClick r:id="rId1"/>
              </a:rPr>
              <a:t>https://archive.ics.uci.edu/ml/datasets/thyroid+disease </a:t>
            </a:r>
            <a:endParaRPr lang="en-IN" sz="1600"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Q2) What was the type of data? </a:t>
            </a:r>
            <a:endParaRPr lang="en-IN" sz="1600" b="1"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A2) </a:t>
            </a:r>
            <a:r>
              <a:rPr lang="en-IN" sz="1600" dirty="0">
                <a:solidFill>
                  <a:srgbClr val="002060"/>
                </a:solidFill>
                <a:latin typeface="Trebuchet MS" panose="020B0603020202020204" pitchFamily="34" charset="0"/>
                <a:cs typeface="Times New Roman" panose="02020603050405020304" pitchFamily="18" charset="0"/>
              </a:rPr>
              <a:t>The dataset was the combination of Numerical and Categorical features.</a:t>
            </a:r>
            <a:endParaRPr lang="en-IN" sz="1600" dirty="0">
              <a:solidFill>
                <a:srgbClr val="002060"/>
              </a:solidFill>
              <a:latin typeface="Trebuchet MS" panose="020B0603020202020204" pitchFamily="34" charset="0"/>
              <a:cs typeface="Times New Roman" panose="02020603050405020304" pitchFamily="18" charset="0"/>
            </a:endParaRP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Q3) What’s the complete flow you followed in this Project?</a:t>
            </a:r>
            <a:endParaRPr lang="en-IN" sz="1600" b="1" dirty="0">
              <a:solidFill>
                <a:srgbClr val="002060"/>
              </a:solidFill>
              <a:latin typeface="Trebuchet MS" panose="020B0603020202020204" pitchFamily="34" charset="0"/>
              <a:cs typeface="Times New Roman" panose="02020603050405020304" pitchFamily="18" charset="0"/>
            </a:endParaRP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A3) </a:t>
            </a:r>
            <a:r>
              <a:rPr lang="en-IN" sz="1600" dirty="0">
                <a:solidFill>
                  <a:srgbClr val="002060"/>
                </a:solidFill>
                <a:latin typeface="Trebuchet MS" panose="020B0603020202020204" pitchFamily="34" charset="0"/>
                <a:cs typeface="Times New Roman" panose="02020603050405020304" pitchFamily="18" charset="0"/>
              </a:rPr>
              <a:t>Refer slide 7th for better understanding of the project and flow</a:t>
            </a:r>
            <a:endParaRPr lang="en-IN" sz="1600" dirty="0">
              <a:solidFill>
                <a:srgbClr val="002060"/>
              </a:solidFill>
              <a:latin typeface="Trebuchet MS" panose="020B0603020202020204" pitchFamily="34" charset="0"/>
              <a:cs typeface="Times New Roman" panose="02020603050405020304" pitchFamily="18" charset="0"/>
            </a:endParaRP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Q4) What techniques were you using for data pre-processing? </a:t>
            </a:r>
            <a:endParaRPr lang="en-IN" sz="1600" b="1"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Dropping the irrelevant features from the dataset</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Separating the numerical and categorical features</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Handling missing values in numerical features using median</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Handling missing values in categorical features using mode</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Numerical features transformation using ‘Log’ and ‘Square Root’ Transformation</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Encoding categorical features using ‘One-Hot-Encoding’ and ‘Label Encoding’</a:t>
            </a:r>
            <a:endParaRPr lang="en-IN" sz="1600" dirty="0">
              <a:solidFill>
                <a:srgbClr val="002060"/>
              </a:solidFill>
              <a:latin typeface="Trebuchet MS" panose="020B0603020202020204" pitchFamily="34" charset="0"/>
              <a:cs typeface="Times New Roman" panose="02020603050405020304" pitchFamily="18" charset="0"/>
            </a:endParaRP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Checking multi-collinearity and dropping highly correlated independent features</a:t>
            </a:r>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FAQs</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Q5) How training was done or what models were used? </a:t>
            </a:r>
            <a:endParaRPr lang="en-IN" sz="1600" b="1"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A5) </a:t>
            </a:r>
            <a:r>
              <a:rPr lang="en-IN" sz="1600" dirty="0">
                <a:solidFill>
                  <a:srgbClr val="002060"/>
                </a:solidFill>
                <a:latin typeface="Trebuchet MS" panose="020B0603020202020204" pitchFamily="34" charset="0"/>
                <a:cs typeface="Times New Roman" panose="02020603050405020304" pitchFamily="18" charset="0"/>
              </a:rPr>
              <a:t>First Data pre-processing done on final CSV file after cleaning the dataset. After that we did exploratory data analysis and feature selection and then different ML model such as Decision Tree, Random Forest and XGBoost are trained and based on performance we selected the best model.</a:t>
            </a:r>
            <a:endParaRPr lang="en-IN" sz="1600"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Q6) How Prediction was done? </a:t>
            </a:r>
            <a:endParaRPr lang="en-IN" sz="1600" b="1"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A6) </a:t>
            </a:r>
            <a:r>
              <a:rPr lang="en-IN" sz="1600" dirty="0">
                <a:solidFill>
                  <a:srgbClr val="002060"/>
                </a:solidFill>
                <a:latin typeface="Trebuchet MS" panose="020B0603020202020204" pitchFamily="34" charset="0"/>
                <a:cs typeface="Times New Roman" panose="02020603050405020304" pitchFamily="18" charset="0"/>
              </a:rPr>
              <a:t>The testing files are shared by the client. We perform the same life cycle and then loaded the best model and perform prediction. In the end we get the prediction.</a:t>
            </a:r>
            <a:endParaRPr lang="en-IN" sz="1600"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Q7) What are the different stages of deployment? </a:t>
            </a:r>
            <a:endParaRPr lang="en-IN" sz="1600" b="1"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A7) </a:t>
            </a:r>
            <a:r>
              <a:rPr lang="en-IN" sz="1600" dirty="0">
                <a:solidFill>
                  <a:srgbClr val="002060"/>
                </a:solidFill>
                <a:latin typeface="Trebuchet MS" panose="020B0603020202020204" pitchFamily="34" charset="0"/>
                <a:cs typeface="Times New Roman" panose="02020603050405020304" pitchFamily="18" charset="0"/>
              </a:rPr>
              <a:t>After model training and finalizing a model, we created required files for deployment.  And finally deployed our model over Heroku.</a:t>
            </a:r>
            <a:endParaRPr lang="en-IN" sz="1600"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Q8) How is the User Interface present for this project? </a:t>
            </a:r>
            <a:endParaRPr lang="en-IN" sz="1600" b="1"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A8) </a:t>
            </a:r>
            <a:r>
              <a:rPr lang="en-IN" sz="1600" dirty="0">
                <a:solidFill>
                  <a:srgbClr val="002060"/>
                </a:solidFill>
                <a:latin typeface="Trebuchet MS" panose="020B0603020202020204" pitchFamily="34" charset="0"/>
                <a:cs typeface="Times New Roman" panose="02020603050405020304" pitchFamily="18" charset="0"/>
              </a:rPr>
              <a:t>UI is very user friendly and easy to use. </a:t>
            </a:r>
            <a:br>
              <a:rPr lang="en-IN" sz="1600" dirty="0">
                <a:solidFill>
                  <a:srgbClr val="002060"/>
                </a:solidFill>
                <a:latin typeface="Trebuchet MS" panose="020B0603020202020204" pitchFamily="34" charset="0"/>
                <a:cs typeface="Times New Roman" panose="02020603050405020304" pitchFamily="18" charset="0"/>
              </a:rPr>
            </a:br>
            <a:r>
              <a:rPr lang="en-IN" sz="1600" dirty="0">
                <a:solidFill>
                  <a:srgbClr val="002060"/>
                </a:solidFill>
                <a:latin typeface="Trebuchet MS" panose="020B0603020202020204" pitchFamily="34" charset="0"/>
                <a:cs typeface="Times New Roman" panose="02020603050405020304" pitchFamily="18" charset="0"/>
              </a:rPr>
              <a:t>URL: </a:t>
            </a:r>
            <a:r>
              <a:rPr lang="en-IN" sz="1600" dirty="0">
                <a:solidFill>
                  <a:srgbClr val="002060"/>
                </a:solidFill>
                <a:latin typeface="Trebuchet MS" panose="020B0603020202020204" pitchFamily="34" charset="0"/>
                <a:cs typeface="Times New Roman" panose="02020603050405020304" pitchFamily="18" charset="0"/>
                <a:hlinkClick r:id="rId1"/>
              </a:rPr>
              <a:t>https://thyroid-</a:t>
            </a:r>
            <a:r>
              <a:rPr lang="en-IN" sz="1600" dirty="0" err="1">
                <a:solidFill>
                  <a:srgbClr val="002060"/>
                </a:solidFill>
                <a:latin typeface="Trebuchet MS" panose="020B0603020202020204" pitchFamily="34" charset="0"/>
                <a:cs typeface="Times New Roman" panose="02020603050405020304" pitchFamily="18" charset="0"/>
                <a:hlinkClick r:id="rId1"/>
              </a:rPr>
              <a:t>classification.herokuapp.com</a:t>
            </a:r>
            <a:r>
              <a:rPr lang="en-IN" sz="1600" dirty="0">
                <a:solidFill>
                  <a:srgbClr val="002060"/>
                </a:solidFill>
                <a:latin typeface="Trebuchet MS" panose="020B0603020202020204" pitchFamily="34" charset="0"/>
                <a:cs typeface="Times New Roman" panose="02020603050405020304" pitchFamily="18" charset="0"/>
                <a:hlinkClick r:id="rId1"/>
              </a:rPr>
              <a:t>/</a:t>
            </a:r>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FAQs</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02532"/>
            <a:ext cx="11887200" cy="4278094"/>
          </a:xfrm>
          <a:prstGeom prst="rect">
            <a:avLst/>
          </a:prstGeom>
        </p:spPr>
        <p:txBody>
          <a:bodyPr wrap="square">
            <a:spAutoFit/>
          </a:bodyPr>
          <a:lstStyle/>
          <a:p>
            <a:pPr algn="just"/>
            <a:r>
              <a:rPr lang="en-IN" sz="1600" b="1" dirty="0">
                <a:solidFill>
                  <a:srgbClr val="002060"/>
                </a:solidFill>
                <a:latin typeface="Trebuchet MS" panose="020B0603020202020204" pitchFamily="34" charset="0"/>
                <a:cs typeface="Times New Roman" panose="02020603050405020304" pitchFamily="18" charset="0"/>
              </a:rPr>
              <a:t>[1] </a:t>
            </a:r>
            <a:r>
              <a:rPr lang="en-IN" sz="1600" dirty="0">
                <a:solidFill>
                  <a:srgbClr val="002060"/>
                </a:solidFill>
                <a:latin typeface="Trebuchet MS" panose="020B0603020202020204" pitchFamily="34" charset="0"/>
                <a:cs typeface="Times New Roman" panose="02020603050405020304" pitchFamily="18" charset="0"/>
              </a:rPr>
              <a:t>K. Chandel, V. Kunwar, S. </a:t>
            </a:r>
            <a:r>
              <a:rPr lang="en-IN" sz="1600" dirty="0" err="1">
                <a:solidFill>
                  <a:srgbClr val="002060"/>
                </a:solidFill>
                <a:latin typeface="Trebuchet MS" panose="020B0603020202020204" pitchFamily="34" charset="0"/>
                <a:cs typeface="Times New Roman" panose="02020603050405020304" pitchFamily="18" charset="0"/>
              </a:rPr>
              <a:t>Sabitha</a:t>
            </a:r>
            <a:r>
              <a:rPr lang="en-IN" sz="1600" dirty="0">
                <a:solidFill>
                  <a:srgbClr val="002060"/>
                </a:solidFill>
                <a:latin typeface="Trebuchet MS" panose="020B0603020202020204" pitchFamily="34" charset="0"/>
                <a:cs typeface="Times New Roman" panose="02020603050405020304" pitchFamily="18" charset="0"/>
              </a:rPr>
              <a:t>, T. Choudhury, S. Mukherjee, “A comparative study on thyroid disease detection using K-nearest </a:t>
            </a:r>
            <a:r>
              <a:rPr lang="en-IN" sz="1600" dirty="0" err="1">
                <a:solidFill>
                  <a:srgbClr val="002060"/>
                </a:solidFill>
                <a:latin typeface="Trebuchet MS" panose="020B0603020202020204" pitchFamily="34" charset="0"/>
                <a:cs typeface="Times New Roman" panose="02020603050405020304" pitchFamily="18" charset="0"/>
              </a:rPr>
              <a:t>neighbor</a:t>
            </a:r>
            <a:r>
              <a:rPr lang="en-IN" sz="1600" dirty="0">
                <a:solidFill>
                  <a:srgbClr val="002060"/>
                </a:solidFill>
                <a:latin typeface="Trebuchet MS" panose="020B0603020202020204" pitchFamily="34" charset="0"/>
                <a:cs typeface="Times New Roman" panose="02020603050405020304" pitchFamily="18" charset="0"/>
              </a:rPr>
              <a:t> and Naive Bayes classification techniques”, pp. 1-7, 2017.</a:t>
            </a:r>
            <a:endParaRPr lang="en-US"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[2] </a:t>
            </a:r>
            <a:r>
              <a:rPr lang="en-IN" sz="1600" dirty="0">
                <a:solidFill>
                  <a:srgbClr val="002060"/>
                </a:solidFill>
                <a:latin typeface="Trebuchet MS" panose="020B0603020202020204" pitchFamily="34" charset="0"/>
                <a:cs typeface="Times New Roman" panose="02020603050405020304" pitchFamily="18" charset="0"/>
              </a:rPr>
              <a:t>H. Kumar H S, “A Novel Approach of SVM based Classification on Thyroid Disease Stage Detection”, pp. 836-841, 2020.</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[3] </a:t>
            </a:r>
            <a:r>
              <a:rPr lang="en-IN" sz="1600" dirty="0">
                <a:solidFill>
                  <a:srgbClr val="002060"/>
                </a:solidFill>
                <a:latin typeface="Trebuchet MS" panose="020B0603020202020204" pitchFamily="34" charset="0"/>
                <a:cs typeface="Times New Roman" panose="02020603050405020304" pitchFamily="18" charset="0"/>
              </a:rPr>
              <a:t>S. Razia, M. R. N. Rao, “Machine Learning Techniques for Thyroid Disease Diagnosis - A Review”, vol. 9(28), pp. 1-9, 2016.</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[4] </a:t>
            </a:r>
            <a:r>
              <a:rPr lang="en-IN" sz="1600" dirty="0">
                <a:solidFill>
                  <a:srgbClr val="002060"/>
                </a:solidFill>
                <a:latin typeface="Trebuchet MS" panose="020B0603020202020204" pitchFamily="34" charset="0"/>
                <a:cs typeface="Times New Roman" panose="02020603050405020304" pitchFamily="18" charset="0"/>
              </a:rPr>
              <a:t>Z. Parry and R. Macnab, “Thyroid disease and thyroid surgery,” Anaesthesia &amp; Intensive Care Medicine, vol. 18, no. 10, pp. 488–495, 2017.View at: Publisher Site | Google Scholar</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[5] </a:t>
            </a:r>
            <a:r>
              <a:rPr lang="en-IN" sz="1600" dirty="0">
                <a:solidFill>
                  <a:srgbClr val="002060"/>
                </a:solidFill>
                <a:latin typeface="Trebuchet MS" panose="020B0603020202020204" pitchFamily="34" charset="0"/>
                <a:cs typeface="Times New Roman" panose="02020603050405020304" pitchFamily="18" charset="0"/>
              </a:rPr>
              <a:t>G. </a:t>
            </a:r>
            <a:r>
              <a:rPr lang="en-IN" sz="1600" dirty="0" err="1">
                <a:solidFill>
                  <a:srgbClr val="002060"/>
                </a:solidFill>
                <a:latin typeface="Trebuchet MS" panose="020B0603020202020204" pitchFamily="34" charset="0"/>
                <a:cs typeface="Times New Roman" panose="02020603050405020304" pitchFamily="18" charset="0"/>
              </a:rPr>
              <a:t>Serpen</a:t>
            </a:r>
            <a:r>
              <a:rPr lang="en-IN" sz="1600" dirty="0">
                <a:solidFill>
                  <a:srgbClr val="002060"/>
                </a:solidFill>
                <a:latin typeface="Trebuchet MS" panose="020B0603020202020204" pitchFamily="34" charset="0"/>
                <a:cs typeface="Times New Roman" panose="02020603050405020304" pitchFamily="18" charset="0"/>
              </a:rPr>
              <a:t>, H. Jiang, and L. Allred, “Performance analysis of probabilistic potential function neural network classifier,” in Proceedings of Artificial Neural Networks in Engineering Conference, vol. 7, pp. 471–476, St. Louis, MO, USA, 1997.View at: Google Scholar</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[6] </a:t>
            </a:r>
            <a:r>
              <a:rPr lang="en-IN" sz="1600" dirty="0" err="1">
                <a:solidFill>
                  <a:srgbClr val="002060"/>
                </a:solidFill>
                <a:latin typeface="Trebuchet MS" panose="020B0603020202020204" pitchFamily="34" charset="0"/>
                <a:cs typeface="Times New Roman" panose="02020603050405020304" pitchFamily="18" charset="0"/>
              </a:rPr>
              <a:t>Ozyilmaz</a:t>
            </a:r>
            <a:r>
              <a:rPr lang="en-IN" sz="1600" dirty="0">
                <a:solidFill>
                  <a:srgbClr val="002060"/>
                </a:solidFill>
                <a:latin typeface="Trebuchet MS" panose="020B0603020202020204" pitchFamily="34" charset="0"/>
                <a:cs typeface="Times New Roman" panose="02020603050405020304" pitchFamily="18" charset="0"/>
              </a:rPr>
              <a:t> and T. Yildirim, “Diagnosis of thyroid disease using artificial neural network methods,” in Proceedings of International Conference on Neural Information Processing, pp. 2033–2036, Singapore, 2002.View at: Google Scholar</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[7] </a:t>
            </a:r>
            <a:r>
              <a:rPr lang="en-IN" sz="1600" dirty="0">
                <a:solidFill>
                  <a:srgbClr val="002060"/>
                </a:solidFill>
                <a:latin typeface="Trebuchet MS" panose="020B0603020202020204" pitchFamily="34" charset="0"/>
                <a:cs typeface="Times New Roman" panose="02020603050405020304" pitchFamily="18" charset="0"/>
              </a:rPr>
              <a:t>E. </a:t>
            </a:r>
            <a:r>
              <a:rPr lang="en-IN" sz="1600" dirty="0" err="1">
                <a:solidFill>
                  <a:srgbClr val="002060"/>
                </a:solidFill>
                <a:latin typeface="Trebuchet MS" panose="020B0603020202020204" pitchFamily="34" charset="0"/>
                <a:cs typeface="Times New Roman" panose="02020603050405020304" pitchFamily="18" charset="0"/>
              </a:rPr>
              <a:t>Dogantekin</a:t>
            </a:r>
            <a:r>
              <a:rPr lang="en-IN" sz="1600" dirty="0">
                <a:solidFill>
                  <a:srgbClr val="002060"/>
                </a:solidFill>
                <a:latin typeface="Trebuchet MS" panose="020B0603020202020204" pitchFamily="34" charset="0"/>
                <a:cs typeface="Times New Roman" panose="02020603050405020304" pitchFamily="18" charset="0"/>
              </a:rPr>
              <a:t>, A. </a:t>
            </a:r>
            <a:r>
              <a:rPr lang="en-IN" sz="1600" dirty="0" err="1">
                <a:solidFill>
                  <a:srgbClr val="002060"/>
                </a:solidFill>
                <a:latin typeface="Trebuchet MS" panose="020B0603020202020204" pitchFamily="34" charset="0"/>
                <a:cs typeface="Times New Roman" panose="02020603050405020304" pitchFamily="18" charset="0"/>
              </a:rPr>
              <a:t>Dogantekin</a:t>
            </a:r>
            <a:r>
              <a:rPr lang="en-IN" sz="1600" dirty="0">
                <a:solidFill>
                  <a:srgbClr val="002060"/>
                </a:solidFill>
                <a:latin typeface="Trebuchet MS" panose="020B0603020202020204" pitchFamily="34" charset="0"/>
                <a:cs typeface="Times New Roman" panose="02020603050405020304" pitchFamily="18" charset="0"/>
              </a:rPr>
              <a:t>, and D. </a:t>
            </a:r>
            <a:r>
              <a:rPr lang="en-IN" sz="1600" dirty="0" err="1">
                <a:solidFill>
                  <a:srgbClr val="002060"/>
                </a:solidFill>
                <a:latin typeface="Trebuchet MS" panose="020B0603020202020204" pitchFamily="34" charset="0"/>
                <a:cs typeface="Times New Roman" panose="02020603050405020304" pitchFamily="18" charset="0"/>
              </a:rPr>
              <a:t>Avci</a:t>
            </a:r>
            <a:r>
              <a:rPr lang="en-IN" sz="1600" dirty="0">
                <a:solidFill>
                  <a:srgbClr val="002060"/>
                </a:solidFill>
                <a:latin typeface="Trebuchet MS" panose="020B0603020202020204" pitchFamily="34" charset="0"/>
                <a:cs typeface="Times New Roman" panose="02020603050405020304" pitchFamily="18" charset="0"/>
              </a:rPr>
              <a:t>, “An expert system based on generalized discriminant analysis and wavelet support	vector	machine	for diagnosis of thyroid diseases,” Expert Systems with Applications, vol. 38, no. 1, pp. 146–150, 2011.View at: Publisher Site | Google Scholar</a:t>
            </a:r>
            <a:endParaRPr lang="en-IN"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[8] </a:t>
            </a:r>
            <a:r>
              <a:rPr lang="en-IN" sz="1600" dirty="0">
                <a:solidFill>
                  <a:srgbClr val="002060"/>
                </a:solidFill>
                <a:latin typeface="Trebuchet MS" panose="020B0603020202020204" pitchFamily="34" charset="0"/>
                <a:cs typeface="Times New Roman" panose="02020603050405020304" pitchFamily="18" charset="0"/>
              </a:rPr>
              <a:t>H.-L. Chen, B. Yang, G. Wang, J. Liu, Y.-D. Chen, and D.-Y. Liu, “A three-stage expert system based on support vector machines for thyroid disease diagnosis,” Journal of Medical Systems, vol. 36, no. 3, pp. 1953–1963, 2011.View at: Publisher Site | Google Scholar</a:t>
            </a:r>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7" name="Rectangle 6"/>
          <p:cNvSpPr/>
          <p:nvPr/>
        </p:nvSpPr>
        <p:spPr>
          <a:xfrm>
            <a:off x="3352800" y="107180"/>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REFERENCES</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gland plays a major role in maintaining the metabolism of human body. Data mining in health care industry provides a systematic use of the medical data. </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diseases are most common today. Early changes in the thyroid gland will not affect the proper working of the gland. </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By the early identification of thyroid disorders, better treatment can be provided in the early stage thus can avoid thyroid replacement therapy and thyroid removal up to an extent. </a:t>
            </a:r>
            <a:endParaRPr lang="en-IN" sz="1800" b="1" dirty="0">
              <a:solidFill>
                <a:srgbClr val="002060"/>
              </a:solidFill>
              <a:latin typeface="Trebuchet MS" panose="020B0603020202020204" pitchFamily="34" charset="0"/>
              <a:cs typeface="Times New Roman" panose="02020603050405020304" pitchFamily="18" charset="0"/>
            </a:endParaRP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ABSTRACT</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gland is a small organ that’s located in the front of the neck, wrapped around the windpipe (trachea). </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It’s shaped like a butterfly, smaller in the middle with two wide wings that extend around the side of your throat. </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is a gland. You have glands throughout your body, where they create and release substances that help your body do a specific thing.</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Your thyroid makes hormones that help control many vital functions of your body.</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If your body makes too much thyroid hormone, you can develop a condition called ‘</a:t>
            </a:r>
            <a:r>
              <a:rPr lang="en-IN" sz="1800" b="1" dirty="0">
                <a:solidFill>
                  <a:schemeClr val="bg1"/>
                </a:solidFill>
                <a:latin typeface="Trebuchet MS" panose="020B0603020202020204" pitchFamily="34" charset="0"/>
                <a:cs typeface="Times New Roman" panose="02020603050405020304" pitchFamily="18" charset="0"/>
              </a:rPr>
              <a:t>hyperthyroidism</a:t>
            </a:r>
            <a:r>
              <a:rPr lang="en-IN" sz="1800" b="1" dirty="0">
                <a:solidFill>
                  <a:srgbClr val="002060"/>
                </a:solidFill>
                <a:latin typeface="Trebuchet MS" panose="020B0603020202020204" pitchFamily="34" charset="0"/>
                <a:cs typeface="Times New Roman" panose="02020603050405020304" pitchFamily="18" charset="0"/>
              </a:rPr>
              <a:t>’. If your body makes too little thyroid hormone, it’s called ‘</a:t>
            </a:r>
            <a:r>
              <a:rPr lang="en-IN" sz="1800" b="1" dirty="0">
                <a:solidFill>
                  <a:schemeClr val="bg1"/>
                </a:solidFill>
                <a:latin typeface="Trebuchet MS" panose="020B0603020202020204" pitchFamily="34" charset="0"/>
                <a:cs typeface="Times New Roman" panose="02020603050405020304" pitchFamily="18" charset="0"/>
              </a:rPr>
              <a:t>hypothyroidism</a:t>
            </a:r>
            <a:r>
              <a:rPr lang="en-IN" sz="1800" b="1" dirty="0">
                <a:solidFill>
                  <a:srgbClr val="002060"/>
                </a:solidFill>
                <a:latin typeface="Trebuchet MS" panose="020B0603020202020204" pitchFamily="34" charset="0"/>
                <a:cs typeface="Times New Roman" panose="02020603050405020304" pitchFamily="18" charset="0"/>
              </a:rPr>
              <a:t>’.</a:t>
            </a:r>
            <a:endParaRPr lang="en-IN" sz="1800" b="1" dirty="0">
              <a:solidFill>
                <a:srgbClr val="002060"/>
              </a:solidFill>
              <a:latin typeface="Trebuchet MS" panose="020B0603020202020204" pitchFamily="34" charset="0"/>
              <a:cs typeface="Times New Roman" panose="02020603050405020304" pitchFamily="18" charset="0"/>
            </a:endParaRP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INTRODUCTION</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disease is a common cause of medical diagnosis and prediction, with an onset that is difficult to forecast in medical research.</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gland is one of our body's most vital organs. Thyroid hormone releases are responsible for metabolic regulation. </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Hyperthyroidism and hypothyroidism are one of the two common diseases of the thyroid that releases thyroid hormones in regulating the rate of body's metabolism.</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main goal is to predict the estimated risk on a patient's chance of obtaining thyroid disease or not.</a:t>
            </a:r>
            <a:endParaRPr lang="en-IN" sz="1800" b="1" dirty="0">
              <a:solidFill>
                <a:srgbClr val="002060"/>
              </a:solidFill>
              <a:latin typeface="Trebuchet MS" panose="020B0603020202020204" pitchFamily="34" charset="0"/>
              <a:cs typeface="Times New Roman" panose="02020603050405020304" pitchFamily="18" charset="0"/>
            </a:endParaRP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Business Problem</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227" y="1066921"/>
            <a:ext cx="11655973" cy="863871"/>
          </a:xfrm>
          <a:noFill/>
          <a:ln>
            <a:noFill/>
          </a:ln>
        </p:spPr>
        <p:txBody>
          <a:bodyPr>
            <a:normAutofit/>
          </a:bodyPr>
          <a:lstStyle/>
          <a:p>
            <a:pPr algn="ctr">
              <a:lnSpc>
                <a:spcPct val="150000"/>
              </a:lnSpc>
              <a:buNone/>
            </a:pPr>
            <a:r>
              <a:rPr lang="en-IN" b="1" dirty="0">
                <a:solidFill>
                  <a:srgbClr val="002060"/>
                </a:solidFill>
                <a:latin typeface="Trebuchet MS" panose="020B0603020202020204" pitchFamily="34" charset="0"/>
                <a:cs typeface="Times New Roman" panose="02020603050405020304" pitchFamily="18" charset="0"/>
              </a:rPr>
              <a:t>The aim of this project is to predict the risk of hypothyroid and hyperthyroid in a patient.</a:t>
            </a:r>
            <a:endParaRPr lang="en-US" b="1" dirty="0">
              <a:solidFill>
                <a:schemeClr val="accent1">
                  <a:lumMod val="75000"/>
                </a:schemeClr>
              </a:solidFill>
              <a:latin typeface="Trebuchet MS" panose="020B0603020202020204" pitchFamily="34" charset="0"/>
              <a:cs typeface="Times New Roman" panose="02020603050405020304" pitchFamily="18" charset="0"/>
            </a:endParaRPr>
          </a:p>
        </p:txBody>
      </p:sp>
      <p:sp>
        <p:nvSpPr>
          <p:cNvPr id="30" name="Rectangle 29"/>
          <p:cNvSpPr/>
          <p:nvPr/>
        </p:nvSpPr>
        <p:spPr>
          <a:xfrm>
            <a:off x="4456625" y="84782"/>
            <a:ext cx="327875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AIM</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25" name="Rectangle 24">
            <a:hlinkClick r:id="rId1" action="ppaction://hlinksldjump"/>
          </p:cNvPr>
          <p:cNvSpPr/>
          <p:nvPr/>
        </p:nvSpPr>
        <p:spPr>
          <a:xfrm>
            <a:off x="4666712" y="2311238"/>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BENEFITS</a:t>
            </a:r>
            <a:endParaRPr lang="en-IN" sz="2200" b="1" u="sng" dirty="0">
              <a:solidFill>
                <a:schemeClr val="accent5"/>
              </a:solidFill>
              <a:latin typeface="Georgia" panose="02040502050405020303" pitchFamily="18" charset="0"/>
            </a:endParaRPr>
          </a:p>
        </p:txBody>
      </p:sp>
      <p:sp>
        <p:nvSpPr>
          <p:cNvPr id="27" name="Subtitle 2"/>
          <p:cNvSpPr txBox="1"/>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Non-invasive: Detection of Thyroid disease</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Saves Time: Easy to use and access</a:t>
            </a:r>
            <a:endParaRPr lang="en-IN" sz="1800" b="1" dirty="0">
              <a:solidFill>
                <a:srgbClr val="002060"/>
              </a:solidFill>
              <a:latin typeface="Trebuchet MS" panose="020B0603020202020204" pitchFamily="34" charset="0"/>
              <a:cs typeface="Times New Roman" panose="02020603050405020304" pitchFamily="18" charset="0"/>
            </a:endParaRP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Less intervention of doctor</a:t>
            </a:r>
            <a:endParaRPr lang="en-IN" sz="1800" b="1" dirty="0">
              <a:solidFill>
                <a:srgbClr val="002060"/>
              </a:solidFill>
              <a:latin typeface="Trebuchet MS" panose="020B060302020202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2222379"/>
          </a:xfrm>
          <a:noFill/>
          <a:ln>
            <a:noFill/>
          </a:ln>
        </p:spPr>
        <p:txBody>
          <a:bodyPr>
            <a:noAutofit/>
          </a:bodyPr>
          <a:lstStyle/>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In the proposed method, we are performing Data pre-processing step, in which feature engineering, feature selection, feature scaling steps are performed and then we are doing model building and performance testing. </a:t>
            </a:r>
            <a:endParaRPr lang="en-IN" b="1" dirty="0">
              <a:solidFill>
                <a:srgbClr val="002060"/>
              </a:solidFill>
              <a:latin typeface="Trebuchet MS" panose="020B0603020202020204" pitchFamily="34" charset="0"/>
              <a:cs typeface="Times New Roman" panose="02020603050405020304" pitchFamily="18" charset="0"/>
            </a:endParaRP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We are using different classification algorithms to classify the thyroid disease type.</a:t>
            </a:r>
            <a:endParaRPr lang="en-US" b="1" dirty="0">
              <a:solidFill>
                <a:schemeClr val="accent1">
                  <a:lumMod val="75000"/>
                </a:schemeClr>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PROPOSED METHOD</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61" name="Magnetic Disk 60"/>
          <p:cNvSpPr>
            <a:spLocks noChangeArrowheads="1"/>
          </p:cNvSpPr>
          <p:nvPr/>
        </p:nvSpPr>
        <p:spPr bwMode="auto">
          <a:xfrm>
            <a:off x="3219056" y="1658681"/>
            <a:ext cx="1140460" cy="882015"/>
          </a:xfrm>
          <a:prstGeom prst="flowChartMagneticDisk">
            <a:avLst/>
          </a:prstGeom>
          <a:gradFill rotWithShape="1">
            <a:gsLst>
              <a:gs pos="0">
                <a:srgbClr val="8080FF"/>
              </a:gs>
              <a:gs pos="50000">
                <a:srgbClr val="B3B3FF"/>
              </a:gs>
              <a:gs pos="100000">
                <a:srgbClr val="DADAFF"/>
              </a:gs>
            </a:gsLst>
            <a:lin ang="16200000" scaled="1"/>
          </a:gradFill>
          <a:ln w="9525">
            <a:solidFill>
              <a:sysClr val="windowText" lastClr="000000">
                <a:lumMod val="100000"/>
                <a:lumOff val="0"/>
              </a:sysClr>
            </a:solidFill>
            <a:rou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Database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(UCI Repository)</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61"/>
          <p:cNvSpPr>
            <a:spLocks noChangeArrowheads="1"/>
          </p:cNvSpPr>
          <p:nvPr/>
        </p:nvSpPr>
        <p:spPr bwMode="auto">
          <a:xfrm>
            <a:off x="4812906" y="1699321"/>
            <a:ext cx="11417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Collection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p:cNvSpPr>
            <a:spLocks noChangeArrowheads="1"/>
          </p:cNvSpPr>
          <p:nvPr/>
        </p:nvSpPr>
        <p:spPr bwMode="auto">
          <a:xfrm>
            <a:off x="6415011" y="1699321"/>
            <a:ext cx="796925"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EDA</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4" name="Rectangle 63"/>
          <p:cNvSpPr>
            <a:spLocks noChangeArrowheads="1"/>
          </p:cNvSpPr>
          <p:nvPr/>
        </p:nvSpPr>
        <p:spPr bwMode="auto">
          <a:xfrm>
            <a:off x="7670406" y="1701226"/>
            <a:ext cx="10274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Engineering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p:cNvSpPr>
            <a:spLocks noChangeArrowheads="1"/>
          </p:cNvSpPr>
          <p:nvPr/>
        </p:nvSpPr>
        <p:spPr bwMode="auto">
          <a:xfrm>
            <a:off x="7670406" y="3068381"/>
            <a:ext cx="1034415" cy="7073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Selection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6" name="Rectangle 65"/>
          <p:cNvSpPr>
            <a:spLocks noChangeArrowheads="1"/>
          </p:cNvSpPr>
          <p:nvPr/>
        </p:nvSpPr>
        <p:spPr bwMode="auto">
          <a:xfrm>
            <a:off x="4812906" y="3066476"/>
            <a:ext cx="1156335"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Performance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7" name="Rectangle 66"/>
          <p:cNvSpPr>
            <a:spLocks noChangeArrowheads="1"/>
          </p:cNvSpPr>
          <p:nvPr/>
        </p:nvSpPr>
        <p:spPr bwMode="auto">
          <a:xfrm>
            <a:off x="3219056" y="3066476"/>
            <a:ext cx="114046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Saving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8" name="Rectangle 67"/>
          <p:cNvSpPr>
            <a:spLocks noChangeArrowheads="1"/>
          </p:cNvSpPr>
          <p:nvPr/>
        </p:nvSpPr>
        <p:spPr bwMode="auto">
          <a:xfrm>
            <a:off x="3219056" y="4328856"/>
            <a:ext cx="1140460"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Interface Designing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9" name="Rectangle 68"/>
          <p:cNvSpPr>
            <a:spLocks noChangeArrowheads="1"/>
          </p:cNvSpPr>
          <p:nvPr/>
        </p:nvSpPr>
        <p:spPr bwMode="auto">
          <a:xfrm>
            <a:off x="5152631" y="4328856"/>
            <a:ext cx="1144905"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Flask API Development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0" name="Rectangle 69"/>
          <p:cNvSpPr>
            <a:spLocks noChangeArrowheads="1"/>
          </p:cNvSpPr>
          <p:nvPr/>
        </p:nvSpPr>
        <p:spPr bwMode="auto">
          <a:xfrm>
            <a:off x="7102081" y="5595681"/>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Cloud Setup</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1" name="Rectangle 70"/>
          <p:cNvSpPr>
            <a:spLocks noChangeArrowheads="1"/>
          </p:cNvSpPr>
          <p:nvPr/>
        </p:nvSpPr>
        <p:spPr bwMode="auto">
          <a:xfrm>
            <a:off x="5155171" y="5600126"/>
            <a:ext cx="1142365" cy="6692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Deployment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2" name="Down Arrow 71"/>
          <p:cNvSpPr>
            <a:spLocks noChangeArrowheads="1"/>
          </p:cNvSpPr>
          <p:nvPr/>
        </p:nvSpPr>
        <p:spPr bwMode="auto">
          <a:xfrm rot="16200000">
            <a:off x="4433494" y="190093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Down Arrow 72"/>
          <p:cNvSpPr>
            <a:spLocks noChangeArrowheads="1"/>
          </p:cNvSpPr>
          <p:nvPr/>
        </p:nvSpPr>
        <p:spPr bwMode="auto">
          <a:xfrm rot="16200000">
            <a:off x="6031471" y="1881566"/>
            <a:ext cx="307340" cy="4622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Down Arrow 73"/>
          <p:cNvSpPr>
            <a:spLocks noChangeArrowheads="1"/>
          </p:cNvSpPr>
          <p:nvPr/>
        </p:nvSpPr>
        <p:spPr bwMode="auto">
          <a:xfrm rot="16200000">
            <a:off x="7290359" y="187426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5" name="Down Arrow 74"/>
          <p:cNvSpPr>
            <a:spLocks noChangeArrowheads="1"/>
          </p:cNvSpPr>
          <p:nvPr/>
        </p:nvSpPr>
        <p:spPr bwMode="auto">
          <a:xfrm>
            <a:off x="8014576" y="2498786"/>
            <a:ext cx="307340" cy="5638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6" name="Down Arrow 75"/>
          <p:cNvSpPr>
            <a:spLocks noChangeArrowheads="1"/>
          </p:cNvSpPr>
          <p:nvPr/>
        </p:nvSpPr>
        <p:spPr bwMode="auto">
          <a:xfrm rot="5400000">
            <a:off x="7280199" y="319950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7" name="Down Arrow 76"/>
          <p:cNvSpPr>
            <a:spLocks noChangeArrowheads="1"/>
          </p:cNvSpPr>
          <p:nvPr/>
        </p:nvSpPr>
        <p:spPr bwMode="auto">
          <a:xfrm rot="5400000">
            <a:off x="602226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8" name="Down Arrow 77"/>
          <p:cNvSpPr>
            <a:spLocks noChangeArrowheads="1"/>
          </p:cNvSpPr>
          <p:nvPr/>
        </p:nvSpPr>
        <p:spPr bwMode="auto">
          <a:xfrm rot="5400000">
            <a:off x="442714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9" name="Down Arrow 78"/>
          <p:cNvSpPr>
            <a:spLocks noChangeArrowheads="1"/>
          </p:cNvSpPr>
          <p:nvPr/>
        </p:nvSpPr>
        <p:spPr bwMode="auto">
          <a:xfrm>
            <a:off x="3617836" y="3763071"/>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Down Arrow 79"/>
          <p:cNvSpPr>
            <a:spLocks noChangeArrowheads="1"/>
          </p:cNvSpPr>
          <p:nvPr/>
        </p:nvSpPr>
        <p:spPr bwMode="auto">
          <a:xfrm rot="16200000">
            <a:off x="4600499" y="430694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Down Arrow 80"/>
          <p:cNvSpPr>
            <a:spLocks noChangeArrowheads="1"/>
          </p:cNvSpPr>
          <p:nvPr/>
        </p:nvSpPr>
        <p:spPr bwMode="auto">
          <a:xfrm rot="16200000">
            <a:off x="6537884" y="430567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2" name="Down Arrow 81"/>
          <p:cNvSpPr>
            <a:spLocks noChangeArrowheads="1"/>
          </p:cNvSpPr>
          <p:nvPr/>
        </p:nvSpPr>
        <p:spPr bwMode="auto">
          <a:xfrm>
            <a:off x="7765656" y="5031166"/>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3" name="Rectangle 82"/>
          <p:cNvSpPr>
            <a:spLocks noChangeArrowheads="1"/>
          </p:cNvSpPr>
          <p:nvPr/>
        </p:nvSpPr>
        <p:spPr bwMode="auto">
          <a:xfrm>
            <a:off x="7103986" y="4342826"/>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Data Validation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4" name="Down Arrow 83"/>
          <p:cNvSpPr>
            <a:spLocks noChangeArrowheads="1"/>
          </p:cNvSpPr>
          <p:nvPr/>
        </p:nvSpPr>
        <p:spPr bwMode="auto">
          <a:xfrm rot="5400000">
            <a:off x="6552489" y="5561073"/>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6" name="Rectangle 85"/>
          <p:cNvSpPr>
            <a:spLocks noChangeArrowheads="1"/>
          </p:cNvSpPr>
          <p:nvPr/>
        </p:nvSpPr>
        <p:spPr bwMode="auto">
          <a:xfrm>
            <a:off x="6413106" y="3075366"/>
            <a:ext cx="79629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Creation</a:t>
            </a:r>
            <a:endParaRPr kumimoji="0" lang="en-IN"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7" name="Rectangle 86"/>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Architecture</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pic>
        <p:nvPicPr>
          <p:cNvPr id="29"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7" name="Rectangle 6"/>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DATASET</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4" name="TextBox 3"/>
          <p:cNvSpPr txBox="1"/>
          <p:nvPr/>
        </p:nvSpPr>
        <p:spPr>
          <a:xfrm>
            <a:off x="190500" y="1224881"/>
            <a:ext cx="11811000" cy="21205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Thyroid Disease Dataset taken from UCI Machine Learning Repository:</a:t>
            </a:r>
            <a:br>
              <a:rPr lang="en-US" b="1" dirty="0">
                <a:solidFill>
                  <a:srgbClr val="002060"/>
                </a:solidFill>
                <a:latin typeface="Bookman Old Style" panose="02050604050505020204" pitchFamily="18" charset="0"/>
              </a:rPr>
            </a:br>
            <a:r>
              <a:rPr lang="en-US" b="1" dirty="0">
                <a:solidFill>
                  <a:srgbClr val="002060"/>
                </a:solidFill>
                <a:latin typeface="Bookman Old Style" panose="02050604050505020204" pitchFamily="18" charset="0"/>
              </a:rPr>
              <a:t>URL: </a:t>
            </a:r>
            <a:r>
              <a:rPr lang="en-US" b="1" dirty="0">
                <a:solidFill>
                  <a:srgbClr val="0070C0"/>
                </a:solidFill>
                <a:latin typeface="Bookman Old Style" panose="02050604050505020204" pitchFamily="18" charset="0"/>
                <a:hlinkClick r:id="rId1"/>
              </a:rPr>
              <a:t>https://archive.ics.uci.edu/ml/datasets/thyroid+disease </a:t>
            </a:r>
            <a:endParaRPr lang="en-US"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Total patients = </a:t>
            </a:r>
            <a:r>
              <a:rPr lang="en-US" b="1" dirty="0">
                <a:solidFill>
                  <a:srgbClr val="0070C0"/>
                </a:solidFill>
                <a:latin typeface="Bookman Old Style" panose="02050604050505020204" pitchFamily="18" charset="0"/>
              </a:rPr>
              <a:t>2800</a:t>
            </a:r>
            <a:endParaRPr lang="en-US" b="1" dirty="0">
              <a:solidFill>
                <a:srgbClr val="0070C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Healthy Subjects = </a:t>
            </a:r>
            <a:r>
              <a:rPr lang="en-US" b="1" dirty="0">
                <a:solidFill>
                  <a:srgbClr val="0070C0"/>
                </a:solidFill>
                <a:latin typeface="Bookman Old Style" panose="02050604050505020204" pitchFamily="18" charset="0"/>
              </a:rPr>
              <a:t>2503</a:t>
            </a:r>
            <a:endParaRPr lang="en-US" b="1" dirty="0">
              <a:solidFill>
                <a:srgbClr val="0070C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Abnormal Subjects = </a:t>
            </a:r>
            <a:r>
              <a:rPr lang="en-US" b="1" dirty="0">
                <a:solidFill>
                  <a:srgbClr val="0070C0"/>
                </a:solidFill>
                <a:latin typeface="Bookman Old Style" panose="02050604050505020204" pitchFamily="18" charset="0"/>
              </a:rPr>
              <a:t>297</a:t>
            </a:r>
            <a:endParaRPr lang="en-US" b="1" dirty="0">
              <a:solidFill>
                <a:srgbClr val="0070C0"/>
              </a:solidFill>
              <a:latin typeface="Bookman Old Style" panose="02050604050505020204" pitchFamily="18" charset="0"/>
            </a:endParaRPr>
          </a:p>
        </p:txBody>
      </p:sp>
      <p:sp>
        <p:nvSpPr>
          <p:cNvPr id="13" name="TextBox 12"/>
          <p:cNvSpPr txBox="1"/>
          <p:nvPr/>
        </p:nvSpPr>
        <p:spPr>
          <a:xfrm>
            <a:off x="190500" y="3282030"/>
            <a:ext cx="11811000" cy="17050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Numerical Features: </a:t>
            </a:r>
            <a:r>
              <a:rPr lang="en-US" b="1" dirty="0">
                <a:solidFill>
                  <a:srgbClr val="0070C0"/>
                </a:solidFill>
                <a:latin typeface="Bookman Old Style" panose="02050604050505020204" pitchFamily="18" charset="0"/>
              </a:rPr>
              <a:t>age, TSH, T3, T4U, FTI</a:t>
            </a:r>
            <a:endParaRPr lang="en-US" b="1" dirty="0">
              <a:solidFill>
                <a:srgbClr val="0070C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Categorical Features: </a:t>
            </a:r>
            <a:r>
              <a:rPr lang="en-US" b="1" dirty="0">
                <a:solidFill>
                  <a:srgbClr val="0070C0"/>
                </a:solidFill>
                <a:latin typeface="Bookman Old Style" panose="02050604050505020204" pitchFamily="18" charset="0"/>
              </a:rPr>
              <a:t>sex, </a:t>
            </a:r>
            <a:r>
              <a:rPr lang="en-US" b="1" dirty="0" err="1">
                <a:solidFill>
                  <a:srgbClr val="0070C0"/>
                </a:solidFill>
                <a:latin typeface="Bookman Old Style" panose="02050604050505020204" pitchFamily="18" charset="0"/>
              </a:rPr>
              <a:t>on_thyroxine</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query_on_thyroxine</a:t>
            </a:r>
            <a:r>
              <a:rPr lang="en-US" b="1" dirty="0">
                <a:solidFill>
                  <a:srgbClr val="002060"/>
                </a:solidFill>
                <a:latin typeface="Bookman Old Style" panose="02050604050505020204" pitchFamily="18" charset="0"/>
              </a:rPr>
              <a:t>, </a:t>
            </a:r>
            <a:r>
              <a:rPr lang="en-US" b="1" dirty="0" err="1">
                <a:solidFill>
                  <a:srgbClr val="0070C0"/>
                </a:solidFill>
                <a:latin typeface="Bookman Old Style" panose="02050604050505020204" pitchFamily="18" charset="0"/>
              </a:rPr>
              <a:t>on_anti_thyroid_medication</a:t>
            </a:r>
            <a:r>
              <a:rPr lang="en-US" b="1" dirty="0">
                <a:solidFill>
                  <a:srgbClr val="0070C0"/>
                </a:solidFill>
                <a:latin typeface="Bookman Old Style" panose="02050604050505020204" pitchFamily="18" charset="0"/>
              </a:rPr>
              <a:t>, sick, pregnant, </a:t>
            </a:r>
            <a:r>
              <a:rPr lang="en-US" b="1" dirty="0" err="1">
                <a:solidFill>
                  <a:srgbClr val="0070C0"/>
                </a:solidFill>
                <a:latin typeface="Bookman Old Style" panose="02050604050505020204" pitchFamily="18" charset="0"/>
              </a:rPr>
              <a:t>thyroid_surgery</a:t>
            </a:r>
            <a:r>
              <a:rPr lang="en-US" b="1" dirty="0">
                <a:solidFill>
                  <a:srgbClr val="0070C0"/>
                </a:solidFill>
                <a:latin typeface="Bookman Old Style" panose="02050604050505020204" pitchFamily="18" charset="0"/>
              </a:rPr>
              <a:t>, I131_treatment, </a:t>
            </a:r>
            <a:r>
              <a:rPr lang="en-US" b="1" dirty="0" err="1">
                <a:solidFill>
                  <a:srgbClr val="0070C0"/>
                </a:solidFill>
                <a:latin typeface="Bookman Old Style" panose="02050604050505020204" pitchFamily="18" charset="0"/>
              </a:rPr>
              <a:t>query_hypothyroid</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query_hyperthyroid</a:t>
            </a:r>
            <a:r>
              <a:rPr lang="en-US" b="1" dirty="0">
                <a:solidFill>
                  <a:srgbClr val="0070C0"/>
                </a:solidFill>
                <a:latin typeface="Bookman Old Style" panose="02050604050505020204" pitchFamily="18" charset="0"/>
              </a:rPr>
              <a:t>, lithium, goitre, tumor, hypopituitary, psych, labels</a:t>
            </a:r>
            <a:endParaRPr lang="en-US" b="1" dirty="0">
              <a:solidFill>
                <a:srgbClr val="0070C0"/>
              </a:solidFill>
              <a:latin typeface="Bookman Old Style" panose="02050604050505020204" pitchFamily="18"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fld>
            <a:endParaRPr lang="en-US" sz="3200" b="1" dirty="0">
              <a:solidFill>
                <a:schemeClr val="tx1"/>
              </a:solidFill>
            </a:endParaRPr>
          </a:p>
        </p:txBody>
      </p:sp>
      <p:sp>
        <p:nvSpPr>
          <p:cNvPr id="7" name="Rectangle 6"/>
          <p:cNvSpPr/>
          <p:nvPr/>
        </p:nvSpPr>
        <p:spPr>
          <a:xfrm>
            <a:off x="1739900" y="75387"/>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ML Model Building Workflow</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endParaRPr>
          </a:p>
        </p:txBody>
      </p:sp>
      <p:sp>
        <p:nvSpPr>
          <p:cNvPr id="4" name="TextBox 3"/>
          <p:cNvSpPr txBox="1"/>
          <p:nvPr/>
        </p:nvSpPr>
        <p:spPr>
          <a:xfrm>
            <a:off x="165100" y="2222760"/>
            <a:ext cx="11861800" cy="326916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Dropping the irrelevant features from the dataset</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Separating the numerical and categorical features</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Handling missing values in numerical features using median</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Handling missing values in categorical features using mode</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Numerical features transformation using ‘Log’ and ‘Square Root’ Transformation</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Encoding categorical features using ‘One-Hot-Encoding’ and ‘Label Encoding’</a:t>
            </a:r>
            <a:endParaRPr lang="en-US" sz="2000"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Checking multi-collinearity and dropping highly correlated independent features</a:t>
            </a:r>
            <a:endParaRPr lang="en-US" sz="2000" b="1" dirty="0">
              <a:solidFill>
                <a:srgbClr val="002060"/>
              </a:solidFill>
              <a:latin typeface="Bookman Old Style" panose="02050604050505020204" pitchFamily="18" charset="0"/>
            </a:endParaRPr>
          </a:p>
        </p:txBody>
      </p:sp>
      <p:sp>
        <p:nvSpPr>
          <p:cNvPr id="10" name="Rectangle 9">
            <a:hlinkClick r:id="rId1" action="ppaction://hlinksldjump"/>
          </p:cNvPr>
          <p:cNvSpPr/>
          <p:nvPr/>
        </p:nvSpPr>
        <p:spPr>
          <a:xfrm>
            <a:off x="3730356" y="1231406"/>
            <a:ext cx="4731288"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Data Pre-Processing</a:t>
            </a:r>
            <a:endParaRPr lang="en-IN" sz="2200" b="1" u="sng" dirty="0">
              <a:solidFill>
                <a:schemeClr val="accent5"/>
              </a:solidFill>
              <a:latin typeface="Georgia" panose="02040502050405020303"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8537</Words>
  <Application>WPS Presentation</Application>
  <PresentationFormat>Widescreen</PresentationFormat>
  <Paragraphs>209</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Wingdings 3</vt:lpstr>
      <vt:lpstr>Leelawadee UI</vt:lpstr>
      <vt:lpstr>Segoe UI Semibold</vt:lpstr>
      <vt:lpstr>Ebrima</vt:lpstr>
      <vt:lpstr>Dubai</vt:lpstr>
      <vt:lpstr>Yu Gothic UI</vt:lpstr>
      <vt:lpstr>Georgia</vt:lpstr>
      <vt:lpstr>Trebuchet MS</vt:lpstr>
      <vt:lpstr>Times New Roman</vt:lpstr>
      <vt:lpstr>Calibri</vt:lpstr>
      <vt:lpstr>Bookman Old Style</vt:lpstr>
      <vt:lpstr>Microsoft YaHei</vt:lpstr>
      <vt:lpstr>Arial Unicode MS</vt:lpstr>
      <vt:lpstr>Calibri Light</vt:lpstr>
      <vt:lpstr>Slice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a</cp:lastModifiedBy>
  <cp:revision>1392</cp:revision>
  <dcterms:created xsi:type="dcterms:W3CDTF">2018-11-26T03:58:00Z</dcterms:created>
  <dcterms:modified xsi:type="dcterms:W3CDTF">2024-01-14T09:20:20Z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1033-12.2.0.13412</vt:lpwstr>
  </property>
  <property fmtid="{D5CDD505-2E9C-101B-9397-08002B2CF9AE}" pid="3" name="ICV">
    <vt:lpwstr>488B97612A3A446A9B797FD531A4D1E6_12</vt:lpwstr>
  </property>
</Properties>
</file>