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65" d="100"/>
          <a:sy n="165" d="100"/>
        </p:scale>
        <p:origin x="6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44349793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Shape 2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 name="Shape 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101572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8175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33720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79601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44738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496076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27280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458221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44933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71792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489250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09903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511275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30265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88602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marL="0" algn="ctr">
              <a:spcBef>
                <a:spcPts val="0"/>
              </a:spcBef>
              <a:buClr>
                <a:schemeClr val="dk2"/>
              </a:buClr>
              <a:buNone/>
              <a:defRPr>
                <a:solidFill>
                  <a:schemeClr val="dk2"/>
                </a:solidFill>
              </a:defRPr>
            </a:lvl1pPr>
            <a:lvl2pPr marL="0" indent="190500" algn="ctr">
              <a:spcBef>
                <a:spcPts val="0"/>
              </a:spcBef>
              <a:buClr>
                <a:schemeClr val="dk2"/>
              </a:buClr>
              <a:buSzPct val="100000"/>
              <a:buNone/>
              <a:defRPr sz="3000">
                <a:solidFill>
                  <a:schemeClr val="dk2"/>
                </a:solidFill>
              </a:defRPr>
            </a:lvl2pPr>
            <a:lvl3pPr marL="0" indent="190500" algn="ctr">
              <a:spcBef>
                <a:spcPts val="0"/>
              </a:spcBef>
              <a:buClr>
                <a:schemeClr val="dk2"/>
              </a:buClr>
              <a:buSzPct val="100000"/>
              <a:buNone/>
              <a:defRPr sz="3000">
                <a:solidFill>
                  <a:schemeClr val="dk2"/>
                </a:solidFill>
              </a:defRPr>
            </a:lvl3pPr>
            <a:lvl4pPr marL="0" indent="190500" algn="ctr">
              <a:spcBef>
                <a:spcPts val="0"/>
              </a:spcBef>
              <a:buClr>
                <a:schemeClr val="dk2"/>
              </a:buClr>
              <a:buSzPct val="100000"/>
              <a:buNone/>
              <a:defRPr sz="3000">
                <a:solidFill>
                  <a:schemeClr val="dk2"/>
                </a:solidFill>
              </a:defRPr>
            </a:lvl4pPr>
            <a:lvl5pPr marL="0" indent="190500" algn="ctr">
              <a:spcBef>
                <a:spcPts val="0"/>
              </a:spcBef>
              <a:buClr>
                <a:schemeClr val="dk2"/>
              </a:buClr>
              <a:buSzPct val="100000"/>
              <a:buNone/>
              <a:defRPr sz="3000">
                <a:solidFill>
                  <a:schemeClr val="dk2"/>
                </a:solidFill>
              </a:defRPr>
            </a:lvl5pPr>
            <a:lvl6pPr marL="0" indent="190500" algn="ctr">
              <a:spcBef>
                <a:spcPts val="0"/>
              </a:spcBef>
              <a:buClr>
                <a:schemeClr val="dk2"/>
              </a:buClr>
              <a:buSzPct val="100000"/>
              <a:buNone/>
              <a:defRPr sz="3000">
                <a:solidFill>
                  <a:schemeClr val="dk2"/>
                </a:solidFill>
              </a:defRPr>
            </a:lvl6pPr>
            <a:lvl7pPr marL="0" indent="190500" algn="ctr">
              <a:spcBef>
                <a:spcPts val="0"/>
              </a:spcBef>
              <a:buClr>
                <a:schemeClr val="dk2"/>
              </a:buClr>
              <a:buSzPct val="100000"/>
              <a:buNone/>
              <a:defRPr sz="3000">
                <a:solidFill>
                  <a:schemeClr val="dk2"/>
                </a:solidFill>
              </a:defRPr>
            </a:lvl7pPr>
            <a:lvl8pPr marL="0" indent="190500" algn="ctr">
              <a:spcBef>
                <a:spcPts val="0"/>
              </a:spcBef>
              <a:buClr>
                <a:schemeClr val="dk2"/>
              </a:buClr>
              <a:buSzPct val="100000"/>
              <a:buNone/>
              <a:defRPr sz="3000">
                <a:solidFill>
                  <a:schemeClr val="dk2"/>
                </a:solidFill>
              </a:defRPr>
            </a:lvl8pPr>
            <a:lvl9pPr marL="0" indent="190500" algn="ctr">
              <a:spcBef>
                <a:spcPts val="0"/>
              </a:spcBef>
              <a:buClr>
                <a:schemeClr val="dk2"/>
              </a:buClr>
              <a:buSzPct val="100000"/>
              <a:buNone/>
              <a:defRPr sz="3000">
                <a:solidFill>
                  <a:schemeClr val="dk2"/>
                </a:solidFill>
              </a:defRPr>
            </a:lvl9pPr>
          </a:lstStyle>
          <a:p>
            <a:endParaRPr/>
          </a:p>
        </p:txBody>
      </p:sp>
      <p:sp>
        <p:nvSpPr>
          <p:cNvPr id="9" name="Shape 9"/>
          <p:cNvSpPr txBox="1">
            <a:spLocks noGrp="1"/>
          </p:cNvSpPr>
          <p:nvPr>
            <p:ph type="ctrTitle"/>
          </p:nvPr>
        </p:nvSpPr>
        <p:spPr>
          <a:xfrm>
            <a:off x="685800" y="1583342"/>
            <a:ext cx="7772400" cy="1159799"/>
          </a:xfrm>
          <a:prstGeom prst="rect">
            <a:avLst/>
          </a:prstGeom>
        </p:spPr>
        <p:txBody>
          <a:bodyPr lIns="91425" tIns="91425" rIns="91425" bIns="91425" anchor="b" anchorCtr="0"/>
          <a:lstStyle>
            <a:lvl1pPr indent="304800" algn="ctr">
              <a:spcBef>
                <a:spcPts val="0"/>
              </a:spcBef>
              <a:buSzPct val="100000"/>
              <a:defRPr sz="4800"/>
            </a:lvl1pPr>
            <a:lvl2pPr indent="304800" algn="ctr">
              <a:spcBef>
                <a:spcPts val="0"/>
              </a:spcBef>
              <a:buSzPct val="100000"/>
              <a:defRPr sz="4800"/>
            </a:lvl2pPr>
            <a:lvl3pPr indent="304800" algn="ctr">
              <a:spcBef>
                <a:spcPts val="0"/>
              </a:spcBef>
              <a:buSzPct val="100000"/>
              <a:defRPr sz="4800"/>
            </a:lvl3pPr>
            <a:lvl4pPr indent="304800" algn="ctr">
              <a:spcBef>
                <a:spcPts val="0"/>
              </a:spcBef>
              <a:buSzPct val="100000"/>
              <a:defRPr sz="4800"/>
            </a:lvl4pPr>
            <a:lvl5pPr indent="304800" algn="ctr">
              <a:spcBef>
                <a:spcPts val="0"/>
              </a:spcBef>
              <a:buSzPct val="100000"/>
              <a:defRPr sz="4800"/>
            </a:lvl5pPr>
            <a:lvl6pPr indent="304800" algn="ctr">
              <a:spcBef>
                <a:spcPts val="0"/>
              </a:spcBef>
              <a:buSzPct val="100000"/>
              <a:defRPr sz="4800"/>
            </a:lvl6pPr>
            <a:lvl7pPr indent="304800" algn="ctr">
              <a:spcBef>
                <a:spcPts val="0"/>
              </a:spcBef>
              <a:buSzPct val="100000"/>
              <a:defRPr sz="4800"/>
            </a:lvl7pPr>
            <a:lvl8pPr indent="304800" algn="ctr">
              <a:spcBef>
                <a:spcPts val="0"/>
              </a:spcBef>
              <a:buSzPct val="100000"/>
              <a:defRPr sz="4800"/>
            </a:lvl8pPr>
            <a:lvl9pPr indent="304800" algn="ctr">
              <a:spcBef>
                <a:spcPts val="0"/>
              </a:spcBef>
              <a:buSzPct val="100000"/>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2" name="Shape 12"/>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marL="285750" indent="-171450" algn="ctr">
              <a:spcBef>
                <a:spcPts val="0"/>
              </a:spcBef>
              <a:buClr>
                <a:schemeClr val="dk1"/>
              </a:buClr>
              <a:buSzPct val="100000"/>
              <a:buNone/>
              <a:defRPr sz="1800">
                <a:solidFill>
                  <a:schemeClr val="dk1"/>
                </a:solidFill>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p:spPr>
        <p:txBody>
          <a:bodyPr lIns="91425" tIns="91425" rIns="91425" bIns="91425" anchor="b" anchorCtr="0"/>
          <a:lstStyle>
            <a:lvl1pPr marL="0">
              <a:spcBef>
                <a:spcPts val="0"/>
              </a:spcBef>
              <a:buClr>
                <a:schemeClr val="dk1"/>
              </a:buClr>
              <a:buSzPct val="100000"/>
              <a:buNone/>
              <a:defRPr sz="3600" b="1">
                <a:solidFill>
                  <a:schemeClr val="dk1"/>
                </a:solidFill>
              </a:defRPr>
            </a:lvl1pPr>
            <a:lvl2pPr marL="0" indent="228600">
              <a:spcBef>
                <a:spcPts val="0"/>
              </a:spcBef>
              <a:buClr>
                <a:schemeClr val="dk1"/>
              </a:buClr>
              <a:buSzPct val="100000"/>
              <a:buNone/>
              <a:defRPr sz="3600" b="1">
                <a:solidFill>
                  <a:schemeClr val="dk1"/>
                </a:solidFill>
              </a:defRPr>
            </a:lvl2pPr>
            <a:lvl3pPr marL="0" indent="228600">
              <a:spcBef>
                <a:spcPts val="0"/>
              </a:spcBef>
              <a:buClr>
                <a:schemeClr val="dk1"/>
              </a:buClr>
              <a:buSzPct val="100000"/>
              <a:buNone/>
              <a:defRPr sz="3600" b="1">
                <a:solidFill>
                  <a:schemeClr val="dk1"/>
                </a:solidFill>
              </a:defRPr>
            </a:lvl3pPr>
            <a:lvl4pPr marL="0" indent="228600">
              <a:spcBef>
                <a:spcPts val="0"/>
              </a:spcBef>
              <a:buClr>
                <a:schemeClr val="dk1"/>
              </a:buClr>
              <a:buSzPct val="100000"/>
              <a:buNone/>
              <a:defRPr sz="3600" b="1">
                <a:solidFill>
                  <a:schemeClr val="dk1"/>
                </a:solidFill>
              </a:defRPr>
            </a:lvl4pPr>
            <a:lvl5pPr marL="0" indent="228600">
              <a:spcBef>
                <a:spcPts val="0"/>
              </a:spcBef>
              <a:buClr>
                <a:schemeClr val="dk1"/>
              </a:buClr>
              <a:buSzPct val="100000"/>
              <a:buNone/>
              <a:defRPr sz="3600" b="1">
                <a:solidFill>
                  <a:schemeClr val="dk1"/>
                </a:solidFill>
              </a:defRPr>
            </a:lvl5pPr>
            <a:lvl6pPr marL="0" indent="228600">
              <a:spcBef>
                <a:spcPts val="0"/>
              </a:spcBef>
              <a:buClr>
                <a:schemeClr val="dk1"/>
              </a:buClr>
              <a:buSzPct val="100000"/>
              <a:buNone/>
              <a:defRPr sz="3600" b="1">
                <a:solidFill>
                  <a:schemeClr val="dk1"/>
                </a:solidFill>
              </a:defRPr>
            </a:lvl6pPr>
            <a:lvl7pPr marL="0" indent="228600">
              <a:spcBef>
                <a:spcPts val="0"/>
              </a:spcBef>
              <a:buClr>
                <a:schemeClr val="dk1"/>
              </a:buClr>
              <a:buSzPct val="100000"/>
              <a:buNone/>
              <a:defRPr sz="3600" b="1">
                <a:solidFill>
                  <a:schemeClr val="dk1"/>
                </a:solidFill>
              </a:defRPr>
            </a:lvl7pPr>
            <a:lvl8pPr marL="0" indent="228600">
              <a:spcBef>
                <a:spcPts val="0"/>
              </a:spcBef>
              <a:buClr>
                <a:schemeClr val="dk1"/>
              </a:buClr>
              <a:buSzPct val="100000"/>
              <a:buNone/>
              <a:defRPr sz="3600" b="1">
                <a:solidFill>
                  <a:schemeClr val="dk1"/>
                </a:solidFill>
              </a:defRPr>
            </a:lvl8pPr>
            <a:lvl9pPr marL="0" indent="228600">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marL="342900" indent="-152400">
              <a:spcBef>
                <a:spcPts val="600"/>
              </a:spcBef>
              <a:buSzPct val="100000"/>
              <a:defRPr sz="3000"/>
            </a:lvl1pPr>
            <a:lvl2pPr marL="742950" indent="-133350">
              <a:spcBef>
                <a:spcPts val="480"/>
              </a:spcBef>
              <a:buSzPct val="100000"/>
              <a:defRPr sz="2400"/>
            </a:lvl2pPr>
            <a:lvl3pPr marL="1143000" indent="-76200">
              <a:spcBef>
                <a:spcPts val="480"/>
              </a:spcBef>
              <a:buSzPct val="100000"/>
              <a:defRPr sz="2400"/>
            </a:lvl3pPr>
            <a:lvl4pPr marL="1600200" indent="-114300">
              <a:spcBef>
                <a:spcPts val="360"/>
              </a:spcBef>
              <a:buSzPct val="100000"/>
              <a:defRPr sz="1800"/>
            </a:lvl4pPr>
            <a:lvl5pPr marL="2057400" indent="-114300">
              <a:spcBef>
                <a:spcPts val="360"/>
              </a:spcBef>
              <a:buSzPct val="100000"/>
              <a:defRPr sz="1800"/>
            </a:lvl5pPr>
            <a:lvl6pPr marL="2514600" indent="-114300">
              <a:spcBef>
                <a:spcPts val="360"/>
              </a:spcBef>
              <a:buSzPct val="100000"/>
              <a:defRPr sz="1800"/>
            </a:lvl6pPr>
            <a:lvl7pPr marL="2971800" indent="-114300">
              <a:spcBef>
                <a:spcPts val="360"/>
              </a:spcBef>
              <a:buSzPct val="100000"/>
              <a:defRPr sz="1800"/>
            </a:lvl7pPr>
            <a:lvl8pPr marL="3429000" indent="-114300">
              <a:spcBef>
                <a:spcPts val="360"/>
              </a:spcBef>
              <a:buSzPct val="100000"/>
              <a:defRPr sz="1800"/>
            </a:lvl8pPr>
            <a:lvl9pPr marL="3886200" indent="-114300">
              <a:spcBef>
                <a:spcPts val="360"/>
              </a:spcBef>
              <a:buSzPct val="100000"/>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685800" y="1583342"/>
            <a:ext cx="7772400" cy="1159856"/>
          </a:xfrm>
          <a:prstGeom prst="rect">
            <a:avLst/>
          </a:prstGeom>
        </p:spPr>
        <p:txBody>
          <a:bodyPr lIns="91425" tIns="91425" rIns="91425" bIns="91425" anchor="b" anchorCtr="0">
            <a:noAutofit/>
          </a:bodyPr>
          <a:lstStyle/>
          <a:p>
            <a:pPr lvl="0" rtl="0">
              <a:spcBef>
                <a:spcPts val="0"/>
              </a:spcBef>
              <a:buNone/>
            </a:pPr>
            <a:r>
              <a:rPr lang="en"/>
              <a:t>SPAM RATING DETECTOR</a:t>
            </a:r>
          </a:p>
        </p:txBody>
      </p:sp>
      <p:sp>
        <p:nvSpPr>
          <p:cNvPr id="24" name="Shape 24"/>
          <p:cNvSpPr txBox="1">
            <a:spLocks noGrp="1"/>
          </p:cNvSpPr>
          <p:nvPr>
            <p:ph type="subTitle" idx="1"/>
          </p:nvPr>
        </p:nvSpPr>
        <p:spPr>
          <a:xfrm>
            <a:off x="685800" y="2840053"/>
            <a:ext cx="7772400" cy="784737"/>
          </a:xfrm>
          <a:prstGeom prst="rect">
            <a:avLst/>
          </a:prstGeom>
        </p:spPr>
        <p:txBody>
          <a:bodyPr lIns="91425" tIns="91425" rIns="91425" bIns="91425" anchor="t" anchorCtr="0">
            <a:noAutofit/>
          </a:bodyPr>
          <a:lstStyle/>
          <a:p>
            <a:pPr lvl="0" rtl="0">
              <a:spcBef>
                <a:spcPts val="0"/>
              </a:spcBef>
              <a:buNone/>
            </a:pPr>
            <a:r>
              <a:rPr lang="en"/>
              <a:t>SAURABH MEHTA</a:t>
            </a:r>
          </a:p>
          <a:p>
            <a:pPr>
              <a:spcBef>
                <a:spcPts val="0"/>
              </a:spcBef>
              <a:buNone/>
            </a:pPr>
            <a:r>
              <a:rPr lang="en"/>
              <a:t>ARPEET KALE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APPROACH</a:t>
            </a:r>
          </a:p>
        </p:txBody>
      </p:sp>
      <p:sp>
        <p:nvSpPr>
          <p:cNvPr id="82" name="Shape 8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spcBef>
                <a:spcPts val="0"/>
              </a:spcBef>
              <a:buClr>
                <a:srgbClr val="000000"/>
              </a:buClr>
              <a:buSzPct val="100000"/>
              <a:buFont typeface="Arial"/>
              <a:buChar char="●"/>
            </a:pPr>
            <a:r>
              <a:rPr lang="en" sz="1800" dirty="0"/>
              <a:t>Extract data from BestBuy using BBYOPEN API</a:t>
            </a:r>
          </a:p>
          <a:p>
            <a:pPr lvl="0" rtl="0">
              <a:spcBef>
                <a:spcPts val="0"/>
              </a:spcBef>
              <a:buNone/>
            </a:pPr>
            <a:endParaRPr sz="1800" dirty="0"/>
          </a:p>
          <a:p>
            <a:pPr marL="457200" lvl="0" indent="-342900" rtl="0">
              <a:spcBef>
                <a:spcPts val="0"/>
              </a:spcBef>
              <a:buClr>
                <a:srgbClr val="000000"/>
              </a:buClr>
              <a:buSzPct val="100000"/>
              <a:buFont typeface="Arial"/>
              <a:buChar char="●"/>
            </a:pPr>
            <a:r>
              <a:rPr lang="en" sz="1800" dirty="0"/>
              <a:t>Preprocessing the data in the format accepted by Mahout</a:t>
            </a:r>
          </a:p>
          <a:p>
            <a:pPr lvl="0" rtl="0">
              <a:spcBef>
                <a:spcPts val="0"/>
              </a:spcBef>
              <a:buNone/>
            </a:pPr>
            <a:endParaRPr sz="1800" dirty="0"/>
          </a:p>
          <a:p>
            <a:pPr marL="457200" lvl="0" indent="-342900" rtl="0">
              <a:spcBef>
                <a:spcPts val="0"/>
              </a:spcBef>
              <a:buClr>
                <a:srgbClr val="000000"/>
              </a:buClr>
              <a:buSzPct val="100000"/>
              <a:buFont typeface="Arial"/>
              <a:buChar char="●"/>
            </a:pPr>
            <a:r>
              <a:rPr lang="en" sz="1800" dirty="0"/>
              <a:t>Using </a:t>
            </a:r>
            <a:r>
              <a:rPr lang="en" sz="1800" dirty="0" err="1"/>
              <a:t>NaiveBayes</a:t>
            </a:r>
            <a:r>
              <a:rPr lang="en" sz="1800" dirty="0"/>
              <a:t> classification algorithm to classify the reviews as “SPAM” and “NOT SPAM”</a:t>
            </a:r>
          </a:p>
          <a:p>
            <a:pPr lvl="0">
              <a:spcBef>
                <a:spcPts val="0"/>
              </a:spcBef>
              <a:buNone/>
            </a:pPr>
            <a:endParaRPr sz="1800" dirty="0"/>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APPROACH</a:t>
            </a:r>
          </a:p>
        </p:txBody>
      </p:sp>
      <p:sp>
        <p:nvSpPr>
          <p:cNvPr id="88" name="Shape 88"/>
          <p:cNvSpPr/>
          <p:nvPr/>
        </p:nvSpPr>
        <p:spPr>
          <a:xfrm>
            <a:off x="485425" y="1332350"/>
            <a:ext cx="1466700" cy="619799"/>
          </a:xfrm>
          <a:prstGeom prst="roundRect">
            <a:avLst>
              <a:gd name="adj" fmla="val 16667"/>
            </a:avLst>
          </a:prstGeom>
          <a:solidFill>
            <a:srgbClr val="F3F3F3"/>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indent="0" algn="ctr">
              <a:spcBef>
                <a:spcPts val="0"/>
              </a:spcBef>
              <a:buNone/>
            </a:pPr>
            <a:r>
              <a:rPr lang="en" b="1"/>
              <a:t>CLIENT</a:t>
            </a:r>
          </a:p>
        </p:txBody>
      </p:sp>
      <p:sp>
        <p:nvSpPr>
          <p:cNvPr id="89" name="Shape 89"/>
          <p:cNvSpPr/>
          <p:nvPr/>
        </p:nvSpPr>
        <p:spPr>
          <a:xfrm>
            <a:off x="4283750" y="1332350"/>
            <a:ext cx="1466700" cy="619799"/>
          </a:xfrm>
          <a:prstGeom prst="roundRect">
            <a:avLst>
              <a:gd name="adj" fmla="val 16667"/>
            </a:avLst>
          </a:prstGeom>
          <a:solidFill>
            <a:srgbClr val="F3F3F3"/>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lvl="0" indent="0" algn="ctr" rtl="0">
              <a:spcBef>
                <a:spcPts val="0"/>
              </a:spcBef>
              <a:buNone/>
            </a:pPr>
            <a:r>
              <a:rPr lang="en" b="1"/>
              <a:t>SERVER</a:t>
            </a:r>
          </a:p>
        </p:txBody>
      </p:sp>
      <p:sp>
        <p:nvSpPr>
          <p:cNvPr id="90" name="Shape 90"/>
          <p:cNvSpPr/>
          <p:nvPr/>
        </p:nvSpPr>
        <p:spPr>
          <a:xfrm>
            <a:off x="6617950" y="1332350"/>
            <a:ext cx="1466700" cy="619799"/>
          </a:xfrm>
          <a:prstGeom prst="roundRect">
            <a:avLst>
              <a:gd name="adj" fmla="val 16667"/>
            </a:avLst>
          </a:prstGeom>
          <a:solidFill>
            <a:srgbClr val="F3F3F3"/>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lvl="0" indent="0" algn="ctr" rtl="0">
              <a:spcBef>
                <a:spcPts val="0"/>
              </a:spcBef>
              <a:buNone/>
            </a:pPr>
            <a:r>
              <a:rPr lang="en" b="1"/>
              <a:t>PARSER</a:t>
            </a:r>
          </a:p>
        </p:txBody>
      </p:sp>
      <p:sp>
        <p:nvSpPr>
          <p:cNvPr id="91" name="Shape 91"/>
          <p:cNvSpPr/>
          <p:nvPr/>
        </p:nvSpPr>
        <p:spPr>
          <a:xfrm>
            <a:off x="6617950" y="4007600"/>
            <a:ext cx="1466700" cy="619799"/>
          </a:xfrm>
          <a:prstGeom prst="roundRect">
            <a:avLst>
              <a:gd name="adj" fmla="val 16667"/>
            </a:avLst>
          </a:prstGeom>
          <a:solidFill>
            <a:srgbClr val="F3F3F3"/>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lvl="0" indent="0" algn="ctr" rtl="0">
              <a:spcBef>
                <a:spcPts val="0"/>
              </a:spcBef>
              <a:buNone/>
            </a:pPr>
            <a:r>
              <a:rPr lang="en" b="1"/>
              <a:t>CLASSIFIER</a:t>
            </a:r>
          </a:p>
        </p:txBody>
      </p:sp>
      <p:cxnSp>
        <p:nvCxnSpPr>
          <p:cNvPr id="92" name="Shape 92"/>
          <p:cNvCxnSpPr/>
          <p:nvPr/>
        </p:nvCxnSpPr>
        <p:spPr>
          <a:xfrm>
            <a:off x="1967587" y="1518300"/>
            <a:ext cx="2300700" cy="0"/>
          </a:xfrm>
          <a:prstGeom prst="straightConnector1">
            <a:avLst/>
          </a:prstGeom>
          <a:noFill/>
          <a:ln w="19050" cap="flat">
            <a:solidFill>
              <a:schemeClr val="dk2"/>
            </a:solidFill>
            <a:prstDash val="solid"/>
            <a:round/>
            <a:headEnd type="none" w="lg" len="lg"/>
            <a:tailEnd type="triangle" w="lg" len="lg"/>
          </a:ln>
        </p:spPr>
      </p:cxnSp>
      <p:cxnSp>
        <p:nvCxnSpPr>
          <p:cNvPr id="93" name="Shape 93"/>
          <p:cNvCxnSpPr/>
          <p:nvPr/>
        </p:nvCxnSpPr>
        <p:spPr>
          <a:xfrm rot="10800000">
            <a:off x="1952162" y="1786850"/>
            <a:ext cx="2331599" cy="0"/>
          </a:xfrm>
          <a:prstGeom prst="straightConnector1">
            <a:avLst/>
          </a:prstGeom>
          <a:noFill/>
          <a:ln w="19050" cap="flat">
            <a:solidFill>
              <a:schemeClr val="dk2"/>
            </a:solidFill>
            <a:prstDash val="solid"/>
            <a:round/>
            <a:headEnd type="none" w="lg" len="lg"/>
            <a:tailEnd type="triangle" w="lg" len="lg"/>
          </a:ln>
        </p:spPr>
      </p:cxnSp>
      <p:cxnSp>
        <p:nvCxnSpPr>
          <p:cNvPr id="94" name="Shape 94"/>
          <p:cNvCxnSpPr>
            <a:stCxn id="89" idx="3"/>
            <a:endCxn id="90" idx="1"/>
          </p:cNvCxnSpPr>
          <p:nvPr/>
        </p:nvCxnSpPr>
        <p:spPr>
          <a:xfrm>
            <a:off x="5750450" y="1642249"/>
            <a:ext cx="867499" cy="0"/>
          </a:xfrm>
          <a:prstGeom prst="straightConnector1">
            <a:avLst/>
          </a:prstGeom>
          <a:noFill/>
          <a:ln w="19050" cap="flat">
            <a:solidFill>
              <a:schemeClr val="dk2"/>
            </a:solidFill>
            <a:prstDash val="solid"/>
            <a:round/>
            <a:headEnd type="none" w="lg" len="lg"/>
            <a:tailEnd type="triangle" w="lg" len="lg"/>
          </a:ln>
        </p:spPr>
      </p:cxnSp>
      <p:cxnSp>
        <p:nvCxnSpPr>
          <p:cNvPr id="95" name="Shape 95"/>
          <p:cNvCxnSpPr>
            <a:endCxn id="91" idx="0"/>
          </p:cNvCxnSpPr>
          <p:nvPr/>
        </p:nvCxnSpPr>
        <p:spPr>
          <a:xfrm>
            <a:off x="7351300" y="1952000"/>
            <a:ext cx="0" cy="2055599"/>
          </a:xfrm>
          <a:prstGeom prst="straightConnector1">
            <a:avLst/>
          </a:prstGeom>
          <a:noFill/>
          <a:ln w="19050" cap="flat">
            <a:solidFill>
              <a:schemeClr val="dk2"/>
            </a:solidFill>
            <a:prstDash val="solid"/>
            <a:round/>
            <a:headEnd type="none" w="lg" len="lg"/>
            <a:tailEnd type="triangle" w="lg" len="lg"/>
          </a:ln>
        </p:spPr>
      </p:cxnSp>
      <p:cxnSp>
        <p:nvCxnSpPr>
          <p:cNvPr id="96" name="Shape 96"/>
          <p:cNvCxnSpPr>
            <a:stCxn id="91" idx="1"/>
            <a:endCxn id="89" idx="2"/>
          </p:cNvCxnSpPr>
          <p:nvPr/>
        </p:nvCxnSpPr>
        <p:spPr>
          <a:xfrm rot="10800000">
            <a:off x="5017100" y="1952149"/>
            <a:ext cx="1600849" cy="2365350"/>
          </a:xfrm>
          <a:prstGeom prst="straightConnector1">
            <a:avLst/>
          </a:prstGeom>
          <a:noFill/>
          <a:ln w="19050" cap="flat">
            <a:solidFill>
              <a:schemeClr val="dk2"/>
            </a:solidFill>
            <a:prstDash val="solid"/>
            <a:round/>
            <a:headEnd type="none" w="lg" len="lg"/>
            <a:tailEnd type="triangle" w="lg" len="lg"/>
          </a:ln>
        </p:spPr>
      </p:cxnSp>
      <p:sp>
        <p:nvSpPr>
          <p:cNvPr id="97" name="Shape 97"/>
          <p:cNvSpPr txBox="1"/>
          <p:nvPr/>
        </p:nvSpPr>
        <p:spPr>
          <a:xfrm>
            <a:off x="2609887" y="1177550"/>
            <a:ext cx="1016099" cy="154800"/>
          </a:xfrm>
          <a:prstGeom prst="rect">
            <a:avLst/>
          </a:prstGeom>
        </p:spPr>
        <p:txBody>
          <a:bodyPr lIns="91425" tIns="91425" rIns="91425" bIns="91425" anchor="t" anchorCtr="0">
            <a:noAutofit/>
          </a:bodyPr>
          <a:lstStyle/>
          <a:p>
            <a:pPr>
              <a:spcBef>
                <a:spcPts val="0"/>
              </a:spcBef>
              <a:buNone/>
            </a:pPr>
            <a:r>
              <a:rPr lang="en"/>
              <a:t>SKU</a:t>
            </a:r>
          </a:p>
        </p:txBody>
      </p:sp>
      <p:sp>
        <p:nvSpPr>
          <p:cNvPr id="98" name="Shape 98"/>
          <p:cNvSpPr txBox="1"/>
          <p:nvPr/>
        </p:nvSpPr>
        <p:spPr>
          <a:xfrm>
            <a:off x="5870545" y="1332337"/>
            <a:ext cx="627299" cy="154800"/>
          </a:xfrm>
          <a:prstGeom prst="rect">
            <a:avLst/>
          </a:prstGeom>
        </p:spPr>
        <p:txBody>
          <a:bodyPr lIns="91425" tIns="91425" rIns="91425" bIns="91425" anchor="t" anchorCtr="0">
            <a:noAutofit/>
          </a:bodyPr>
          <a:lstStyle/>
          <a:p>
            <a:pPr lvl="0" rtl="0">
              <a:spcBef>
                <a:spcPts val="0"/>
              </a:spcBef>
              <a:buNone/>
            </a:pPr>
            <a:r>
              <a:rPr lang="en"/>
              <a:t>SKU</a:t>
            </a:r>
          </a:p>
        </p:txBody>
      </p:sp>
      <p:sp>
        <p:nvSpPr>
          <p:cNvPr id="99" name="Shape 99"/>
          <p:cNvSpPr txBox="1"/>
          <p:nvPr/>
        </p:nvSpPr>
        <p:spPr>
          <a:xfrm>
            <a:off x="7402937" y="2376037"/>
            <a:ext cx="1016099" cy="154800"/>
          </a:xfrm>
          <a:prstGeom prst="rect">
            <a:avLst/>
          </a:prstGeom>
        </p:spPr>
        <p:txBody>
          <a:bodyPr lIns="91425" tIns="91425" rIns="91425" bIns="91425" anchor="t" anchorCtr="0">
            <a:noAutofit/>
          </a:bodyPr>
          <a:lstStyle/>
          <a:p>
            <a:pPr lvl="0" algn="ctr" rtl="0">
              <a:spcBef>
                <a:spcPts val="0"/>
              </a:spcBef>
              <a:buNone/>
            </a:pPr>
            <a:r>
              <a:rPr lang="en" sz="1200"/>
              <a:t>DATA OBTAINED FROM BESTBUY IS PARSED</a:t>
            </a:r>
          </a:p>
        </p:txBody>
      </p:sp>
      <p:sp>
        <p:nvSpPr>
          <p:cNvPr id="100" name="Shape 100"/>
          <p:cNvSpPr txBox="1"/>
          <p:nvPr/>
        </p:nvSpPr>
        <p:spPr>
          <a:xfrm>
            <a:off x="4854437" y="2902400"/>
            <a:ext cx="1016099" cy="154800"/>
          </a:xfrm>
          <a:prstGeom prst="rect">
            <a:avLst/>
          </a:prstGeom>
        </p:spPr>
        <p:txBody>
          <a:bodyPr lIns="91425" tIns="91425" rIns="91425" bIns="91425" anchor="t" anchorCtr="0">
            <a:noAutofit/>
          </a:bodyPr>
          <a:lstStyle/>
          <a:p>
            <a:pPr lvl="0" rtl="0">
              <a:spcBef>
                <a:spcPts val="0"/>
              </a:spcBef>
              <a:buNone/>
            </a:pPr>
            <a:r>
              <a:rPr lang="en"/>
              <a:t>RESULT</a:t>
            </a:r>
          </a:p>
        </p:txBody>
      </p:sp>
      <p:sp>
        <p:nvSpPr>
          <p:cNvPr id="101" name="Shape 101"/>
          <p:cNvSpPr txBox="1"/>
          <p:nvPr/>
        </p:nvSpPr>
        <p:spPr>
          <a:xfrm>
            <a:off x="2528037" y="1704250"/>
            <a:ext cx="1016099" cy="154800"/>
          </a:xfrm>
          <a:prstGeom prst="rect">
            <a:avLst/>
          </a:prstGeom>
        </p:spPr>
        <p:txBody>
          <a:bodyPr lIns="91425" tIns="91425" rIns="91425" bIns="91425" anchor="t" anchorCtr="0">
            <a:noAutofit/>
          </a:bodyPr>
          <a:lstStyle/>
          <a:p>
            <a:pPr lvl="0" rtl="0">
              <a:spcBef>
                <a:spcPts val="0"/>
              </a:spcBef>
              <a:buNone/>
            </a:pPr>
            <a:r>
              <a:rPr lang="en"/>
              <a:t>RESULT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ARCHITECTURE</a:t>
            </a:r>
          </a:p>
        </p:txBody>
      </p:sp>
      <p:sp>
        <p:nvSpPr>
          <p:cNvPr id="107" name="Shape 107"/>
          <p:cNvSpPr/>
          <p:nvPr/>
        </p:nvSpPr>
        <p:spPr>
          <a:xfrm>
            <a:off x="1311675" y="1900000"/>
            <a:ext cx="6186600" cy="609899"/>
          </a:xfrm>
          <a:prstGeom prst="roundRect">
            <a:avLst>
              <a:gd name="adj" fmla="val 16667"/>
            </a:avLst>
          </a:prstGeom>
          <a:solidFill>
            <a:srgbClr val="00FFFF"/>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sz="1800" b="1"/>
              <a:t>JAVASCRIPT CLIENT</a:t>
            </a:r>
          </a:p>
        </p:txBody>
      </p:sp>
      <p:sp>
        <p:nvSpPr>
          <p:cNvPr id="108" name="Shape 108"/>
          <p:cNvSpPr/>
          <p:nvPr/>
        </p:nvSpPr>
        <p:spPr>
          <a:xfrm>
            <a:off x="1311675" y="2692750"/>
            <a:ext cx="6186600" cy="609899"/>
          </a:xfrm>
          <a:prstGeom prst="roundRect">
            <a:avLst>
              <a:gd name="adj" fmla="val 16667"/>
            </a:avLst>
          </a:prstGeom>
          <a:solidFill>
            <a:srgbClr val="6D9EEB"/>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b="1"/>
              <a:t>PHP &amp; JAVA SERVER</a:t>
            </a:r>
          </a:p>
        </p:txBody>
      </p:sp>
      <p:sp>
        <p:nvSpPr>
          <p:cNvPr id="109" name="Shape 109"/>
          <p:cNvSpPr/>
          <p:nvPr/>
        </p:nvSpPr>
        <p:spPr>
          <a:xfrm>
            <a:off x="1311675" y="3302650"/>
            <a:ext cx="6186600" cy="609899"/>
          </a:xfrm>
          <a:prstGeom prst="roundRect">
            <a:avLst>
              <a:gd name="adj" fmla="val 16667"/>
            </a:avLst>
          </a:prstGeom>
          <a:solidFill>
            <a:srgbClr val="FF9900"/>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b="1"/>
              <a:t>MAHOUT</a:t>
            </a:r>
          </a:p>
        </p:txBody>
      </p:sp>
      <p:sp>
        <p:nvSpPr>
          <p:cNvPr id="110" name="Shape 110"/>
          <p:cNvSpPr/>
          <p:nvPr/>
        </p:nvSpPr>
        <p:spPr>
          <a:xfrm>
            <a:off x="1311675" y="3912550"/>
            <a:ext cx="3139799" cy="609899"/>
          </a:xfrm>
          <a:prstGeom prst="roundRect">
            <a:avLst>
              <a:gd name="adj" fmla="val 16667"/>
            </a:avLst>
          </a:prstGeom>
          <a:solidFill>
            <a:srgbClr val="FFD966"/>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b="1"/>
              <a:t>MAP REDUCE</a:t>
            </a:r>
          </a:p>
        </p:txBody>
      </p:sp>
      <p:sp>
        <p:nvSpPr>
          <p:cNvPr id="111" name="Shape 111"/>
          <p:cNvSpPr/>
          <p:nvPr/>
        </p:nvSpPr>
        <p:spPr>
          <a:xfrm>
            <a:off x="4451475" y="3912550"/>
            <a:ext cx="3046799" cy="609899"/>
          </a:xfrm>
          <a:prstGeom prst="roundRect">
            <a:avLst>
              <a:gd name="adj" fmla="val 16667"/>
            </a:avLst>
          </a:prstGeom>
          <a:solidFill>
            <a:srgbClr val="FFD966"/>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b="1"/>
              <a:t>HDFS</a:t>
            </a:r>
          </a:p>
          <a:p>
            <a:pPr lvl="0" algn="ctr" rtl="0">
              <a:spcBef>
                <a:spcPts val="0"/>
              </a:spcBef>
              <a:buNone/>
            </a:pPr>
            <a:r>
              <a:rPr lang="en"/>
              <a:t>(Hadoop Distributed File System)</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10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EVALUATION</a:t>
            </a:r>
          </a:p>
        </p:txBody>
      </p:sp>
      <p:sp>
        <p:nvSpPr>
          <p:cNvPr id="117" name="Shape 11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1800"/>
              <a:t>NaiveBayes using Mahout on Single-Node Hadoop Cluster</a:t>
            </a:r>
          </a:p>
          <a:p>
            <a:pPr lvl="0" rtl="0">
              <a:spcBef>
                <a:spcPts val="0"/>
              </a:spcBef>
              <a:buNone/>
            </a:pPr>
            <a:endParaRPr sz="1800"/>
          </a:p>
          <a:p>
            <a:pPr marL="457200" lvl="0" indent="-342900" rtl="0">
              <a:spcBef>
                <a:spcPts val="0"/>
              </a:spcBef>
              <a:buClr>
                <a:srgbClr val="000000"/>
              </a:buClr>
              <a:buSzPct val="100000"/>
              <a:buFont typeface="Arial"/>
              <a:buChar char="●"/>
            </a:pPr>
            <a:r>
              <a:rPr lang="en" sz="1800"/>
              <a:t>Evaluation of model on 333 Test Instances</a:t>
            </a:r>
          </a:p>
          <a:p>
            <a:pPr lvl="0" rtl="0">
              <a:spcBef>
                <a:spcPts val="0"/>
              </a:spcBef>
              <a:buNone/>
            </a:pPr>
            <a:endParaRPr sz="1800"/>
          </a:p>
          <a:p>
            <a:pPr marL="1371600" lvl="2" indent="-342900" rtl="0">
              <a:spcBef>
                <a:spcPts val="0"/>
              </a:spcBef>
              <a:buClr>
                <a:srgbClr val="000000"/>
              </a:buClr>
              <a:buSzPct val="100000"/>
              <a:buFont typeface="Wingdings"/>
              <a:buChar char="§"/>
            </a:pPr>
            <a:r>
              <a:rPr lang="en" sz="1800"/>
              <a:t>Accuracy 						:	95.7958%</a:t>
            </a:r>
          </a:p>
          <a:p>
            <a:pPr marL="1371600" lvl="2" indent="-342900" rtl="0">
              <a:spcBef>
                <a:spcPts val="0"/>
              </a:spcBef>
              <a:buClr>
                <a:srgbClr val="000000"/>
              </a:buClr>
              <a:buSzPct val="100000"/>
              <a:buFont typeface="Wingdings"/>
              <a:buChar char="§"/>
            </a:pPr>
            <a:r>
              <a:rPr lang="en" sz="1800"/>
              <a:t>Correctly Classified Instances 		:	319</a:t>
            </a:r>
          </a:p>
          <a:p>
            <a:pPr marL="1371600" lvl="2" indent="-342900" rtl="0">
              <a:spcBef>
                <a:spcPts val="0"/>
              </a:spcBef>
              <a:buClr>
                <a:srgbClr val="000000"/>
              </a:buClr>
              <a:buSzPct val="100000"/>
              <a:buFont typeface="Wingdings"/>
              <a:buChar char="§"/>
            </a:pPr>
            <a:r>
              <a:rPr lang="en" sz="1800"/>
              <a:t>Incorrectly Classified Instances		:	14</a:t>
            </a:r>
          </a:p>
          <a:p>
            <a:pPr lvl="0" rtl="0">
              <a:spcBef>
                <a:spcPts val="0"/>
              </a:spcBef>
              <a:buNone/>
            </a:pPr>
            <a:endParaRPr/>
          </a:p>
          <a:p>
            <a:pPr>
              <a:spcBef>
                <a:spcPts val="0"/>
              </a:spcBef>
              <a:buNone/>
            </a:pP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CONCLUSION</a:t>
            </a:r>
          </a:p>
        </p:txBody>
      </p:sp>
      <p:sp>
        <p:nvSpPr>
          <p:cNvPr id="123" name="Shape 12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spcBef>
                <a:spcPts val="0"/>
              </a:spcBef>
              <a:buClr>
                <a:srgbClr val="000000"/>
              </a:buClr>
              <a:buSzPct val="100000"/>
              <a:buFont typeface="Arial"/>
              <a:buChar char="●"/>
            </a:pPr>
            <a:r>
              <a:rPr lang="en" sz="1800" dirty="0">
                <a:solidFill>
                  <a:schemeClr val="dk1"/>
                </a:solidFill>
              </a:rPr>
              <a:t>The system helps to identify the spam ratings/reviews, which will help to obtain more reliable rating score for products.</a:t>
            </a:r>
          </a:p>
          <a:p>
            <a:pPr lvl="0" rtl="0">
              <a:spcBef>
                <a:spcPts val="0"/>
              </a:spcBef>
              <a:buNone/>
            </a:pPr>
            <a:endParaRPr sz="1800" dirty="0"/>
          </a:p>
          <a:p>
            <a:pPr marL="457200" lvl="0" indent="-342900" rtl="0">
              <a:spcBef>
                <a:spcPts val="0"/>
              </a:spcBef>
              <a:buClr>
                <a:srgbClr val="000000"/>
              </a:buClr>
              <a:buSzPct val="100000"/>
              <a:buFont typeface="Arial"/>
              <a:buChar char="●"/>
            </a:pPr>
            <a:r>
              <a:rPr lang="en" sz="1800" dirty="0"/>
              <a:t>The accuracy of </a:t>
            </a:r>
            <a:r>
              <a:rPr lang="en" sz="1800" dirty="0" err="1"/>
              <a:t>NaiveBayes</a:t>
            </a:r>
            <a:r>
              <a:rPr lang="en" sz="1800" dirty="0"/>
              <a:t> for classifying ratings/reviews increased as the number of instances increased.</a:t>
            </a:r>
          </a:p>
          <a:p>
            <a:pPr lvl="0" rtl="0">
              <a:spcBef>
                <a:spcPts val="0"/>
              </a:spcBef>
              <a:buNone/>
            </a:pPr>
            <a:endParaRPr sz="1800" dirty="0"/>
          </a:p>
          <a:p>
            <a:pPr marL="457200" lvl="0" indent="-342900">
              <a:spcBef>
                <a:spcPts val="0"/>
              </a:spcBef>
              <a:buClr>
                <a:srgbClr val="000000"/>
              </a:buClr>
              <a:buSzPct val="100000"/>
              <a:buFont typeface="Arial"/>
              <a:buChar char="●"/>
            </a:pPr>
            <a:r>
              <a:rPr lang="en" sz="1800" dirty="0"/>
              <a:t>Using Mahout on single node Hadoop cluster for classifying the data increased the test performance as compared to implementation using WEKA’s Java libraries for the same dataset.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FUTURE WORK</a:t>
            </a:r>
          </a:p>
        </p:txBody>
      </p:sp>
      <p:sp>
        <p:nvSpPr>
          <p:cNvPr id="129" name="Shape 12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spcBef>
                <a:spcPts val="0"/>
              </a:spcBef>
              <a:buClr>
                <a:srgbClr val="000000"/>
              </a:buClr>
              <a:buSzPct val="100000"/>
              <a:buFont typeface="Arial"/>
              <a:buChar char="●"/>
            </a:pPr>
            <a:r>
              <a:rPr lang="en" sz="1800"/>
              <a:t>Using a larger amount of data for classification</a:t>
            </a:r>
          </a:p>
          <a:p>
            <a:pPr marL="228600" lvl="0" indent="0" rtl="0">
              <a:spcBef>
                <a:spcPts val="0"/>
              </a:spcBef>
              <a:buClr>
                <a:schemeClr val="dk1"/>
              </a:buClr>
              <a:buNone/>
            </a:pPr>
            <a:endParaRPr sz="1800">
              <a:solidFill>
                <a:schemeClr val="dk1"/>
              </a:solidFill>
            </a:endParaRPr>
          </a:p>
          <a:p>
            <a:pPr marL="457200" lvl="0" indent="-342900" rtl="0">
              <a:spcBef>
                <a:spcPts val="0"/>
              </a:spcBef>
              <a:buClr>
                <a:srgbClr val="000000"/>
              </a:buClr>
              <a:buSzPct val="100000"/>
              <a:buFont typeface="Arial"/>
              <a:buChar char="●"/>
            </a:pPr>
            <a:r>
              <a:rPr lang="en" sz="1800"/>
              <a:t>Evaluating dataset on other classification algorithms such as Support Vector Machine</a:t>
            </a:r>
          </a:p>
          <a:p>
            <a:pPr lvl="0" rtl="0">
              <a:spcBef>
                <a:spcPts val="0"/>
              </a:spcBef>
              <a:buNone/>
            </a:pPr>
            <a:endParaRPr sz="1800"/>
          </a:p>
          <a:p>
            <a:pPr marL="457200" lvl="0" indent="-342900" rtl="0">
              <a:spcBef>
                <a:spcPts val="0"/>
              </a:spcBef>
              <a:buClr>
                <a:srgbClr val="000000"/>
              </a:buClr>
              <a:buSzPct val="100000"/>
              <a:buFont typeface="Arial"/>
              <a:buChar char="●"/>
            </a:pPr>
            <a:r>
              <a:rPr lang="en" sz="1800"/>
              <a:t>Generalising this system for other product categories</a:t>
            </a:r>
          </a:p>
          <a:p>
            <a:pPr lvl="0" rtl="0">
              <a:spcBef>
                <a:spcPts val="0"/>
              </a:spcBef>
              <a:buNone/>
            </a:pPr>
            <a:endParaRPr sz="1800"/>
          </a:p>
          <a:p>
            <a:pPr lvl="0">
              <a:spcBef>
                <a:spcPts val="0"/>
              </a:spcBef>
              <a:buNone/>
            </a:pPr>
            <a:endParaRPr sz="180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INDEX</a:t>
            </a:r>
          </a:p>
        </p:txBody>
      </p:sp>
      <p:sp>
        <p:nvSpPr>
          <p:cNvPr id="30" name="Shape 3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lnSpc>
                <a:spcPct val="115000"/>
              </a:lnSpc>
              <a:spcBef>
                <a:spcPts val="0"/>
              </a:spcBef>
              <a:buClr>
                <a:srgbClr val="000000"/>
              </a:buClr>
              <a:buSzPct val="100000"/>
              <a:buFont typeface="Arial"/>
              <a:buChar char="●"/>
            </a:pPr>
            <a:r>
              <a:rPr lang="en" sz="1800"/>
              <a:t>MOTIVATION</a:t>
            </a:r>
          </a:p>
          <a:p>
            <a:pPr marL="457200" lvl="0" indent="-342900" rtl="0">
              <a:lnSpc>
                <a:spcPct val="115000"/>
              </a:lnSpc>
              <a:spcBef>
                <a:spcPts val="0"/>
              </a:spcBef>
              <a:buClr>
                <a:srgbClr val="000000"/>
              </a:buClr>
              <a:buSzPct val="100000"/>
              <a:buFont typeface="Arial"/>
              <a:buChar char="●"/>
            </a:pPr>
            <a:r>
              <a:rPr lang="en" sz="1800"/>
              <a:t>PROBLEM DEFINITION</a:t>
            </a:r>
          </a:p>
          <a:p>
            <a:pPr marL="457200" lvl="0" indent="-342900" rtl="0">
              <a:lnSpc>
                <a:spcPct val="115000"/>
              </a:lnSpc>
              <a:spcBef>
                <a:spcPts val="0"/>
              </a:spcBef>
              <a:buClr>
                <a:srgbClr val="000000"/>
              </a:buClr>
              <a:buSzPct val="100000"/>
              <a:buFont typeface="Arial"/>
              <a:buChar char="●"/>
            </a:pPr>
            <a:r>
              <a:rPr lang="en" sz="1800"/>
              <a:t>KEY ISSUES </a:t>
            </a:r>
          </a:p>
          <a:p>
            <a:pPr marL="457200" lvl="0" indent="-342900" rtl="0">
              <a:lnSpc>
                <a:spcPct val="115000"/>
              </a:lnSpc>
              <a:spcBef>
                <a:spcPts val="0"/>
              </a:spcBef>
              <a:buClr>
                <a:srgbClr val="000000"/>
              </a:buClr>
              <a:buSzPct val="100000"/>
              <a:buFont typeface="Arial"/>
              <a:buChar char="●"/>
            </a:pPr>
            <a:r>
              <a:rPr lang="en" sz="1800"/>
              <a:t>ALTERNATIVE WAYS TO RESOLVE ISSUES</a:t>
            </a:r>
          </a:p>
          <a:p>
            <a:pPr marL="457200" lvl="0" indent="-342900" rtl="0">
              <a:lnSpc>
                <a:spcPct val="115000"/>
              </a:lnSpc>
              <a:spcBef>
                <a:spcPts val="0"/>
              </a:spcBef>
              <a:buClr>
                <a:srgbClr val="000000"/>
              </a:buClr>
              <a:buSzPct val="100000"/>
              <a:buFont typeface="Arial"/>
              <a:buChar char="●"/>
            </a:pPr>
            <a:r>
              <a:rPr lang="en" sz="1800"/>
              <a:t>RELATED WORK AND THEIR LIMITATIONS</a:t>
            </a:r>
          </a:p>
          <a:p>
            <a:pPr marL="457200" lvl="0" indent="-342900" rtl="0">
              <a:lnSpc>
                <a:spcPct val="115000"/>
              </a:lnSpc>
              <a:spcBef>
                <a:spcPts val="0"/>
              </a:spcBef>
              <a:buClr>
                <a:srgbClr val="000000"/>
              </a:buClr>
              <a:buSzPct val="100000"/>
              <a:buFont typeface="Arial"/>
              <a:buChar char="●"/>
            </a:pPr>
            <a:r>
              <a:rPr lang="en" sz="1800"/>
              <a:t>APPROACH</a:t>
            </a:r>
          </a:p>
          <a:p>
            <a:pPr marL="457200" lvl="0" indent="-342900" rtl="0">
              <a:lnSpc>
                <a:spcPct val="115000"/>
              </a:lnSpc>
              <a:spcBef>
                <a:spcPts val="0"/>
              </a:spcBef>
              <a:buClr>
                <a:srgbClr val="000000"/>
              </a:buClr>
              <a:buSzPct val="100000"/>
              <a:buFont typeface="Arial"/>
              <a:buChar char="●"/>
            </a:pPr>
            <a:r>
              <a:rPr lang="en" sz="1800"/>
              <a:t>ARCHITECTURE</a:t>
            </a:r>
          </a:p>
          <a:p>
            <a:pPr marL="457200" lvl="0" indent="-342900" rtl="0">
              <a:lnSpc>
                <a:spcPct val="115000"/>
              </a:lnSpc>
              <a:spcBef>
                <a:spcPts val="0"/>
              </a:spcBef>
              <a:buClr>
                <a:srgbClr val="000000"/>
              </a:buClr>
              <a:buSzPct val="100000"/>
              <a:buFont typeface="Arial"/>
              <a:buChar char="●"/>
            </a:pPr>
            <a:r>
              <a:rPr lang="en" sz="1800"/>
              <a:t>EVALUATION</a:t>
            </a:r>
          </a:p>
          <a:p>
            <a:pPr marL="457200" lvl="0" indent="-342900" rtl="0">
              <a:lnSpc>
                <a:spcPct val="115000"/>
              </a:lnSpc>
              <a:spcBef>
                <a:spcPts val="0"/>
              </a:spcBef>
              <a:buClr>
                <a:srgbClr val="000000"/>
              </a:buClr>
              <a:buSzPct val="100000"/>
              <a:buFont typeface="Arial"/>
              <a:buChar char="●"/>
            </a:pPr>
            <a:r>
              <a:rPr lang="en" sz="1800"/>
              <a:t>CONCLUSIONS</a:t>
            </a:r>
          </a:p>
          <a:p>
            <a:pPr marL="457200" lvl="0" indent="-342900" rtl="0">
              <a:lnSpc>
                <a:spcPct val="115000"/>
              </a:lnSpc>
              <a:spcBef>
                <a:spcPts val="0"/>
              </a:spcBef>
              <a:buClr>
                <a:srgbClr val="000000"/>
              </a:buClr>
              <a:buSzPct val="100000"/>
              <a:buFont typeface="Arial"/>
              <a:buChar char="●"/>
            </a:pPr>
            <a:r>
              <a:rPr lang="en" sz="1800"/>
              <a:t>FUTURE WORK</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MOTIVATION</a:t>
            </a:r>
          </a:p>
        </p:txBody>
      </p:sp>
      <p:sp>
        <p:nvSpPr>
          <p:cNvPr id="36" name="Shape 3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endParaRPr sz="1800"/>
          </a:p>
          <a:p>
            <a:pPr lvl="0" rtl="0">
              <a:spcBef>
                <a:spcPts val="0"/>
              </a:spcBef>
              <a:buNone/>
            </a:pPr>
            <a:r>
              <a:rPr lang="en" sz="1800"/>
              <a:t>To reduce the false perception about products that can be originated by “spam ratings”.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PROBLEM DEFINITION</a:t>
            </a:r>
          </a:p>
        </p:txBody>
      </p:sp>
      <p:sp>
        <p:nvSpPr>
          <p:cNvPr id="42" name="Shape 4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endParaRPr sz="1800"/>
          </a:p>
          <a:p>
            <a:pPr lvl="0" rtl="0">
              <a:spcBef>
                <a:spcPts val="0"/>
              </a:spcBef>
              <a:buNone/>
            </a:pPr>
            <a:r>
              <a:rPr lang="en" sz="1800"/>
              <a:t>The  system is oriented to evaluate the accuracy of text­-based product reviews against the ratings provided  for the same product. The purpose of  this system is to identify “spam ratings” that affect the overall product review score.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KEY ISSUES</a:t>
            </a:r>
          </a:p>
        </p:txBody>
      </p:sp>
      <p:sp>
        <p:nvSpPr>
          <p:cNvPr id="48" name="Shape 4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spcBef>
                <a:spcPts val="0"/>
              </a:spcBef>
              <a:buClr>
                <a:srgbClr val="000000"/>
              </a:buClr>
              <a:buSzPct val="100000"/>
              <a:buFont typeface="Arial"/>
              <a:buChar char="●"/>
            </a:pPr>
            <a:r>
              <a:rPr lang="en" sz="1800"/>
              <a:t>Spam ratings constitute misleading information that can jeopardize the perception about a product.</a:t>
            </a:r>
          </a:p>
          <a:p>
            <a:pPr lvl="0" rtl="0">
              <a:spcBef>
                <a:spcPts val="0"/>
              </a:spcBef>
              <a:buNone/>
            </a:pPr>
            <a:endParaRPr sz="1800"/>
          </a:p>
          <a:p>
            <a:pPr marL="457200" lvl="0" indent="-342900" rtl="0">
              <a:spcBef>
                <a:spcPts val="0"/>
              </a:spcBef>
              <a:buClr>
                <a:srgbClr val="000000"/>
              </a:buClr>
              <a:buSzPct val="100000"/>
              <a:buFont typeface="Arial"/>
              <a:buChar char="●"/>
            </a:pPr>
            <a:r>
              <a:rPr lang="en" sz="1800"/>
              <a:t>If people rely on ratings without reading the reviews, the presence of spam ratings/reviews would negatively affect the decision making process of consumers when they buy products.</a:t>
            </a:r>
          </a:p>
          <a:p>
            <a:pPr lvl="0" rtl="0">
              <a:spcBef>
                <a:spcPts val="0"/>
              </a:spcBef>
              <a:buNone/>
            </a:pPr>
            <a:endParaRPr sz="1800"/>
          </a:p>
          <a:p>
            <a:pPr marL="457200" lvl="0" indent="-342900" rtl="0">
              <a:spcBef>
                <a:spcPts val="0"/>
              </a:spcBef>
              <a:buClr>
                <a:srgbClr val="000000"/>
              </a:buClr>
              <a:buSzPct val="100000"/>
              <a:buFont typeface="Arial"/>
              <a:buChar char="●"/>
            </a:pPr>
            <a:r>
              <a:rPr lang="en" sz="1800"/>
              <a:t>Spam ratings provide </a:t>
            </a:r>
            <a:r>
              <a:rPr lang="en" sz="1800">
                <a:solidFill>
                  <a:schemeClr val="dk1"/>
                </a:solidFill>
              </a:rPr>
              <a:t>inaccurate feedback. As a consequence </a:t>
            </a:r>
            <a:r>
              <a:rPr lang="en" sz="1800"/>
              <a:t>good products may receive bad scores and vice versa, affecting </a:t>
            </a:r>
            <a:r>
              <a:rPr lang="en" sz="1800">
                <a:solidFill>
                  <a:schemeClr val="dk1"/>
                </a:solidFill>
              </a:rPr>
              <a:t>revenue streams of companies</a:t>
            </a:r>
            <a:r>
              <a:rPr lang="en" sz="1800"/>
              <a: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412553"/>
            <a:ext cx="8229600" cy="857400"/>
          </a:xfrm>
          <a:prstGeom prst="rect">
            <a:avLst/>
          </a:prstGeom>
        </p:spPr>
        <p:txBody>
          <a:bodyPr lIns="91425" tIns="91425" rIns="91425" bIns="91425" anchor="b" anchorCtr="0">
            <a:noAutofit/>
          </a:bodyPr>
          <a:lstStyle/>
          <a:p>
            <a:pPr>
              <a:spcBef>
                <a:spcPts val="0"/>
              </a:spcBef>
              <a:buNone/>
            </a:pPr>
            <a:r>
              <a:rPr lang="en"/>
              <a:t>ALTERNATIVE WAY TO RESOLVE THIS PROBLEM</a:t>
            </a:r>
          </a:p>
        </p:txBody>
      </p:sp>
      <p:sp>
        <p:nvSpPr>
          <p:cNvPr id="54" name="Shape 5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endParaRPr sz="1800" dirty="0"/>
          </a:p>
          <a:p>
            <a:pPr lvl="0" rtl="0">
              <a:spcBef>
                <a:spcPts val="0"/>
              </a:spcBef>
              <a:buNone/>
            </a:pPr>
            <a:r>
              <a:rPr lang="en" sz="1800" dirty="0"/>
              <a:t>A moderator can employed by the online retailer companies to review the ratings and review comments manually before publishing those to the website. This is not feasible, given the massive number of products on the online store.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RELATED WORK AND LIMITATIONS</a:t>
            </a:r>
          </a:p>
        </p:txBody>
      </p:sp>
      <p:sp>
        <p:nvSpPr>
          <p:cNvPr id="60" name="Shape 6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spcBef>
                <a:spcPts val="0"/>
              </a:spcBef>
              <a:buClr>
                <a:srgbClr val="000000"/>
              </a:buClr>
              <a:buSzPct val="100000"/>
              <a:buFont typeface="Arial"/>
              <a:buChar char="●"/>
            </a:pPr>
            <a:r>
              <a:rPr lang="en" sz="1800"/>
              <a:t>Our assumption is that major companies such as Amazon or Best Buy already have systems to evaluate the accuracy of a text­-based review in relation to the rating provided for a specific product. However, we do not have evidence to support this assumption because after performing experiments on Amazon and BestBuy by posting “spam ratings”, they were published on their websites, as shown in Figures 1 and 2.</a:t>
            </a:r>
          </a:p>
          <a:p>
            <a:pPr lvl="0">
              <a:spcBef>
                <a:spcPts val="0"/>
              </a:spcBef>
              <a:buNone/>
            </a:pPr>
            <a:endParaRPr sz="1800"/>
          </a:p>
        </p:txBody>
      </p:sp>
      <p:pic>
        <p:nvPicPr>
          <p:cNvPr id="61" name="Shape 61"/>
          <p:cNvPicPr preferRelativeResize="0"/>
          <p:nvPr/>
        </p:nvPicPr>
        <p:blipFill>
          <a:blip r:embed="rId3"/>
          <a:stretch>
            <a:fillRect/>
          </a:stretch>
        </p:blipFill>
        <p:spPr>
          <a:xfrm>
            <a:off x="1288525" y="3281875"/>
            <a:ext cx="5943600" cy="1295400"/>
          </a:xfrm>
          <a:prstGeom prst="rect">
            <a:avLst/>
          </a:prstGeom>
        </p:spPr>
      </p:pic>
      <p:sp>
        <p:nvSpPr>
          <p:cNvPr id="62" name="Shape 62"/>
          <p:cNvSpPr txBox="1"/>
          <p:nvPr/>
        </p:nvSpPr>
        <p:spPr>
          <a:xfrm>
            <a:off x="2431525" y="4627100"/>
            <a:ext cx="3657600" cy="457200"/>
          </a:xfrm>
          <a:prstGeom prst="rect">
            <a:avLst/>
          </a:prstGeom>
        </p:spPr>
        <p:txBody>
          <a:bodyPr lIns="91425" tIns="91425" rIns="91425" bIns="91425" anchor="t" anchorCtr="0">
            <a:noAutofit/>
          </a:bodyPr>
          <a:lstStyle/>
          <a:p>
            <a:pPr>
              <a:spcBef>
                <a:spcPts val="0"/>
              </a:spcBef>
              <a:buNone/>
            </a:pPr>
            <a:r>
              <a:rPr lang="en"/>
              <a:t>Fig 1. Spam rating review on Amazon</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RELATED WORK AND LIMITATIONS</a:t>
            </a:r>
          </a:p>
        </p:txBody>
      </p:sp>
      <p:sp>
        <p:nvSpPr>
          <p:cNvPr id="68" name="Shape 6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endParaRPr sz="1800"/>
          </a:p>
          <a:p>
            <a:pPr lvl="0" rtl="0">
              <a:spcBef>
                <a:spcPts val="0"/>
              </a:spcBef>
              <a:buNone/>
            </a:pPr>
            <a:endParaRPr sz="1800"/>
          </a:p>
        </p:txBody>
      </p:sp>
      <p:sp>
        <p:nvSpPr>
          <p:cNvPr id="69" name="Shape 69"/>
          <p:cNvSpPr txBox="1"/>
          <p:nvPr/>
        </p:nvSpPr>
        <p:spPr>
          <a:xfrm>
            <a:off x="2586450" y="4306925"/>
            <a:ext cx="3657600" cy="457200"/>
          </a:xfrm>
          <a:prstGeom prst="rect">
            <a:avLst/>
          </a:prstGeom>
        </p:spPr>
        <p:txBody>
          <a:bodyPr lIns="91425" tIns="91425" rIns="91425" bIns="91425" anchor="t" anchorCtr="0">
            <a:noAutofit/>
          </a:bodyPr>
          <a:lstStyle/>
          <a:p>
            <a:pPr lvl="0" rtl="0">
              <a:spcBef>
                <a:spcPts val="0"/>
              </a:spcBef>
              <a:buNone/>
            </a:pPr>
            <a:r>
              <a:rPr lang="en"/>
              <a:t>Fig 1. Spam rating review on BestBuy</a:t>
            </a:r>
          </a:p>
        </p:txBody>
      </p:sp>
      <p:pic>
        <p:nvPicPr>
          <p:cNvPr id="70" name="Shape 70"/>
          <p:cNvPicPr preferRelativeResize="0"/>
          <p:nvPr/>
        </p:nvPicPr>
        <p:blipFill>
          <a:blip r:embed="rId3"/>
          <a:stretch>
            <a:fillRect/>
          </a:stretch>
        </p:blipFill>
        <p:spPr>
          <a:xfrm>
            <a:off x="1452975" y="1608525"/>
            <a:ext cx="5924548" cy="2247900"/>
          </a:xfrm>
          <a:prstGeom prst="rect">
            <a:avLst/>
          </a:prstGeom>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RELATED WORK AND LIMITATIONS</a:t>
            </a:r>
          </a:p>
        </p:txBody>
      </p:sp>
      <p:sp>
        <p:nvSpPr>
          <p:cNvPr id="76" name="Shape 7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endParaRPr sz="1800"/>
          </a:p>
          <a:p>
            <a:pPr lvl="0" rtl="0">
              <a:spcBef>
                <a:spcPts val="0"/>
              </a:spcBef>
              <a:buNone/>
            </a:pPr>
            <a:r>
              <a:rPr lang="en" sz="1800"/>
              <a:t>Researchers Kuldeep Sharma and King-Ip Lin wrote the paper “Review spam detector with rating consistency check”, which studies the problem of spam in product reviews online, and proposes techniques to detect spam reviews (Sharma &amp; Lin, 2013).</a:t>
            </a:r>
          </a:p>
        </p:txBody>
      </p:sp>
    </p:spTree>
  </p:cSld>
  <p:clrMapOvr>
    <a:masterClrMapping/>
  </p:clrMapOvr>
  <p:transition spd="slow">
    <p:cut/>
  </p:transition>
</p:sld>
</file>

<file path=ppt/theme/theme1.xml><?xml version="1.0" encoding="utf-8"?>
<a:theme xmlns:a="http://schemas.openxmlformats.org/drawingml/2006/main"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529</Words>
  <Application>Microsoft Macintosh PowerPoint</Application>
  <PresentationFormat>On-screen Show (16:9)</PresentationFormat>
  <Paragraphs>80</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Wingdings</vt:lpstr>
      <vt:lpstr>light-gradient</vt:lpstr>
      <vt:lpstr>SPAM RATING DETECTOR</vt:lpstr>
      <vt:lpstr>INDEX</vt:lpstr>
      <vt:lpstr>MOTIVATION</vt:lpstr>
      <vt:lpstr>PROBLEM DEFINITION</vt:lpstr>
      <vt:lpstr>KEY ISSUES</vt:lpstr>
      <vt:lpstr>ALTERNATIVE WAY TO RESOLVE THIS PROBLEM</vt:lpstr>
      <vt:lpstr>RELATED WORK AND LIMITATIONS</vt:lpstr>
      <vt:lpstr>RELATED WORK AND LIMITATIONS</vt:lpstr>
      <vt:lpstr>RELATED WORK AND LIMITATIONS</vt:lpstr>
      <vt:lpstr>APPROACH</vt:lpstr>
      <vt:lpstr>APPROACH</vt:lpstr>
      <vt:lpstr>ARCHITECTURE</vt:lpstr>
      <vt:lpstr>EVALUATION</vt:lpstr>
      <vt:lpstr>CONCLUSION</vt:lpstr>
      <vt:lpstr>FUTURE WORK</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RATING DETECTOR</dc:title>
  <cp:lastModifiedBy>Saurabh Mehta</cp:lastModifiedBy>
  <cp:revision>1</cp:revision>
  <dcterms:modified xsi:type="dcterms:W3CDTF">2016-09-26T16:23:04Z</dcterms:modified>
</cp:coreProperties>
</file>