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5" r:id="rId10"/>
    <p:sldId id="266" r:id="rId11"/>
    <p:sldId id="263" r:id="rId12"/>
    <p:sldId id="267" r:id="rId13"/>
    <p:sldId id="268" r:id="rId14"/>
    <p:sldId id="269" r:id="rId15"/>
    <p:sldId id="271" r:id="rId16"/>
    <p:sldId id="270"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6" r:id="rId53"/>
    <p:sldId id="308" r:id="rId54"/>
    <p:sldId id="309" r:id="rId55"/>
    <p:sldId id="310" r:id="rId56"/>
    <p:sldId id="311" r:id="rId57"/>
    <p:sldId id="312" r:id="rId58"/>
    <p:sldId id="320" r:id="rId59"/>
    <p:sldId id="313" r:id="rId60"/>
    <p:sldId id="321" r:id="rId61"/>
    <p:sldId id="314" r:id="rId62"/>
    <p:sldId id="315" r:id="rId63"/>
    <p:sldId id="316" r:id="rId64"/>
    <p:sldId id="322" r:id="rId65"/>
    <p:sldId id="32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630F0B-CEB6-4A6E-AFA9-788AB223CEE1}" type="datetimeFigureOut">
              <a:rPr lang="en-US" smtClean="0"/>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184849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30F0B-CEB6-4A6E-AFA9-788AB223CEE1}" type="datetimeFigureOut">
              <a:rPr lang="en-US" smtClean="0"/>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234689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30F0B-CEB6-4A6E-AFA9-788AB223CEE1}" type="datetimeFigureOut">
              <a:rPr lang="en-US" smtClean="0"/>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3360746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30F0B-CEB6-4A6E-AFA9-788AB223CEE1}" type="datetimeFigureOut">
              <a:rPr lang="en-US" smtClean="0"/>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268888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630F0B-CEB6-4A6E-AFA9-788AB223CEE1}" type="datetimeFigureOut">
              <a:rPr lang="en-US" smtClean="0"/>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117883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630F0B-CEB6-4A6E-AFA9-788AB223CEE1}" type="datetimeFigureOut">
              <a:rPr lang="en-US" smtClean="0"/>
              <a:t>06-Jan-20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184496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630F0B-CEB6-4A6E-AFA9-788AB223CEE1}" type="datetimeFigureOut">
              <a:rPr lang="en-US" smtClean="0"/>
              <a:t>06-Jan-20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26916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630F0B-CEB6-4A6E-AFA9-788AB223CEE1}" type="datetimeFigureOut">
              <a:rPr lang="en-US" smtClean="0"/>
              <a:t>06-Jan-20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26637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30F0B-CEB6-4A6E-AFA9-788AB223CEE1}" type="datetimeFigureOut">
              <a:rPr lang="en-US" smtClean="0"/>
              <a:t>06-Jan-20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34562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630F0B-CEB6-4A6E-AFA9-788AB223CEE1}" type="datetimeFigureOut">
              <a:rPr lang="en-US" smtClean="0"/>
              <a:t>06-Jan-20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108631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630F0B-CEB6-4A6E-AFA9-788AB223CEE1}" type="datetimeFigureOut">
              <a:rPr lang="en-US" smtClean="0"/>
              <a:t>06-Jan-20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E984C-9192-436E-A738-A7FAFB3AD6FB}" type="slidenum">
              <a:rPr lang="en-US" smtClean="0"/>
              <a:t>‹#›</a:t>
            </a:fld>
            <a:endParaRPr lang="en-US"/>
          </a:p>
        </p:txBody>
      </p:sp>
    </p:spTree>
    <p:extLst>
      <p:ext uri="{BB962C8B-B14F-4D97-AF65-F5344CB8AC3E}">
        <p14:creationId xmlns:p14="http://schemas.microsoft.com/office/powerpoint/2010/main" val="110626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30F0B-CEB6-4A6E-AFA9-788AB223CEE1}" type="datetimeFigureOut">
              <a:rPr lang="en-US" smtClean="0"/>
              <a:t>06-Jan-20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E984C-9192-436E-A738-A7FAFB3AD6FB}" type="slidenum">
              <a:rPr lang="en-US" smtClean="0"/>
              <a:t>‹#›</a:t>
            </a:fld>
            <a:endParaRPr lang="en-US"/>
          </a:p>
        </p:txBody>
      </p:sp>
    </p:spTree>
    <p:extLst>
      <p:ext uri="{BB962C8B-B14F-4D97-AF65-F5344CB8AC3E}">
        <p14:creationId xmlns:p14="http://schemas.microsoft.com/office/powerpoint/2010/main" val="365343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 – Network Communication Concepts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0709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Parallel &amp; Serial Communication</a:t>
            </a:r>
          </a:p>
          <a:p>
            <a:r>
              <a:rPr lang="en-US" dirty="0" smtClean="0"/>
              <a:t>Synchronous </a:t>
            </a:r>
            <a:r>
              <a:rPr lang="en-US" dirty="0"/>
              <a:t>&amp; Asynchronous </a:t>
            </a:r>
            <a:r>
              <a:rPr lang="en-US" dirty="0" smtClean="0"/>
              <a:t>Communication</a:t>
            </a:r>
          </a:p>
          <a:p>
            <a:r>
              <a:rPr lang="en-US" dirty="0" smtClean="0">
                <a:solidFill>
                  <a:srgbClr val="FF0000"/>
                </a:solidFill>
              </a:rPr>
              <a:t>Modes </a:t>
            </a:r>
            <a:r>
              <a:rPr lang="en-US" dirty="0">
                <a:solidFill>
                  <a:srgbClr val="FF0000"/>
                </a:solidFill>
              </a:rPr>
              <a:t>of Communication: </a:t>
            </a:r>
            <a:r>
              <a:rPr lang="en-US" dirty="0" smtClean="0">
                <a:solidFill>
                  <a:srgbClr val="FF0000"/>
                </a:solidFill>
              </a:rPr>
              <a:t>Simplex, </a:t>
            </a:r>
            <a:r>
              <a:rPr lang="en-US" dirty="0">
                <a:solidFill>
                  <a:srgbClr val="FF0000"/>
                </a:solidFill>
              </a:rPr>
              <a:t>Half-Duplex, </a:t>
            </a:r>
            <a:r>
              <a:rPr lang="en-US" dirty="0" smtClean="0">
                <a:solidFill>
                  <a:srgbClr val="FF0000"/>
                </a:solidFill>
              </a:rPr>
              <a:t>Full-Duplex</a:t>
            </a:r>
          </a:p>
          <a:p>
            <a:r>
              <a:rPr lang="en-US" dirty="0" smtClean="0"/>
              <a:t>Multiplexing</a:t>
            </a:r>
            <a:r>
              <a:rPr lang="en-US" dirty="0"/>
              <a:t>, De-Multiplexing: </a:t>
            </a:r>
            <a:r>
              <a:rPr lang="en-US" dirty="0" smtClean="0"/>
              <a:t>FDM, TDM</a:t>
            </a:r>
          </a:p>
          <a:p>
            <a:r>
              <a:rPr lang="en-US" dirty="0" smtClean="0"/>
              <a:t>Communication </a:t>
            </a:r>
            <a:r>
              <a:rPr lang="en-US" dirty="0"/>
              <a:t>Media: Guided Media, Unguided </a:t>
            </a:r>
            <a:r>
              <a:rPr lang="en-US" dirty="0" smtClean="0"/>
              <a:t>Media</a:t>
            </a:r>
          </a:p>
          <a:p>
            <a:r>
              <a:rPr lang="en-US" dirty="0" smtClean="0"/>
              <a:t>Switching </a:t>
            </a:r>
            <a:r>
              <a:rPr lang="en-US" dirty="0"/>
              <a:t>Techniques: Circuit Switching, Message Switching, Packet Switching </a:t>
            </a:r>
          </a:p>
        </p:txBody>
      </p:sp>
    </p:spTree>
    <p:extLst>
      <p:ext uri="{BB962C8B-B14F-4D97-AF65-F5344CB8AC3E}">
        <p14:creationId xmlns:p14="http://schemas.microsoft.com/office/powerpoint/2010/main" val="331414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Modes of Communication: Simplex, Half-Duplex, Full-Duplex</a:t>
            </a:r>
          </a:p>
        </p:txBody>
      </p:sp>
      <p:sp>
        <p:nvSpPr>
          <p:cNvPr id="3" name="Content Placeholder 2"/>
          <p:cNvSpPr>
            <a:spLocks noGrp="1"/>
          </p:cNvSpPr>
          <p:nvPr>
            <p:ph idx="1"/>
          </p:nvPr>
        </p:nvSpPr>
        <p:spPr/>
        <p:txBody>
          <a:bodyPr/>
          <a:lstStyle/>
          <a:p>
            <a:r>
              <a:rPr lang="en-US" dirty="0" smtClean="0"/>
              <a:t>Communication between two devices can be:</a:t>
            </a:r>
          </a:p>
          <a:p>
            <a:pPr lvl="1"/>
            <a:r>
              <a:rPr lang="en-US" dirty="0" smtClean="0"/>
              <a:t>Simplex</a:t>
            </a:r>
          </a:p>
          <a:p>
            <a:pPr lvl="1"/>
            <a:r>
              <a:rPr lang="en-US" dirty="0" smtClean="0"/>
              <a:t>Half-Duplex</a:t>
            </a:r>
          </a:p>
          <a:p>
            <a:pPr lvl="1"/>
            <a:r>
              <a:rPr lang="en-US" dirty="0" smtClean="0"/>
              <a:t>Full-Duplex</a:t>
            </a:r>
          </a:p>
          <a:p>
            <a:endParaRPr lang="en-US" dirty="0"/>
          </a:p>
        </p:txBody>
      </p:sp>
    </p:spTree>
    <p:extLst>
      <p:ext uri="{BB962C8B-B14F-4D97-AF65-F5344CB8AC3E}">
        <p14:creationId xmlns:p14="http://schemas.microsoft.com/office/powerpoint/2010/main" val="176712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Modes of Communication: Simplex</a:t>
            </a:r>
            <a:endParaRPr lang="en-US" dirty="0"/>
          </a:p>
        </p:txBody>
      </p:sp>
      <p:sp>
        <p:nvSpPr>
          <p:cNvPr id="3" name="Content Placeholder 2"/>
          <p:cNvSpPr>
            <a:spLocks noGrp="1"/>
          </p:cNvSpPr>
          <p:nvPr>
            <p:ph idx="1"/>
          </p:nvPr>
        </p:nvSpPr>
        <p:spPr/>
        <p:txBody>
          <a:bodyPr/>
          <a:lstStyle/>
          <a:p>
            <a:r>
              <a:rPr lang="en-US" dirty="0" smtClean="0"/>
              <a:t>One way street</a:t>
            </a:r>
          </a:p>
          <a:p>
            <a:r>
              <a:rPr lang="en-US" dirty="0" smtClean="0"/>
              <a:t>The communication is unidirectional</a:t>
            </a:r>
          </a:p>
          <a:p>
            <a:pPr>
              <a:buClr>
                <a:schemeClr val="tx2"/>
              </a:buClr>
              <a:buSzPct val="60000"/>
            </a:pPr>
            <a:r>
              <a:rPr lang="en-GB" altLang="en-US" sz="2900" dirty="0" smtClean="0"/>
              <a:t>Only one device on a link can transmit; the other can only receive</a:t>
            </a:r>
          </a:p>
          <a:p>
            <a:pPr>
              <a:buClr>
                <a:schemeClr val="tx2"/>
              </a:buClr>
              <a:buSzPct val="60000"/>
            </a:pPr>
            <a:r>
              <a:rPr lang="en-GB" altLang="en-US" sz="2900" dirty="0" smtClean="0"/>
              <a:t>Use the entire capacity of the channel to send data</a:t>
            </a:r>
          </a:p>
          <a:p>
            <a:pPr>
              <a:buClr>
                <a:schemeClr val="tx2"/>
              </a:buClr>
              <a:buSzPct val="60000"/>
            </a:pPr>
            <a:r>
              <a:rPr lang="en-GB" altLang="en-US" sz="2900" dirty="0" smtClean="0"/>
              <a:t>Example: Keyboards, Monitors</a:t>
            </a:r>
            <a:endParaRPr lang="en-US" altLang="en-US" sz="2900" dirty="0" smtClean="0"/>
          </a:p>
          <a:p>
            <a:endParaRPr lang="en-US" dirty="0"/>
          </a:p>
        </p:txBody>
      </p:sp>
      <p:graphicFrame>
        <p:nvGraphicFramePr>
          <p:cNvPr id="4" name="Object 8"/>
          <p:cNvGraphicFramePr>
            <a:graphicFrameLocks noChangeAspect="1"/>
          </p:cNvGraphicFramePr>
          <p:nvPr>
            <p:extLst>
              <p:ext uri="{D42A27DB-BD31-4B8C-83A1-F6EECF244321}">
                <p14:modId xmlns:p14="http://schemas.microsoft.com/office/powerpoint/2010/main" val="3634190567"/>
              </p:ext>
            </p:extLst>
          </p:nvPr>
        </p:nvGraphicFramePr>
        <p:xfrm>
          <a:off x="3470366" y="4637314"/>
          <a:ext cx="6467475" cy="1436688"/>
        </p:xfrm>
        <a:graphic>
          <a:graphicData uri="http://schemas.openxmlformats.org/presentationml/2006/ole">
            <mc:AlternateContent xmlns:mc="http://schemas.openxmlformats.org/markup-compatibility/2006">
              <mc:Choice xmlns:v="urn:schemas-microsoft-com:vml" Requires="v">
                <p:oleObj spid="_x0000_s1113" name="Bitmap Image" r:id="rId3" imgW="5401429" imgH="1200318" progId="Paint.Picture">
                  <p:embed/>
                </p:oleObj>
              </mc:Choice>
              <mc:Fallback>
                <p:oleObj name="Bitmap Image" r:id="rId3" imgW="5401429" imgH="1200318" progId="Paint.Picture">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366" y="4637314"/>
                        <a:ext cx="6467475"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76128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Modes of Communication: Half-duplex</a:t>
            </a:r>
            <a:endParaRPr lang="en-US" dirty="0"/>
          </a:p>
        </p:txBody>
      </p:sp>
      <p:sp>
        <p:nvSpPr>
          <p:cNvPr id="3" name="Content Placeholder 2"/>
          <p:cNvSpPr>
            <a:spLocks noGrp="1"/>
          </p:cNvSpPr>
          <p:nvPr>
            <p:ph idx="1"/>
          </p:nvPr>
        </p:nvSpPr>
        <p:spPr/>
        <p:txBody>
          <a:bodyPr/>
          <a:lstStyle/>
          <a:p>
            <a:r>
              <a:rPr lang="en-GB" altLang="en-US" dirty="0" smtClean="0"/>
              <a:t>One-lane </a:t>
            </a:r>
            <a:r>
              <a:rPr lang="en-GB" altLang="en-US" dirty="0"/>
              <a:t>with two-directional </a:t>
            </a:r>
            <a:r>
              <a:rPr lang="en-GB" altLang="en-US" dirty="0" smtClean="0"/>
              <a:t>traffic.</a:t>
            </a:r>
          </a:p>
          <a:p>
            <a:r>
              <a:rPr lang="en-GB" altLang="en-US" dirty="0"/>
              <a:t>Each station can both transmit and receive, but not at the same time</a:t>
            </a:r>
          </a:p>
          <a:p>
            <a:r>
              <a:rPr lang="en-GB" altLang="en-US" dirty="0"/>
              <a:t>When one device is sending, the other can only receive, and vice versa</a:t>
            </a:r>
          </a:p>
          <a:p>
            <a:r>
              <a:rPr lang="en-GB" altLang="en-US" dirty="0"/>
              <a:t>The entire capacity of a channel is taken over by the transmitting device</a:t>
            </a:r>
          </a:p>
          <a:p>
            <a:r>
              <a:rPr lang="en-GB" altLang="en-US" dirty="0"/>
              <a:t>Example: Walkie-talkies</a:t>
            </a:r>
          </a:p>
          <a:p>
            <a:endParaRPr 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1396733708"/>
              </p:ext>
            </p:extLst>
          </p:nvPr>
        </p:nvGraphicFramePr>
        <p:xfrm>
          <a:off x="4894262" y="4794069"/>
          <a:ext cx="6459538" cy="1025525"/>
        </p:xfrm>
        <a:graphic>
          <a:graphicData uri="http://schemas.openxmlformats.org/presentationml/2006/ole">
            <mc:AlternateContent xmlns:mc="http://schemas.openxmlformats.org/markup-compatibility/2006">
              <mc:Choice xmlns:v="urn:schemas-microsoft-com:vml" Requires="v">
                <p:oleObj spid="_x0000_s2136" name="Bitmap Image" r:id="rId3" imgW="5401429" imgH="857143" progId="Paint.Picture">
                  <p:embed/>
                </p:oleObj>
              </mc:Choice>
              <mc:Fallback>
                <p:oleObj name="Bitmap Image" r:id="rId3" imgW="5401429" imgH="857143" progId="Paint.Picture">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262" y="4794069"/>
                        <a:ext cx="6459538"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7"/>
          <p:cNvSpPr>
            <a:spLocks noChangeArrowheads="1"/>
          </p:cNvSpPr>
          <p:nvPr/>
        </p:nvSpPr>
        <p:spPr bwMode="auto">
          <a:xfrm>
            <a:off x="5961062" y="4717869"/>
            <a:ext cx="609600" cy="304800"/>
          </a:xfrm>
          <a:prstGeom prst="rect">
            <a:avLst/>
          </a:prstGeom>
          <a:solidFill>
            <a:srgbClr val="CC0000"/>
          </a:solidFill>
          <a:ln w="9525">
            <a:solidFill>
              <a:schemeClr val="tx1"/>
            </a:solidFill>
            <a:miter lim="800000"/>
            <a:headEnd/>
            <a:tailEnd/>
          </a:ln>
        </p:spPr>
        <p:txBody>
          <a:bodyPr wrap="none" lIns="92075" tIns="46038" rIns="92075" bIns="46038"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dirty="0">
                <a:solidFill>
                  <a:schemeClr val="bg1"/>
                </a:solidFill>
              </a:rPr>
              <a:t>Data</a:t>
            </a:r>
          </a:p>
        </p:txBody>
      </p:sp>
      <p:sp>
        <p:nvSpPr>
          <p:cNvPr id="6" name="Rectangle 8"/>
          <p:cNvSpPr>
            <a:spLocks noChangeArrowheads="1"/>
          </p:cNvSpPr>
          <p:nvPr/>
        </p:nvSpPr>
        <p:spPr bwMode="auto">
          <a:xfrm>
            <a:off x="9618662" y="5479869"/>
            <a:ext cx="609600" cy="304800"/>
          </a:xfrm>
          <a:prstGeom prst="rect">
            <a:avLst/>
          </a:prstGeom>
          <a:solidFill>
            <a:srgbClr val="3333FF"/>
          </a:solidFill>
          <a:ln w="9525">
            <a:solidFill>
              <a:schemeClr val="tx1"/>
            </a:solidFill>
            <a:miter lim="800000"/>
            <a:headEnd/>
            <a:tailEnd/>
          </a:ln>
        </p:spPr>
        <p:txBody>
          <a:bodyPr wrap="none" lIns="92075" tIns="46038" rIns="92075" bIns="46038"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a:solidFill>
                  <a:schemeClr val="bg1"/>
                </a:solidFill>
              </a:rPr>
              <a:t>Data</a:t>
            </a:r>
          </a:p>
        </p:txBody>
      </p:sp>
    </p:spTree>
    <p:extLst>
      <p:ext uri="{BB962C8B-B14F-4D97-AF65-F5344CB8AC3E}">
        <p14:creationId xmlns:p14="http://schemas.microsoft.com/office/powerpoint/2010/main" val="259555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fill="hold" grpId="0" nodeType="afterEffect">
                                  <p:stCondLst>
                                    <p:cond delay="5000"/>
                                  </p:stCondLst>
                                  <p:endCondLst>
                                    <p:cond evt="onNext" delay="0">
                                      <p:tgtEl>
                                        <p:sldTgt/>
                                      </p:tgtEl>
                                    </p:cond>
                                  </p:endCondLst>
                                  <p:childTnLst>
                                    <p:animMotion origin="layout" path="M 5.55112E-17 -7.77058E-7 L 0.425 -7.77058E-7 " pathEditMode="relative" rAng="0" ptsTypes="AA">
                                      <p:cBhvr>
                                        <p:cTn id="6" dur="5000" fill="hold"/>
                                        <p:tgtEl>
                                          <p:spTgt spid="5"/>
                                        </p:tgtEl>
                                        <p:attrNameLst>
                                          <p:attrName>ppt_x</p:attrName>
                                          <p:attrName>ppt_y</p:attrName>
                                        </p:attrNameLst>
                                      </p:cBhvr>
                                      <p:rCtr x="21250"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par>
                          <p:cTn id="11" fill="hold">
                            <p:stCondLst>
                              <p:cond delay="0"/>
                            </p:stCondLst>
                            <p:childTnLst>
                              <p:par>
                                <p:cTn id="12" presetID="35" presetClass="path" presetSubtype="0" repeatCount="indefinite" accel="50000" decel="50000" fill="hold" grpId="0" nodeType="afterEffect">
                                  <p:stCondLst>
                                    <p:cond delay="0"/>
                                  </p:stCondLst>
                                  <p:childTnLst>
                                    <p:animMotion origin="layout" path="M 0 8.97317E-7 L -0.40833 8.97317E-7 " pathEditMode="relative" rAng="0" ptsTypes="AA">
                                      <p:cBhvr>
                                        <p:cTn id="13" dur="5000" fill="hold"/>
                                        <p:tgtEl>
                                          <p:spTgt spid="6"/>
                                        </p:tgtEl>
                                        <p:attrNameLst>
                                          <p:attrName>ppt_x</p:attrName>
                                          <p:attrName>ppt_y</p:attrName>
                                        </p:attrNameLst>
                                      </p:cBhvr>
                                      <p:rCtr x="-204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Modes of Communication: full-duplex</a:t>
            </a:r>
            <a:endParaRPr lang="en-US" dirty="0"/>
          </a:p>
        </p:txBody>
      </p:sp>
      <p:sp>
        <p:nvSpPr>
          <p:cNvPr id="3" name="Content Placeholder 2"/>
          <p:cNvSpPr>
            <a:spLocks noGrp="1"/>
          </p:cNvSpPr>
          <p:nvPr>
            <p:ph idx="1"/>
          </p:nvPr>
        </p:nvSpPr>
        <p:spPr/>
        <p:txBody>
          <a:bodyPr>
            <a:normAutofit/>
          </a:bodyPr>
          <a:lstStyle/>
          <a:p>
            <a:r>
              <a:rPr lang="en-US" dirty="0" smtClean="0"/>
              <a:t>Two way street</a:t>
            </a:r>
          </a:p>
          <a:p>
            <a:r>
              <a:rPr lang="en-US" dirty="0" smtClean="0"/>
              <a:t>Both stations can transmit and receive at same time</a:t>
            </a:r>
          </a:p>
          <a:p>
            <a:r>
              <a:rPr lang="en-US" dirty="0" smtClean="0"/>
              <a:t>Signals going in either direction sharing the capacity of the link</a:t>
            </a:r>
          </a:p>
          <a:p>
            <a:r>
              <a:rPr lang="en-US" dirty="0" smtClean="0"/>
              <a:t>Sharing can occur in two ways:</a:t>
            </a:r>
          </a:p>
          <a:p>
            <a:pPr lvl="1"/>
            <a:r>
              <a:rPr lang="en-US" dirty="0" smtClean="0"/>
              <a:t>Link has two physically separate transmission paths</a:t>
            </a:r>
          </a:p>
          <a:p>
            <a:pPr lvl="2"/>
            <a:r>
              <a:rPr lang="en-US" dirty="0" smtClean="0"/>
              <a:t>One for sending and the other for receiving</a:t>
            </a:r>
          </a:p>
          <a:p>
            <a:pPr lvl="1"/>
            <a:r>
              <a:rPr lang="en-US" dirty="0" smtClean="0"/>
              <a:t>The capacity of the channel is divided between signals travelling in both directions</a:t>
            </a:r>
          </a:p>
          <a:p>
            <a:r>
              <a:rPr lang="en-US" dirty="0" smtClean="0"/>
              <a:t>Example: Telephone network</a:t>
            </a:r>
          </a:p>
          <a:p>
            <a:endParaRPr 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164753671"/>
              </p:ext>
            </p:extLst>
          </p:nvPr>
        </p:nvGraphicFramePr>
        <p:xfrm>
          <a:off x="5157651" y="5714206"/>
          <a:ext cx="6376988" cy="925513"/>
        </p:xfrm>
        <a:graphic>
          <a:graphicData uri="http://schemas.openxmlformats.org/presentationml/2006/ole">
            <mc:AlternateContent xmlns:mc="http://schemas.openxmlformats.org/markup-compatibility/2006">
              <mc:Choice xmlns:v="urn:schemas-microsoft-com:vml" Requires="v">
                <p:oleObj spid="_x0000_s3157" name="Bitmap Image" r:id="rId3" imgW="5315692" imgH="771429" progId="Paint.Picture">
                  <p:embed/>
                </p:oleObj>
              </mc:Choice>
              <mc:Fallback>
                <p:oleObj name="Bitmap Image" r:id="rId3" imgW="5315692" imgH="771429" progId="Paint.Picture">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651" y="5714206"/>
                        <a:ext cx="6376988"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8"/>
          <p:cNvSpPr>
            <a:spLocks noChangeArrowheads="1"/>
          </p:cNvSpPr>
          <p:nvPr/>
        </p:nvSpPr>
        <p:spPr bwMode="auto">
          <a:xfrm>
            <a:off x="6148251" y="5790406"/>
            <a:ext cx="609600" cy="304800"/>
          </a:xfrm>
          <a:prstGeom prst="rect">
            <a:avLst/>
          </a:prstGeom>
          <a:solidFill>
            <a:srgbClr val="CC0000"/>
          </a:solidFill>
          <a:ln w="9525">
            <a:solidFill>
              <a:schemeClr val="tx1"/>
            </a:solidFill>
            <a:miter lim="800000"/>
            <a:headEnd/>
            <a:tailEnd/>
          </a:ln>
        </p:spPr>
        <p:txBody>
          <a:bodyPr wrap="none" lIns="92075" tIns="46038" rIns="92075" bIns="46038"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a:solidFill>
                  <a:schemeClr val="bg1"/>
                </a:solidFill>
              </a:rPr>
              <a:t>Data</a:t>
            </a:r>
          </a:p>
        </p:txBody>
      </p:sp>
      <p:sp>
        <p:nvSpPr>
          <p:cNvPr id="6" name="Rectangle 9"/>
          <p:cNvSpPr>
            <a:spLocks noChangeArrowheads="1"/>
          </p:cNvSpPr>
          <p:nvPr/>
        </p:nvSpPr>
        <p:spPr bwMode="auto">
          <a:xfrm>
            <a:off x="9805851" y="6400006"/>
            <a:ext cx="609600" cy="304800"/>
          </a:xfrm>
          <a:prstGeom prst="rect">
            <a:avLst/>
          </a:prstGeom>
          <a:solidFill>
            <a:srgbClr val="3333FF"/>
          </a:solidFill>
          <a:ln w="9525">
            <a:solidFill>
              <a:schemeClr val="tx1"/>
            </a:solidFill>
            <a:miter lim="800000"/>
            <a:headEnd/>
            <a:tailEnd/>
          </a:ln>
        </p:spPr>
        <p:txBody>
          <a:bodyPr wrap="none" lIns="92075" tIns="46038" rIns="92075" bIns="46038"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a:solidFill>
                  <a:schemeClr val="bg1"/>
                </a:solidFill>
              </a:rPr>
              <a:t>Data</a:t>
            </a:r>
          </a:p>
        </p:txBody>
      </p:sp>
    </p:spTree>
    <p:extLst>
      <p:ext uri="{BB962C8B-B14F-4D97-AF65-F5344CB8AC3E}">
        <p14:creationId xmlns:p14="http://schemas.microsoft.com/office/powerpoint/2010/main" val="76739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fill="hold" grpId="0" nodeType="afterEffect">
                                  <p:stCondLst>
                                    <p:cond delay="5000"/>
                                  </p:stCondLst>
                                  <p:childTnLst>
                                    <p:animMotion origin="layout" path="M 5.55112E-17 -7.77058E-7 L 0.425 -7.77058E-7 " pathEditMode="relative" rAng="0" ptsTypes="AA">
                                      <p:cBhvr>
                                        <p:cTn id="6" dur="3000" fill="hold"/>
                                        <p:tgtEl>
                                          <p:spTgt spid="5"/>
                                        </p:tgtEl>
                                        <p:attrNameLst>
                                          <p:attrName>ppt_x</p:attrName>
                                          <p:attrName>ppt_y</p:attrName>
                                        </p:attrNameLst>
                                      </p:cBhvr>
                                      <p:rCtr x="21250" y="0"/>
                                    </p:animMotion>
                                  </p:childTnLst>
                                </p:cTn>
                              </p:par>
                              <p:par>
                                <p:cTn id="7" presetID="35" presetClass="path" presetSubtype="0" repeatCount="indefinite" accel="50000" decel="50000" fill="hold" grpId="0" nodeType="withEffect">
                                  <p:stCondLst>
                                    <p:cond delay="5000"/>
                                  </p:stCondLst>
                                  <p:childTnLst>
                                    <p:animMotion origin="layout" path="M 0 -2.43293E-6 L -0.40833 -2.43293E-6 " pathEditMode="relative" rAng="0" ptsTypes="AA">
                                      <p:cBhvr>
                                        <p:cTn id="8" dur="3000" fill="hold"/>
                                        <p:tgtEl>
                                          <p:spTgt spid="6"/>
                                        </p:tgtEl>
                                        <p:attrNameLst>
                                          <p:attrName>ppt_x</p:attrName>
                                          <p:attrName>ppt_y</p:attrName>
                                        </p:attrNameLst>
                                      </p:cBhvr>
                                      <p:rCtr x="-204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Parallel &amp; Serial Communication</a:t>
            </a:r>
          </a:p>
          <a:p>
            <a:r>
              <a:rPr lang="en-US" dirty="0" smtClean="0"/>
              <a:t>Synchronous </a:t>
            </a:r>
            <a:r>
              <a:rPr lang="en-US" dirty="0"/>
              <a:t>&amp; Asynchronous </a:t>
            </a:r>
            <a:r>
              <a:rPr lang="en-US" dirty="0" smtClean="0"/>
              <a:t>Communication</a:t>
            </a:r>
          </a:p>
          <a:p>
            <a:r>
              <a:rPr lang="en-US" dirty="0"/>
              <a:t>Modes of Communication: Simplex, Half-Duplex, Full-Duplex</a:t>
            </a:r>
          </a:p>
          <a:p>
            <a:r>
              <a:rPr lang="en-US" dirty="0" smtClean="0">
                <a:solidFill>
                  <a:srgbClr val="FF0000"/>
                </a:solidFill>
              </a:rPr>
              <a:t>Multiplexing</a:t>
            </a:r>
            <a:r>
              <a:rPr lang="en-US" dirty="0">
                <a:solidFill>
                  <a:srgbClr val="FF0000"/>
                </a:solidFill>
              </a:rPr>
              <a:t>, De-Multiplexing: </a:t>
            </a:r>
            <a:r>
              <a:rPr lang="en-US" dirty="0" smtClean="0">
                <a:solidFill>
                  <a:srgbClr val="FF0000"/>
                </a:solidFill>
              </a:rPr>
              <a:t>FDM, TDM</a:t>
            </a:r>
          </a:p>
          <a:p>
            <a:r>
              <a:rPr lang="en-US" dirty="0" smtClean="0"/>
              <a:t>Communication </a:t>
            </a:r>
            <a:r>
              <a:rPr lang="en-US" dirty="0"/>
              <a:t>Media: Guided Media, Unguided </a:t>
            </a:r>
            <a:r>
              <a:rPr lang="en-US" dirty="0" smtClean="0"/>
              <a:t>Media</a:t>
            </a:r>
          </a:p>
          <a:p>
            <a:r>
              <a:rPr lang="en-US" dirty="0" smtClean="0"/>
              <a:t>Switching </a:t>
            </a:r>
            <a:r>
              <a:rPr lang="en-US" dirty="0"/>
              <a:t>Techniques: Circuit Switching, Message Switching, Packet Switching </a:t>
            </a:r>
          </a:p>
        </p:txBody>
      </p:sp>
    </p:spTree>
    <p:extLst>
      <p:ext uri="{BB962C8B-B14F-4D97-AF65-F5344CB8AC3E}">
        <p14:creationId xmlns:p14="http://schemas.microsoft.com/office/powerpoint/2010/main" val="4269440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communication takes place by transmission of data from one place to the other.</a:t>
            </a:r>
          </a:p>
          <a:p>
            <a:pPr algn="just"/>
            <a:r>
              <a:rPr lang="en-US" dirty="0" smtClean="0"/>
              <a:t>This requires transforming data from one type to another.</a:t>
            </a:r>
          </a:p>
          <a:p>
            <a:pPr algn="just"/>
            <a:r>
              <a:rPr lang="en-US" dirty="0" smtClean="0"/>
              <a:t>Typically to send data from place A to place B, the digital data is converted into signals which are then transferred through telephone lines, optical fiber cables or wireless mediums. </a:t>
            </a:r>
          </a:p>
          <a:p>
            <a:pPr algn="just"/>
            <a:r>
              <a:rPr lang="en-US" dirty="0" smtClean="0"/>
              <a:t>Normally, there is a single channel that carries multiple signals from place A to place B. </a:t>
            </a:r>
          </a:p>
          <a:p>
            <a:pPr algn="just"/>
            <a:r>
              <a:rPr lang="en-US" dirty="0" smtClean="0"/>
              <a:t>Like, single wire from electricity pole carrying electricity for whole apartment, instead of having one wire for each apartment from the pole. </a:t>
            </a:r>
          </a:p>
          <a:p>
            <a:pPr algn="just"/>
            <a:r>
              <a:rPr lang="en-US" dirty="0" smtClean="0"/>
              <a:t>This is called multiplexing. </a:t>
            </a:r>
            <a:endParaRPr lang="en-US" dirty="0"/>
          </a:p>
        </p:txBody>
      </p:sp>
    </p:spTree>
    <p:extLst>
      <p:ext uri="{BB962C8B-B14F-4D97-AF65-F5344CB8AC3E}">
        <p14:creationId xmlns:p14="http://schemas.microsoft.com/office/powerpoint/2010/main" val="120572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r>
              <a:rPr lang="en-US" dirty="0" smtClean="0"/>
              <a:t>On receiving end, the signals are separated from channel. </a:t>
            </a:r>
          </a:p>
          <a:p>
            <a:r>
              <a:rPr lang="en-US" dirty="0" smtClean="0"/>
              <a:t>This process is called de-multiplexing. </a:t>
            </a:r>
            <a:endParaRPr lang="en-US" dirty="0"/>
          </a:p>
        </p:txBody>
      </p:sp>
    </p:spTree>
    <p:extLst>
      <p:ext uri="{BB962C8B-B14F-4D97-AF65-F5344CB8AC3E}">
        <p14:creationId xmlns:p14="http://schemas.microsoft.com/office/powerpoint/2010/main" val="4091682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pPr algn="just"/>
            <a:r>
              <a:rPr lang="en-US" dirty="0" smtClean="0"/>
              <a:t>Bandwidth utilization is the wise use of available bandwidth to achieve specific goals.</a:t>
            </a:r>
          </a:p>
          <a:p>
            <a:pPr algn="just"/>
            <a:r>
              <a:rPr lang="en-US" dirty="0" smtClean="0"/>
              <a:t>Efficiency can be achieved by multiplexing; i.e., sharing of the bandwidth between multiple users. </a:t>
            </a:r>
          </a:p>
          <a:p>
            <a:pPr algn="just"/>
            <a:r>
              <a:rPr lang="en-US" dirty="0" smtClean="0"/>
              <a:t>Whenever the bandwidth of a medium linking two devices is greater than the bandwidth needs of the devices, the link can be shared.</a:t>
            </a:r>
          </a:p>
          <a:p>
            <a:pPr algn="just"/>
            <a:r>
              <a:rPr lang="en-US" dirty="0" smtClean="0"/>
              <a:t> Multiplexing is the set of techniques that allows the (simultaneous) transmission of multiple signals across a single data link. </a:t>
            </a:r>
          </a:p>
          <a:p>
            <a:pPr algn="just"/>
            <a:r>
              <a:rPr lang="en-US" dirty="0" smtClean="0"/>
              <a:t>As data and telecommunications use increases, so does traffic.</a:t>
            </a:r>
          </a:p>
          <a:p>
            <a:pPr algn="just"/>
            <a:endParaRPr lang="en-US" dirty="0" smtClean="0"/>
          </a:p>
          <a:p>
            <a:pPr algn="just"/>
            <a:endParaRPr lang="en-US" dirty="0"/>
          </a:p>
        </p:txBody>
      </p:sp>
    </p:spTree>
    <p:extLst>
      <p:ext uri="{BB962C8B-B14F-4D97-AF65-F5344CB8AC3E}">
        <p14:creationId xmlns:p14="http://schemas.microsoft.com/office/powerpoint/2010/main" val="1184251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278" y="2673033"/>
            <a:ext cx="9625139" cy="2343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50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solidFill>
                  <a:srgbClr val="FF0000"/>
                </a:solidFill>
              </a:rPr>
              <a:t>Parallel &amp; Serial </a:t>
            </a:r>
            <a:r>
              <a:rPr lang="en-US" dirty="0" smtClean="0">
                <a:solidFill>
                  <a:srgbClr val="FF0000"/>
                </a:solidFill>
              </a:rPr>
              <a:t>Communication</a:t>
            </a:r>
          </a:p>
          <a:p>
            <a:r>
              <a:rPr lang="en-US" dirty="0" smtClean="0"/>
              <a:t>Synchronous </a:t>
            </a:r>
            <a:r>
              <a:rPr lang="en-US" dirty="0"/>
              <a:t>&amp; Asynchronous </a:t>
            </a:r>
            <a:r>
              <a:rPr lang="en-US" dirty="0" smtClean="0"/>
              <a:t>Communication</a:t>
            </a:r>
          </a:p>
          <a:p>
            <a:r>
              <a:rPr lang="en-US" dirty="0" smtClean="0"/>
              <a:t>Modes </a:t>
            </a:r>
            <a:r>
              <a:rPr lang="en-US" dirty="0"/>
              <a:t>of Communication: </a:t>
            </a:r>
            <a:r>
              <a:rPr lang="en-US" dirty="0" smtClean="0"/>
              <a:t>Simplex, </a:t>
            </a:r>
            <a:r>
              <a:rPr lang="en-US" dirty="0"/>
              <a:t>Half-Duplex, </a:t>
            </a:r>
            <a:r>
              <a:rPr lang="en-US" dirty="0" smtClean="0"/>
              <a:t>Full-Duplex</a:t>
            </a:r>
          </a:p>
          <a:p>
            <a:r>
              <a:rPr lang="en-US" dirty="0" smtClean="0"/>
              <a:t>Multiplexing</a:t>
            </a:r>
            <a:r>
              <a:rPr lang="en-US" dirty="0"/>
              <a:t>, De-Multiplexing: </a:t>
            </a:r>
            <a:r>
              <a:rPr lang="en-US" dirty="0" smtClean="0"/>
              <a:t>FDM, TDM</a:t>
            </a:r>
          </a:p>
          <a:p>
            <a:r>
              <a:rPr lang="en-US" dirty="0" smtClean="0"/>
              <a:t>Communication </a:t>
            </a:r>
            <a:r>
              <a:rPr lang="en-US" dirty="0"/>
              <a:t>Media: Guided Media, Unguided </a:t>
            </a:r>
            <a:r>
              <a:rPr lang="en-US" dirty="0" smtClean="0"/>
              <a:t>Media</a:t>
            </a:r>
          </a:p>
          <a:p>
            <a:r>
              <a:rPr lang="en-US" dirty="0" smtClean="0"/>
              <a:t>Switching </a:t>
            </a:r>
            <a:r>
              <a:rPr lang="en-US" dirty="0"/>
              <a:t>Techniques: Circuit Switching, Message Switching, Packet Switching </a:t>
            </a:r>
          </a:p>
        </p:txBody>
      </p:sp>
    </p:spTree>
    <p:extLst>
      <p:ext uri="{BB962C8B-B14F-4D97-AF65-F5344CB8AC3E}">
        <p14:creationId xmlns:p14="http://schemas.microsoft.com/office/powerpoint/2010/main" val="78873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r>
              <a:rPr lang="en-US" dirty="0" smtClean="0"/>
              <a:t>Categories of multiplexing:</a:t>
            </a:r>
          </a:p>
          <a:p>
            <a:endParaRPr lang="en-US" dirty="0"/>
          </a:p>
        </p:txBody>
      </p:sp>
      <p:pic>
        <p:nvPicPr>
          <p:cNvPr id="4" name="Picture 3"/>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936750" y="3047048"/>
            <a:ext cx="8318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83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r>
              <a:rPr lang="en-US" dirty="0" smtClean="0"/>
              <a:t>Frequency-division multiplexing (FDM)</a:t>
            </a:r>
          </a:p>
          <a:p>
            <a:pPr lvl="1"/>
            <a:r>
              <a:rPr lang="en-US" dirty="0" smtClean="0"/>
              <a:t>FDM is an analog multiplexing technique that combines analog signals.</a:t>
            </a:r>
          </a:p>
          <a:p>
            <a:pPr lvl="1"/>
            <a:r>
              <a:rPr lang="en-US" dirty="0" smtClean="0"/>
              <a:t>It uses the concept of modulation discussed in </a:t>
            </a:r>
            <a:r>
              <a:rPr lang="en-US" dirty="0" err="1" smtClean="0"/>
              <a:t>Ch</a:t>
            </a:r>
            <a:r>
              <a:rPr lang="en-US" dirty="0" smtClean="0"/>
              <a:t> 5.</a:t>
            </a:r>
          </a:p>
          <a:p>
            <a:pPr lvl="1"/>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418" y="4256451"/>
            <a:ext cx="8793163" cy="225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7562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r>
              <a:rPr lang="en-US" dirty="0" smtClean="0"/>
              <a:t>FDM Process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2772977"/>
            <a:ext cx="825500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61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r>
              <a:rPr lang="en-US" dirty="0" smtClean="0"/>
              <a:t>FDM</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7" y="2878138"/>
            <a:ext cx="79343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183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r>
              <a:rPr lang="en-US" dirty="0" smtClean="0"/>
              <a:t>FDM De-Multiplexing example</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687" y="2484438"/>
            <a:ext cx="85566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5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r>
              <a:rPr lang="en-US" dirty="0" smtClean="0"/>
              <a:t>Time Division Multiplexing (TDM)</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876" y="2759643"/>
            <a:ext cx="7980362"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97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r>
              <a:rPr lang="en-US" dirty="0" smtClean="0"/>
              <a:t>TDM is a digital multiplexing technique for combining several low-rate digital channels into one high-rate one.</a:t>
            </a:r>
          </a:p>
          <a:p>
            <a:endParaRPr lang="en-US" dirty="0"/>
          </a:p>
        </p:txBody>
      </p:sp>
    </p:spTree>
    <p:extLst>
      <p:ext uri="{BB962C8B-B14F-4D97-AF65-F5344CB8AC3E}">
        <p14:creationId xmlns:p14="http://schemas.microsoft.com/office/powerpoint/2010/main" val="2396680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r>
              <a:rPr lang="en-US" dirty="0" smtClean="0"/>
              <a:t>Synchronous time-division multiplexing</a:t>
            </a:r>
          </a:p>
          <a:p>
            <a:pPr lvl="1"/>
            <a:r>
              <a:rPr lang="en-US" dirty="0" smtClean="0"/>
              <a:t>In synchronous TDM, the data rate of the link is n times faster, and the unit duration is n times shorter.</a:t>
            </a:r>
          </a:p>
          <a:p>
            <a:pPr lvl="1"/>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582603"/>
            <a:ext cx="81534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755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Multiplexing, De-Multiplexing: FDM, TDM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2286000"/>
            <a:ext cx="8902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215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Parallel &amp; Serial Communication</a:t>
            </a:r>
          </a:p>
          <a:p>
            <a:r>
              <a:rPr lang="en-US" dirty="0" smtClean="0"/>
              <a:t>Synchronous </a:t>
            </a:r>
            <a:r>
              <a:rPr lang="en-US" dirty="0"/>
              <a:t>&amp; Asynchronous </a:t>
            </a:r>
            <a:r>
              <a:rPr lang="en-US" dirty="0" smtClean="0"/>
              <a:t>Communication</a:t>
            </a:r>
          </a:p>
          <a:p>
            <a:r>
              <a:rPr lang="en-US" dirty="0"/>
              <a:t>Modes of Communication: Simplex, Half-Duplex, Full-Duplex</a:t>
            </a:r>
          </a:p>
          <a:p>
            <a:r>
              <a:rPr lang="en-US" dirty="0" smtClean="0"/>
              <a:t>Multiplexing</a:t>
            </a:r>
            <a:r>
              <a:rPr lang="en-US" dirty="0"/>
              <a:t>, De-Multiplexing: </a:t>
            </a:r>
            <a:r>
              <a:rPr lang="en-US" dirty="0" smtClean="0"/>
              <a:t>FDM, TDM</a:t>
            </a:r>
          </a:p>
          <a:p>
            <a:r>
              <a:rPr lang="en-US" dirty="0" smtClean="0">
                <a:solidFill>
                  <a:srgbClr val="FF0000"/>
                </a:solidFill>
              </a:rPr>
              <a:t>Communication </a:t>
            </a:r>
            <a:r>
              <a:rPr lang="en-US" dirty="0">
                <a:solidFill>
                  <a:srgbClr val="FF0000"/>
                </a:solidFill>
              </a:rPr>
              <a:t>Media: Guided Media, Unguided </a:t>
            </a:r>
            <a:r>
              <a:rPr lang="en-US" dirty="0" smtClean="0">
                <a:solidFill>
                  <a:srgbClr val="FF0000"/>
                </a:solidFill>
              </a:rPr>
              <a:t>Media</a:t>
            </a:r>
          </a:p>
          <a:p>
            <a:r>
              <a:rPr lang="en-US" dirty="0" smtClean="0"/>
              <a:t>Switching </a:t>
            </a:r>
            <a:r>
              <a:rPr lang="en-US" dirty="0"/>
              <a:t>Techniques: Circuit Switching, Message Switching, Packet Switching </a:t>
            </a:r>
          </a:p>
        </p:txBody>
      </p:sp>
    </p:spTree>
    <p:extLst>
      <p:ext uri="{BB962C8B-B14F-4D97-AF65-F5344CB8AC3E}">
        <p14:creationId xmlns:p14="http://schemas.microsoft.com/office/powerpoint/2010/main" val="306827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Parallel &amp; Serial Communication</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2" y="2005512"/>
            <a:ext cx="841057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064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p>
        </p:txBody>
      </p:sp>
      <p:sp>
        <p:nvSpPr>
          <p:cNvPr id="5" name="Content Placeholder 4"/>
          <p:cNvSpPr>
            <a:spLocks noGrp="1"/>
          </p:cNvSpPr>
          <p:nvPr>
            <p:ph idx="1"/>
          </p:nvPr>
        </p:nvSpPr>
        <p:spPr/>
        <p:txBody>
          <a:bodyPr/>
          <a:lstStyle/>
          <a:p>
            <a:endParaRPr lang="en-US"/>
          </a:p>
        </p:txBody>
      </p:sp>
      <p:pic>
        <p:nvPicPr>
          <p:cNvPr id="6" name="Picture 5"/>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238375" y="2422525"/>
            <a:ext cx="7715250"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57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Guided media, which are those that provide a conduit from one device to another, include twisted-pair cable, coaxial cable, and fiber-optic cable.</a:t>
            </a:r>
          </a:p>
          <a:p>
            <a:endParaRPr lang="en-US" dirty="0"/>
          </a:p>
        </p:txBody>
      </p:sp>
    </p:spTree>
    <p:extLst>
      <p:ext uri="{BB962C8B-B14F-4D97-AF65-F5344CB8AC3E}">
        <p14:creationId xmlns:p14="http://schemas.microsoft.com/office/powerpoint/2010/main" val="570070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Twisted Pair Cable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826544"/>
            <a:ext cx="8610600"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932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UTP and STP cables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69" y="2604430"/>
            <a:ext cx="8501062" cy="337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469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a:xfrm>
            <a:off x="838200" y="1825625"/>
            <a:ext cx="2492829" cy="4351338"/>
          </a:xfrm>
        </p:spPr>
        <p:txBody>
          <a:bodyPr/>
          <a:lstStyle/>
          <a:p>
            <a:pPr algn="just"/>
            <a:r>
              <a:rPr lang="en-US" dirty="0" smtClean="0"/>
              <a:t>Categories of unshielded twisted-pair cables</a:t>
            </a:r>
          </a:p>
          <a:p>
            <a:pPr algn="just"/>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763" y="1051719"/>
            <a:ext cx="7742237" cy="589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538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UTP connector</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251" y="2647156"/>
            <a:ext cx="6481762"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194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Coaxial cable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223" y="2236788"/>
            <a:ext cx="8145462"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225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BNC connectors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29669"/>
            <a:ext cx="7924800" cy="199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342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Optical fiber</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512" y="2636838"/>
            <a:ext cx="83089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399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Optical Fiber</a:t>
            </a:r>
          </a:p>
          <a:p>
            <a:pPr lvl="1"/>
            <a:r>
              <a:rPr lang="en-US" dirty="0" smtClean="0"/>
              <a:t>Propagation modes</a:t>
            </a:r>
          </a:p>
          <a:p>
            <a:pPr lvl="1"/>
            <a:endParaRPr lang="en-US" dirty="0"/>
          </a:p>
        </p:txBody>
      </p:sp>
      <p:pic>
        <p:nvPicPr>
          <p:cNvPr id="4" name="Picture 3"/>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598998" y="2824163"/>
            <a:ext cx="76327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15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Parallel &amp; Serial Communication</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744" y="2087291"/>
            <a:ext cx="5878512" cy="342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936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Optical Fiber – Modes </a:t>
            </a:r>
            <a:endParaRPr lang="en-US" dirty="0"/>
          </a:p>
        </p:txBody>
      </p:sp>
      <p:pic>
        <p:nvPicPr>
          <p:cNvPr id="4" name="Picture 3"/>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983163" y="1356519"/>
            <a:ext cx="6370637"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079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Fiber construction</a:t>
            </a:r>
            <a:endParaRPr lang="en-US" dirty="0"/>
          </a:p>
        </p:txBody>
      </p:sp>
      <p:pic>
        <p:nvPicPr>
          <p:cNvPr id="4" name="Picture 3"/>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865290" y="2228851"/>
            <a:ext cx="6499225" cy="394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619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Fiber-optic cable connectors</a:t>
            </a:r>
          </a:p>
          <a:p>
            <a:endParaRPr lang="en-US" dirty="0"/>
          </a:p>
        </p:txBody>
      </p:sp>
      <p:pic>
        <p:nvPicPr>
          <p:cNvPr id="4" name="Picture 3"/>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799431" y="2523786"/>
            <a:ext cx="8593138"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08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pPr algn="just"/>
            <a:r>
              <a:rPr lang="en-US" dirty="0" smtClean="0"/>
              <a:t>Unguided media transport electromagnetic waves without using a physical conductor. This type of communication is often referred to as wireless communication</a:t>
            </a:r>
            <a:endParaRPr lang="en-US" dirty="0"/>
          </a:p>
        </p:txBody>
      </p:sp>
    </p:spTree>
    <p:extLst>
      <p:ext uri="{BB962C8B-B14F-4D97-AF65-F5344CB8AC3E}">
        <p14:creationId xmlns:p14="http://schemas.microsoft.com/office/powerpoint/2010/main" val="346461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Electromagnetic spectrum for wireless communication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2727960"/>
            <a:ext cx="84010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9515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Propagation methods</a:t>
            </a:r>
            <a:endParaRPr lang="en-US" dirty="0"/>
          </a:p>
        </p:txBody>
      </p:sp>
      <p:pic>
        <p:nvPicPr>
          <p:cNvPr id="4" name="Picture 3"/>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845469" y="2216944"/>
            <a:ext cx="8501062"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835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Wireless transmission waves</a:t>
            </a:r>
            <a:endParaRPr lang="en-US" dirty="0"/>
          </a:p>
        </p:txBody>
      </p:sp>
      <p:pic>
        <p:nvPicPr>
          <p:cNvPr id="4" name="Picture 3"/>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067877" y="2615406"/>
            <a:ext cx="82391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439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Radio waves are used for multicast communications, such as radio and television, and paging systems. They can penetrate through walls.</a:t>
            </a:r>
          </a:p>
          <a:p>
            <a:r>
              <a:rPr lang="en-US" dirty="0" smtClean="0"/>
              <a:t>Highly regulated. Use </a:t>
            </a:r>
            <a:r>
              <a:rPr lang="en-US" dirty="0" err="1" smtClean="0"/>
              <a:t>omni</a:t>
            </a:r>
            <a:r>
              <a:rPr lang="en-US" dirty="0" smtClean="0"/>
              <a:t> directional antennas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033" y="2976132"/>
            <a:ext cx="3263900"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140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pPr algn="just"/>
            <a:r>
              <a:rPr lang="en-US" dirty="0" smtClean="0"/>
              <a:t>Microwaves are used for unicast communication such as cellular telephones, satellite </a:t>
            </a:r>
            <a:r>
              <a:rPr lang="en-US" dirty="0" err="1" smtClean="0"/>
              <a:t>networks,and</a:t>
            </a:r>
            <a:r>
              <a:rPr lang="en-US" dirty="0" smtClean="0"/>
              <a:t> wireless LANs.</a:t>
            </a:r>
          </a:p>
          <a:p>
            <a:pPr algn="just"/>
            <a:r>
              <a:rPr lang="en-US" dirty="0" smtClean="0"/>
              <a:t>Higher frequency ranges cannot penetrate walls.</a:t>
            </a:r>
          </a:p>
          <a:p>
            <a:pPr algn="just"/>
            <a:r>
              <a:rPr lang="en-US" dirty="0" smtClean="0"/>
              <a:t>Use directional antennas - point to point line of sight communications.</a:t>
            </a:r>
          </a:p>
          <a:p>
            <a:pPr algn="just"/>
            <a:endParaRPr lang="en-US" dirty="0"/>
          </a:p>
        </p:txBody>
      </p:sp>
      <p:pic>
        <p:nvPicPr>
          <p:cNvPr id="4" name="Picture 3"/>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715691" y="3879375"/>
            <a:ext cx="6272349" cy="297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066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dirty="0" smtClean="0"/>
              <a:t>Infrared signals can be used for short-range communication in a closed area using line-of-sight propagation.</a:t>
            </a:r>
          </a:p>
          <a:p>
            <a:endParaRPr lang="en-US" dirty="0"/>
          </a:p>
        </p:txBody>
      </p:sp>
    </p:spTree>
    <p:extLst>
      <p:ext uri="{BB962C8B-B14F-4D97-AF65-F5344CB8AC3E}">
        <p14:creationId xmlns:p14="http://schemas.microsoft.com/office/powerpoint/2010/main" val="40755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Parallel &amp; Serial Communication</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618" y="2020389"/>
            <a:ext cx="660876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766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Communication Media: Guided Media, Unguided Media</a:t>
            </a:r>
            <a:endParaRPr lang="en-US" dirty="0"/>
          </a:p>
        </p:txBody>
      </p:sp>
      <p:sp>
        <p:nvSpPr>
          <p:cNvPr id="3" name="Content Placeholder 2"/>
          <p:cNvSpPr>
            <a:spLocks noGrp="1"/>
          </p:cNvSpPr>
          <p:nvPr>
            <p:ph idx="1"/>
          </p:nvPr>
        </p:nvSpPr>
        <p:spPr/>
        <p:txBody>
          <a:bodyPr/>
          <a:lstStyle/>
          <a:p>
            <a:r>
              <a:rPr lang="en-US" altLang="en-US" dirty="0" smtClean="0"/>
              <a:t>Wireless communication channels</a:t>
            </a:r>
          </a:p>
          <a:p>
            <a:pPr lvl="1"/>
            <a:r>
              <a:rPr lang="en-US" altLang="en-US" dirty="0" smtClean="0"/>
              <a:t>Are </a:t>
            </a:r>
            <a:r>
              <a:rPr lang="en-US" altLang="en-US" dirty="0"/>
              <a:t>subject to a lot more errors than guided media channels.</a:t>
            </a:r>
          </a:p>
          <a:p>
            <a:pPr lvl="1"/>
            <a:r>
              <a:rPr lang="en-US" altLang="en-US" dirty="0"/>
              <a:t>Interference is one cause for errors, can be circumvented with high SNR.</a:t>
            </a:r>
          </a:p>
          <a:p>
            <a:pPr lvl="1"/>
            <a:r>
              <a:rPr lang="en-US" altLang="en-US" dirty="0"/>
              <a:t>The higher the SNR the less capacity is available for transmission due to the broadcast nature of the channel.</a:t>
            </a:r>
          </a:p>
          <a:p>
            <a:pPr lvl="1"/>
            <a:r>
              <a:rPr lang="en-US" altLang="en-US" dirty="0"/>
              <a:t>Channel also subject to fading and no coverage holes.</a:t>
            </a:r>
          </a:p>
          <a:p>
            <a:endParaRPr lang="en-US" dirty="0"/>
          </a:p>
        </p:txBody>
      </p:sp>
    </p:spTree>
    <p:extLst>
      <p:ext uri="{BB962C8B-B14F-4D97-AF65-F5344CB8AC3E}">
        <p14:creationId xmlns:p14="http://schemas.microsoft.com/office/powerpoint/2010/main" val="3514945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Parallel &amp; Serial Communication</a:t>
            </a:r>
          </a:p>
          <a:p>
            <a:r>
              <a:rPr lang="en-US" dirty="0" smtClean="0"/>
              <a:t>Synchronous </a:t>
            </a:r>
            <a:r>
              <a:rPr lang="en-US" dirty="0"/>
              <a:t>&amp; Asynchronous </a:t>
            </a:r>
            <a:r>
              <a:rPr lang="en-US" dirty="0" smtClean="0"/>
              <a:t>Communication</a:t>
            </a:r>
          </a:p>
          <a:p>
            <a:r>
              <a:rPr lang="en-US" dirty="0"/>
              <a:t>Modes of Communication: Simplex, Half-Duplex, Full-Duplex</a:t>
            </a:r>
          </a:p>
          <a:p>
            <a:r>
              <a:rPr lang="en-US" dirty="0" smtClean="0"/>
              <a:t>Multiplexing</a:t>
            </a:r>
            <a:r>
              <a:rPr lang="en-US" dirty="0"/>
              <a:t>, De-Multiplexing: </a:t>
            </a:r>
            <a:r>
              <a:rPr lang="en-US" dirty="0" smtClean="0"/>
              <a:t>FDM, TDM</a:t>
            </a:r>
          </a:p>
          <a:p>
            <a:r>
              <a:rPr lang="en-US" dirty="0"/>
              <a:t>Communication Media: Guided Media, Unguided Media</a:t>
            </a:r>
          </a:p>
          <a:p>
            <a:r>
              <a:rPr lang="en-US" dirty="0" smtClean="0">
                <a:solidFill>
                  <a:srgbClr val="FF0000"/>
                </a:solidFill>
              </a:rPr>
              <a:t>Switching </a:t>
            </a:r>
            <a:r>
              <a:rPr lang="en-US" dirty="0">
                <a:solidFill>
                  <a:srgbClr val="FF0000"/>
                </a:solidFill>
              </a:rPr>
              <a:t>Techniques: Circuit Switching, Message Switching, Packet Switching </a:t>
            </a:r>
          </a:p>
        </p:txBody>
      </p:sp>
    </p:spTree>
    <p:extLst>
      <p:ext uri="{BB962C8B-B14F-4D97-AF65-F5344CB8AC3E}">
        <p14:creationId xmlns:p14="http://schemas.microsoft.com/office/powerpoint/2010/main" val="353830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344" y="2231571"/>
            <a:ext cx="6691312"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057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931987" y="1935117"/>
            <a:ext cx="832802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625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r>
              <a:rPr lang="en-US" dirty="0" smtClean="0"/>
              <a:t>Circuit Switching</a:t>
            </a:r>
          </a:p>
          <a:p>
            <a:pPr lvl="1"/>
            <a:r>
              <a:rPr lang="en-US" dirty="0" smtClean="0"/>
              <a:t>A circuit-switched network consists of a set of switches connected by physical links. </a:t>
            </a:r>
          </a:p>
          <a:p>
            <a:pPr lvl="1"/>
            <a:r>
              <a:rPr lang="en-US" dirty="0" smtClean="0"/>
              <a:t>A connection between two stations is a dedicated path made of one or more links. </a:t>
            </a:r>
          </a:p>
          <a:p>
            <a:pPr lvl="1"/>
            <a:r>
              <a:rPr lang="en-US" dirty="0" smtClean="0"/>
              <a:t>However, each connection uses only one dedicated channel on each link. </a:t>
            </a:r>
          </a:p>
          <a:p>
            <a:pPr lvl="1"/>
            <a:r>
              <a:rPr lang="en-US" dirty="0" smtClean="0"/>
              <a:t>Each link is normally divided into n channels by using FDM or TDM.</a:t>
            </a:r>
          </a:p>
          <a:p>
            <a:pPr lvl="1"/>
            <a:endParaRPr lang="en-US" dirty="0"/>
          </a:p>
        </p:txBody>
      </p:sp>
    </p:spTree>
    <p:extLst>
      <p:ext uri="{BB962C8B-B14F-4D97-AF65-F5344CB8AC3E}">
        <p14:creationId xmlns:p14="http://schemas.microsoft.com/office/powerpoint/2010/main" val="2067322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970" y="1855810"/>
            <a:ext cx="7532687" cy="45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473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pPr algn="just"/>
            <a:r>
              <a:rPr lang="en-US" dirty="0" smtClean="0"/>
              <a:t>In circuit switching, the resources need to be  reserved during the setup phase; the resources remain dedicated for the entire duration of data transfer until the teardown phase.</a:t>
            </a:r>
          </a:p>
          <a:p>
            <a:pPr algn="just"/>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44" y="3212919"/>
            <a:ext cx="8418512"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429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r>
              <a:rPr lang="en-US" dirty="0" smtClean="0"/>
              <a:t>Switching at the physical layer in the traditional telephone network uses the circuit-switching approach.</a:t>
            </a:r>
          </a:p>
          <a:p>
            <a:endParaRPr lang="en-US" dirty="0"/>
          </a:p>
        </p:txBody>
      </p:sp>
    </p:spTree>
    <p:extLst>
      <p:ext uri="{BB962C8B-B14F-4D97-AF65-F5344CB8AC3E}">
        <p14:creationId xmlns:p14="http://schemas.microsoft.com/office/powerpoint/2010/main" val="4286397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normAutofit/>
          </a:bodyPr>
          <a:lstStyle/>
          <a:p>
            <a:pPr algn="just"/>
            <a:r>
              <a:rPr lang="en-US" dirty="0" smtClean="0"/>
              <a:t>The complete physical connection is established before any data can be exchanged.</a:t>
            </a:r>
          </a:p>
          <a:p>
            <a:pPr algn="just"/>
            <a:r>
              <a:rPr lang="en-US" dirty="0" smtClean="0"/>
              <a:t>Since circuits are switched it gets </a:t>
            </a:r>
            <a:r>
              <a:rPr lang="en-US" dirty="0" err="1" smtClean="0"/>
              <a:t>it’s</a:t>
            </a:r>
            <a:r>
              <a:rPr lang="en-US" dirty="0" smtClean="0"/>
              <a:t> name.</a:t>
            </a:r>
          </a:p>
          <a:p>
            <a:pPr algn="just"/>
            <a:r>
              <a:rPr lang="en-US" dirty="0" smtClean="0"/>
              <a:t>Earlier switching was done manually. There was an operator who would reside in switching office  and plug a jumper connecting input &amp; output sockets. Now switching is done automatically.</a:t>
            </a:r>
          </a:p>
          <a:p>
            <a:pPr algn="just"/>
            <a:endParaRPr lang="en-US" dirty="0"/>
          </a:p>
        </p:txBody>
      </p:sp>
    </p:spTree>
    <p:extLst>
      <p:ext uri="{BB962C8B-B14F-4D97-AF65-F5344CB8AC3E}">
        <p14:creationId xmlns:p14="http://schemas.microsoft.com/office/powerpoint/2010/main" val="4024487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r>
              <a:rPr lang="en-US" dirty="0" smtClean="0"/>
              <a:t>Packet Switching</a:t>
            </a:r>
          </a:p>
          <a:p>
            <a:pPr lvl="1" algn="just"/>
            <a:r>
              <a:rPr lang="en-US" dirty="0" smtClean="0"/>
              <a:t>In data communications, we need to send messages from one end system to another. </a:t>
            </a:r>
            <a:endParaRPr lang="en-US" dirty="0" smtClean="0"/>
          </a:p>
          <a:p>
            <a:pPr lvl="1" algn="just"/>
            <a:r>
              <a:rPr lang="en-US" smtClean="0"/>
              <a:t>If </a:t>
            </a:r>
            <a:r>
              <a:rPr lang="en-US" dirty="0" smtClean="0"/>
              <a:t>the message is going to pass through a packet-switched network, it needs to be divided into packets of fixed or variable size</a:t>
            </a:r>
            <a:r>
              <a:rPr lang="en-US" smtClean="0"/>
              <a:t>. </a:t>
            </a:r>
            <a:endParaRPr lang="en-US" smtClean="0"/>
          </a:p>
          <a:p>
            <a:pPr lvl="1" algn="just"/>
            <a:r>
              <a:rPr lang="en-US" smtClean="0"/>
              <a:t>The </a:t>
            </a:r>
            <a:r>
              <a:rPr lang="en-US" dirty="0" smtClean="0"/>
              <a:t>size of the packet is determined by the network and the governing protocol.</a:t>
            </a:r>
          </a:p>
          <a:p>
            <a:r>
              <a:rPr lang="en-US" dirty="0" smtClean="0"/>
              <a:t>The packets are handled in two ways</a:t>
            </a:r>
          </a:p>
          <a:p>
            <a:pPr lvl="1"/>
            <a:r>
              <a:rPr lang="en-US" dirty="0" smtClean="0"/>
              <a:t>Datagram</a:t>
            </a:r>
          </a:p>
          <a:p>
            <a:pPr lvl="1"/>
            <a:r>
              <a:rPr lang="en-US" dirty="0" smtClean="0"/>
              <a:t>Virtual Circuit</a:t>
            </a:r>
            <a:endParaRPr lang="en-US" dirty="0"/>
          </a:p>
        </p:txBody>
      </p:sp>
    </p:spTree>
    <p:extLst>
      <p:ext uri="{BB962C8B-B14F-4D97-AF65-F5344CB8AC3E}">
        <p14:creationId xmlns:p14="http://schemas.microsoft.com/office/powerpoint/2010/main" val="223758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Parallel &amp; Serial Communication</a:t>
            </a:r>
          </a:p>
          <a:p>
            <a:r>
              <a:rPr lang="en-US" dirty="0" smtClean="0">
                <a:solidFill>
                  <a:srgbClr val="FF0000"/>
                </a:solidFill>
              </a:rPr>
              <a:t>Synchronous </a:t>
            </a:r>
            <a:r>
              <a:rPr lang="en-US" dirty="0">
                <a:solidFill>
                  <a:srgbClr val="FF0000"/>
                </a:solidFill>
              </a:rPr>
              <a:t>&amp; Asynchronous </a:t>
            </a:r>
            <a:r>
              <a:rPr lang="en-US" dirty="0" smtClean="0">
                <a:solidFill>
                  <a:srgbClr val="FF0000"/>
                </a:solidFill>
              </a:rPr>
              <a:t>Communication</a:t>
            </a:r>
          </a:p>
          <a:p>
            <a:r>
              <a:rPr lang="en-US" dirty="0" smtClean="0"/>
              <a:t>Modes </a:t>
            </a:r>
            <a:r>
              <a:rPr lang="en-US" dirty="0"/>
              <a:t>of Communication: Simple, Half-Duplex, </a:t>
            </a:r>
            <a:r>
              <a:rPr lang="en-US" dirty="0" smtClean="0"/>
              <a:t>Full-Duplex</a:t>
            </a:r>
          </a:p>
          <a:p>
            <a:r>
              <a:rPr lang="en-US" dirty="0" smtClean="0"/>
              <a:t>Multiplexing</a:t>
            </a:r>
            <a:r>
              <a:rPr lang="en-US" dirty="0"/>
              <a:t>, De-Multiplexing: FDA, </a:t>
            </a:r>
            <a:r>
              <a:rPr lang="en-US" dirty="0" smtClean="0"/>
              <a:t>TDM</a:t>
            </a:r>
          </a:p>
          <a:p>
            <a:r>
              <a:rPr lang="en-US" dirty="0" smtClean="0"/>
              <a:t>Communication </a:t>
            </a:r>
            <a:r>
              <a:rPr lang="en-US" dirty="0"/>
              <a:t>Media: Guided Media, Unguided </a:t>
            </a:r>
            <a:r>
              <a:rPr lang="en-US" dirty="0" smtClean="0"/>
              <a:t>Media</a:t>
            </a:r>
          </a:p>
          <a:p>
            <a:r>
              <a:rPr lang="en-US" dirty="0" smtClean="0"/>
              <a:t>Switching </a:t>
            </a:r>
            <a:r>
              <a:rPr lang="en-US" dirty="0"/>
              <a:t>Techniques: Circuit Switching, Message Switching, Packet Switching </a:t>
            </a:r>
          </a:p>
        </p:txBody>
      </p:sp>
    </p:spTree>
    <p:extLst>
      <p:ext uri="{BB962C8B-B14F-4D97-AF65-F5344CB8AC3E}">
        <p14:creationId xmlns:p14="http://schemas.microsoft.com/office/powerpoint/2010/main" val="1003565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pPr algn="just"/>
            <a:r>
              <a:rPr lang="en-US" dirty="0" smtClean="0"/>
              <a:t>No physical copper path is established in advance between the sender and the receiver as in circuit switching.</a:t>
            </a:r>
          </a:p>
          <a:p>
            <a:pPr algn="just"/>
            <a:r>
              <a:rPr lang="en-US" dirty="0" smtClean="0"/>
              <a:t>Instead, the sent data is first stored in the first switching office and then forwarded later, one hop at a time.</a:t>
            </a:r>
          </a:p>
          <a:p>
            <a:pPr algn="just"/>
            <a:r>
              <a:rPr lang="en-US" dirty="0" smtClean="0"/>
              <a:t>Each block is received entirely, inspected for errors, and then retransmitted. This procedure continues until message reaches its destination. Owing to its working principle, it is also known as store and forward.</a:t>
            </a:r>
          </a:p>
          <a:p>
            <a:pPr algn="just"/>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136862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Datagram</a:t>
            </a:r>
          </a:p>
          <a:p>
            <a:pPr lvl="1"/>
            <a:r>
              <a:rPr lang="en-US" dirty="0" smtClean="0"/>
              <a:t>Each packet treated independently</a:t>
            </a:r>
          </a:p>
          <a:p>
            <a:pPr lvl="1"/>
            <a:r>
              <a:rPr lang="en-US" dirty="0" smtClean="0"/>
              <a:t>Packets can take any practical route</a:t>
            </a:r>
          </a:p>
          <a:p>
            <a:pPr lvl="1"/>
            <a:r>
              <a:rPr lang="en-US" dirty="0" smtClean="0"/>
              <a:t>Packets may arrive out of order</a:t>
            </a:r>
          </a:p>
          <a:p>
            <a:pPr lvl="1"/>
            <a:r>
              <a:rPr lang="en-US" dirty="0" smtClean="0"/>
              <a:t>Packets may get lost or delayed</a:t>
            </a:r>
          </a:p>
          <a:p>
            <a:pPr lvl="1"/>
            <a:r>
              <a:rPr lang="en-US" dirty="0" smtClean="0"/>
              <a:t>Up to receiver to re-order packets and recover from missing packets</a:t>
            </a:r>
          </a:p>
          <a:p>
            <a:r>
              <a:rPr lang="en-US" dirty="0" smtClean="0"/>
              <a:t>Virtual Circuit</a:t>
            </a:r>
          </a:p>
          <a:p>
            <a:pPr lvl="1"/>
            <a:r>
              <a:rPr lang="en-US" dirty="0" smtClean="0"/>
              <a:t>Preplanned route established before any packets sent</a:t>
            </a:r>
          </a:p>
          <a:p>
            <a:pPr lvl="1"/>
            <a:r>
              <a:rPr lang="en-US" dirty="0" smtClean="0"/>
              <a:t>Call request and call accept packets establish connection (handshake)</a:t>
            </a:r>
          </a:p>
          <a:p>
            <a:pPr lvl="1"/>
            <a:r>
              <a:rPr lang="en-US" dirty="0" smtClean="0"/>
              <a:t>Each packet contains a virtual circuit identifier instead of destination address</a:t>
            </a:r>
          </a:p>
          <a:p>
            <a:pPr lvl="1"/>
            <a:r>
              <a:rPr lang="en-US" dirty="0" smtClean="0"/>
              <a:t>No routing decisions required for each packet</a:t>
            </a:r>
          </a:p>
          <a:p>
            <a:pPr lvl="1"/>
            <a:r>
              <a:rPr lang="en-US" dirty="0" smtClean="0"/>
              <a:t>Clear request to drop circuit</a:t>
            </a:r>
          </a:p>
          <a:p>
            <a:pPr lvl="1"/>
            <a:r>
              <a:rPr lang="en-US" dirty="0" smtClean="0"/>
              <a:t>Not a dedicated</a:t>
            </a:r>
          </a:p>
          <a:p>
            <a:pPr lvl="1"/>
            <a:endParaRPr lang="en-US" dirty="0" smtClean="0"/>
          </a:p>
          <a:p>
            <a:pPr lvl="1"/>
            <a:endParaRPr lang="en-US" dirty="0"/>
          </a:p>
        </p:txBody>
      </p:sp>
    </p:spTree>
    <p:extLst>
      <p:ext uri="{BB962C8B-B14F-4D97-AF65-F5344CB8AC3E}">
        <p14:creationId xmlns:p14="http://schemas.microsoft.com/office/powerpoint/2010/main" val="2053966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r>
              <a:rPr lang="en-US" dirty="0" smtClean="0"/>
              <a:t>Virtual Circuit vs. Datagram Switching</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b="6921"/>
          <a:stretch>
            <a:fillRect/>
          </a:stretch>
        </p:blipFill>
        <p:spPr bwMode="auto">
          <a:xfrm>
            <a:off x="7380514" y="1582292"/>
            <a:ext cx="4282848" cy="527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137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r>
              <a:rPr lang="en-US" dirty="0" smtClean="0"/>
              <a:t>A datagram network with four switches (routers)</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62" y="2497138"/>
            <a:ext cx="8474075"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236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pPr algn="just"/>
            <a:r>
              <a:rPr lang="en-US" dirty="0" smtClean="0"/>
              <a:t>In virtual-circuit switching, all packets belonging to the same source and destination travel the same path; but the packets  may arrive at the destination with different delays if resource allocation is on demand.</a:t>
            </a:r>
          </a:p>
          <a:p>
            <a:pPr algn="just"/>
            <a:endParaRPr lang="en-US" dirty="0"/>
          </a:p>
        </p:txBody>
      </p:sp>
    </p:spTree>
    <p:extLst>
      <p:ext uri="{BB962C8B-B14F-4D97-AF65-F5344CB8AC3E}">
        <p14:creationId xmlns:p14="http://schemas.microsoft.com/office/powerpoint/2010/main" val="34883904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Switching Techniques: Circuit Switching, Message Switching, Packet Switching </a:t>
            </a:r>
            <a:endParaRPr lang="en-US" dirty="0"/>
          </a:p>
        </p:txBody>
      </p:sp>
      <p:sp>
        <p:nvSpPr>
          <p:cNvPr id="3" name="Content Placeholder 2"/>
          <p:cNvSpPr>
            <a:spLocks noGrp="1"/>
          </p:cNvSpPr>
          <p:nvPr>
            <p:ph idx="1"/>
          </p:nvPr>
        </p:nvSpPr>
        <p:spPr/>
        <p:txBody>
          <a:bodyPr/>
          <a:lstStyle/>
          <a:p>
            <a:endParaRPr lang="en-US" dirty="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163" y="1690688"/>
            <a:ext cx="7513637"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15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Synchronous &amp; Asynchronous Communication</a:t>
            </a:r>
            <a:endParaRPr lang="en-US" dirty="0"/>
          </a:p>
        </p:txBody>
      </p:sp>
      <p:sp>
        <p:nvSpPr>
          <p:cNvPr id="3" name="Content Placeholder 2"/>
          <p:cNvSpPr>
            <a:spLocks noGrp="1"/>
          </p:cNvSpPr>
          <p:nvPr>
            <p:ph idx="1"/>
          </p:nvPr>
        </p:nvSpPr>
        <p:spPr/>
        <p:txBody>
          <a:bodyPr/>
          <a:lstStyle/>
          <a:p>
            <a:r>
              <a:rPr lang="en-US" altLang="zh-TW" dirty="0" smtClean="0">
                <a:ea typeface="新細明體" pitchFamily="18" charset="-120"/>
              </a:rPr>
              <a:t>In synchronous transmission, we send bits one after another without start or stop bits or gaps. It is the responsibility of the receiver to group the bits.</a:t>
            </a:r>
          </a:p>
          <a:p>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3297873"/>
            <a:ext cx="779780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7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Synchronous &amp; Asynchronous Communication</a:t>
            </a:r>
            <a:endParaRPr lang="en-US" dirty="0"/>
          </a:p>
        </p:txBody>
      </p:sp>
      <p:sp>
        <p:nvSpPr>
          <p:cNvPr id="3" name="Content Placeholder 2"/>
          <p:cNvSpPr>
            <a:spLocks noGrp="1"/>
          </p:cNvSpPr>
          <p:nvPr>
            <p:ph idx="1"/>
          </p:nvPr>
        </p:nvSpPr>
        <p:spPr/>
        <p:txBody>
          <a:bodyPr/>
          <a:lstStyle/>
          <a:p>
            <a:r>
              <a:rPr lang="en-US" altLang="zh-TW" dirty="0" smtClean="0">
                <a:ea typeface="新細明體" pitchFamily="18" charset="-120"/>
              </a:rPr>
              <a:t>In asynchronous transmission, we send 1 start bit (0) at the beginning and 1 or more stop bits (1s) at the end of each byte. There may be a gap between each byte.</a:t>
            </a:r>
          </a:p>
          <a:p>
            <a:endParaRPr lang="en-US" altLang="zh-TW" dirty="0" smtClean="0">
              <a:ea typeface="新細明體" pitchFamily="18" charset="-120"/>
            </a:endParaRPr>
          </a:p>
          <a:p>
            <a:endParaRPr 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131" y="3366362"/>
            <a:ext cx="78057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8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Synchronous &amp; Asynchronous Communication</a:t>
            </a:r>
            <a:endParaRPr lang="en-US" dirty="0"/>
          </a:p>
        </p:txBody>
      </p:sp>
      <p:sp>
        <p:nvSpPr>
          <p:cNvPr id="3" name="Content Placeholder 2"/>
          <p:cNvSpPr>
            <a:spLocks noGrp="1"/>
          </p:cNvSpPr>
          <p:nvPr>
            <p:ph idx="1"/>
          </p:nvPr>
        </p:nvSpPr>
        <p:spPr/>
        <p:txBody>
          <a:bodyPr/>
          <a:lstStyle/>
          <a:p>
            <a:r>
              <a:rPr lang="en-US" dirty="0" smtClean="0"/>
              <a:t>Asynchronous here means “asynchronous at the byte level, but the bits are still synchronized; their duration is the same. </a:t>
            </a:r>
            <a:endParaRPr lang="en-US" dirty="0"/>
          </a:p>
        </p:txBody>
      </p:sp>
    </p:spTree>
    <p:extLst>
      <p:ext uri="{BB962C8B-B14F-4D97-AF65-F5344CB8AC3E}">
        <p14:creationId xmlns:p14="http://schemas.microsoft.com/office/powerpoint/2010/main" val="1528566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1958</Words>
  <Application>Microsoft Office PowerPoint</Application>
  <PresentationFormat>Widescreen</PresentationFormat>
  <Paragraphs>219</Paragraphs>
  <Slides>65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1" baseType="lpstr">
      <vt:lpstr>Arial</vt:lpstr>
      <vt:lpstr>Calibri</vt:lpstr>
      <vt:lpstr>Calibri Light</vt:lpstr>
      <vt:lpstr>新細明體</vt:lpstr>
      <vt:lpstr>Office Theme</vt:lpstr>
      <vt:lpstr>Bitmap Image</vt:lpstr>
      <vt:lpstr>Unit 2 – Network Communication Concepts</vt:lpstr>
      <vt:lpstr>Contents</vt:lpstr>
      <vt:lpstr>Parallel &amp; Serial Communication</vt:lpstr>
      <vt:lpstr>Parallel &amp; Serial Communication</vt:lpstr>
      <vt:lpstr>Parallel &amp; Serial Communication</vt:lpstr>
      <vt:lpstr>Contents</vt:lpstr>
      <vt:lpstr>Synchronous &amp; Asynchronous Communication</vt:lpstr>
      <vt:lpstr>Synchronous &amp; Asynchronous Communication</vt:lpstr>
      <vt:lpstr>Synchronous &amp; Asynchronous Communication</vt:lpstr>
      <vt:lpstr>Contents</vt:lpstr>
      <vt:lpstr>Modes of Communication: Simplex, Half-Duplex, Full-Duplex</vt:lpstr>
      <vt:lpstr>Modes of Communication: Simplex</vt:lpstr>
      <vt:lpstr>Modes of Communication: Half-duplex</vt:lpstr>
      <vt:lpstr>Modes of Communication: full-duplex</vt:lpstr>
      <vt:lpstr>Contents</vt:lpstr>
      <vt:lpstr>Multiplexing, De-Multiplexing: FDM, TDM</vt:lpstr>
      <vt:lpstr>Multiplexing, De-Multiplexing: FDM, TDM</vt:lpstr>
      <vt:lpstr>Multiplexing, De-Multiplexing: FDM, TDM</vt:lpstr>
      <vt:lpstr>Multiplexing, De-Multiplexing: FDM, TDM</vt:lpstr>
      <vt:lpstr>Multiplexing, De-Multiplexing: FDM, TDM</vt:lpstr>
      <vt:lpstr>Multiplexing, De-Multiplexing: FDM, TDM</vt:lpstr>
      <vt:lpstr>Multiplexing, De-Multiplexing: FDM, TDM</vt:lpstr>
      <vt:lpstr>Multiplexing, De-Multiplexing: FDM, TDM</vt:lpstr>
      <vt:lpstr>Multiplexing, De-Multiplexing: FDM, TDM</vt:lpstr>
      <vt:lpstr>Multiplexing, De-Multiplexing: FDM, TDM</vt:lpstr>
      <vt:lpstr>Multiplexing, De-Multiplexing: FDM, TDM</vt:lpstr>
      <vt:lpstr>Multiplexing, De-Multiplexing: FDM, TDM</vt:lpstr>
      <vt:lpstr>Multiplexing, De-Multiplexing: FDM, TDM</vt:lpstr>
      <vt:lpstr>Contents</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Communication Media: Guided Media, Unguided Media</vt:lpstr>
      <vt:lpstr>Contents</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lpstr>Switching Techniques: Circuit Switching, Message Switching, Packet Switching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 Network Communication Concepts</dc:title>
  <dc:creator>f1cmpica-1</dc:creator>
  <cp:lastModifiedBy>f1cmpica-1</cp:lastModifiedBy>
  <cp:revision>100</cp:revision>
  <dcterms:created xsi:type="dcterms:W3CDTF">2019-12-07T07:59:10Z</dcterms:created>
  <dcterms:modified xsi:type="dcterms:W3CDTF">2020-01-06T03:39:44Z</dcterms:modified>
</cp:coreProperties>
</file>