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9" r:id="rId20"/>
    <p:sldId id="275" r:id="rId21"/>
    <p:sldId id="277" r:id="rId22"/>
    <p:sldId id="278" r:id="rId23"/>
    <p:sldId id="276" r:id="rId24"/>
    <p:sldId id="282" r:id="rId25"/>
    <p:sldId id="292" r:id="rId26"/>
    <p:sldId id="280" r:id="rId27"/>
    <p:sldId id="283" r:id="rId28"/>
    <p:sldId id="281" r:id="rId29"/>
    <p:sldId id="284" r:id="rId30"/>
    <p:sldId id="285" r:id="rId31"/>
    <p:sldId id="286" r:id="rId32"/>
    <p:sldId id="287" r:id="rId33"/>
    <p:sldId id="288" r:id="rId34"/>
    <p:sldId id="289" r:id="rId35"/>
    <p:sldId id="290" r:id="rId36"/>
    <p:sldId id="293" r:id="rId37"/>
    <p:sldId id="291"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79F2C-8225-4B42-9139-F39AB415B0D9}" type="datetimeFigureOut">
              <a:rPr lang="en-US" smtClean="0"/>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57379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79F2C-8225-4B42-9139-F39AB415B0D9}" type="datetimeFigureOut">
              <a:rPr lang="en-US" smtClean="0"/>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299744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79F2C-8225-4B42-9139-F39AB415B0D9}" type="datetimeFigureOut">
              <a:rPr lang="en-US" smtClean="0"/>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70315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79F2C-8225-4B42-9139-F39AB415B0D9}" type="datetimeFigureOut">
              <a:rPr lang="en-US" smtClean="0"/>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378280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79F2C-8225-4B42-9139-F39AB415B0D9}" type="datetimeFigureOut">
              <a:rPr lang="en-US" smtClean="0"/>
              <a:t>31-Dec-19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280007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79F2C-8225-4B42-9139-F39AB415B0D9}" type="datetimeFigureOut">
              <a:rPr lang="en-US" smtClean="0"/>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35434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79F2C-8225-4B42-9139-F39AB415B0D9}" type="datetimeFigureOut">
              <a:rPr lang="en-US" smtClean="0"/>
              <a:t>31-Dec-19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4266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79F2C-8225-4B42-9139-F39AB415B0D9}" type="datetimeFigureOut">
              <a:rPr lang="en-US" smtClean="0"/>
              <a:t>31-Dec-19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60956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79F2C-8225-4B42-9139-F39AB415B0D9}" type="datetimeFigureOut">
              <a:rPr lang="en-US" smtClean="0"/>
              <a:t>31-Dec-19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100363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79F2C-8225-4B42-9139-F39AB415B0D9}" type="datetimeFigureOut">
              <a:rPr lang="en-US" smtClean="0"/>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349988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79F2C-8225-4B42-9139-F39AB415B0D9}" type="datetimeFigureOut">
              <a:rPr lang="en-US" smtClean="0"/>
              <a:t>31-Dec-19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680BD-16FB-49EF-BF5F-A478544CFED3}" type="slidenum">
              <a:rPr lang="en-US" smtClean="0"/>
              <a:t>‹#›</a:t>
            </a:fld>
            <a:endParaRPr lang="en-US"/>
          </a:p>
        </p:txBody>
      </p:sp>
    </p:spTree>
    <p:extLst>
      <p:ext uri="{BB962C8B-B14F-4D97-AF65-F5344CB8AC3E}">
        <p14:creationId xmlns:p14="http://schemas.microsoft.com/office/powerpoint/2010/main" val="29832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79F2C-8225-4B42-9139-F39AB415B0D9}" type="datetimeFigureOut">
              <a:rPr lang="en-US" smtClean="0"/>
              <a:t>31-Dec-19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680BD-16FB-49EF-BF5F-A478544CFED3}" type="slidenum">
              <a:rPr lang="en-US" smtClean="0"/>
              <a:t>‹#›</a:t>
            </a:fld>
            <a:endParaRPr lang="en-US"/>
          </a:p>
        </p:txBody>
      </p:sp>
    </p:spTree>
    <p:extLst>
      <p:ext uri="{BB962C8B-B14F-4D97-AF65-F5344CB8AC3E}">
        <p14:creationId xmlns:p14="http://schemas.microsoft.com/office/powerpoint/2010/main" val="254654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 Reference Models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907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smtClean="0"/>
              <a:t>Data Link Layer</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44" y="2318656"/>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337163" y="5491477"/>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data link layer is responsible for moving </a:t>
            </a:r>
            <a:br>
              <a:rPr lang="en-US" altLang="en-US" sz="2400" dirty="0"/>
            </a:br>
            <a:r>
              <a:rPr lang="en-US" altLang="en-US" sz="2400" dirty="0"/>
              <a:t>frames from one hop (node) to the next.</a:t>
            </a:r>
          </a:p>
        </p:txBody>
      </p:sp>
    </p:spTree>
    <p:extLst>
      <p:ext uri="{BB962C8B-B14F-4D97-AF65-F5344CB8AC3E}">
        <p14:creationId xmlns:p14="http://schemas.microsoft.com/office/powerpoint/2010/main" val="304342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Hop-to-hop delivery</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206" y="1825625"/>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146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smtClean="0"/>
              <a:t>Network Layer</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053" y="2309632"/>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057400" y="5583238"/>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network layer is responsible for the </a:t>
            </a:r>
            <a:br>
              <a:rPr lang="en-US" altLang="en-US" sz="2400" dirty="0"/>
            </a:br>
            <a:r>
              <a:rPr lang="en-US" altLang="en-US" sz="2400" dirty="0"/>
              <a:t>delivery of individual packets from </a:t>
            </a:r>
          </a:p>
          <a:p>
            <a:pPr algn="ctr"/>
            <a:r>
              <a:rPr lang="en-US" altLang="en-US" sz="2400" dirty="0"/>
              <a:t>the source host to the destination host.</a:t>
            </a:r>
          </a:p>
        </p:txBody>
      </p:sp>
    </p:spTree>
    <p:extLst>
      <p:ext uri="{BB962C8B-B14F-4D97-AF65-F5344CB8AC3E}">
        <p14:creationId xmlns:p14="http://schemas.microsoft.com/office/powerpoint/2010/main" val="364263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Source-to-destination delivery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37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smtClean="0"/>
              <a:t>Transport layer</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25" y="248840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365375" y="5765799"/>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transport layer is responsible for the delivery </a:t>
            </a:r>
            <a:br>
              <a:rPr lang="en-US" altLang="en-US" sz="2400" dirty="0"/>
            </a:br>
            <a:r>
              <a:rPr lang="en-US" altLang="en-US" sz="2400" dirty="0"/>
              <a:t>of a message from one process to another.</a:t>
            </a:r>
          </a:p>
        </p:txBody>
      </p:sp>
    </p:spTree>
    <p:extLst>
      <p:ext uri="{BB962C8B-B14F-4D97-AF65-F5344CB8AC3E}">
        <p14:creationId xmlns:p14="http://schemas.microsoft.com/office/powerpoint/2010/main" val="394677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Reliable process-to-process delivery of a message</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412" y="2432844"/>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07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Session layer</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580" y="16906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057400" y="5900737"/>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session layer is responsible for dialog </a:t>
            </a:r>
            <a:br>
              <a:rPr lang="en-US" altLang="en-US" sz="2400" dirty="0"/>
            </a:br>
            <a:r>
              <a:rPr lang="en-US" altLang="en-US" sz="2400" dirty="0"/>
              <a:t>control and synchronization.</a:t>
            </a:r>
          </a:p>
        </p:txBody>
      </p:sp>
    </p:spTree>
    <p:extLst>
      <p:ext uri="{BB962C8B-B14F-4D97-AF65-F5344CB8AC3E}">
        <p14:creationId xmlns:p14="http://schemas.microsoft.com/office/powerpoint/2010/main" val="413858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Presentation layer</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44" y="2570163"/>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057400" y="5726907"/>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presentation layer is responsible for translation, compression, and encryption.</a:t>
            </a:r>
          </a:p>
        </p:txBody>
      </p:sp>
    </p:spTree>
    <p:extLst>
      <p:ext uri="{BB962C8B-B14F-4D97-AF65-F5344CB8AC3E}">
        <p14:creationId xmlns:p14="http://schemas.microsoft.com/office/powerpoint/2010/main" val="329362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Application layer</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17" y="1690688"/>
            <a:ext cx="7872548" cy="398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057400" y="5900737"/>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application layer is responsible for </a:t>
            </a:r>
            <a:br>
              <a:rPr lang="en-US" altLang="en-US" sz="2400" dirty="0"/>
            </a:br>
            <a:r>
              <a:rPr lang="en-US" altLang="en-US" sz="2400" dirty="0"/>
              <a:t>providing services to the user.</a:t>
            </a:r>
          </a:p>
        </p:txBody>
      </p:sp>
    </p:spTree>
    <p:extLst>
      <p:ext uri="{BB962C8B-B14F-4D97-AF65-F5344CB8AC3E}">
        <p14:creationId xmlns:p14="http://schemas.microsoft.com/office/powerpoint/2010/main" val="209584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endParaRPr lang="en-US"/>
          </a:p>
        </p:txBody>
      </p:sp>
      <p:pic>
        <p:nvPicPr>
          <p:cNvPr id="32" name="Picture 31"/>
          <p:cNvPicPr>
            <a:picLocks noChangeAspect="1"/>
          </p:cNvPicPr>
          <p:nvPr/>
        </p:nvPicPr>
        <p:blipFill>
          <a:blip r:embed="rId2"/>
          <a:stretch>
            <a:fillRect/>
          </a:stretch>
        </p:blipFill>
        <p:spPr>
          <a:xfrm>
            <a:off x="4208418" y="1027906"/>
            <a:ext cx="7145382" cy="5200549"/>
          </a:xfrm>
          <a:prstGeom prst="rect">
            <a:avLst/>
          </a:prstGeom>
        </p:spPr>
      </p:pic>
    </p:spTree>
    <p:extLst>
      <p:ext uri="{BB962C8B-B14F-4D97-AF65-F5344CB8AC3E}">
        <p14:creationId xmlns:p14="http://schemas.microsoft.com/office/powerpoint/2010/main" val="344667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solidFill>
                  <a:srgbClr val="FF0000"/>
                </a:solidFill>
              </a:rPr>
              <a:t>OSI Reference Model: Architecture, Function of Each Layer </a:t>
            </a:r>
            <a:endParaRPr lang="en-US" dirty="0" smtClean="0">
              <a:solidFill>
                <a:srgbClr val="FF0000"/>
              </a:solidFill>
            </a:endParaRPr>
          </a:p>
          <a:p>
            <a:r>
              <a:rPr lang="en-US" dirty="0" smtClean="0"/>
              <a:t>TCP/IP </a:t>
            </a:r>
            <a:r>
              <a:rPr lang="en-US" dirty="0"/>
              <a:t>Reference Model: Architecture, Function of Layers </a:t>
            </a:r>
            <a:endParaRPr lang="en-US" dirty="0" smtClean="0"/>
          </a:p>
          <a:p>
            <a:r>
              <a:rPr lang="en-US" dirty="0"/>
              <a:t>Comparison of OSI &amp; TCP/IP Models </a:t>
            </a:r>
          </a:p>
        </p:txBody>
      </p:sp>
    </p:spTree>
    <p:extLst>
      <p:ext uri="{BB962C8B-B14F-4D97-AF65-F5344CB8AC3E}">
        <p14:creationId xmlns:p14="http://schemas.microsoft.com/office/powerpoint/2010/main" val="129074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r>
              <a:rPr lang="en-US" dirty="0" smtClean="0">
                <a:solidFill>
                  <a:srgbClr val="FF0000"/>
                </a:solidFill>
              </a:rPr>
              <a:t>	</a:t>
            </a:r>
            <a:endParaRPr lang="en-US" dirty="0"/>
          </a:p>
        </p:txBody>
      </p:sp>
      <p:sp>
        <p:nvSpPr>
          <p:cNvPr id="3" name="Content Placeholder 2"/>
          <p:cNvSpPr>
            <a:spLocks noGrp="1"/>
          </p:cNvSpPr>
          <p:nvPr>
            <p:ph idx="1"/>
          </p:nvPr>
        </p:nvSpPr>
        <p:spPr/>
        <p:txBody>
          <a:bodyPr/>
          <a:lstStyle/>
          <a:p>
            <a:r>
              <a:rPr lang="en-US" dirty="0"/>
              <a:t>Summary of layers</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044" y="2118519"/>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7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OSI Reference Model: Architecture, Function of Each Layer </a:t>
            </a:r>
            <a:endParaRPr lang="en-US" dirty="0"/>
          </a:p>
          <a:p>
            <a:r>
              <a:rPr lang="en-US" dirty="0" smtClean="0">
                <a:solidFill>
                  <a:srgbClr val="FF0000"/>
                </a:solidFill>
              </a:rPr>
              <a:t>TCP/IP </a:t>
            </a:r>
            <a:r>
              <a:rPr lang="en-US" dirty="0">
                <a:solidFill>
                  <a:srgbClr val="FF0000"/>
                </a:solidFill>
              </a:rPr>
              <a:t>Reference Model: Architecture, Function of Layers </a:t>
            </a:r>
            <a:endParaRPr lang="en-US" dirty="0" smtClean="0">
              <a:solidFill>
                <a:srgbClr val="FF0000"/>
              </a:solidFill>
            </a:endParaRPr>
          </a:p>
          <a:p>
            <a:r>
              <a:rPr lang="en-US" dirty="0"/>
              <a:t>Comparison of OSI &amp; TCP/IP Models </a:t>
            </a:r>
          </a:p>
        </p:txBody>
      </p:sp>
    </p:spTree>
    <p:extLst>
      <p:ext uri="{BB962C8B-B14F-4D97-AF65-F5344CB8AC3E}">
        <p14:creationId xmlns:p14="http://schemas.microsoft.com/office/powerpoint/2010/main" val="3262363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pPr algn="just"/>
            <a:r>
              <a:rPr lang="en-US" dirty="0"/>
              <a:t>The layers in the TCP/IP protocol suite do not exactly match those in the OSI model. </a:t>
            </a:r>
            <a:endParaRPr lang="en-US" dirty="0" smtClean="0"/>
          </a:p>
          <a:p>
            <a:pPr algn="just"/>
            <a:r>
              <a:rPr lang="en-US" dirty="0" smtClean="0"/>
              <a:t>The </a:t>
            </a:r>
            <a:r>
              <a:rPr lang="en-US" dirty="0"/>
              <a:t>original TCP/IP protocol suite was defined as having four layers: host-to-network, internet, transport, and application. </a:t>
            </a:r>
            <a:endParaRPr lang="en-US" dirty="0" smtClean="0"/>
          </a:p>
          <a:p>
            <a:pPr algn="just"/>
            <a:r>
              <a:rPr lang="en-US" dirty="0" smtClean="0"/>
              <a:t>However</a:t>
            </a:r>
            <a:r>
              <a:rPr lang="en-US" dirty="0"/>
              <a:t>, when TCP/IP is compared to OSI, we can say that the TCP/IP protocol suite is made of five layers: physical, data link, network, transport, and application.</a:t>
            </a:r>
          </a:p>
          <a:p>
            <a:pPr algn="just"/>
            <a:endParaRPr lang="en-US" dirty="0"/>
          </a:p>
        </p:txBody>
      </p:sp>
    </p:spTree>
    <p:extLst>
      <p:ext uri="{BB962C8B-B14F-4D97-AF65-F5344CB8AC3E}">
        <p14:creationId xmlns:p14="http://schemas.microsoft.com/office/powerpoint/2010/main" val="38856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a:t>The TCP/IP protocol suite is a hierarchical protocol , made of </a:t>
            </a:r>
            <a:r>
              <a:rPr lang="en-US" dirty="0" smtClean="0"/>
              <a:t>four </a:t>
            </a:r>
            <a:r>
              <a:rPr lang="en-US" dirty="0"/>
              <a:t>layers: </a:t>
            </a:r>
          </a:p>
          <a:p>
            <a:pPr lvl="1"/>
            <a:r>
              <a:rPr lang="en-US" dirty="0" smtClean="0"/>
              <a:t>Network Access layer</a:t>
            </a:r>
            <a:endParaRPr lang="en-US" dirty="0"/>
          </a:p>
          <a:p>
            <a:pPr lvl="1"/>
            <a:r>
              <a:rPr lang="en-US" dirty="0" smtClean="0"/>
              <a:t>Internet layer</a:t>
            </a:r>
            <a:endParaRPr lang="en-US" dirty="0"/>
          </a:p>
          <a:p>
            <a:pPr lvl="1"/>
            <a:r>
              <a:rPr lang="en-US" dirty="0"/>
              <a:t>Transport layer</a:t>
            </a:r>
          </a:p>
          <a:p>
            <a:pPr lvl="1"/>
            <a:r>
              <a:rPr lang="en-US" dirty="0"/>
              <a:t>Application </a:t>
            </a:r>
            <a:r>
              <a:rPr lang="en-US" dirty="0" smtClean="0"/>
              <a:t>layer</a:t>
            </a:r>
            <a:endParaRPr lang="en-US" dirty="0"/>
          </a:p>
          <a:p>
            <a:pPr lvl="1"/>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50" y="2322014"/>
            <a:ext cx="4260527" cy="4351338"/>
          </a:xfrm>
          <a:prstGeom prst="rect">
            <a:avLst/>
          </a:prstGeom>
        </p:spPr>
      </p:pic>
    </p:spTree>
    <p:extLst>
      <p:ext uri="{BB962C8B-B14F-4D97-AF65-F5344CB8AC3E}">
        <p14:creationId xmlns:p14="http://schemas.microsoft.com/office/powerpoint/2010/main" val="361319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221" y="1756003"/>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53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9267"/>
          <a:stretch>
            <a:fillRect/>
          </a:stretch>
        </p:blipFill>
        <p:spPr bwMode="auto">
          <a:xfrm>
            <a:off x="3550920" y="1690688"/>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226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a:t>Four levels of addresses are used in an internet employing the TCP/IP protocols: physical, logical, port, and specific.</a:t>
            </a:r>
          </a:p>
          <a:p>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844" y="3002756"/>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00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a:t>Relationship of layers and addresses in TCP/IP</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678" y="2329543"/>
            <a:ext cx="7002584" cy="452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27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5" name="Content Placeholder 4"/>
          <p:cNvSpPr>
            <a:spLocks noGrp="1"/>
          </p:cNvSpPr>
          <p:nvPr>
            <p:ph idx="1"/>
          </p:nvPr>
        </p:nvSpPr>
        <p:spPr/>
        <p:txBody>
          <a:bodyPr/>
          <a:lstStyle/>
          <a:p>
            <a:pPr algn="just"/>
            <a:r>
              <a:rPr lang="en-US" dirty="0"/>
              <a:t>In </a:t>
            </a:r>
            <a:r>
              <a:rPr lang="en-US" dirty="0" smtClean="0"/>
              <a:t>following figure </a:t>
            </a:r>
            <a:r>
              <a:rPr lang="en-US" dirty="0"/>
              <a:t>a node with physical address 10 sends a frame to a node with physical address 87. </a:t>
            </a:r>
            <a:endParaRPr lang="en-US" dirty="0" smtClean="0"/>
          </a:p>
          <a:p>
            <a:pPr algn="just"/>
            <a:r>
              <a:rPr lang="en-US" dirty="0" smtClean="0"/>
              <a:t>The </a:t>
            </a:r>
            <a:r>
              <a:rPr lang="en-US" dirty="0"/>
              <a:t>two nodes are connected by a link (bus topology LAN). As the figure shows, the computer with physical address 10 is the sender, and the computer with physical address 87 is the receiver.</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24" y="4054074"/>
            <a:ext cx="9798076" cy="225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5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a:t>Most local-area networks use a 48-bit (6-byte) physical address written as 12 hexadecimal digits; every byte (2 hexadecimal digits) is separated by a colon, as shown below:</a:t>
            </a:r>
          </a:p>
          <a:p>
            <a:endParaRPr lang="en-US" dirty="0"/>
          </a:p>
        </p:txBody>
      </p:sp>
      <p:sp>
        <p:nvSpPr>
          <p:cNvPr id="4" name="Rectangle 14"/>
          <p:cNvSpPr>
            <a:spLocks noChangeArrowheads="1"/>
          </p:cNvSpPr>
          <p:nvPr/>
        </p:nvSpPr>
        <p:spPr bwMode="auto">
          <a:xfrm>
            <a:off x="1828800" y="3249612"/>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chemeClr val="folHlink"/>
                </a:solidFill>
              </a:rPr>
              <a:t>07:01:02:01:2C:4B</a:t>
            </a:r>
            <a:br>
              <a:rPr lang="en-US" altLang="en-US" sz="3200" dirty="0">
                <a:solidFill>
                  <a:schemeClr val="folHlink"/>
                </a:solidFill>
              </a:rPr>
            </a:br>
            <a:endParaRPr lang="en-US" altLang="en-US" sz="3200" dirty="0">
              <a:solidFill>
                <a:schemeClr val="folHlink"/>
              </a:solidFill>
            </a:endParaRPr>
          </a:p>
          <a:p>
            <a:pPr algn="ctr"/>
            <a:r>
              <a:rPr lang="en-US" altLang="en-US" sz="2800" dirty="0"/>
              <a:t>A 6-byte (12 hexadecimal digits) physical address.</a:t>
            </a:r>
          </a:p>
        </p:txBody>
      </p:sp>
    </p:spTree>
    <p:extLst>
      <p:ext uri="{BB962C8B-B14F-4D97-AF65-F5344CB8AC3E}">
        <p14:creationId xmlns:p14="http://schemas.microsoft.com/office/powerpoint/2010/main" val="379448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pPr algn="just"/>
            <a:r>
              <a:rPr lang="en-US" dirty="0" smtClean="0"/>
              <a:t>Layered Tasks</a:t>
            </a:r>
          </a:p>
          <a:p>
            <a:pPr lvl="1" algn="just"/>
            <a:r>
              <a:rPr lang="en-US" dirty="0" smtClean="0"/>
              <a:t>We use the concept of layers in our daily life. As an example, let us consider two friends who communicate through postal mail. </a:t>
            </a:r>
          </a:p>
          <a:p>
            <a:pPr lvl="1" algn="just"/>
            <a:r>
              <a:rPr lang="en-US" dirty="0" smtClean="0"/>
              <a:t>The process of sending a letter to a friend would be complex if there were no services available from the post office. </a:t>
            </a:r>
          </a:p>
          <a:p>
            <a:pPr lvl="1" algn="just"/>
            <a:endParaRPr lang="en-US" dirty="0"/>
          </a:p>
        </p:txBody>
      </p:sp>
    </p:spTree>
    <p:extLst>
      <p:ext uri="{BB962C8B-B14F-4D97-AF65-F5344CB8AC3E}">
        <p14:creationId xmlns:p14="http://schemas.microsoft.com/office/powerpoint/2010/main" val="1867090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pPr algn="just"/>
            <a:r>
              <a:rPr lang="en-US" dirty="0"/>
              <a:t>Figure </a:t>
            </a:r>
            <a:r>
              <a:rPr lang="en-US" dirty="0" smtClean="0"/>
              <a:t>shows </a:t>
            </a:r>
            <a:r>
              <a:rPr lang="en-US" dirty="0"/>
              <a:t>a part of an internet with two routers connecting three LANs. Each device (computer or router) has a pair of addresses (logical and physical) for each connection. </a:t>
            </a:r>
            <a:endParaRPr lang="en-US" dirty="0" smtClean="0"/>
          </a:p>
          <a:p>
            <a:pPr algn="just"/>
            <a:r>
              <a:rPr lang="en-US" dirty="0" smtClean="0"/>
              <a:t>In </a:t>
            </a:r>
            <a:r>
              <a:rPr lang="en-US" dirty="0"/>
              <a:t>this case, each computer is connected to only one link and therefore has only one pair of addresses. </a:t>
            </a:r>
            <a:endParaRPr lang="en-US" dirty="0" smtClean="0"/>
          </a:p>
          <a:p>
            <a:pPr algn="just"/>
            <a:r>
              <a:rPr lang="en-US" dirty="0" smtClean="0"/>
              <a:t>Each </a:t>
            </a:r>
            <a:r>
              <a:rPr lang="en-US" dirty="0"/>
              <a:t>router, however, is connected to three networks (only two are shown in the figure). </a:t>
            </a:r>
            <a:endParaRPr lang="en-US" dirty="0" smtClean="0"/>
          </a:p>
          <a:p>
            <a:pPr algn="just"/>
            <a:r>
              <a:rPr lang="en-US" dirty="0" smtClean="0"/>
              <a:t>So </a:t>
            </a:r>
            <a:r>
              <a:rPr lang="en-US" dirty="0"/>
              <a:t>each router has three pairs of addresses, one for each connection. </a:t>
            </a:r>
          </a:p>
          <a:p>
            <a:pPr algn="just"/>
            <a:endParaRPr lang="en-US" dirty="0"/>
          </a:p>
        </p:txBody>
      </p:sp>
    </p:spTree>
    <p:extLst>
      <p:ext uri="{BB962C8B-B14F-4D97-AF65-F5344CB8AC3E}">
        <p14:creationId xmlns:p14="http://schemas.microsoft.com/office/powerpoint/2010/main" val="427894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smtClean="0"/>
              <a:t>IP address</a:t>
            </a:r>
            <a:endParaRPr lang="en-US" dirty="0"/>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645" y="1193528"/>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347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normAutofit lnSpcReduction="10000"/>
          </a:bodyPr>
          <a:lstStyle/>
          <a:p>
            <a:pPr algn="just"/>
            <a:r>
              <a:rPr lang="en-US" dirty="0"/>
              <a:t>Figure </a:t>
            </a:r>
            <a:r>
              <a:rPr lang="en-US" dirty="0" smtClean="0"/>
              <a:t>shows </a:t>
            </a:r>
            <a:r>
              <a:rPr lang="en-US" dirty="0"/>
              <a:t>two computers communicating via the Internet. </a:t>
            </a:r>
            <a:endParaRPr lang="en-US" dirty="0" smtClean="0"/>
          </a:p>
          <a:p>
            <a:pPr algn="just"/>
            <a:r>
              <a:rPr lang="en-US" dirty="0" smtClean="0"/>
              <a:t>The </a:t>
            </a:r>
            <a:r>
              <a:rPr lang="en-US" dirty="0"/>
              <a:t>sending computer is running three processes at this time with port addresses a, b, and c. </a:t>
            </a:r>
            <a:endParaRPr lang="en-US" dirty="0" smtClean="0"/>
          </a:p>
          <a:p>
            <a:pPr algn="just"/>
            <a:r>
              <a:rPr lang="en-US" dirty="0" smtClean="0"/>
              <a:t>The </a:t>
            </a:r>
            <a:r>
              <a:rPr lang="en-US" dirty="0"/>
              <a:t>receiving computer is running two processes at this time with port addresses j and k. </a:t>
            </a:r>
            <a:endParaRPr lang="en-US" dirty="0" smtClean="0"/>
          </a:p>
          <a:p>
            <a:pPr algn="just"/>
            <a:r>
              <a:rPr lang="en-US" dirty="0" smtClean="0"/>
              <a:t>Process </a:t>
            </a:r>
            <a:r>
              <a:rPr lang="en-US" dirty="0"/>
              <a:t>a in the sending computer needs to communicate with process j in the receiving computer. </a:t>
            </a:r>
            <a:endParaRPr lang="en-US" dirty="0" smtClean="0"/>
          </a:p>
          <a:p>
            <a:pPr algn="just"/>
            <a:r>
              <a:rPr lang="en-US" dirty="0" smtClean="0"/>
              <a:t>Note </a:t>
            </a:r>
            <a:r>
              <a:rPr lang="en-US" dirty="0"/>
              <a:t>that although physical addresses change from hop to hop, logical and port addresses remain the same from the source to destination. </a:t>
            </a:r>
          </a:p>
          <a:p>
            <a:pPr algn="just"/>
            <a:endParaRPr lang="en-US" dirty="0"/>
          </a:p>
        </p:txBody>
      </p:sp>
    </p:spTree>
    <p:extLst>
      <p:ext uri="{BB962C8B-B14F-4D97-AF65-F5344CB8AC3E}">
        <p14:creationId xmlns:p14="http://schemas.microsoft.com/office/powerpoint/2010/main" val="132327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smtClean="0"/>
              <a:t>Port address</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80" y="1690688"/>
            <a:ext cx="6461760" cy="4844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68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endParaRPr lang="en-US"/>
          </a:p>
        </p:txBody>
      </p:sp>
      <p:sp>
        <p:nvSpPr>
          <p:cNvPr id="4" name="Rectangle 11"/>
          <p:cNvSpPr>
            <a:spLocks noChangeArrowheads="1"/>
          </p:cNvSpPr>
          <p:nvPr/>
        </p:nvSpPr>
        <p:spPr bwMode="auto">
          <a:xfrm>
            <a:off x="2057400" y="3590131"/>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physical addresses will change from hop to hop,</a:t>
            </a:r>
          </a:p>
          <a:p>
            <a:pPr algn="ctr"/>
            <a:r>
              <a:rPr lang="en-US" altLang="en-US" sz="2400" dirty="0"/>
              <a:t>but the logical addresses usually remain the same.</a:t>
            </a:r>
          </a:p>
        </p:txBody>
      </p:sp>
    </p:spTree>
    <p:extLst>
      <p:ext uri="{BB962C8B-B14F-4D97-AF65-F5344CB8AC3E}">
        <p14:creationId xmlns:p14="http://schemas.microsoft.com/office/powerpoint/2010/main" val="3380209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TCP/IP Reference Model: Architecture, Function of Layers 	</a:t>
            </a:r>
            <a:endParaRPr lang="en-US" dirty="0"/>
          </a:p>
        </p:txBody>
      </p:sp>
      <p:sp>
        <p:nvSpPr>
          <p:cNvPr id="3" name="Content Placeholder 2"/>
          <p:cNvSpPr>
            <a:spLocks noGrp="1"/>
          </p:cNvSpPr>
          <p:nvPr>
            <p:ph idx="1"/>
          </p:nvPr>
        </p:nvSpPr>
        <p:spPr/>
        <p:txBody>
          <a:bodyPr/>
          <a:lstStyle/>
          <a:p>
            <a:r>
              <a:rPr lang="en-US" dirty="0"/>
              <a:t>A port address is a 16-bit address represented by one decimal number as shown.</a:t>
            </a:r>
          </a:p>
          <a:p>
            <a:endParaRPr lang="en-US" dirty="0"/>
          </a:p>
        </p:txBody>
      </p:sp>
      <p:sp>
        <p:nvSpPr>
          <p:cNvPr id="4" name="Rectangle 16"/>
          <p:cNvSpPr>
            <a:spLocks noChangeArrowheads="1"/>
          </p:cNvSpPr>
          <p:nvPr/>
        </p:nvSpPr>
        <p:spPr bwMode="auto">
          <a:xfrm>
            <a:off x="1905000" y="3036094"/>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extLst>
      <p:ext uri="{BB962C8B-B14F-4D97-AF65-F5344CB8AC3E}">
        <p14:creationId xmlns:p14="http://schemas.microsoft.com/office/powerpoint/2010/main" val="3785270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OSI Reference Model: Architecture, Function of Each Layer </a:t>
            </a:r>
            <a:endParaRPr lang="en-US" dirty="0"/>
          </a:p>
          <a:p>
            <a:r>
              <a:rPr lang="en-US" dirty="0"/>
              <a:t>TCP/IP </a:t>
            </a:r>
            <a:r>
              <a:rPr lang="en-US" dirty="0"/>
              <a:t>Reference Model: Architecture, Function of Layers </a:t>
            </a:r>
            <a:endParaRPr lang="en-US" dirty="0"/>
          </a:p>
          <a:p>
            <a:r>
              <a:rPr lang="en-US" dirty="0">
                <a:solidFill>
                  <a:srgbClr val="FF0000"/>
                </a:solidFill>
              </a:rPr>
              <a:t>Comparison of OSI &amp; TCP/IP Models </a:t>
            </a:r>
          </a:p>
        </p:txBody>
      </p:sp>
    </p:spTree>
    <p:extLst>
      <p:ext uri="{BB962C8B-B14F-4D97-AF65-F5344CB8AC3E}">
        <p14:creationId xmlns:p14="http://schemas.microsoft.com/office/powerpoint/2010/main" val="381602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Comparison of OSI &amp; TCP/IP Models </a:t>
            </a:r>
            <a:endParaRPr lang="en-US" dirty="0"/>
          </a:p>
        </p:txBody>
      </p:sp>
      <p:sp>
        <p:nvSpPr>
          <p:cNvPr id="3" name="Content Placeholder 2"/>
          <p:cNvSpPr>
            <a:spLocks noGrp="1"/>
          </p:cNvSpPr>
          <p:nvPr>
            <p:ph idx="1"/>
          </p:nvPr>
        </p:nvSpPr>
        <p:spPr/>
        <p:txBody>
          <a:bodyPr/>
          <a:lstStyle/>
          <a:p>
            <a:pPr algn="just"/>
            <a:r>
              <a:rPr lang="en-US" dirty="0" smtClean="0"/>
              <a:t>Session and presentation layers of OSI model are not part of TCP/IP model as they were not added to TCP/IP model after OSI model was published. </a:t>
            </a:r>
          </a:p>
          <a:p>
            <a:pPr algn="just"/>
            <a:r>
              <a:rPr lang="en-US" dirty="0" smtClean="0"/>
              <a:t>Application layer in TCP/IP is combination of three layers, application, presentation and session layers.</a:t>
            </a:r>
          </a:p>
          <a:p>
            <a:pPr algn="just"/>
            <a:r>
              <a:rPr lang="en-US" dirty="0" smtClean="0"/>
              <a:t>Application layer is a single software, many applications can be developed at this layer. </a:t>
            </a:r>
          </a:p>
          <a:p>
            <a:pPr algn="just"/>
            <a:r>
              <a:rPr lang="en-US" dirty="0" smtClean="0"/>
              <a:t>In some cases application also requires functionalities from session or presentation layer, hence they are merged.</a:t>
            </a:r>
            <a:endParaRPr lang="en-US" dirty="0"/>
          </a:p>
        </p:txBody>
      </p:sp>
    </p:spTree>
    <p:extLst>
      <p:ext uri="{BB962C8B-B14F-4D97-AF65-F5344CB8AC3E}">
        <p14:creationId xmlns:p14="http://schemas.microsoft.com/office/powerpoint/2010/main" val="3623530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Comparison of OSI &amp; TCP/IP Models </a:t>
            </a:r>
            <a:endParaRPr lang="en-US" dirty="0"/>
          </a:p>
        </p:txBody>
      </p:sp>
      <p:sp>
        <p:nvSpPr>
          <p:cNvPr id="3" name="Content Placeholder 2"/>
          <p:cNvSpPr>
            <a:spLocks noGrp="1"/>
          </p:cNvSpPr>
          <p:nvPr>
            <p:ph idx="1"/>
          </p:nvPr>
        </p:nvSpPr>
        <p:spPr/>
        <p:txBody>
          <a:bodyPr/>
          <a:lstStyle/>
          <a:p>
            <a:pPr algn="just"/>
            <a:r>
              <a:rPr lang="en-US" dirty="0" smtClean="0"/>
              <a:t>Lack of OSI model’s success</a:t>
            </a:r>
          </a:p>
          <a:p>
            <a:pPr lvl="1" algn="just"/>
            <a:r>
              <a:rPr lang="en-US" dirty="0" smtClean="0"/>
              <a:t>When OSI model came out TCP/IP was already in place and significant time and money were invested in it. </a:t>
            </a:r>
          </a:p>
          <a:p>
            <a:pPr lvl="1" algn="just"/>
            <a:r>
              <a:rPr lang="en-US" dirty="0" smtClean="0"/>
              <a:t>Some layers of OSI model were not fully defined. E.g. Session and presentation layer’s protocols were not clear. </a:t>
            </a:r>
          </a:p>
          <a:p>
            <a:pPr lvl="1" algn="just"/>
            <a:r>
              <a:rPr lang="en-US" dirty="0" smtClean="0"/>
              <a:t>When OSI was implemented in a different applications, it did not reach the performance criteria required by the Internet authority. </a:t>
            </a:r>
            <a:endParaRPr lang="en-US" dirty="0"/>
          </a:p>
        </p:txBody>
      </p:sp>
    </p:spTree>
    <p:extLst>
      <p:ext uri="{BB962C8B-B14F-4D97-AF65-F5344CB8AC3E}">
        <p14:creationId xmlns:p14="http://schemas.microsoft.com/office/powerpoint/2010/main" val="344448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50" y="1937657"/>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26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pPr algn="just"/>
            <a:r>
              <a:rPr lang="en-US" dirty="0"/>
              <a:t>THE OSI </a:t>
            </a:r>
            <a:r>
              <a:rPr lang="en-US" dirty="0" smtClean="0"/>
              <a:t>MODEL</a:t>
            </a:r>
          </a:p>
          <a:p>
            <a:pPr lvl="1" algn="just"/>
            <a:r>
              <a:rPr lang="en-US" dirty="0"/>
              <a:t>Established in 1947, the International Standards Organization (ISO) is a multinational body dedicated to worldwide agreement on international standards. An ISO standard that covers all aspects of network communications is the Open Systems Interconnection (OSI) model. It was first introduced in the late 1970s. </a:t>
            </a:r>
          </a:p>
          <a:p>
            <a:pPr lvl="1" algn="just"/>
            <a:endParaRPr lang="en-US" dirty="0"/>
          </a:p>
        </p:txBody>
      </p:sp>
      <p:sp>
        <p:nvSpPr>
          <p:cNvPr id="4" name="Rectangle 11"/>
          <p:cNvSpPr>
            <a:spLocks noChangeArrowheads="1"/>
          </p:cNvSpPr>
          <p:nvPr/>
        </p:nvSpPr>
        <p:spPr bwMode="auto">
          <a:xfrm>
            <a:off x="1409700" y="42830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ISO is the organization.</a:t>
            </a:r>
            <a:br>
              <a:rPr lang="en-US" altLang="en-US" sz="2400" dirty="0"/>
            </a:br>
            <a:r>
              <a:rPr lang="en-US" altLang="en-US" sz="2400" dirty="0"/>
              <a:t>OSI is the model.</a:t>
            </a:r>
          </a:p>
        </p:txBody>
      </p:sp>
    </p:spTree>
    <p:extLst>
      <p:ext uri="{BB962C8B-B14F-4D97-AF65-F5344CB8AC3E}">
        <p14:creationId xmlns:p14="http://schemas.microsoft.com/office/powerpoint/2010/main" val="270728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337" y="19478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79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1690688"/>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7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419" y="1825625"/>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00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OSI Reference Model: Architecture, Function of Each Layer </a:t>
            </a:r>
            <a:endParaRPr lang="en-US" dirty="0"/>
          </a:p>
        </p:txBody>
      </p:sp>
      <p:sp>
        <p:nvSpPr>
          <p:cNvPr id="3" name="Content Placeholder 2"/>
          <p:cNvSpPr>
            <a:spLocks noGrp="1"/>
          </p:cNvSpPr>
          <p:nvPr>
            <p:ph idx="1"/>
          </p:nvPr>
        </p:nvSpPr>
        <p:spPr/>
        <p:txBody>
          <a:bodyPr/>
          <a:lstStyle/>
          <a:p>
            <a:r>
              <a:rPr lang="en-US" dirty="0"/>
              <a:t>LAYERS IN THE OSI </a:t>
            </a:r>
            <a:r>
              <a:rPr lang="en-US" dirty="0" smtClean="0"/>
              <a:t>MODEL</a:t>
            </a:r>
          </a:p>
          <a:p>
            <a:pPr lvl="1"/>
            <a:r>
              <a:rPr lang="en-US" dirty="0"/>
              <a:t>Physical layer</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2636878"/>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2057400" y="5637257"/>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dirty="0"/>
              <a:t>The physical layer is responsible for movements of</a:t>
            </a:r>
          </a:p>
          <a:p>
            <a:pPr algn="ctr"/>
            <a:r>
              <a:rPr lang="en-US" altLang="en-US" sz="2400" dirty="0"/>
              <a:t>individual bits from one hop (node) to the next.</a:t>
            </a:r>
          </a:p>
        </p:txBody>
      </p:sp>
    </p:spTree>
    <p:extLst>
      <p:ext uri="{BB962C8B-B14F-4D97-AF65-F5344CB8AC3E}">
        <p14:creationId xmlns:p14="http://schemas.microsoft.com/office/powerpoint/2010/main" val="2041121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1195</Words>
  <Application>Microsoft Office PowerPoint</Application>
  <PresentationFormat>Widescreen</PresentationFormat>
  <Paragraphs>113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Unit 3 – Reference Models</vt:lpstr>
      <vt:lpstr>Contents</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OSI Reference Model: Architecture, Function of Each Layer  </vt:lpstr>
      <vt:lpstr>Contents</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TCP/IP Reference Model: Architecture, Function of Layers  </vt:lpstr>
      <vt:lpstr>Contents</vt:lpstr>
      <vt:lpstr>Comparison of OSI &amp; TCP/IP Models </vt:lpstr>
      <vt:lpstr>Comparison of OSI &amp; TCP/IP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 Reference Models</dc:title>
  <dc:creator>f1cmpica-1</dc:creator>
  <cp:lastModifiedBy>f1cmpica-1</cp:lastModifiedBy>
  <cp:revision>31</cp:revision>
  <dcterms:created xsi:type="dcterms:W3CDTF">2019-12-31T04:11:55Z</dcterms:created>
  <dcterms:modified xsi:type="dcterms:W3CDTF">2019-12-31T05:39:25Z</dcterms:modified>
</cp:coreProperties>
</file>