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2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1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3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7AE7-EEAA-42F1-A48B-97C3F3E38A6C}" type="datetimeFigureOut">
              <a:rPr lang="en-US" smtClean="0"/>
              <a:t>29-Nov-19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1EC87-9514-4D65-9284-BAB4FFC7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 – Basics of Computer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2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Advantages &amp; Disadvantages of Computer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b="1" dirty="0" smtClean="0"/>
              <a:t>Disadvantages</a:t>
            </a:r>
          </a:p>
          <a:p>
            <a:pPr lvl="1"/>
            <a:r>
              <a:rPr lang="en-US" dirty="0"/>
              <a:t>Expensive to </a:t>
            </a:r>
            <a:r>
              <a:rPr lang="en-US" dirty="0" smtClean="0"/>
              <a:t>install</a:t>
            </a:r>
          </a:p>
          <a:p>
            <a:pPr lvl="1"/>
            <a:r>
              <a:rPr lang="en-US" dirty="0"/>
              <a:t>Administrator Time </a:t>
            </a:r>
            <a:r>
              <a:rPr lang="en-US" dirty="0" smtClean="0"/>
              <a:t>Requirement</a:t>
            </a:r>
          </a:p>
          <a:p>
            <a:pPr lvl="1"/>
            <a:r>
              <a:rPr lang="en-US" dirty="0"/>
              <a:t>File server </a:t>
            </a:r>
            <a:r>
              <a:rPr lang="en-US" dirty="0" smtClean="0"/>
              <a:t>Failures</a:t>
            </a:r>
          </a:p>
          <a:p>
            <a:pPr lvl="1"/>
            <a:r>
              <a:rPr lang="en-US" dirty="0"/>
              <a:t>Broken cables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2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Computer Network</a:t>
            </a:r>
          </a:p>
          <a:p>
            <a:r>
              <a:rPr lang="en-US" dirty="0" smtClean="0"/>
              <a:t>Goals of Computer Network: For Businesses, For People</a:t>
            </a:r>
          </a:p>
          <a:p>
            <a:r>
              <a:rPr lang="en-US" dirty="0"/>
              <a:t>Advantages &amp; Disadvantages of Computer Network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Applications of Computer Network</a:t>
            </a:r>
          </a:p>
          <a:p>
            <a:r>
              <a:rPr lang="en-US" dirty="0" smtClean="0"/>
              <a:t>Components of Computer Network</a:t>
            </a:r>
          </a:p>
          <a:p>
            <a:r>
              <a:rPr lang="en-US" dirty="0" smtClean="0"/>
              <a:t>Types of Networks</a:t>
            </a:r>
          </a:p>
          <a:p>
            <a:r>
              <a:rPr lang="en-US" dirty="0" smtClean="0"/>
              <a:t>Network Topologies.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2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Applications of Computer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E-mail</a:t>
            </a:r>
          </a:p>
          <a:p>
            <a:r>
              <a:rPr lang="en-US" dirty="0" smtClean="0"/>
              <a:t>Searchable Data (Web Sites)</a:t>
            </a:r>
          </a:p>
          <a:p>
            <a:r>
              <a:rPr lang="en-US" dirty="0" smtClean="0"/>
              <a:t>E-Commerce</a:t>
            </a:r>
          </a:p>
          <a:p>
            <a:r>
              <a:rPr lang="en-US" dirty="0" smtClean="0"/>
              <a:t>News Groups</a:t>
            </a:r>
          </a:p>
          <a:p>
            <a:r>
              <a:rPr lang="en-US" dirty="0" smtClean="0"/>
              <a:t>Internet Telephony (VoIP)</a:t>
            </a:r>
          </a:p>
          <a:p>
            <a:r>
              <a:rPr lang="en-US" dirty="0" smtClean="0"/>
              <a:t>Video Conferencing</a:t>
            </a:r>
          </a:p>
          <a:p>
            <a:r>
              <a:rPr lang="en-US" dirty="0" smtClean="0"/>
              <a:t>Chat Groups</a:t>
            </a:r>
          </a:p>
          <a:p>
            <a:r>
              <a:rPr lang="en-US" dirty="0" smtClean="0"/>
              <a:t>Instant Messengers </a:t>
            </a:r>
          </a:p>
          <a:p>
            <a:r>
              <a:rPr lang="en-US" dirty="0" smtClean="0"/>
              <a:t>Internet Radio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1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Computer Network</a:t>
            </a:r>
          </a:p>
          <a:p>
            <a:r>
              <a:rPr lang="en-US" dirty="0" smtClean="0"/>
              <a:t>Goals of Computer Network: For Businesses, For People</a:t>
            </a:r>
          </a:p>
          <a:p>
            <a:r>
              <a:rPr lang="en-US" dirty="0" smtClean="0"/>
              <a:t>Advantages &amp; Disadvantages of Computer Network</a:t>
            </a:r>
          </a:p>
          <a:p>
            <a:r>
              <a:rPr lang="en-US" dirty="0"/>
              <a:t>Applications of Computer Network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Components of Computer Network</a:t>
            </a:r>
          </a:p>
          <a:p>
            <a:r>
              <a:rPr lang="en-US" dirty="0" smtClean="0"/>
              <a:t>Types of Networks</a:t>
            </a:r>
          </a:p>
          <a:p>
            <a:r>
              <a:rPr lang="en-US" dirty="0" smtClean="0"/>
              <a:t>Network Topologies.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3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Components of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</a:p>
          <a:p>
            <a:r>
              <a:rPr lang="en-US" dirty="0" smtClean="0"/>
              <a:t>Sender</a:t>
            </a:r>
          </a:p>
          <a:p>
            <a:r>
              <a:rPr lang="en-US" dirty="0" smtClean="0"/>
              <a:t>Receiver</a:t>
            </a:r>
          </a:p>
          <a:p>
            <a:r>
              <a:rPr lang="en-US" dirty="0" smtClean="0"/>
              <a:t>Medium</a:t>
            </a:r>
          </a:p>
          <a:p>
            <a:r>
              <a:rPr lang="en-US" dirty="0" smtClean="0"/>
              <a:t>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4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Computer Network</a:t>
            </a:r>
          </a:p>
          <a:p>
            <a:r>
              <a:rPr lang="en-US" dirty="0" smtClean="0"/>
              <a:t>Goals of Computer Network: For Businesses, For People</a:t>
            </a:r>
          </a:p>
          <a:p>
            <a:r>
              <a:rPr lang="en-US" dirty="0" smtClean="0"/>
              <a:t>Advantages &amp; Disadvantages of Computer Network</a:t>
            </a:r>
          </a:p>
          <a:p>
            <a:r>
              <a:rPr lang="en-US" dirty="0" smtClean="0"/>
              <a:t>Applications of Computer Network</a:t>
            </a:r>
          </a:p>
          <a:p>
            <a:r>
              <a:rPr lang="en-US" dirty="0"/>
              <a:t>Components of Computer Network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Types of Networks</a:t>
            </a:r>
          </a:p>
          <a:p>
            <a:r>
              <a:rPr lang="en-US" dirty="0" smtClean="0"/>
              <a:t>Network Topologies.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1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2337" cy="4351338"/>
          </a:xfrm>
        </p:spPr>
        <p:txBody>
          <a:bodyPr/>
          <a:lstStyle/>
          <a:p>
            <a:r>
              <a:rPr lang="en-US" dirty="0" smtClean="0"/>
              <a:t>Local Area Network (LAN)</a:t>
            </a:r>
          </a:p>
          <a:p>
            <a:pPr lvl="1"/>
            <a:r>
              <a:rPr lang="en-US" altLang="en-US" dirty="0"/>
              <a:t>Privately owned</a:t>
            </a:r>
          </a:p>
          <a:p>
            <a:pPr lvl="1"/>
            <a:r>
              <a:rPr lang="en-US" altLang="en-US" dirty="0"/>
              <a:t>Links devices in the same office, building, or campus</a:t>
            </a:r>
          </a:p>
          <a:p>
            <a:pPr lvl="1"/>
            <a:r>
              <a:rPr lang="en-US" altLang="en-US" dirty="0"/>
              <a:t>Simple LAN: 2 PCs &amp; 1 printer in home or office</a:t>
            </a:r>
          </a:p>
          <a:p>
            <a:pPr lvl="1"/>
            <a:r>
              <a:rPr lang="en-US" altLang="en-US" dirty="0"/>
              <a:t>Size is limited to a few kilometers</a:t>
            </a:r>
          </a:p>
          <a:p>
            <a:pPr lvl="1"/>
            <a:r>
              <a:rPr lang="en-US" altLang="en-US" dirty="0"/>
              <a:t>Allow resources to be shared (hardware, software, or data)</a:t>
            </a:r>
          </a:p>
          <a:p>
            <a:pPr lvl="2"/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1960498"/>
            <a:ext cx="6015492" cy="377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11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Area Network (LAN)</a:t>
            </a:r>
          </a:p>
          <a:p>
            <a:r>
              <a:rPr lang="en-US" altLang="en-US" dirty="0"/>
              <a:t>LAN is distinguished by:</a:t>
            </a:r>
          </a:p>
          <a:p>
            <a:pPr lvl="1"/>
            <a:r>
              <a:rPr lang="en-US" altLang="en-US" sz="2300" dirty="0" smtClean="0"/>
              <a:t>Size (# users of OS, or licensing restrictions)</a:t>
            </a:r>
          </a:p>
          <a:p>
            <a:pPr lvl="1"/>
            <a:r>
              <a:rPr lang="en-US" altLang="en-US" sz="2300" dirty="0" smtClean="0"/>
              <a:t>Transmission medium (only one type)</a:t>
            </a:r>
          </a:p>
          <a:p>
            <a:pPr lvl="1"/>
            <a:r>
              <a:rPr lang="en-US" altLang="en-US" sz="2300" dirty="0" smtClean="0"/>
              <a:t>Topology (bus, ring, star)</a:t>
            </a:r>
          </a:p>
          <a:p>
            <a:pPr lvl="1"/>
            <a:endParaRPr lang="en-US" altLang="en-US" sz="2300" dirty="0" smtClean="0"/>
          </a:p>
          <a:p>
            <a:r>
              <a:rPr lang="en-US" altLang="en-US" sz="2900" dirty="0" smtClean="0"/>
              <a:t>Data Rates (speed):</a:t>
            </a:r>
          </a:p>
          <a:p>
            <a:pPr lvl="1"/>
            <a:r>
              <a:rPr lang="en-US" altLang="en-US" sz="2300" dirty="0" smtClean="0"/>
              <a:t>Early: 4 to 16 Mbps</a:t>
            </a:r>
          </a:p>
          <a:p>
            <a:pPr lvl="1"/>
            <a:r>
              <a:rPr lang="en-US" altLang="en-US" sz="2300" dirty="0" smtClean="0"/>
              <a:t>Today: 100 to 1000 Mbps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0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81103" cy="4351338"/>
          </a:xfrm>
        </p:spPr>
        <p:txBody>
          <a:bodyPr/>
          <a:lstStyle/>
          <a:p>
            <a:r>
              <a:rPr lang="en-US" dirty="0" smtClean="0"/>
              <a:t>Wide Area Networks (WAN)</a:t>
            </a:r>
          </a:p>
          <a:p>
            <a:pPr lvl="1"/>
            <a:r>
              <a:rPr lang="en-US" altLang="en-US" dirty="0"/>
              <a:t>Provides long-distance transmission of data over large geographic areas (country, continent, world)</a:t>
            </a:r>
          </a:p>
          <a:p>
            <a:pPr lvl="1"/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01" y="1825625"/>
            <a:ext cx="61214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23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0678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Wide Area Networks (WAN)</a:t>
            </a:r>
          </a:p>
          <a:p>
            <a:r>
              <a:rPr lang="en-US" altLang="en-US" dirty="0"/>
              <a:t>Switched WAN</a:t>
            </a:r>
          </a:p>
          <a:p>
            <a:pPr lvl="1"/>
            <a:r>
              <a:rPr lang="en-US" altLang="en-US" sz="2300" dirty="0" smtClean="0"/>
              <a:t>Backbone of the Internet</a:t>
            </a:r>
          </a:p>
          <a:p>
            <a:pPr lvl="1"/>
            <a:endParaRPr lang="en-US" altLang="en-US" sz="2500" dirty="0" smtClean="0"/>
          </a:p>
          <a:p>
            <a:r>
              <a:rPr lang="en-US" altLang="en-US" dirty="0"/>
              <a:t>Dialup line point-to-point WAN</a:t>
            </a:r>
          </a:p>
          <a:p>
            <a:pPr lvl="1"/>
            <a:r>
              <a:rPr lang="en-US" altLang="en-US" sz="2300" dirty="0" smtClean="0"/>
              <a:t>Leased line from a telephone company</a:t>
            </a:r>
          </a:p>
          <a:p>
            <a:pPr lvl="1"/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55" y="1473200"/>
            <a:ext cx="71120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4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 of Computer </a:t>
            </a:r>
            <a:r>
              <a:rPr lang="en-US" dirty="0" smtClean="0">
                <a:solidFill>
                  <a:srgbClr val="FF0000"/>
                </a:solidFill>
              </a:rPr>
              <a:t>Network</a:t>
            </a:r>
          </a:p>
          <a:p>
            <a:r>
              <a:rPr lang="en-US" dirty="0" smtClean="0"/>
              <a:t>Goals </a:t>
            </a:r>
            <a:r>
              <a:rPr lang="en-US" dirty="0"/>
              <a:t>of Computer Network: For Businesses, For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Advantages </a:t>
            </a:r>
            <a:r>
              <a:rPr lang="en-US" dirty="0"/>
              <a:t>&amp; Disadvantages of Computer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Applications </a:t>
            </a:r>
            <a:r>
              <a:rPr lang="en-US" dirty="0"/>
              <a:t>of Computer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Components </a:t>
            </a:r>
            <a:r>
              <a:rPr lang="en-US" dirty="0"/>
              <a:t>of Computer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Network </a:t>
            </a:r>
            <a:r>
              <a:rPr lang="en-US" dirty="0"/>
              <a:t>Topologies. </a:t>
            </a:r>
          </a:p>
        </p:txBody>
      </p:sp>
    </p:spTree>
    <p:extLst>
      <p:ext uri="{BB962C8B-B14F-4D97-AF65-F5344CB8AC3E}">
        <p14:creationId xmlns:p14="http://schemas.microsoft.com/office/powerpoint/2010/main" val="342121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Metropolitan Area Networks (MAN)</a:t>
            </a:r>
            <a:endParaRPr lang="en-US" altLang="en-US" dirty="0" smtClean="0"/>
          </a:p>
          <a:p>
            <a:r>
              <a:rPr lang="en-US" altLang="en-US" dirty="0" smtClean="0"/>
              <a:t>Size </a:t>
            </a:r>
            <a:r>
              <a:rPr lang="en-US" altLang="en-US" dirty="0"/>
              <a:t>between LAN and WAN</a:t>
            </a:r>
          </a:p>
          <a:p>
            <a:r>
              <a:rPr lang="en-US" altLang="en-US" dirty="0"/>
              <a:t>Inside a town or a city</a:t>
            </a:r>
          </a:p>
          <a:p>
            <a:r>
              <a:rPr lang="en-US" altLang="en-US" dirty="0"/>
              <a:t>Example: the part of the telephone company network that can provide a high-speed DSL to the customer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89" y="4269286"/>
            <a:ext cx="457358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683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Computer Network</a:t>
            </a:r>
          </a:p>
          <a:p>
            <a:r>
              <a:rPr lang="en-US" dirty="0" smtClean="0"/>
              <a:t>Goals of Computer Network: For Businesses, For People</a:t>
            </a:r>
          </a:p>
          <a:p>
            <a:r>
              <a:rPr lang="en-US" dirty="0" smtClean="0"/>
              <a:t>Advantages &amp; Disadvantages of Computer Network</a:t>
            </a:r>
          </a:p>
          <a:p>
            <a:r>
              <a:rPr lang="en-US" dirty="0" smtClean="0"/>
              <a:t>Applications of Computer Network</a:t>
            </a:r>
          </a:p>
          <a:p>
            <a:r>
              <a:rPr lang="en-US" dirty="0"/>
              <a:t>Components of Computer Network</a:t>
            </a:r>
          </a:p>
          <a:p>
            <a:r>
              <a:rPr lang="en-US" dirty="0"/>
              <a:t>Types of Networks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Network Topologies.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6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a network is laid out physically</a:t>
            </a:r>
          </a:p>
          <a:p>
            <a:r>
              <a:rPr lang="en-US" dirty="0" smtClean="0"/>
              <a:t>Two or more links form a topology</a:t>
            </a:r>
          </a:p>
          <a:p>
            <a:r>
              <a:rPr lang="en-US" dirty="0" smtClean="0"/>
              <a:t>The topology of a network is the geometric representation of the relationship of all the links and linking devices (nodes) to one another.</a:t>
            </a:r>
          </a:p>
          <a:p>
            <a:r>
              <a:rPr lang="en-US" dirty="0" smtClean="0"/>
              <a:t>Four topologies : Mesh, Star, Bus, and 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1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Bus</a:t>
            </a:r>
          </a:p>
          <a:p>
            <a:pPr lvl="1"/>
            <a:r>
              <a:rPr lang="en-US" altLang="en-US" dirty="0" smtClean="0"/>
              <a:t>It is multipoint </a:t>
            </a:r>
          </a:p>
          <a:p>
            <a:pPr lvl="1"/>
            <a:r>
              <a:rPr lang="en-US" altLang="en-US" dirty="0" smtClean="0"/>
              <a:t>One long cable acts as a backbone</a:t>
            </a:r>
          </a:p>
          <a:p>
            <a:pPr lvl="1"/>
            <a:r>
              <a:rPr lang="en-US" altLang="en-US" dirty="0" smtClean="0"/>
              <a:t>Used in the design of early LANS, and Ethernet LANs</a:t>
            </a:r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13" y="4001294"/>
            <a:ext cx="475297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69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Bus</a:t>
            </a:r>
          </a:p>
          <a:p>
            <a:pPr lvl="1"/>
            <a:r>
              <a:rPr lang="en-US" altLang="en-US" dirty="0" smtClean="0"/>
              <a:t>Nodes connect to cable by drop lines and taps</a:t>
            </a:r>
          </a:p>
          <a:p>
            <a:pPr lvl="1"/>
            <a:r>
              <a:rPr lang="en-US" altLang="en-US" dirty="0" smtClean="0"/>
              <a:t>Signal travels along the backbone and some of its energy is transformed to heat</a:t>
            </a:r>
          </a:p>
          <a:p>
            <a:pPr lvl="1"/>
            <a:r>
              <a:rPr lang="en-US" altLang="en-US" dirty="0" smtClean="0"/>
              <a:t>Limit of number of taps and the distance between taps</a:t>
            </a:r>
            <a:endParaRPr lang="en-US" altLang="en-US" sz="2300" dirty="0" smtClean="0"/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56" y="4001294"/>
            <a:ext cx="7888288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86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Bus</a:t>
            </a:r>
          </a:p>
          <a:p>
            <a:pPr lvl="1"/>
            <a:r>
              <a:rPr lang="en-US" altLang="en-US" dirty="0" smtClean="0"/>
              <a:t>Advantages</a:t>
            </a:r>
          </a:p>
          <a:p>
            <a:pPr lvl="2"/>
            <a:r>
              <a:rPr lang="en-US" altLang="en-US" dirty="0" smtClean="0"/>
              <a:t>Ease of installation</a:t>
            </a:r>
          </a:p>
          <a:p>
            <a:pPr lvl="2"/>
            <a:r>
              <a:rPr lang="en-US" altLang="en-US" dirty="0" smtClean="0"/>
              <a:t>Less cables than mesh, star topologies</a:t>
            </a:r>
          </a:p>
          <a:p>
            <a:pPr lvl="1"/>
            <a:r>
              <a:rPr lang="en-US" altLang="en-US" dirty="0" smtClean="0"/>
              <a:t>Disadvantages</a:t>
            </a:r>
          </a:p>
          <a:p>
            <a:pPr lvl="2"/>
            <a:r>
              <a:rPr lang="en-US" altLang="en-US" dirty="0" smtClean="0"/>
              <a:t>Difficult reconnection and fault isolation ( limit of taps)</a:t>
            </a:r>
          </a:p>
          <a:p>
            <a:pPr lvl="2"/>
            <a:r>
              <a:rPr lang="en-US" altLang="en-US" dirty="0" smtClean="0"/>
              <a:t>Adding new device requires modification of backbone</a:t>
            </a:r>
          </a:p>
          <a:p>
            <a:pPr lvl="2"/>
            <a:r>
              <a:rPr lang="en-US" altLang="en-US" dirty="0" smtClean="0"/>
              <a:t>Fault or break stops all transmission</a:t>
            </a:r>
          </a:p>
          <a:p>
            <a:pPr lvl="2"/>
            <a:r>
              <a:rPr lang="en-US" altLang="en-US" dirty="0" smtClean="0"/>
              <a:t>The damaged area reflects signals back in the direction of the origin, creating noise in both directions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60" y="1825625"/>
            <a:ext cx="17526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181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Ring</a:t>
            </a:r>
          </a:p>
          <a:p>
            <a:pPr lvl="1"/>
            <a:r>
              <a:rPr lang="en-US" altLang="en-US" sz="2300" dirty="0" smtClean="0"/>
              <a:t>Each device has dedicated point-to-point connection with only the two devices on either side of it</a:t>
            </a:r>
          </a:p>
          <a:p>
            <a:pPr lvl="1"/>
            <a:r>
              <a:rPr lang="en-US" altLang="en-US" sz="2300" dirty="0" smtClean="0"/>
              <a:t>A signal is passed along the ring in one direction from device to device until it reaches its destination</a:t>
            </a:r>
          </a:p>
          <a:p>
            <a:pPr lvl="1"/>
            <a:r>
              <a:rPr lang="en-US" altLang="en-US" sz="2300" dirty="0" smtClean="0"/>
              <a:t>Each devices incorporates a Repeater</a:t>
            </a:r>
          </a:p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83" y="4185421"/>
            <a:ext cx="6602412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782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Ring</a:t>
            </a:r>
          </a:p>
          <a:p>
            <a:pPr lvl="1"/>
            <a:r>
              <a:rPr lang="en-US" altLang="en-US" dirty="0" smtClean="0"/>
              <a:t>Advantages</a:t>
            </a:r>
          </a:p>
          <a:p>
            <a:pPr lvl="2"/>
            <a:r>
              <a:rPr lang="en-US" altLang="en-US" sz="2100" dirty="0" smtClean="0"/>
              <a:t>Easy of install and reconfigure</a:t>
            </a:r>
          </a:p>
          <a:p>
            <a:pPr lvl="2"/>
            <a:r>
              <a:rPr lang="en-US" altLang="en-US" sz="2100" dirty="0" smtClean="0"/>
              <a:t>Connect to immediate neighbors</a:t>
            </a:r>
          </a:p>
          <a:p>
            <a:pPr lvl="2"/>
            <a:r>
              <a:rPr lang="en-US" altLang="en-US" sz="2100" dirty="0" smtClean="0"/>
              <a:t>Move two connections for any moving (Add/Delete)</a:t>
            </a:r>
          </a:p>
          <a:p>
            <a:pPr lvl="2"/>
            <a:r>
              <a:rPr lang="en-US" altLang="en-US" sz="2100" dirty="0" smtClean="0"/>
              <a:t>Easy of fault isolation</a:t>
            </a:r>
          </a:p>
          <a:p>
            <a:pPr lvl="1"/>
            <a:r>
              <a:rPr lang="en-US" altLang="en-US" dirty="0" smtClean="0"/>
              <a:t>Disadvantage</a:t>
            </a:r>
          </a:p>
          <a:p>
            <a:pPr lvl="2"/>
            <a:r>
              <a:rPr lang="en-US" altLang="en-US" sz="2100" dirty="0" smtClean="0"/>
              <a:t>Unidirectional</a:t>
            </a:r>
          </a:p>
          <a:p>
            <a:pPr lvl="2"/>
            <a:r>
              <a:rPr lang="en-US" altLang="en-US" sz="2100" dirty="0" smtClean="0"/>
              <a:t>One broken device can disable the entire network. This weakness can be solved by using a dual ring or a switch capable of closing off the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78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Star:</a:t>
            </a:r>
            <a:endParaRPr lang="en-GB" altLang="en-US" dirty="0" smtClean="0"/>
          </a:p>
          <a:p>
            <a:pPr lvl="1"/>
            <a:r>
              <a:rPr lang="en-US" altLang="en-US" dirty="0" smtClean="0"/>
              <a:t>Dedicated point-to-point to a central controller (Hub)</a:t>
            </a:r>
          </a:p>
          <a:p>
            <a:pPr lvl="1"/>
            <a:r>
              <a:rPr lang="en-US" altLang="en-US" dirty="0" smtClean="0"/>
              <a:t>No direct traffic between devices</a:t>
            </a:r>
          </a:p>
          <a:p>
            <a:pPr lvl="1"/>
            <a:r>
              <a:rPr lang="en-US" altLang="en-US" dirty="0" smtClean="0"/>
              <a:t>The control acts as an exchange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30" y="3106057"/>
            <a:ext cx="42814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46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Star</a:t>
            </a:r>
          </a:p>
          <a:p>
            <a:pPr lvl="1"/>
            <a:r>
              <a:rPr lang="en-US" altLang="en-US" dirty="0" smtClean="0"/>
              <a:t>Advantages</a:t>
            </a:r>
          </a:p>
          <a:p>
            <a:pPr lvl="2"/>
            <a:r>
              <a:rPr lang="en-US" altLang="en-US" sz="2400" dirty="0" smtClean="0"/>
              <a:t>Less expensive than mesh</a:t>
            </a:r>
            <a:br>
              <a:rPr lang="en-US" altLang="en-US" sz="2400" dirty="0" smtClean="0"/>
            </a:br>
            <a:r>
              <a:rPr lang="en-US" altLang="en-US" sz="2400" dirty="0" smtClean="0"/>
              <a:t>(</a:t>
            </a:r>
            <a:r>
              <a:rPr lang="en-US" altLang="en-US" sz="2400" dirty="0" smtClean="0">
                <a:solidFill>
                  <a:srgbClr val="CC0000"/>
                </a:solidFill>
              </a:rPr>
              <a:t>1</a:t>
            </a:r>
            <a:r>
              <a:rPr lang="en-US" altLang="en-US" sz="2400" dirty="0" smtClean="0"/>
              <a:t> Link + </a:t>
            </a:r>
            <a:r>
              <a:rPr lang="en-US" altLang="en-US" sz="2400" dirty="0" smtClean="0">
                <a:solidFill>
                  <a:srgbClr val="CC0000"/>
                </a:solidFill>
              </a:rPr>
              <a:t>1</a:t>
            </a:r>
            <a:r>
              <a:rPr lang="en-US" altLang="en-US" sz="2400" dirty="0" smtClean="0"/>
              <a:t> port per device)</a:t>
            </a:r>
          </a:p>
          <a:p>
            <a:pPr lvl="2"/>
            <a:r>
              <a:rPr lang="en-US" altLang="en-US" sz="2400" dirty="0" smtClean="0"/>
              <a:t>Easy to install and reconfigure</a:t>
            </a:r>
          </a:p>
          <a:p>
            <a:pPr lvl="2"/>
            <a:r>
              <a:rPr lang="en-US" altLang="en-US" sz="2400" dirty="0" smtClean="0"/>
              <a:t>Less cabling</a:t>
            </a:r>
          </a:p>
          <a:p>
            <a:pPr lvl="2"/>
            <a:r>
              <a:rPr lang="en-US" altLang="en-US" sz="2400" dirty="0" smtClean="0"/>
              <a:t>Additions, moves, and deletions required one connection</a:t>
            </a:r>
          </a:p>
          <a:p>
            <a:pPr lvl="2"/>
            <a:r>
              <a:rPr lang="en-US" altLang="en-US" sz="2400" dirty="0" smtClean="0"/>
              <a:t>Robustness : one fail does not affect others</a:t>
            </a:r>
          </a:p>
          <a:p>
            <a:pPr lvl="2"/>
            <a:r>
              <a:rPr lang="en-US" altLang="en-US" sz="2400" dirty="0" smtClean="0"/>
              <a:t>Easy fault identification and fault isolation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395" y="1690688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50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 is interconnection of set of devices capable of communication. </a:t>
            </a:r>
          </a:p>
          <a:p>
            <a:r>
              <a:rPr lang="en-US" dirty="0" smtClean="0"/>
              <a:t>A device can be anything like a desktop computer, laptop, phone, tablets, smart watch and other smart devices. </a:t>
            </a:r>
          </a:p>
          <a:p>
            <a:r>
              <a:rPr lang="en-US" dirty="0" smtClean="0"/>
              <a:t>These devices are called hosts.</a:t>
            </a:r>
          </a:p>
          <a:p>
            <a:r>
              <a:rPr lang="en-US" dirty="0" smtClean="0"/>
              <a:t>Devices connecting two hosts (network devices) are also included in networking devices.  E.g. a switch, modem, router etc..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53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Star</a:t>
            </a:r>
          </a:p>
          <a:p>
            <a:pPr lvl="1"/>
            <a:r>
              <a:rPr lang="en-US" altLang="en-US" dirty="0" smtClean="0"/>
              <a:t>Disadvantages</a:t>
            </a:r>
          </a:p>
          <a:p>
            <a:pPr lvl="2"/>
            <a:r>
              <a:rPr lang="en-US" altLang="en-US" dirty="0" smtClean="0"/>
              <a:t>Dependency of the whole topology on one single point (hub)</a:t>
            </a:r>
          </a:p>
          <a:p>
            <a:pPr lvl="2"/>
            <a:r>
              <a:rPr lang="en-US" altLang="en-US" dirty="0" smtClean="0"/>
              <a:t>More cabling than other topologies ( ring or bus)</a:t>
            </a:r>
          </a:p>
          <a:p>
            <a:pPr lvl="2"/>
            <a:endParaRPr lang="en-US" altLang="en-US" dirty="0" smtClean="0"/>
          </a:p>
          <a:p>
            <a:r>
              <a:rPr lang="en-US" altLang="en-US" dirty="0"/>
              <a:t>Used in LAN</a:t>
            </a:r>
          </a:p>
          <a:p>
            <a:pPr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389" y="4413069"/>
            <a:ext cx="1190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78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Mesh</a:t>
            </a:r>
          </a:p>
          <a:p>
            <a:pPr lvl="1"/>
            <a:r>
              <a:rPr lang="en-GB" altLang="en-US" dirty="0" smtClean="0"/>
              <a:t>Every link is dedicated  point-to-point link</a:t>
            </a:r>
          </a:p>
          <a:p>
            <a:pPr lvl="1"/>
            <a:r>
              <a:rPr lang="en-GB" altLang="en-US" dirty="0" smtClean="0"/>
              <a:t>The term dedicated means that the link carries traffic only between the two devices it connects</a:t>
            </a:r>
          </a:p>
          <a:p>
            <a:pPr lvl="1"/>
            <a:endParaRPr lang="en-GB" altLang="en-US" dirty="0" smtClean="0"/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3959225"/>
            <a:ext cx="29876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789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Mesh</a:t>
            </a:r>
            <a:endParaRPr lang="en-GB" dirty="0"/>
          </a:p>
          <a:p>
            <a:pPr lvl="1">
              <a:defRPr/>
            </a:pPr>
            <a:r>
              <a:rPr lang="en-GB" dirty="0"/>
              <a:t>To link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GB" dirty="0"/>
              <a:t> devices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fully connected mesh has:</a:t>
            </a:r>
            <a:br>
              <a:rPr lang="en-GB" dirty="0"/>
            </a:br>
            <a:r>
              <a:rPr lang="en-GB" dirty="0"/>
              <a:t>	    </a:t>
            </a:r>
            <a:r>
              <a:rPr lang="en-GB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( n - 1) / 2</a:t>
            </a:r>
            <a:r>
              <a:rPr lang="en-GB" dirty="0"/>
              <a:t> physical channels (Full-Duplex)</a:t>
            </a:r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r>
              <a:rPr lang="en-GB" dirty="0"/>
              <a:t>Every Device on the network must have</a:t>
            </a:r>
            <a:br>
              <a:rPr lang="en-GB" dirty="0"/>
            </a:br>
            <a:r>
              <a:rPr lang="en-GB" dirty="0"/>
              <a:t>		 </a:t>
            </a:r>
            <a:r>
              <a:rPr lang="en-GB" b="1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- 1</a:t>
            </a:r>
            <a:r>
              <a:rPr lang="en-GB" dirty="0"/>
              <a:t> ports</a:t>
            </a:r>
          </a:p>
          <a:p>
            <a:pPr lvl="1"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6" descr="mesh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43" y="2609056"/>
            <a:ext cx="28194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139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Mesh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Advantages</a:t>
            </a:r>
          </a:p>
          <a:p>
            <a:pPr lvl="2"/>
            <a:r>
              <a:rPr lang="en-US" altLang="en-US" dirty="0" smtClean="0"/>
              <a:t>Each connection carry its own data load (no traffic problems)</a:t>
            </a:r>
          </a:p>
          <a:p>
            <a:pPr lvl="2"/>
            <a:r>
              <a:rPr lang="en-US" altLang="en-US" dirty="0" smtClean="0"/>
              <a:t>A mesh topology is robust</a:t>
            </a:r>
          </a:p>
          <a:p>
            <a:pPr lvl="2"/>
            <a:r>
              <a:rPr lang="en-US" altLang="en-US" dirty="0" smtClean="0"/>
              <a:t>Privacy or security</a:t>
            </a:r>
          </a:p>
          <a:p>
            <a:pPr lvl="2"/>
            <a:r>
              <a:rPr lang="en-US" altLang="en-US" dirty="0" smtClean="0"/>
              <a:t>Fault identification and fault isolation</a:t>
            </a:r>
          </a:p>
          <a:p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5" y="1825625"/>
            <a:ext cx="15335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063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Mesh: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Disadvantages</a:t>
            </a:r>
          </a:p>
          <a:p>
            <a:pPr lvl="2"/>
            <a:r>
              <a:rPr lang="en-US" altLang="en-US" dirty="0" smtClean="0"/>
              <a:t>Big amount of cabling</a:t>
            </a:r>
          </a:p>
          <a:p>
            <a:pPr lvl="2"/>
            <a:r>
              <a:rPr lang="en-US" altLang="en-US" dirty="0" smtClean="0"/>
              <a:t>Big number of I/O ports</a:t>
            </a:r>
          </a:p>
          <a:p>
            <a:pPr lvl="2"/>
            <a:r>
              <a:rPr lang="en-US" altLang="en-US" dirty="0" smtClean="0"/>
              <a:t>Installation and reconnection are difficult</a:t>
            </a:r>
          </a:p>
          <a:p>
            <a:pPr lvl="2"/>
            <a:r>
              <a:rPr lang="en-US" altLang="en-US" dirty="0" smtClean="0"/>
              <a:t>Sheer bulk of the wiring can be greater than the available space</a:t>
            </a:r>
          </a:p>
          <a:p>
            <a:pPr lvl="2"/>
            <a:r>
              <a:rPr lang="en-US" altLang="en-US" dirty="0" smtClean="0"/>
              <a:t>Hardware connect to each I/O could be expensive</a:t>
            </a:r>
            <a:endParaRPr lang="ar-SA" altLang="en-US" dirty="0" smtClean="0"/>
          </a:p>
          <a:p>
            <a:pPr lvl="2"/>
            <a:endParaRPr lang="ar-SA" altLang="en-US" dirty="0" smtClean="0"/>
          </a:p>
          <a:p>
            <a:r>
              <a:rPr lang="en-US" altLang="en-US" dirty="0"/>
              <a:t>Mesh topology is implemented in a limited fashion; e.g.,  as backbone of hybrid network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5" y="1690688"/>
            <a:ext cx="15335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666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Network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Hybrid Topology</a:t>
            </a:r>
          </a:p>
          <a:p>
            <a:pPr lvl="1"/>
            <a:r>
              <a:rPr lang="en-US" altLang="en-US" dirty="0" smtClean="0"/>
              <a:t>Example: having a main star topology with each branch connecting several stations in a bus topology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54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 of Networks: Internetworks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2520" cy="4351338"/>
          </a:xfrm>
        </p:spPr>
        <p:txBody>
          <a:bodyPr/>
          <a:lstStyle/>
          <a:p>
            <a:r>
              <a:rPr lang="en-US" dirty="0" smtClean="0"/>
              <a:t>Interconnection of Networks: Internetworks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49784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69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Computer Network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Goals </a:t>
            </a:r>
            <a:r>
              <a:rPr lang="en-US" dirty="0">
                <a:solidFill>
                  <a:srgbClr val="FF0000"/>
                </a:solidFill>
              </a:rPr>
              <a:t>of Computer Network: For Businesses, For </a:t>
            </a:r>
            <a:r>
              <a:rPr lang="en-US" dirty="0" smtClean="0">
                <a:solidFill>
                  <a:srgbClr val="FF0000"/>
                </a:solidFill>
              </a:rPr>
              <a:t>People</a:t>
            </a:r>
          </a:p>
          <a:p>
            <a:r>
              <a:rPr lang="en-US" dirty="0" smtClean="0"/>
              <a:t>Advantages </a:t>
            </a:r>
            <a:r>
              <a:rPr lang="en-US" dirty="0"/>
              <a:t>&amp; Disadvantages of Computer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Applications </a:t>
            </a:r>
            <a:r>
              <a:rPr lang="en-US" dirty="0"/>
              <a:t>of Computer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Components </a:t>
            </a:r>
            <a:r>
              <a:rPr lang="en-US" dirty="0"/>
              <a:t>of Computer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Network </a:t>
            </a:r>
            <a:r>
              <a:rPr lang="en-US" dirty="0"/>
              <a:t>Topologies. </a:t>
            </a:r>
          </a:p>
        </p:txBody>
      </p:sp>
    </p:spTree>
    <p:extLst>
      <p:ext uri="{BB962C8B-B14F-4D97-AF65-F5344CB8AC3E}">
        <p14:creationId xmlns:p14="http://schemas.microsoft.com/office/powerpoint/2010/main" val="58423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Goals of Computer Network: For Businesses, For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Connectivity</a:t>
            </a:r>
          </a:p>
          <a:p>
            <a:r>
              <a:rPr lang="en-US" dirty="0" smtClean="0"/>
              <a:t>Peer-to-peer communication</a:t>
            </a:r>
          </a:p>
          <a:p>
            <a:r>
              <a:rPr lang="en-US" dirty="0" smtClean="0"/>
              <a:t>Instant messaging</a:t>
            </a:r>
          </a:p>
          <a:p>
            <a:r>
              <a:rPr lang="en-US" dirty="0" smtClean="0"/>
              <a:t>Social networking</a:t>
            </a:r>
          </a:p>
          <a:p>
            <a:r>
              <a:rPr lang="en-US" dirty="0" smtClean="0"/>
              <a:t>IPTV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4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Goals of Computer Network: For Businesses, For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67594" cy="4351338"/>
          </a:xfrm>
        </p:spPr>
        <p:txBody>
          <a:bodyPr/>
          <a:lstStyle/>
          <a:p>
            <a:r>
              <a:rPr lang="en-US" dirty="0" smtClean="0"/>
              <a:t>Resource Sharing</a:t>
            </a:r>
          </a:p>
          <a:p>
            <a:r>
              <a:rPr lang="en-US" dirty="0" smtClean="0"/>
              <a:t>VPN</a:t>
            </a:r>
          </a:p>
          <a:p>
            <a:r>
              <a:rPr lang="en-US" dirty="0" smtClean="0"/>
              <a:t>IP telephony – Voice over IP (VOID)</a:t>
            </a:r>
          </a:p>
          <a:p>
            <a:r>
              <a:rPr lang="en-US" dirty="0" smtClean="0"/>
              <a:t>Desktop sharing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054528" y="1752600"/>
            <a:ext cx="798671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A network with two clients and one server.</a:t>
            </a:r>
            <a:endParaRPr lang="en-US" altLang="en-US" dirty="0"/>
          </a:p>
        </p:txBody>
      </p:sp>
      <p:pic>
        <p:nvPicPr>
          <p:cNvPr id="7" name="Picture 4" descr="1-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65" y="2505075"/>
            <a:ext cx="6724650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Goals of Computer Network: For Businesses, For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client-server model involves requests and replies.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2666683"/>
            <a:ext cx="8658225" cy="207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99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Computer Network</a:t>
            </a:r>
          </a:p>
          <a:p>
            <a:r>
              <a:rPr lang="en-US" dirty="0"/>
              <a:t>Goals of Computer Network: For Businesses, For People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Advantages &amp; Disadvantages of Computer Network</a:t>
            </a:r>
          </a:p>
          <a:p>
            <a:r>
              <a:rPr lang="en-US" dirty="0" smtClean="0"/>
              <a:t>Applications of Computer Network</a:t>
            </a:r>
          </a:p>
          <a:p>
            <a:r>
              <a:rPr lang="en-US" dirty="0" smtClean="0"/>
              <a:t>Components of Computer Network</a:t>
            </a:r>
          </a:p>
          <a:p>
            <a:r>
              <a:rPr lang="en-US" dirty="0" smtClean="0"/>
              <a:t>Types of Networks</a:t>
            </a:r>
          </a:p>
          <a:p>
            <a:r>
              <a:rPr lang="en-US" dirty="0" smtClean="0"/>
              <a:t>Network Topologies.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8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Advantages &amp; Disadvantages of Computer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/>
              <a:t>Advantages</a:t>
            </a:r>
          </a:p>
          <a:p>
            <a:pPr lvl="1" algn="just"/>
            <a:r>
              <a:rPr lang="en-US" sz="2800" b="1" dirty="0" smtClean="0"/>
              <a:t>File sharing</a:t>
            </a:r>
            <a:r>
              <a:rPr lang="en-US" dirty="0" smtClean="0"/>
              <a:t>: </a:t>
            </a:r>
            <a:r>
              <a:rPr lang="en-US" dirty="0"/>
              <a:t>network offer a quick and easy way to share files</a:t>
            </a:r>
            <a:r>
              <a:rPr lang="en-US" dirty="0" smtClean="0"/>
              <a:t>.</a:t>
            </a:r>
          </a:p>
          <a:p>
            <a:pPr lvl="1" algn="just"/>
            <a:r>
              <a:rPr lang="en-US" sz="2800" b="1" dirty="0" smtClean="0"/>
              <a:t>Security</a:t>
            </a:r>
            <a:r>
              <a:rPr lang="en-US" dirty="0" smtClean="0"/>
              <a:t> :  </a:t>
            </a:r>
            <a:r>
              <a:rPr lang="en-US" dirty="0"/>
              <a:t>Specific directories can be password protected to limit access to authorized users. Unauthorized person cannot access the </a:t>
            </a:r>
            <a:r>
              <a:rPr lang="en-US" dirty="0" smtClean="0"/>
              <a:t>data.</a:t>
            </a:r>
          </a:p>
          <a:p>
            <a:pPr lvl="1" algn="just"/>
            <a:r>
              <a:rPr lang="en-US" sz="2800" b="1" dirty="0" smtClean="0"/>
              <a:t>Resource sharing</a:t>
            </a:r>
            <a:r>
              <a:rPr lang="en-US" dirty="0" smtClean="0"/>
              <a:t>: </a:t>
            </a:r>
            <a:r>
              <a:rPr lang="en-US" dirty="0"/>
              <a:t>all computer network can </a:t>
            </a:r>
            <a:br>
              <a:rPr lang="en-US" dirty="0"/>
            </a:br>
            <a:r>
              <a:rPr lang="en-US" dirty="0"/>
              <a:t>share resources such as printer, fax, modems and scanners</a:t>
            </a:r>
            <a:r>
              <a:rPr lang="en-US" dirty="0" smtClean="0"/>
              <a:t>.</a:t>
            </a:r>
          </a:p>
          <a:p>
            <a:pPr lvl="1" algn="just"/>
            <a:r>
              <a:rPr lang="en-US" sz="2800" b="1" dirty="0" smtClean="0"/>
              <a:t>Communication</a:t>
            </a:r>
            <a:r>
              <a:rPr lang="en-US" dirty="0" smtClean="0"/>
              <a:t>: </a:t>
            </a:r>
            <a:r>
              <a:rPr lang="en-US" dirty="0"/>
              <a:t>User on network can communicate with each other via electronic mail over network system. When user connect with internet , network user communicate all around word via the network. </a:t>
            </a:r>
          </a:p>
        </p:txBody>
      </p:sp>
    </p:spTree>
    <p:extLst>
      <p:ext uri="{BB962C8B-B14F-4D97-AF65-F5344CB8AC3E}">
        <p14:creationId xmlns:p14="http://schemas.microsoft.com/office/powerpoint/2010/main" val="40029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1177</Words>
  <Application>Microsoft Office PowerPoint</Application>
  <PresentationFormat>Widescreen</PresentationFormat>
  <Paragraphs>230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Unit I – Basics of Computer Network</vt:lpstr>
      <vt:lpstr>Contents</vt:lpstr>
      <vt:lpstr>What is computer network?</vt:lpstr>
      <vt:lpstr>Contents</vt:lpstr>
      <vt:lpstr>Goals of Computer Network: For Businesses, For People</vt:lpstr>
      <vt:lpstr>Goals of Computer Network: For Businesses, For People</vt:lpstr>
      <vt:lpstr>Goals of Computer Network: For Businesses, For People</vt:lpstr>
      <vt:lpstr>Contents</vt:lpstr>
      <vt:lpstr>Advantages &amp; Disadvantages of Computer Network</vt:lpstr>
      <vt:lpstr>Advantages &amp; Disadvantages of Computer Network</vt:lpstr>
      <vt:lpstr>Contents</vt:lpstr>
      <vt:lpstr>Applications of Computer Network</vt:lpstr>
      <vt:lpstr>Contents</vt:lpstr>
      <vt:lpstr>Components of Computer Network</vt:lpstr>
      <vt:lpstr>Contents</vt:lpstr>
      <vt:lpstr>Types of Networks</vt:lpstr>
      <vt:lpstr>Types of Networks</vt:lpstr>
      <vt:lpstr>Types of Networks</vt:lpstr>
      <vt:lpstr>Types of Networks</vt:lpstr>
      <vt:lpstr>Types of Networks</vt:lpstr>
      <vt:lpstr>Contents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Network Topologies</vt:lpstr>
      <vt:lpstr>Interconnection of Networks: Internetworks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– Basics of Computer Network</dc:title>
  <dc:creator>f1cmpica-1</dc:creator>
  <cp:lastModifiedBy>f1cmpica-1</cp:lastModifiedBy>
  <cp:revision>10</cp:revision>
  <dcterms:created xsi:type="dcterms:W3CDTF">2019-11-29T04:47:43Z</dcterms:created>
  <dcterms:modified xsi:type="dcterms:W3CDTF">2019-11-29T06:31:11Z</dcterms:modified>
</cp:coreProperties>
</file>