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44"/>
  </p:notesMasterIdLst>
  <p:sldIdLst>
    <p:sldId id="256" r:id="rId2"/>
    <p:sldId id="300" r:id="rId3"/>
    <p:sldId id="301" r:id="rId4"/>
    <p:sldId id="302" r:id="rId5"/>
    <p:sldId id="303" r:id="rId6"/>
    <p:sldId id="257" r:id="rId7"/>
    <p:sldId id="258" r:id="rId8"/>
    <p:sldId id="259" r:id="rId9"/>
    <p:sldId id="260" r:id="rId10"/>
    <p:sldId id="261" r:id="rId11"/>
    <p:sldId id="310" r:id="rId12"/>
    <p:sldId id="339" r:id="rId13"/>
    <p:sldId id="311" r:id="rId14"/>
    <p:sldId id="340" r:id="rId15"/>
    <p:sldId id="312" r:id="rId16"/>
    <p:sldId id="313" r:id="rId17"/>
    <p:sldId id="341" r:id="rId18"/>
    <p:sldId id="314" r:id="rId19"/>
    <p:sldId id="315" r:id="rId20"/>
    <p:sldId id="316" r:id="rId21"/>
    <p:sldId id="317" r:id="rId22"/>
    <p:sldId id="318" r:id="rId23"/>
    <p:sldId id="319" r:id="rId24"/>
    <p:sldId id="342" r:id="rId25"/>
    <p:sldId id="327" r:id="rId26"/>
    <p:sldId id="320" r:id="rId27"/>
    <p:sldId id="321" r:id="rId28"/>
    <p:sldId id="322" r:id="rId29"/>
    <p:sldId id="323" r:id="rId30"/>
    <p:sldId id="324" r:id="rId31"/>
    <p:sldId id="328" r:id="rId32"/>
    <p:sldId id="276" r:id="rId33"/>
    <p:sldId id="277" r:id="rId34"/>
    <p:sldId id="278" r:id="rId35"/>
    <p:sldId id="279" r:id="rId36"/>
    <p:sldId id="280" r:id="rId37"/>
    <p:sldId id="281" r:id="rId38"/>
    <p:sldId id="282" r:id="rId39"/>
    <p:sldId id="283" r:id="rId40"/>
    <p:sldId id="284" r:id="rId41"/>
    <p:sldId id="285" r:id="rId42"/>
    <p:sldId id="28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18" autoAdjust="0"/>
  </p:normalViewPr>
  <p:slideViewPr>
    <p:cSldViewPr>
      <p:cViewPr varScale="1">
        <p:scale>
          <a:sx n="109" d="100"/>
          <a:sy n="109" d="100"/>
        </p:scale>
        <p:origin x="1674" y="108"/>
      </p:cViewPr>
      <p:guideLst>
        <p:guide orient="horz" pos="2160"/>
        <p:guide pos="2880"/>
      </p:guideLst>
    </p:cSldViewPr>
  </p:slideViewPr>
  <p:outlineViewPr>
    <p:cViewPr>
      <p:scale>
        <a:sx n="33" d="100"/>
        <a:sy n="33" d="100"/>
      </p:scale>
      <p:origin x="0" y="6433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07E9D-7A32-47E2-883E-D813198BA52A}" type="datetimeFigureOut">
              <a:rPr lang="en-US" smtClean="0"/>
              <a:t>9/3/2019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B4EFC-08E4-45AA-A12E-AE77FB44F93D}" type="slidenum">
              <a:rPr lang="en-US" smtClean="0"/>
              <a:t>‹#›</a:t>
            </a:fld>
            <a:endParaRPr lang="en-US"/>
          </a:p>
        </p:txBody>
      </p:sp>
    </p:spTree>
    <p:extLst>
      <p:ext uri="{BB962C8B-B14F-4D97-AF65-F5344CB8AC3E}">
        <p14:creationId xmlns:p14="http://schemas.microsoft.com/office/powerpoint/2010/main" val="1786638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74A13F-3C5B-4204-AD9C-A923D73A68C8}"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363513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74A13F-3C5B-4204-AD9C-A923D73A68C8}"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92604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74A13F-3C5B-4204-AD9C-A923D73A68C8}"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224473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74A13F-3C5B-4204-AD9C-A923D73A68C8}"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260818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74A13F-3C5B-4204-AD9C-A923D73A68C8}"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309696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74A13F-3C5B-4204-AD9C-A923D73A68C8}"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209625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74A13F-3C5B-4204-AD9C-A923D73A68C8}" type="datetimeFigureOut">
              <a:rPr lang="en-US" smtClean="0"/>
              <a:pPr/>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2341265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74A13F-3C5B-4204-AD9C-A923D73A68C8}" type="datetimeFigureOut">
              <a:rPr lang="en-US" smtClean="0"/>
              <a:pPr/>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186561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4A13F-3C5B-4204-AD9C-A923D73A68C8}" type="datetimeFigureOut">
              <a:rPr lang="en-US" smtClean="0"/>
              <a:pPr/>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203304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974A13F-3C5B-4204-AD9C-A923D73A68C8}"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425169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974A13F-3C5B-4204-AD9C-A923D73A68C8}"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174E-9516-4F46-AED9-D56D5EFA13D1}" type="slidenum">
              <a:rPr lang="en-US" smtClean="0"/>
              <a:pPr/>
              <a:t>‹#›</a:t>
            </a:fld>
            <a:endParaRPr lang="en-US"/>
          </a:p>
        </p:txBody>
      </p:sp>
    </p:spTree>
    <p:extLst>
      <p:ext uri="{BB962C8B-B14F-4D97-AF65-F5344CB8AC3E}">
        <p14:creationId xmlns:p14="http://schemas.microsoft.com/office/powerpoint/2010/main" val="1311230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974A13F-3C5B-4204-AD9C-A923D73A68C8}" type="datetimeFigureOut">
              <a:rPr lang="en-US" smtClean="0"/>
              <a:pPr/>
              <a:t>9/3/2019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41174E-9516-4F46-AED9-D56D5EFA13D1}" type="slidenum">
              <a:rPr lang="en-US" smtClean="0"/>
              <a:pPr/>
              <a:t>‹#›</a:t>
            </a:fld>
            <a:endParaRPr lang="en-US"/>
          </a:p>
        </p:txBody>
      </p:sp>
    </p:spTree>
    <p:extLst>
      <p:ext uri="{BB962C8B-B14F-4D97-AF65-F5344CB8AC3E}">
        <p14:creationId xmlns:p14="http://schemas.microsoft.com/office/powerpoint/2010/main" val="2631720862"/>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w3schools.com/tags/tag_doctype.as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w3schools.com/tags/tag_doctype.as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mn-lt"/>
              </a:rPr>
              <a:t>Unit-III</a:t>
            </a:r>
            <a:br>
              <a:rPr lang="en-US" sz="4800" dirty="0" smtClean="0">
                <a:latin typeface="+mn-lt"/>
              </a:rPr>
            </a:br>
            <a:r>
              <a:rPr lang="en-US" sz="4800" b="1" dirty="0" smtClean="0">
                <a:latin typeface="+mn-lt"/>
              </a:rPr>
              <a:t>Cascading </a:t>
            </a:r>
            <a:r>
              <a:rPr lang="en-US" sz="4800" b="1" dirty="0">
                <a:latin typeface="+mn-lt"/>
              </a:rPr>
              <a:t>Style </a:t>
            </a:r>
            <a:r>
              <a:rPr lang="en-US" sz="4800" b="1" dirty="0" smtClean="0">
                <a:latin typeface="+mn-lt"/>
              </a:rPr>
              <a:t>Sheets</a:t>
            </a:r>
            <a:r>
              <a:rPr lang="en-US" sz="4800" dirty="0">
                <a:latin typeface="+mn-lt"/>
              </a:rPr>
              <a:t/>
            </a:r>
            <a:br>
              <a:rPr lang="en-US" sz="4800" dirty="0">
                <a:latin typeface="+mn-lt"/>
              </a:rPr>
            </a:br>
            <a:endParaRPr lang="en-US" sz="4800" dirty="0">
              <a:latin typeface="+mn-lt"/>
            </a:endParaRPr>
          </a:p>
        </p:txBody>
      </p:sp>
      <p:sp>
        <p:nvSpPr>
          <p:cNvPr id="4" name="Subtitle 3"/>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501" y="762000"/>
            <a:ext cx="6798734" cy="761063"/>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CSS essentials</a:t>
            </a:r>
          </a:p>
        </p:txBody>
      </p:sp>
      <p:sp>
        <p:nvSpPr>
          <p:cNvPr id="3" name="Content Placeholder 2"/>
          <p:cNvSpPr>
            <a:spLocks noGrp="1"/>
          </p:cNvSpPr>
          <p:nvPr>
            <p:ph idx="1"/>
          </p:nvPr>
        </p:nvSpPr>
        <p:spPr>
          <a:xfrm>
            <a:off x="304800" y="1676400"/>
            <a:ext cx="8229600" cy="4724400"/>
          </a:xfrm>
        </p:spPr>
        <p:txBody>
          <a:bodyPr>
            <a:noAutofit/>
          </a:bodyPr>
          <a:lstStyle/>
          <a:p>
            <a:r>
              <a:rPr lang="en-US" sz="2000" b="1" dirty="0"/>
              <a:t>CSS Comments</a:t>
            </a:r>
          </a:p>
          <a:p>
            <a:pPr>
              <a:buNone/>
            </a:pPr>
            <a:r>
              <a:rPr lang="en-US" sz="2000" dirty="0" smtClean="0"/>
              <a:t>	Comments </a:t>
            </a:r>
            <a:r>
              <a:rPr lang="en-US" sz="2000" dirty="0"/>
              <a:t>are used to explain your code, and may help you when you edit the source code at a later date. Comments are ignored by browsers.</a:t>
            </a:r>
          </a:p>
          <a:p>
            <a:pPr>
              <a:buNone/>
            </a:pPr>
            <a:r>
              <a:rPr lang="en-US" sz="2000" dirty="0" smtClean="0"/>
              <a:t>	A </a:t>
            </a:r>
            <a:r>
              <a:rPr lang="en-US" sz="2000" dirty="0"/>
              <a:t>CSS comment begins with "/*", and ends with "*/", like this:</a:t>
            </a:r>
          </a:p>
          <a:p>
            <a:pPr>
              <a:buNone/>
            </a:pPr>
            <a:r>
              <a:rPr lang="en-US" sz="2000" dirty="0" smtClean="0"/>
              <a:t>              /*</a:t>
            </a:r>
            <a:r>
              <a:rPr lang="en-US" sz="2000" dirty="0"/>
              <a:t>This is a comment</a:t>
            </a:r>
            <a:r>
              <a:rPr lang="en-US" sz="2000" dirty="0" smtClean="0"/>
              <a:t>*/</a:t>
            </a:r>
          </a:p>
          <a:p>
            <a:pPr>
              <a:buNone/>
            </a:pPr>
            <a:r>
              <a:rPr lang="en-US" sz="2000" dirty="0"/>
              <a:t/>
            </a:r>
            <a:br>
              <a:rPr lang="en-US" sz="2000" dirty="0"/>
            </a:b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Insert CSS</a:t>
            </a:r>
          </a:p>
        </p:txBody>
      </p:sp>
      <p:sp>
        <p:nvSpPr>
          <p:cNvPr id="3" name="Content Placeholder 2"/>
          <p:cNvSpPr>
            <a:spLocks noGrp="1"/>
          </p:cNvSpPr>
          <p:nvPr>
            <p:ph idx="1"/>
          </p:nvPr>
        </p:nvSpPr>
        <p:spPr>
          <a:xfrm>
            <a:off x="457200" y="1295400"/>
            <a:ext cx="8153400" cy="5465618"/>
          </a:xfrm>
        </p:spPr>
        <p:txBody>
          <a:bodyPr>
            <a:noAutofit/>
          </a:bodyPr>
          <a:lstStyle/>
          <a:p>
            <a:r>
              <a:rPr lang="en-US" sz="2800" dirty="0" smtClean="0">
                <a:latin typeface="+mn-lt"/>
              </a:rPr>
              <a:t>There </a:t>
            </a:r>
            <a:r>
              <a:rPr lang="en-US" sz="2800" dirty="0">
                <a:latin typeface="+mn-lt"/>
              </a:rPr>
              <a:t>are three ways of inserting a style sheet:</a:t>
            </a:r>
          </a:p>
          <a:p>
            <a:pPr lvl="4"/>
            <a:r>
              <a:rPr lang="en-US" sz="2800" dirty="0">
                <a:latin typeface="+mn-lt"/>
              </a:rPr>
              <a:t>External style sheet</a:t>
            </a:r>
          </a:p>
          <a:p>
            <a:pPr lvl="4"/>
            <a:r>
              <a:rPr lang="en-US" sz="2800" dirty="0">
                <a:latin typeface="+mn-lt"/>
              </a:rPr>
              <a:t>Internal style sheet</a:t>
            </a:r>
          </a:p>
          <a:p>
            <a:pPr lvl="4"/>
            <a:r>
              <a:rPr lang="en-US" sz="2800" dirty="0">
                <a:latin typeface="+mn-lt"/>
              </a:rPr>
              <a:t>Inline </a:t>
            </a:r>
            <a:r>
              <a:rPr lang="en-US" sz="2800" dirty="0" smtClean="0">
                <a:latin typeface="+mn-lt"/>
              </a:rPr>
              <a:t>style</a:t>
            </a:r>
            <a:endParaRPr lang="en-US" sz="2800" dirty="0">
              <a:latin typeface="+mn-lt"/>
            </a:endParaRPr>
          </a:p>
        </p:txBody>
      </p:sp>
    </p:spTree>
    <p:extLst>
      <p:ext uri="{BB962C8B-B14F-4D97-AF65-F5344CB8AC3E}">
        <p14:creationId xmlns:p14="http://schemas.microsoft.com/office/powerpoint/2010/main" val="143664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a:effectLst/>
        </p:spPr>
        <p:txBody>
          <a:bodyPr vert="horz" lIns="91440" tIns="45720" rIns="91440" bIns="45720" rtlCol="0" anchor="ctr">
            <a:normAutofit/>
          </a:bodyPr>
          <a:lstStyle/>
          <a:p>
            <a:r>
              <a:rPr lang="en-US" sz="3200" b="1" dirty="0"/>
              <a:t>External Style Sheet</a:t>
            </a:r>
          </a:p>
        </p:txBody>
      </p:sp>
      <p:sp>
        <p:nvSpPr>
          <p:cNvPr id="3" name="Content Placeholder 2"/>
          <p:cNvSpPr>
            <a:spLocks noGrp="1"/>
          </p:cNvSpPr>
          <p:nvPr>
            <p:ph idx="1"/>
          </p:nvPr>
        </p:nvSpPr>
        <p:spPr>
          <a:xfrm>
            <a:off x="457200" y="1011382"/>
            <a:ext cx="8153400" cy="5465618"/>
          </a:xfrm>
        </p:spPr>
        <p:txBody>
          <a:bodyPr>
            <a:noAutofit/>
          </a:bodyPr>
          <a:lstStyle/>
          <a:p>
            <a:pPr algn="just">
              <a:buNone/>
            </a:pPr>
            <a:r>
              <a:rPr lang="en-US" sz="1600" dirty="0" smtClean="0">
                <a:latin typeface="+mn-lt"/>
              </a:rPr>
              <a:t>	An </a:t>
            </a:r>
            <a:r>
              <a:rPr lang="en-US" sz="1600" dirty="0">
                <a:latin typeface="+mn-lt"/>
              </a:rPr>
              <a:t>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a:p>
            <a:pPr>
              <a:buNone/>
            </a:pPr>
            <a:r>
              <a:rPr lang="en-US" sz="1600" dirty="0" smtClean="0">
                <a:latin typeface="+mn-lt"/>
              </a:rPr>
              <a:t>      </a:t>
            </a:r>
            <a:r>
              <a:rPr lang="en-US" sz="1600" b="1" dirty="0" smtClean="0">
                <a:latin typeface="+mn-lt"/>
              </a:rPr>
              <a:t>&lt;</a:t>
            </a:r>
            <a:r>
              <a:rPr lang="en-US" sz="1600" b="1" dirty="0">
                <a:latin typeface="+mn-lt"/>
              </a:rPr>
              <a:t>head&gt;</a:t>
            </a:r>
            <a:br>
              <a:rPr lang="en-US" sz="1600" b="1" dirty="0">
                <a:latin typeface="+mn-lt"/>
              </a:rPr>
            </a:br>
            <a:r>
              <a:rPr lang="en-US" sz="1600" b="1" dirty="0" smtClean="0">
                <a:latin typeface="+mn-lt"/>
              </a:rPr>
              <a:t>              &lt;</a:t>
            </a:r>
            <a:r>
              <a:rPr lang="en-US" sz="1600" b="1" dirty="0">
                <a:latin typeface="+mn-lt"/>
              </a:rPr>
              <a:t>link </a:t>
            </a:r>
            <a:r>
              <a:rPr lang="en-US" sz="1600" b="1" dirty="0" err="1">
                <a:latin typeface="+mn-lt"/>
              </a:rPr>
              <a:t>rel</a:t>
            </a:r>
            <a:r>
              <a:rPr lang="en-US" sz="1600" b="1" dirty="0">
                <a:latin typeface="+mn-lt"/>
              </a:rPr>
              <a:t>="stylesheet" type="text/</a:t>
            </a:r>
            <a:r>
              <a:rPr lang="en-US" sz="1600" b="1" dirty="0" err="1">
                <a:latin typeface="+mn-lt"/>
              </a:rPr>
              <a:t>css</a:t>
            </a:r>
            <a:r>
              <a:rPr lang="en-US" sz="1600" b="1" dirty="0">
                <a:latin typeface="+mn-lt"/>
              </a:rPr>
              <a:t>" </a:t>
            </a:r>
            <a:r>
              <a:rPr lang="en-US" sz="1600" b="1" dirty="0" err="1">
                <a:latin typeface="+mn-lt"/>
              </a:rPr>
              <a:t>href</a:t>
            </a:r>
            <a:r>
              <a:rPr lang="en-US" sz="1600" b="1" dirty="0">
                <a:latin typeface="+mn-lt"/>
              </a:rPr>
              <a:t>="mystyle.css"&gt;</a:t>
            </a:r>
            <a:br>
              <a:rPr lang="en-US" sz="1600" b="1" dirty="0">
                <a:latin typeface="+mn-lt"/>
              </a:rPr>
            </a:br>
            <a:r>
              <a:rPr lang="en-US" sz="1600" b="1" dirty="0">
                <a:latin typeface="+mn-lt"/>
              </a:rPr>
              <a:t>&lt;/head&gt;</a:t>
            </a:r>
          </a:p>
          <a:p>
            <a:pPr>
              <a:buNone/>
            </a:pPr>
            <a:r>
              <a:rPr lang="en-US" sz="1600" dirty="0" smtClean="0">
                <a:latin typeface="+mn-lt"/>
              </a:rPr>
              <a:t>	An </a:t>
            </a:r>
            <a:r>
              <a:rPr lang="en-US" sz="1600" dirty="0">
                <a:latin typeface="+mn-lt"/>
              </a:rPr>
              <a:t>external style sheet can be written in any text editor. The file should </a:t>
            </a:r>
            <a:r>
              <a:rPr lang="en-US" sz="1600" b="1" dirty="0">
                <a:latin typeface="+mn-lt"/>
              </a:rPr>
              <a:t>not contain any html tags. </a:t>
            </a:r>
            <a:r>
              <a:rPr lang="en-US" sz="1600" dirty="0">
                <a:latin typeface="+mn-lt"/>
              </a:rPr>
              <a:t>Your style sheet should be saved with a .</a:t>
            </a:r>
            <a:r>
              <a:rPr lang="en-US" sz="1600" dirty="0" err="1">
                <a:latin typeface="+mn-lt"/>
              </a:rPr>
              <a:t>css</a:t>
            </a:r>
            <a:r>
              <a:rPr lang="en-US" sz="1600" dirty="0">
                <a:latin typeface="+mn-lt"/>
              </a:rPr>
              <a:t> extension. An example of a style sheet file is shown below:</a:t>
            </a:r>
          </a:p>
          <a:p>
            <a:pPr>
              <a:buNone/>
            </a:pPr>
            <a:r>
              <a:rPr lang="en-US" sz="1600" dirty="0" smtClean="0">
                <a:latin typeface="+mn-lt"/>
              </a:rPr>
              <a:t>     </a:t>
            </a:r>
            <a:r>
              <a:rPr lang="en-US" sz="1600" dirty="0" err="1" smtClean="0">
                <a:latin typeface="+mn-lt"/>
              </a:rPr>
              <a:t>hr</a:t>
            </a:r>
            <a:r>
              <a:rPr lang="en-US" sz="1600" dirty="0" smtClean="0">
                <a:latin typeface="+mn-lt"/>
              </a:rPr>
              <a:t> {</a:t>
            </a:r>
            <a:r>
              <a:rPr lang="en-US" sz="1600" dirty="0">
                <a:latin typeface="+mn-lt"/>
              </a:rPr>
              <a:t>color</a:t>
            </a:r>
            <a:r>
              <a:rPr lang="en-US" sz="1600" dirty="0" smtClean="0">
                <a:latin typeface="+mn-lt"/>
              </a:rPr>
              <a:t>: sienna</a:t>
            </a:r>
            <a:r>
              <a:rPr lang="en-US" sz="1600" dirty="0">
                <a:latin typeface="+mn-lt"/>
              </a:rPr>
              <a:t>;}</a:t>
            </a:r>
            <a:br>
              <a:rPr lang="en-US" sz="1600" dirty="0">
                <a:latin typeface="+mn-lt"/>
              </a:rPr>
            </a:br>
            <a:r>
              <a:rPr lang="en-US" sz="1600" dirty="0" smtClean="0">
                <a:latin typeface="+mn-lt"/>
              </a:rPr>
              <a:t>p   {margin-left:10px</a:t>
            </a:r>
            <a:r>
              <a:rPr lang="en-US" sz="1600" dirty="0">
                <a:latin typeface="+mn-lt"/>
              </a:rPr>
              <a:t>;}</a:t>
            </a:r>
            <a:br>
              <a:rPr lang="en-US" sz="1600" dirty="0">
                <a:latin typeface="+mn-lt"/>
              </a:rPr>
            </a:br>
            <a:r>
              <a:rPr lang="en-US" sz="1600" dirty="0">
                <a:latin typeface="+mn-lt"/>
              </a:rPr>
              <a:t>body {background-image</a:t>
            </a:r>
            <a:r>
              <a:rPr lang="en-US" sz="1600" dirty="0" smtClean="0">
                <a:latin typeface="+mn-lt"/>
              </a:rPr>
              <a:t>: </a:t>
            </a:r>
            <a:r>
              <a:rPr lang="en-US" sz="1600" dirty="0" err="1" smtClean="0">
                <a:latin typeface="+mn-lt"/>
              </a:rPr>
              <a:t>url</a:t>
            </a:r>
            <a:r>
              <a:rPr lang="en-US" sz="1600" dirty="0">
                <a:latin typeface="+mn-lt"/>
              </a:rPr>
              <a:t>("images/back40.gif");}</a:t>
            </a:r>
          </a:p>
          <a:p>
            <a:pPr>
              <a:buNone/>
            </a:pPr>
            <a:r>
              <a:rPr lang="en-US" sz="1600" dirty="0" smtClean="0">
                <a:latin typeface="+mn-lt"/>
              </a:rPr>
              <a:t/>
            </a:r>
            <a:br>
              <a:rPr lang="en-US" sz="1600" dirty="0" smtClean="0">
                <a:latin typeface="+mn-lt"/>
              </a:rPr>
            </a:br>
            <a:r>
              <a:rPr lang="en-US" sz="1600" b="1" dirty="0">
                <a:latin typeface="+mn-lt"/>
              </a:rPr>
              <a:t>Do not add a space between the property value and the unit </a:t>
            </a:r>
            <a:endParaRPr lang="en-US" sz="1600" b="1" dirty="0" smtClean="0">
              <a:latin typeface="+mn-lt"/>
            </a:endParaRPr>
          </a:p>
          <a:p>
            <a:pPr>
              <a:buNone/>
            </a:pPr>
            <a:r>
              <a:rPr lang="en-US" sz="1600" b="1" dirty="0" smtClean="0">
                <a:latin typeface="+mn-lt"/>
              </a:rPr>
              <a:t>     (</a:t>
            </a:r>
            <a:r>
              <a:rPr lang="en-US" sz="1600" b="1" dirty="0">
                <a:latin typeface="+mn-lt"/>
              </a:rPr>
              <a:t>such as margin-left:20 </a:t>
            </a:r>
            <a:r>
              <a:rPr lang="en-US" sz="1600" b="1" dirty="0" err="1">
                <a:latin typeface="+mn-lt"/>
              </a:rPr>
              <a:t>px</a:t>
            </a:r>
            <a:r>
              <a:rPr lang="en-US" sz="1600" b="1" dirty="0">
                <a:latin typeface="+mn-lt"/>
              </a:rPr>
              <a:t>). The correct way is: </a:t>
            </a:r>
            <a:r>
              <a:rPr lang="en-US" sz="1600" b="1" dirty="0" smtClean="0">
                <a:latin typeface="+mn-lt"/>
              </a:rPr>
              <a:t>margin-left:20px;</a:t>
            </a:r>
            <a:endParaRPr lang="en-US" sz="1600" b="1" dirty="0">
              <a:latin typeface="+mn-lt"/>
            </a:endParaRPr>
          </a:p>
        </p:txBody>
      </p:sp>
    </p:spTree>
    <p:extLst>
      <p:ext uri="{BB962C8B-B14F-4D97-AF65-F5344CB8AC3E}">
        <p14:creationId xmlns:p14="http://schemas.microsoft.com/office/powerpoint/2010/main" val="333423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81000"/>
            <a:ext cx="8229600" cy="609600"/>
          </a:xfrm>
          <a:effectLst/>
        </p:spPr>
        <p:txBody>
          <a:bodyPr vert="horz" lIns="91440" tIns="45720" rIns="91440" bIns="45720" rtlCol="0" anchor="ctr">
            <a:normAutofit/>
          </a:bodyPr>
          <a:lstStyle/>
          <a:p>
            <a:r>
              <a:rPr lang="en-US" sz="3200" b="1" dirty="0" smtClean="0"/>
              <a:t>External </a:t>
            </a:r>
            <a:r>
              <a:rPr lang="en-US" sz="3200" b="1" dirty="0"/>
              <a:t>Style Sheet</a:t>
            </a:r>
          </a:p>
        </p:txBody>
      </p:sp>
      <p:sp>
        <p:nvSpPr>
          <p:cNvPr id="3" name="Content Placeholder 2"/>
          <p:cNvSpPr>
            <a:spLocks noGrp="1"/>
          </p:cNvSpPr>
          <p:nvPr>
            <p:ph idx="1"/>
          </p:nvPr>
        </p:nvSpPr>
        <p:spPr>
          <a:xfrm>
            <a:off x="228600" y="990600"/>
            <a:ext cx="8686800" cy="5638800"/>
          </a:xfrm>
        </p:spPr>
        <p:txBody>
          <a:bodyPr>
            <a:normAutofit/>
          </a:bodyPr>
          <a:lstStyle/>
          <a:p>
            <a:pPr algn="just">
              <a:buNone/>
            </a:pPr>
            <a:r>
              <a:rPr lang="en-US" sz="2000" dirty="0" smtClean="0">
                <a:latin typeface="+mn-lt"/>
              </a:rPr>
              <a:t>	An </a:t>
            </a:r>
            <a:r>
              <a:rPr lang="en-US" sz="2000" dirty="0">
                <a:latin typeface="+mn-lt"/>
              </a:rPr>
              <a:t>internal style sheet should be used when a single document has a unique style. You define internal styles in the head section of an HTML page, by using the &lt;style&gt; tag, like this:</a:t>
            </a:r>
          </a:p>
          <a:p>
            <a:pPr>
              <a:buNone/>
            </a:pPr>
            <a:r>
              <a:rPr lang="en-US" sz="2000" b="1" dirty="0" smtClean="0">
                <a:latin typeface="+mn-lt"/>
              </a:rPr>
              <a:t>    &lt;</a:t>
            </a:r>
            <a:r>
              <a:rPr lang="en-US" sz="2000" b="1" dirty="0">
                <a:latin typeface="+mn-lt"/>
              </a:rPr>
              <a:t>head&gt;</a:t>
            </a:r>
            <a:br>
              <a:rPr lang="en-US" sz="2000" b="1" dirty="0">
                <a:latin typeface="+mn-lt"/>
              </a:rPr>
            </a:br>
            <a:r>
              <a:rPr lang="en-US" sz="2000" b="1" dirty="0" smtClean="0">
                <a:latin typeface="+mn-lt"/>
              </a:rPr>
              <a:t>        &lt;</a:t>
            </a:r>
            <a:r>
              <a:rPr lang="en-US" sz="2000" b="1" dirty="0">
                <a:latin typeface="+mn-lt"/>
              </a:rPr>
              <a:t>style&gt;</a:t>
            </a:r>
            <a:br>
              <a:rPr lang="en-US" sz="2000" b="1" dirty="0">
                <a:latin typeface="+mn-lt"/>
              </a:rPr>
            </a:br>
            <a:r>
              <a:rPr lang="en-US" sz="2000" b="1" dirty="0" smtClean="0">
                <a:latin typeface="+mn-lt"/>
              </a:rPr>
              <a:t>                                  </a:t>
            </a:r>
            <a:r>
              <a:rPr lang="en-US" sz="2000" b="1" dirty="0" err="1" smtClean="0">
                <a:latin typeface="+mn-lt"/>
              </a:rPr>
              <a:t>hr</a:t>
            </a:r>
            <a:r>
              <a:rPr lang="en-US" sz="2000" b="1" dirty="0" smtClean="0">
                <a:latin typeface="+mn-lt"/>
              </a:rPr>
              <a:t> </a:t>
            </a:r>
            <a:r>
              <a:rPr lang="en-US" sz="2000" b="1" dirty="0">
                <a:latin typeface="+mn-lt"/>
              </a:rPr>
              <a:t>{</a:t>
            </a:r>
            <a:r>
              <a:rPr lang="en-US" sz="2000" b="1" dirty="0" err="1">
                <a:latin typeface="+mn-lt"/>
              </a:rPr>
              <a:t>color:sienna</a:t>
            </a:r>
            <a:r>
              <a:rPr lang="en-US" sz="2000" b="1" dirty="0">
                <a:latin typeface="+mn-lt"/>
              </a:rPr>
              <a:t>;}</a:t>
            </a:r>
            <a:br>
              <a:rPr lang="en-US" sz="2000" b="1" dirty="0">
                <a:latin typeface="+mn-lt"/>
              </a:rPr>
            </a:br>
            <a:r>
              <a:rPr lang="en-US" sz="2000" b="1" dirty="0" smtClean="0">
                <a:latin typeface="+mn-lt"/>
              </a:rPr>
              <a:t>                                  p </a:t>
            </a:r>
            <a:r>
              <a:rPr lang="en-US" sz="2000" b="1" dirty="0">
                <a:latin typeface="+mn-lt"/>
              </a:rPr>
              <a:t>{margin-left:20px;}</a:t>
            </a:r>
            <a:br>
              <a:rPr lang="en-US" sz="2000" b="1" dirty="0">
                <a:latin typeface="+mn-lt"/>
              </a:rPr>
            </a:br>
            <a:r>
              <a:rPr lang="en-US" sz="2000" b="1" dirty="0" smtClean="0">
                <a:latin typeface="+mn-lt"/>
              </a:rPr>
              <a:t>                                  body </a:t>
            </a:r>
            <a:r>
              <a:rPr lang="en-US" sz="2000" b="1" dirty="0">
                <a:latin typeface="+mn-lt"/>
              </a:rPr>
              <a:t>{</a:t>
            </a:r>
            <a:r>
              <a:rPr lang="en-US" sz="2000" b="1" dirty="0" err="1">
                <a:latin typeface="+mn-lt"/>
              </a:rPr>
              <a:t>background-image:url</a:t>
            </a:r>
            <a:r>
              <a:rPr lang="en-US" sz="2000" b="1" dirty="0">
                <a:latin typeface="+mn-lt"/>
              </a:rPr>
              <a:t>("images/back40.gif");}</a:t>
            </a:r>
            <a:br>
              <a:rPr lang="en-US" sz="2000" b="1" dirty="0">
                <a:latin typeface="+mn-lt"/>
              </a:rPr>
            </a:br>
            <a:r>
              <a:rPr lang="en-US" sz="2000" b="1" dirty="0" smtClean="0">
                <a:latin typeface="+mn-lt"/>
              </a:rPr>
              <a:t>       &lt;/</a:t>
            </a:r>
            <a:r>
              <a:rPr lang="en-US" sz="2000" b="1" dirty="0">
                <a:latin typeface="+mn-lt"/>
              </a:rPr>
              <a:t>style&gt;</a:t>
            </a:r>
            <a:br>
              <a:rPr lang="en-US" sz="2000" b="1" dirty="0">
                <a:latin typeface="+mn-lt"/>
              </a:rPr>
            </a:br>
            <a:r>
              <a:rPr lang="en-US" sz="2000" b="1" dirty="0">
                <a:latin typeface="+mn-lt"/>
              </a:rPr>
              <a:t>&lt;/head&gt;</a:t>
            </a:r>
          </a:p>
          <a:p>
            <a:endParaRPr lang="en-US" sz="2000" dirty="0">
              <a:latin typeface="+mn-lt"/>
            </a:endParaRPr>
          </a:p>
        </p:txBody>
      </p:sp>
    </p:spTree>
    <p:extLst>
      <p:ext uri="{BB962C8B-B14F-4D97-AF65-F5344CB8AC3E}">
        <p14:creationId xmlns:p14="http://schemas.microsoft.com/office/powerpoint/2010/main" val="677690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81000"/>
            <a:ext cx="8229600" cy="609600"/>
          </a:xfrm>
          <a:effectLst/>
        </p:spPr>
        <p:txBody>
          <a:bodyPr vert="horz" lIns="91440" tIns="45720" rIns="91440" bIns="45720" rtlCol="0" anchor="ctr">
            <a:normAutofit/>
          </a:bodyPr>
          <a:lstStyle/>
          <a:p>
            <a:r>
              <a:rPr lang="en-US" sz="3200" b="1" dirty="0"/>
              <a:t>I</a:t>
            </a:r>
            <a:r>
              <a:rPr lang="en-US" sz="3200" b="1" dirty="0" smtClean="0"/>
              <a:t>nline Style</a:t>
            </a:r>
            <a:endParaRPr lang="en-US" sz="3200" b="1" dirty="0"/>
          </a:p>
        </p:txBody>
      </p:sp>
      <p:sp>
        <p:nvSpPr>
          <p:cNvPr id="3" name="Content Placeholder 2"/>
          <p:cNvSpPr>
            <a:spLocks noGrp="1"/>
          </p:cNvSpPr>
          <p:nvPr>
            <p:ph idx="1"/>
          </p:nvPr>
        </p:nvSpPr>
        <p:spPr>
          <a:xfrm>
            <a:off x="228600" y="990600"/>
            <a:ext cx="8686800" cy="5638800"/>
          </a:xfrm>
        </p:spPr>
        <p:txBody>
          <a:bodyPr>
            <a:normAutofit/>
          </a:bodyPr>
          <a:lstStyle/>
          <a:p>
            <a:pPr algn="just">
              <a:buNone/>
            </a:pPr>
            <a:r>
              <a:rPr lang="en-US" sz="2000" dirty="0" smtClean="0">
                <a:latin typeface="+mn-lt"/>
              </a:rPr>
              <a:t>	</a:t>
            </a:r>
            <a:r>
              <a:rPr lang="en-US" sz="2000" b="1" dirty="0" smtClean="0">
                <a:latin typeface="+mn-lt"/>
              </a:rPr>
              <a:t>Inline </a:t>
            </a:r>
            <a:r>
              <a:rPr lang="en-US" sz="2000" b="1" dirty="0">
                <a:latin typeface="+mn-lt"/>
              </a:rPr>
              <a:t>Styles</a:t>
            </a:r>
          </a:p>
          <a:p>
            <a:pPr algn="just"/>
            <a:r>
              <a:rPr lang="en-US" sz="2000" dirty="0">
                <a:latin typeface="+mn-lt"/>
              </a:rPr>
              <a:t>An inline style loses many of the advantages of style sheets by mixing content with presentation. </a:t>
            </a:r>
          </a:p>
          <a:p>
            <a:pPr algn="just"/>
            <a:r>
              <a:rPr lang="en-US" sz="2000" dirty="0">
                <a:latin typeface="+mn-lt"/>
              </a:rPr>
              <a:t>To use inline styles you use the style attribute in the relevant tag. The style attribute can contain any CSS property. The example shows how to change the color and the left margin of a paragraph:</a:t>
            </a:r>
          </a:p>
          <a:p>
            <a:pPr>
              <a:buNone/>
            </a:pPr>
            <a:r>
              <a:rPr lang="en-US" sz="2000" dirty="0" smtClean="0">
                <a:latin typeface="+mn-lt"/>
              </a:rPr>
              <a:t>	&lt;</a:t>
            </a:r>
            <a:r>
              <a:rPr lang="en-US" sz="2000" dirty="0">
                <a:latin typeface="+mn-lt"/>
              </a:rPr>
              <a:t>p style</a:t>
            </a:r>
            <a:r>
              <a:rPr lang="en-US" sz="2000" dirty="0" smtClean="0">
                <a:latin typeface="+mn-lt"/>
              </a:rPr>
              <a:t>="margin-left:40px</a:t>
            </a:r>
            <a:r>
              <a:rPr lang="en-US" sz="2000" dirty="0">
                <a:latin typeface="+mn-lt"/>
              </a:rPr>
              <a:t>;"&gt;This is a paragraph.&lt;/p&gt;</a:t>
            </a:r>
          </a:p>
          <a:p>
            <a:endParaRPr lang="en-US" sz="2000" dirty="0">
              <a:latin typeface="+mn-lt"/>
            </a:endParaRPr>
          </a:p>
        </p:txBody>
      </p:sp>
    </p:spTree>
    <p:extLst>
      <p:ext uri="{BB962C8B-B14F-4D97-AF65-F5344CB8AC3E}">
        <p14:creationId xmlns:p14="http://schemas.microsoft.com/office/powerpoint/2010/main" val="1492870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81000"/>
            <a:ext cx="8229600" cy="609600"/>
          </a:xfrm>
          <a:effectLst/>
        </p:spPr>
        <p:txBody>
          <a:bodyPr vert="horz" lIns="91440" tIns="45720" rIns="91440" bIns="45720" rtlCol="0" anchor="ctr">
            <a:normAutofit/>
          </a:bodyPr>
          <a:lstStyle/>
          <a:p>
            <a:r>
              <a:rPr lang="en-US" sz="3200" b="1" dirty="0"/>
              <a:t>M</a:t>
            </a:r>
            <a:r>
              <a:rPr lang="en-US" sz="3200" b="1" dirty="0" smtClean="0"/>
              <a:t>ultiple Styles</a:t>
            </a:r>
            <a:endParaRPr lang="en-US" sz="3200" b="1" dirty="0"/>
          </a:p>
        </p:txBody>
      </p:sp>
      <p:sp>
        <p:nvSpPr>
          <p:cNvPr id="3" name="Content Placeholder 2"/>
          <p:cNvSpPr>
            <a:spLocks noGrp="1"/>
          </p:cNvSpPr>
          <p:nvPr>
            <p:ph idx="1"/>
          </p:nvPr>
        </p:nvSpPr>
        <p:spPr>
          <a:xfrm>
            <a:off x="381000" y="990600"/>
            <a:ext cx="8305800" cy="5638800"/>
          </a:xfrm>
        </p:spPr>
        <p:txBody>
          <a:bodyPr>
            <a:noAutofit/>
          </a:bodyPr>
          <a:lstStyle/>
          <a:p>
            <a:pPr algn="just">
              <a:buNone/>
            </a:pPr>
            <a:r>
              <a:rPr lang="en-US" sz="1400" dirty="0" smtClean="0">
                <a:latin typeface="+mn-lt"/>
              </a:rPr>
              <a:t>If </a:t>
            </a:r>
            <a:r>
              <a:rPr lang="en-US" sz="1400" dirty="0">
                <a:latin typeface="+mn-lt"/>
              </a:rPr>
              <a:t>some properties have been set for the same selector in different style sheets, the values will be inherited from the more specific style sheet. </a:t>
            </a:r>
          </a:p>
          <a:p>
            <a:pPr>
              <a:buNone/>
            </a:pPr>
            <a:r>
              <a:rPr lang="en-US" sz="1400" dirty="0">
                <a:latin typeface="+mn-lt"/>
              </a:rPr>
              <a:t>For example, an external style sheet has these properties for the h3 selector:</a:t>
            </a:r>
          </a:p>
          <a:p>
            <a:pPr>
              <a:buNone/>
            </a:pPr>
            <a:r>
              <a:rPr lang="en-US" sz="1400" dirty="0">
                <a:latin typeface="+mn-lt"/>
              </a:rPr>
              <a:t>h3</a:t>
            </a:r>
            <a:br>
              <a:rPr lang="en-US" sz="1400" dirty="0">
                <a:latin typeface="+mn-lt"/>
              </a:rPr>
            </a:br>
            <a:r>
              <a:rPr lang="en-US" sz="1400" dirty="0">
                <a:latin typeface="+mn-lt"/>
              </a:rPr>
              <a:t>{</a:t>
            </a:r>
            <a:br>
              <a:rPr lang="en-US" sz="1400" dirty="0">
                <a:latin typeface="+mn-lt"/>
              </a:rPr>
            </a:br>
            <a:r>
              <a:rPr lang="en-US" sz="1400" dirty="0" err="1">
                <a:latin typeface="+mn-lt"/>
              </a:rPr>
              <a:t>color:red</a:t>
            </a:r>
            <a:r>
              <a:rPr lang="en-US" sz="1400" dirty="0"/>
              <a:t>; </a:t>
            </a:r>
            <a:r>
              <a:rPr lang="en-US" sz="1400" dirty="0" smtClean="0"/>
              <a:t>    </a:t>
            </a:r>
            <a:r>
              <a:rPr lang="en-US" sz="1400" dirty="0" err="1" smtClean="0"/>
              <a:t>text-align:left</a:t>
            </a:r>
            <a:r>
              <a:rPr lang="en-US" sz="1400" dirty="0" smtClean="0"/>
              <a:t>;      font-size:8pt;  }</a:t>
            </a:r>
            <a:r>
              <a:rPr lang="en-US" sz="1400" dirty="0"/>
              <a:t/>
            </a:r>
            <a:br>
              <a:rPr lang="en-US" sz="1400" dirty="0"/>
            </a:br>
            <a:endParaRPr lang="en-US" sz="1400" dirty="0" smtClean="0"/>
          </a:p>
          <a:p>
            <a:pPr>
              <a:buNone/>
            </a:pPr>
            <a:r>
              <a:rPr lang="en-US" sz="1400" dirty="0" smtClean="0">
                <a:latin typeface="+mn-lt"/>
              </a:rPr>
              <a:t>And </a:t>
            </a:r>
            <a:r>
              <a:rPr lang="en-US" sz="1400" dirty="0">
                <a:latin typeface="+mn-lt"/>
              </a:rPr>
              <a:t>an internal style sheet has these properties for the h3 selector:</a:t>
            </a:r>
          </a:p>
          <a:p>
            <a:pPr>
              <a:buNone/>
            </a:pPr>
            <a:r>
              <a:rPr lang="en-US" sz="1400" dirty="0">
                <a:latin typeface="+mn-lt"/>
              </a:rPr>
              <a:t>h3</a:t>
            </a:r>
            <a:br>
              <a:rPr lang="en-US" sz="1400" dirty="0">
                <a:latin typeface="+mn-lt"/>
              </a:rPr>
            </a:br>
            <a:r>
              <a:rPr lang="en-US" sz="1400" dirty="0">
                <a:latin typeface="+mn-lt"/>
              </a:rPr>
              <a:t>{</a:t>
            </a:r>
            <a:br>
              <a:rPr lang="en-US" sz="1400" dirty="0">
                <a:latin typeface="+mn-lt"/>
              </a:rPr>
            </a:br>
            <a:r>
              <a:rPr lang="en-US" sz="1400" dirty="0" err="1">
                <a:latin typeface="+mn-lt"/>
              </a:rPr>
              <a:t>text-align:right</a:t>
            </a:r>
            <a:r>
              <a:rPr lang="en-US" sz="1400" dirty="0"/>
              <a:t>; </a:t>
            </a:r>
            <a:r>
              <a:rPr lang="en-US" sz="1400" dirty="0" smtClean="0"/>
              <a:t>   font-size:20pt;   </a:t>
            </a:r>
          </a:p>
          <a:p>
            <a:pPr>
              <a:buNone/>
            </a:pPr>
            <a:r>
              <a:rPr lang="en-US" sz="1400" dirty="0"/>
              <a:t> </a:t>
            </a:r>
            <a:r>
              <a:rPr lang="en-US" sz="1400" dirty="0" smtClean="0"/>
              <a:t>  }</a:t>
            </a:r>
          </a:p>
          <a:p>
            <a:pPr>
              <a:buNone/>
            </a:pPr>
            <a:r>
              <a:rPr lang="en-US" sz="1400" dirty="0">
                <a:latin typeface="+mn-lt"/>
              </a:rPr>
              <a:t/>
            </a:r>
            <a:br>
              <a:rPr lang="en-US" sz="1400" dirty="0">
                <a:latin typeface="+mn-lt"/>
              </a:rPr>
            </a:br>
            <a:r>
              <a:rPr lang="en-US" sz="1400" b="1" dirty="0" smtClean="0">
                <a:latin typeface="+mn-lt"/>
              </a:rPr>
              <a:t>If </a:t>
            </a:r>
            <a:r>
              <a:rPr lang="en-US" sz="1400" b="1" dirty="0">
                <a:latin typeface="+mn-lt"/>
              </a:rPr>
              <a:t>the page with the internal style sheet also links to the external style sheet the properties for h3 will be:</a:t>
            </a:r>
          </a:p>
          <a:p>
            <a:pPr>
              <a:buNone/>
            </a:pPr>
            <a:r>
              <a:rPr lang="en-US" sz="1400" b="1" dirty="0" smtClean="0">
                <a:latin typeface="+mn-lt"/>
              </a:rPr>
              <a:t>	</a:t>
            </a:r>
            <a:r>
              <a:rPr lang="en-US" sz="1400" b="1" dirty="0" err="1" smtClean="0">
                <a:latin typeface="+mn-lt"/>
              </a:rPr>
              <a:t>color:red</a:t>
            </a:r>
            <a:r>
              <a:rPr lang="en-US" sz="1400" b="1" dirty="0">
                <a:latin typeface="+mn-lt"/>
              </a:rPr>
              <a:t>;</a:t>
            </a:r>
            <a:br>
              <a:rPr lang="en-US" sz="1400" b="1" dirty="0">
                <a:latin typeface="+mn-lt"/>
              </a:rPr>
            </a:br>
            <a:r>
              <a:rPr lang="en-US" sz="1400" b="1" dirty="0" err="1">
                <a:latin typeface="+mn-lt"/>
              </a:rPr>
              <a:t>text-align:right</a:t>
            </a:r>
            <a:r>
              <a:rPr lang="en-US" sz="1400" b="1" dirty="0">
                <a:latin typeface="+mn-lt"/>
              </a:rPr>
              <a:t>;</a:t>
            </a:r>
            <a:br>
              <a:rPr lang="en-US" sz="1400" b="1" dirty="0">
                <a:latin typeface="+mn-lt"/>
              </a:rPr>
            </a:br>
            <a:r>
              <a:rPr lang="en-US" sz="1400" b="1" dirty="0">
                <a:latin typeface="+mn-lt"/>
              </a:rPr>
              <a:t>font-size:20pt;</a:t>
            </a:r>
          </a:p>
          <a:p>
            <a:pPr>
              <a:buNone/>
            </a:pPr>
            <a:r>
              <a:rPr lang="en-US" sz="1400" dirty="0" smtClean="0">
                <a:latin typeface="+mn-lt"/>
              </a:rPr>
              <a:t>    The </a:t>
            </a:r>
            <a:r>
              <a:rPr lang="en-US" sz="1400" dirty="0">
                <a:latin typeface="+mn-lt"/>
              </a:rPr>
              <a:t>color is inherited from the external style sheet and the text-alignment and the font-size is replaced by the internal style sheet</a:t>
            </a:r>
            <a:r>
              <a:rPr lang="en-US" sz="1400" dirty="0" smtClean="0">
                <a:latin typeface="+mn-lt"/>
              </a:rPr>
              <a:t>.</a:t>
            </a:r>
            <a:br>
              <a:rPr lang="en-US" sz="1400" dirty="0" smtClean="0">
                <a:latin typeface="+mn-lt"/>
              </a:rPr>
            </a:br>
            <a:endParaRPr lang="en-US" sz="1400" dirty="0">
              <a:latin typeface="+mn-lt"/>
            </a:endParaRPr>
          </a:p>
        </p:txBody>
      </p:sp>
    </p:spTree>
    <p:extLst>
      <p:ext uri="{BB962C8B-B14F-4D97-AF65-F5344CB8AC3E}">
        <p14:creationId xmlns:p14="http://schemas.microsoft.com/office/powerpoint/2010/main" val="3665637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431823" cy="3033346"/>
          </a:xfrm>
        </p:spPr>
        <p:txBody>
          <a:bodyPr>
            <a:normAutofit/>
          </a:bodyPr>
          <a:lstStyle/>
          <a:p>
            <a:pPr marL="0" indent="0">
              <a:buNone/>
            </a:pPr>
            <a:r>
              <a:rPr lang="en-US" sz="2000" dirty="0">
                <a:latin typeface="+mn-lt"/>
              </a:rPr>
              <a:t>Multiple Styles Will Cascade into One</a:t>
            </a:r>
          </a:p>
          <a:p>
            <a:pPr>
              <a:buNone/>
            </a:pPr>
            <a:r>
              <a:rPr lang="en-US" sz="2000" b="1" dirty="0">
                <a:latin typeface="+mn-lt"/>
              </a:rPr>
              <a:t>Styles can be specified:</a:t>
            </a:r>
          </a:p>
          <a:p>
            <a:r>
              <a:rPr lang="en-US" sz="2000" dirty="0">
                <a:latin typeface="+mn-lt"/>
              </a:rPr>
              <a:t>inside an HTML element</a:t>
            </a:r>
          </a:p>
          <a:p>
            <a:r>
              <a:rPr lang="en-US" sz="2000" dirty="0">
                <a:latin typeface="+mn-lt"/>
              </a:rPr>
              <a:t>inside the head section of an HTML page</a:t>
            </a:r>
          </a:p>
          <a:p>
            <a:r>
              <a:rPr lang="en-US" sz="2000" dirty="0">
                <a:latin typeface="+mn-lt"/>
              </a:rPr>
              <a:t>in an external CSS file</a:t>
            </a:r>
          </a:p>
          <a:p>
            <a:pPr>
              <a:buNone/>
            </a:pPr>
            <a:endParaRPr lang="en-US" sz="2000" dirty="0" smtClean="0">
              <a:latin typeface="+mn-lt"/>
            </a:endParaRPr>
          </a:p>
          <a:p>
            <a:pPr>
              <a:buNone/>
            </a:pPr>
            <a:r>
              <a:rPr lang="en-US" sz="2000" dirty="0" smtClean="0">
                <a:latin typeface="+mn-lt"/>
              </a:rPr>
              <a:t>Even </a:t>
            </a:r>
            <a:r>
              <a:rPr lang="en-US" sz="2000" dirty="0">
                <a:latin typeface="+mn-lt"/>
              </a:rPr>
              <a:t>multiple external style sheets can be referenced inside a single HTML document</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3283493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Cascading </a:t>
            </a:r>
            <a:r>
              <a:rPr lang="en-US" sz="3600" dirty="0" smtClean="0"/>
              <a:t>order</a:t>
            </a:r>
            <a:endParaRPr lang="en-IN" dirty="0"/>
          </a:p>
        </p:txBody>
      </p:sp>
      <p:sp>
        <p:nvSpPr>
          <p:cNvPr id="3" name="Content Placeholder 2"/>
          <p:cNvSpPr>
            <a:spLocks noGrp="1"/>
          </p:cNvSpPr>
          <p:nvPr>
            <p:ph idx="1"/>
          </p:nvPr>
        </p:nvSpPr>
        <p:spPr>
          <a:xfrm>
            <a:off x="628650" y="1825625"/>
            <a:ext cx="7886700" cy="4351338"/>
          </a:xfrm>
        </p:spPr>
        <p:txBody>
          <a:bodyPr>
            <a:normAutofit fontScale="85000" lnSpcReduction="20000"/>
          </a:bodyPr>
          <a:lstStyle/>
          <a:p>
            <a:pPr>
              <a:buNone/>
            </a:pPr>
            <a:r>
              <a:rPr lang="en-US" sz="2400" b="1" dirty="0" smtClean="0">
                <a:latin typeface="+mn-lt"/>
              </a:rPr>
              <a:t>What style will be used when there is more than one style specified for an HTML element?</a:t>
            </a:r>
          </a:p>
          <a:p>
            <a:pPr algn="just">
              <a:buNone/>
            </a:pPr>
            <a:r>
              <a:rPr lang="en-US" sz="2400" dirty="0" smtClean="0">
                <a:latin typeface="+mn-lt"/>
              </a:rPr>
              <a:t>Generally speaking we can say that all the styles will "cascade" into a new "virtual" style sheet by the following rules, where </a:t>
            </a:r>
            <a:r>
              <a:rPr lang="en-US" sz="2400" u="sng" dirty="0" smtClean="0">
                <a:latin typeface="+mn-lt"/>
              </a:rPr>
              <a:t>number four </a:t>
            </a:r>
            <a:r>
              <a:rPr lang="en-US" sz="2400" dirty="0" smtClean="0">
                <a:latin typeface="+mn-lt"/>
              </a:rPr>
              <a:t>has the highest priority:</a:t>
            </a:r>
          </a:p>
          <a:p>
            <a:pPr marL="514350" indent="-514350">
              <a:buFont typeface="+mj-lt"/>
              <a:buAutoNum type="arabicPeriod"/>
            </a:pPr>
            <a:r>
              <a:rPr lang="en-US" sz="2400" dirty="0" smtClean="0">
                <a:latin typeface="+mn-lt"/>
              </a:rPr>
              <a:t>Browser default</a:t>
            </a:r>
          </a:p>
          <a:p>
            <a:pPr marL="514350" indent="-514350">
              <a:buFont typeface="+mj-lt"/>
              <a:buAutoNum type="arabicPeriod"/>
            </a:pPr>
            <a:r>
              <a:rPr lang="en-US" sz="2400" dirty="0" smtClean="0">
                <a:latin typeface="+mn-lt"/>
              </a:rPr>
              <a:t>External style sheet</a:t>
            </a:r>
          </a:p>
          <a:p>
            <a:pPr marL="514350" indent="-514350">
              <a:buFont typeface="+mj-lt"/>
              <a:buAutoNum type="arabicPeriod"/>
            </a:pPr>
            <a:r>
              <a:rPr lang="en-US" sz="2400" dirty="0" smtClean="0">
                <a:latin typeface="+mn-lt"/>
              </a:rPr>
              <a:t>Internal style sheet (in the head section)</a:t>
            </a:r>
          </a:p>
          <a:p>
            <a:pPr marL="514350" indent="-514350">
              <a:buFont typeface="+mj-lt"/>
              <a:buAutoNum type="arabicPeriod"/>
            </a:pPr>
            <a:r>
              <a:rPr lang="en-US" sz="2400" dirty="0" smtClean="0">
                <a:latin typeface="+mn-lt"/>
              </a:rPr>
              <a:t>Inline style (inside an HTML element)</a:t>
            </a:r>
          </a:p>
          <a:p>
            <a:pPr algn="just">
              <a:buNone/>
            </a:pPr>
            <a:endParaRPr lang="en-US" sz="2400" dirty="0" smtClean="0">
              <a:latin typeface="+mn-lt"/>
            </a:endParaRPr>
          </a:p>
          <a:p>
            <a:pPr algn="just">
              <a:buNone/>
            </a:pPr>
            <a:r>
              <a:rPr lang="en-US" sz="2400" dirty="0" smtClean="0">
                <a:latin typeface="+mn-lt"/>
              </a:rPr>
              <a:t>So, </a:t>
            </a:r>
            <a:r>
              <a:rPr lang="en-US" sz="2400" b="1" dirty="0" smtClean="0">
                <a:latin typeface="+mn-lt"/>
              </a:rPr>
              <a:t>an inline style (inside an HTML element) has the highest priority,</a:t>
            </a:r>
            <a:r>
              <a:rPr lang="en-US" sz="2400" dirty="0" smtClean="0">
                <a:latin typeface="+mn-lt"/>
              </a:rPr>
              <a:t> which means that it will override a style defined inside the &lt;head&gt; tag, or in an external style sheet, or in a browser (a default value).</a:t>
            </a:r>
          </a:p>
          <a:p>
            <a:pPr algn="just">
              <a:buNone/>
            </a:pPr>
            <a:r>
              <a:rPr lang="en-US" sz="2400" b="1" dirty="0" smtClean="0">
                <a:latin typeface="+mn-lt"/>
              </a:rPr>
              <a:t>Note:</a:t>
            </a:r>
            <a:r>
              <a:rPr lang="en-US" sz="2400" dirty="0" smtClean="0">
                <a:latin typeface="+mn-lt"/>
              </a:rPr>
              <a:t> If the link to the external style sheet is placed after the internal style sheet in HTML &lt;head&gt;, the external style sheet will override the internal style sheet!</a:t>
            </a:r>
          </a:p>
          <a:p>
            <a:endParaRPr lang="en-IN" dirty="0"/>
          </a:p>
        </p:txBody>
      </p:sp>
    </p:spTree>
    <p:extLst>
      <p:ext uri="{BB962C8B-B14F-4D97-AF65-F5344CB8AC3E}">
        <p14:creationId xmlns:p14="http://schemas.microsoft.com/office/powerpoint/2010/main" val="104734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Selectors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7183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CSS Selectors</a:t>
            </a:r>
          </a:p>
        </p:txBody>
      </p:sp>
      <p:sp>
        <p:nvSpPr>
          <p:cNvPr id="3" name="Content Placeholder 2"/>
          <p:cNvSpPr>
            <a:spLocks noGrp="1"/>
          </p:cNvSpPr>
          <p:nvPr>
            <p:ph idx="1"/>
          </p:nvPr>
        </p:nvSpPr>
        <p:spPr>
          <a:xfrm>
            <a:off x="685330" y="1981200"/>
            <a:ext cx="7772870" cy="3424107"/>
          </a:xfrm>
        </p:spPr>
        <p:txBody>
          <a:bodyPr>
            <a:noAutofit/>
          </a:bodyPr>
          <a:lstStyle/>
          <a:p>
            <a:r>
              <a:rPr lang="en-US" sz="2800" dirty="0" smtClean="0"/>
              <a:t>Different types of selectors that CSS support are,</a:t>
            </a:r>
          </a:p>
          <a:p>
            <a:pPr lvl="1"/>
            <a:r>
              <a:rPr lang="en-US" sz="2400" dirty="0" smtClean="0"/>
              <a:t>Type Selector(HTML Element )</a:t>
            </a:r>
          </a:p>
          <a:p>
            <a:pPr lvl="1"/>
            <a:r>
              <a:rPr lang="en-US" sz="2400" dirty="0" smtClean="0"/>
              <a:t>Class Selector(.)</a:t>
            </a:r>
          </a:p>
          <a:p>
            <a:pPr lvl="1"/>
            <a:r>
              <a:rPr lang="en-US" sz="2400" dirty="0" smtClean="0"/>
              <a:t>ID Selector(#)</a:t>
            </a:r>
          </a:p>
          <a:p>
            <a:pPr lvl="1"/>
            <a:r>
              <a:rPr lang="en-US" sz="2400" dirty="0" smtClean="0"/>
              <a:t>Grouping Selectors(separate by , )</a:t>
            </a:r>
          </a:p>
          <a:p>
            <a:pPr lvl="1"/>
            <a:r>
              <a:rPr lang="en-US" sz="2400" dirty="0" smtClean="0"/>
              <a:t>Pseudo classes(:)</a:t>
            </a:r>
          </a:p>
          <a:p>
            <a:pPr lvl="1"/>
            <a:endParaRPr lang="en-US" sz="2400" dirty="0"/>
          </a:p>
        </p:txBody>
      </p:sp>
    </p:spTree>
    <p:extLst>
      <p:ext uri="{BB962C8B-B14F-4D97-AF65-F5344CB8AC3E}">
        <p14:creationId xmlns:p14="http://schemas.microsoft.com/office/powerpoint/2010/main" val="245442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431511"/>
            <a:ext cx="6798734" cy="559089"/>
          </a:xfrm>
        </p:spPr>
        <p:txBody>
          <a:bodyPr>
            <a:normAutofit/>
          </a:bodyPr>
          <a:lstStyle/>
          <a:p>
            <a:pPr eaLnBrk="1" hangingPunct="1"/>
            <a:r>
              <a:rPr lang="en-US" sz="3200" b="1" dirty="0" smtClean="0">
                <a:latin typeface="Arial" panose="020B0604020202020204" pitchFamily="34" charset="0"/>
                <a:cs typeface="Arial" panose="020B0604020202020204" pitchFamily="34" charset="0"/>
              </a:rPr>
              <a:t>What is CSS</a:t>
            </a:r>
          </a:p>
        </p:txBody>
      </p:sp>
      <p:sp>
        <p:nvSpPr>
          <p:cNvPr id="3075" name="Rectangle 3"/>
          <p:cNvSpPr>
            <a:spLocks noGrp="1" noChangeArrowheads="1"/>
          </p:cNvSpPr>
          <p:nvPr>
            <p:ph idx="1"/>
          </p:nvPr>
        </p:nvSpPr>
        <p:spPr>
          <a:xfrm>
            <a:off x="457200" y="1295400"/>
            <a:ext cx="8229600" cy="5257800"/>
          </a:xfrm>
        </p:spPr>
        <p:txBody>
          <a:bodyPr>
            <a:normAutofit/>
          </a:bodyPr>
          <a:lstStyle/>
          <a:p>
            <a:pPr eaLnBrk="1" hangingPunct="1"/>
            <a:r>
              <a:rPr lang="en-US" b="1" dirty="0" smtClean="0">
                <a:solidFill>
                  <a:srgbClr val="CC3300"/>
                </a:solidFill>
              </a:rPr>
              <a:t>C</a:t>
            </a:r>
            <a:r>
              <a:rPr lang="en-US" dirty="0" smtClean="0"/>
              <a:t>ascading </a:t>
            </a:r>
            <a:r>
              <a:rPr lang="en-US" b="1" dirty="0" smtClean="0">
                <a:solidFill>
                  <a:srgbClr val="CC3300"/>
                </a:solidFill>
              </a:rPr>
              <a:t>S</a:t>
            </a:r>
            <a:r>
              <a:rPr lang="en-US" dirty="0" smtClean="0"/>
              <a:t>tyle </a:t>
            </a:r>
            <a:r>
              <a:rPr lang="en-US" b="1" dirty="0" smtClean="0">
                <a:solidFill>
                  <a:srgbClr val="CC3300"/>
                </a:solidFill>
              </a:rPr>
              <a:t>S</a:t>
            </a:r>
            <a:r>
              <a:rPr lang="en-US" dirty="0" smtClean="0"/>
              <a:t>heets </a:t>
            </a:r>
          </a:p>
          <a:p>
            <a:pPr eaLnBrk="1" hangingPunct="1"/>
            <a:r>
              <a:rPr lang="en-US" dirty="0" smtClean="0"/>
              <a:t>Contains the rules for the </a:t>
            </a:r>
            <a:r>
              <a:rPr lang="en-US" dirty="0" smtClean="0">
                <a:solidFill>
                  <a:srgbClr val="CC3300"/>
                </a:solidFill>
              </a:rPr>
              <a:t>presentation</a:t>
            </a:r>
            <a:r>
              <a:rPr lang="en-US" dirty="0" smtClean="0"/>
              <a:t> of HTML.</a:t>
            </a:r>
          </a:p>
          <a:p>
            <a:r>
              <a:rPr lang="en-US" dirty="0"/>
              <a:t>CSS describes how </a:t>
            </a:r>
            <a:r>
              <a:rPr lang="en-US" b="1" dirty="0"/>
              <a:t>HTML</a:t>
            </a:r>
            <a:r>
              <a:rPr lang="en-US" dirty="0"/>
              <a:t> elements are to be </a:t>
            </a:r>
            <a:r>
              <a:rPr lang="en-US" b="1" dirty="0"/>
              <a:t>displayed</a:t>
            </a:r>
            <a:endParaRPr lang="en-US" dirty="0" smtClean="0"/>
          </a:p>
          <a:p>
            <a:pPr eaLnBrk="1" hangingPunct="1">
              <a:buFontTx/>
              <a:buNone/>
            </a:pPr>
            <a:r>
              <a:rPr lang="en-US" dirty="0" smtClean="0"/>
              <a:t>				 </a:t>
            </a:r>
          </a:p>
          <a:p>
            <a:pPr eaLnBrk="1" hangingPunct="1">
              <a:buFontTx/>
              <a:buNone/>
            </a:pPr>
            <a:r>
              <a:rPr lang="en-US" dirty="0" smtClean="0"/>
              <a:t>				+                       = 	    =</a:t>
            </a:r>
          </a:p>
          <a:p>
            <a:pPr eaLnBrk="1" hangingPunct="1">
              <a:buFontTx/>
              <a:buNone/>
            </a:pPr>
            <a:r>
              <a:rPr lang="en-US" dirty="0" smtClean="0"/>
              <a:t>	</a:t>
            </a:r>
          </a:p>
          <a:p>
            <a:pPr eaLnBrk="1" hangingPunct="1">
              <a:buFontTx/>
              <a:buNone/>
            </a:pPr>
            <a:endParaRPr lang="en-US" sz="1800" dirty="0" smtClean="0"/>
          </a:p>
          <a:p>
            <a:pPr eaLnBrk="1" hangingPunct="1">
              <a:buFontTx/>
              <a:buNone/>
            </a:pPr>
            <a:endParaRPr lang="en-US" sz="1800" dirty="0"/>
          </a:p>
          <a:p>
            <a:pPr eaLnBrk="1" hangingPunct="1">
              <a:buFontTx/>
              <a:buNone/>
            </a:pPr>
            <a:endParaRPr lang="en-US" sz="1800" dirty="0" smtClean="0"/>
          </a:p>
          <a:p>
            <a:pPr eaLnBrk="1" hangingPunct="1">
              <a:buFontTx/>
              <a:buNone/>
            </a:pPr>
            <a:r>
              <a:rPr lang="en-US" sz="1800" dirty="0" smtClean="0"/>
              <a:t> </a:t>
            </a:r>
            <a:r>
              <a:rPr lang="en-US" sz="1800" b="1" dirty="0" smtClean="0"/>
              <a:t>		       </a:t>
            </a:r>
          </a:p>
          <a:p>
            <a:pPr eaLnBrk="1" hangingPunct="1">
              <a:buFontTx/>
              <a:buNone/>
            </a:pPr>
            <a:r>
              <a:rPr lang="en-US" sz="1800" b="1" dirty="0"/>
              <a:t> </a:t>
            </a:r>
            <a:r>
              <a:rPr lang="en-US" sz="1800" b="1" dirty="0" smtClean="0"/>
              <a:t>          </a:t>
            </a:r>
          </a:p>
          <a:p>
            <a:pPr eaLnBrk="1" hangingPunct="1">
              <a:buFontTx/>
              <a:buNone/>
            </a:pPr>
            <a:r>
              <a:rPr lang="en-US" sz="1800" b="1" dirty="0"/>
              <a:t>	</a:t>
            </a:r>
            <a:r>
              <a:rPr lang="en-US" sz="1800" b="1" dirty="0" smtClean="0"/>
              <a:t>		   HTML</a:t>
            </a:r>
            <a:r>
              <a:rPr lang="en-US" sz="1800" dirty="0" smtClean="0"/>
              <a:t>	       +           </a:t>
            </a:r>
            <a:r>
              <a:rPr lang="en-US" sz="1800" b="1" dirty="0" smtClean="0"/>
              <a:t>CSS</a:t>
            </a:r>
            <a:r>
              <a:rPr lang="en-US" sz="1800" dirty="0" smtClean="0"/>
              <a:t>	              =              </a:t>
            </a:r>
            <a:r>
              <a:rPr lang="en-US" sz="1800" b="1" dirty="0" smtClean="0"/>
              <a:t>Web Page</a:t>
            </a:r>
          </a:p>
        </p:txBody>
      </p:sp>
      <p:pic>
        <p:nvPicPr>
          <p:cNvPr id="3076" name="Picture 4" descr="code_snip"/>
          <p:cNvPicPr>
            <a:picLocks noChangeAspect="1" noChangeArrowheads="1"/>
          </p:cNvPicPr>
          <p:nvPr/>
        </p:nvPicPr>
        <p:blipFill>
          <a:blip r:embed="rId2" cstate="print"/>
          <a:srcRect/>
          <a:stretch>
            <a:fillRect/>
          </a:stretch>
        </p:blipFill>
        <p:spPr bwMode="auto">
          <a:xfrm>
            <a:off x="1089314" y="2929370"/>
            <a:ext cx="2015836" cy="1847850"/>
          </a:xfrm>
          <a:prstGeom prst="rect">
            <a:avLst/>
          </a:prstGeom>
          <a:noFill/>
          <a:ln w="9525">
            <a:noFill/>
            <a:miter lim="800000"/>
            <a:headEnd/>
            <a:tailEnd/>
          </a:ln>
        </p:spPr>
      </p:pic>
      <p:pic>
        <p:nvPicPr>
          <p:cNvPr id="3077" name="Picture 5" descr="css"/>
          <p:cNvPicPr>
            <a:picLocks noChangeAspect="1" noChangeArrowheads="1"/>
          </p:cNvPicPr>
          <p:nvPr/>
        </p:nvPicPr>
        <p:blipFill>
          <a:blip r:embed="rId3" cstate="print"/>
          <a:srcRect/>
          <a:stretch>
            <a:fillRect/>
          </a:stretch>
        </p:blipFill>
        <p:spPr bwMode="auto">
          <a:xfrm>
            <a:off x="3625189" y="3067916"/>
            <a:ext cx="2521034" cy="1680689"/>
          </a:xfrm>
          <a:prstGeom prst="rect">
            <a:avLst/>
          </a:prstGeom>
          <a:noFill/>
          <a:ln w="9525">
            <a:noFill/>
            <a:miter lim="800000"/>
            <a:headEnd/>
            <a:tailEnd/>
          </a:ln>
        </p:spPr>
      </p:pic>
      <p:pic>
        <p:nvPicPr>
          <p:cNvPr id="3078" name="Picture 6" descr="vendio"/>
          <p:cNvPicPr>
            <a:picLocks noChangeAspect="1" noChangeArrowheads="1"/>
          </p:cNvPicPr>
          <p:nvPr/>
        </p:nvPicPr>
        <p:blipFill>
          <a:blip r:embed="rId4" cstate="print"/>
          <a:srcRect/>
          <a:stretch>
            <a:fillRect/>
          </a:stretch>
        </p:blipFill>
        <p:spPr bwMode="auto">
          <a:xfrm>
            <a:off x="6617810" y="2943225"/>
            <a:ext cx="2048208" cy="1952625"/>
          </a:xfrm>
          <a:prstGeom prst="rect">
            <a:avLst/>
          </a:prstGeom>
          <a:noFill/>
          <a:ln w="9525">
            <a:noFill/>
            <a:miter lim="800000"/>
            <a:headEnd/>
            <a:tailEnd/>
          </a:ln>
        </p:spPr>
      </p:pic>
    </p:spTree>
    <p:extLst>
      <p:ext uri="{BB962C8B-B14F-4D97-AF65-F5344CB8AC3E}">
        <p14:creationId xmlns:p14="http://schemas.microsoft.com/office/powerpoint/2010/main" val="859603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330" y="1524001"/>
            <a:ext cx="7772870" cy="4267200"/>
          </a:xfrm>
        </p:spPr>
        <p:txBody>
          <a:bodyPr>
            <a:noAutofit/>
          </a:bodyPr>
          <a:lstStyle/>
          <a:p>
            <a:r>
              <a:rPr lang="en-US" sz="1600" b="1" dirty="0" smtClean="0"/>
              <a:t>Type Selectors</a:t>
            </a:r>
            <a:r>
              <a:rPr lang="en-US" sz="1600" dirty="0" smtClean="0"/>
              <a:t> are very simple. </a:t>
            </a:r>
          </a:p>
          <a:p>
            <a:r>
              <a:rPr lang="en-US" sz="1600" dirty="0" smtClean="0"/>
              <a:t>They correspond with any HTML element type. </a:t>
            </a:r>
            <a:endParaRPr lang="en-US" sz="1600" b="1" dirty="0" smtClean="0"/>
          </a:p>
          <a:p>
            <a:r>
              <a:rPr lang="en-US" sz="1600" dirty="0" smtClean="0"/>
              <a:t>Example</a:t>
            </a:r>
          </a:p>
          <a:p>
            <a:pPr>
              <a:buNone/>
            </a:pPr>
            <a:r>
              <a:rPr lang="en-US" sz="1600" dirty="0" smtClean="0"/>
              <a:t/>
            </a:r>
            <a:br>
              <a:rPr lang="en-US" sz="1600" dirty="0" smtClean="0"/>
            </a:br>
            <a:r>
              <a:rPr lang="en-US" sz="1600" dirty="0" smtClean="0"/>
              <a:t>&lt;HEAD&gt;</a:t>
            </a:r>
            <a:br>
              <a:rPr lang="en-US" sz="1600" dirty="0" smtClean="0"/>
            </a:br>
            <a:r>
              <a:rPr lang="en-US" sz="1600" dirty="0" smtClean="0"/>
              <a:t>&lt;style type="text/</a:t>
            </a:r>
            <a:r>
              <a:rPr lang="en-US" sz="1600" dirty="0" err="1" smtClean="0"/>
              <a:t>css</a:t>
            </a:r>
            <a:r>
              <a:rPr lang="en-US" sz="1600" dirty="0" smtClean="0"/>
              <a:t>"&gt;</a:t>
            </a:r>
          </a:p>
          <a:p>
            <a:pPr>
              <a:buNone/>
            </a:pPr>
            <a:r>
              <a:rPr lang="en-US" sz="1600" dirty="0" smtClean="0"/>
              <a:t/>
            </a:r>
            <a:br>
              <a:rPr lang="en-US" sz="1600" dirty="0" smtClean="0"/>
            </a:br>
            <a:r>
              <a:rPr lang="en-US" sz="1600" dirty="0" smtClean="0"/>
              <a:t>b {</a:t>
            </a:r>
            <a:r>
              <a:rPr lang="en-US" sz="1600" dirty="0" err="1" smtClean="0"/>
              <a:t>font-family:arial</a:t>
            </a:r>
            <a:r>
              <a:rPr lang="en-US" sz="1600" dirty="0" smtClean="0"/>
              <a:t>; font-size:14px; </a:t>
            </a:r>
            <a:r>
              <a:rPr lang="en-US" sz="1600" dirty="0" err="1" smtClean="0"/>
              <a:t>color:red</a:t>
            </a:r>
            <a:r>
              <a:rPr lang="en-US" sz="1600" dirty="0" smtClean="0"/>
              <a:t>}</a:t>
            </a:r>
          </a:p>
          <a:p>
            <a:pPr>
              <a:buNone/>
            </a:pPr>
            <a:r>
              <a:rPr lang="en-US" sz="1600" dirty="0" smtClean="0"/>
              <a:t/>
            </a:r>
            <a:br>
              <a:rPr lang="en-US" sz="1600" dirty="0" smtClean="0"/>
            </a:br>
            <a:r>
              <a:rPr lang="en-US" sz="1600" dirty="0" smtClean="0"/>
              <a:t>&lt;/style&gt;</a:t>
            </a:r>
            <a:br>
              <a:rPr lang="en-US" sz="1600" dirty="0" smtClean="0"/>
            </a:br>
            <a:r>
              <a:rPr lang="en-US" sz="1600" dirty="0" smtClean="0"/>
              <a:t/>
            </a:r>
            <a:br>
              <a:rPr lang="en-US" sz="1600" dirty="0" smtClean="0"/>
            </a:br>
            <a:r>
              <a:rPr lang="en-US" sz="1600" dirty="0" smtClean="0"/>
              <a:t>&lt;/HEAD&gt;</a:t>
            </a:r>
            <a:br>
              <a:rPr lang="en-US" sz="1600" dirty="0" smtClean="0"/>
            </a:br>
            <a:r>
              <a:rPr lang="en-US" sz="1600" dirty="0" smtClean="0"/>
              <a:t/>
            </a:r>
            <a:br>
              <a:rPr lang="en-US" sz="1600" dirty="0" smtClean="0"/>
            </a:br>
            <a:r>
              <a:rPr lang="en-US" sz="1600" dirty="0" smtClean="0"/>
              <a:t>&lt;BODY&gt;</a:t>
            </a:r>
            <a:br>
              <a:rPr lang="en-US" sz="1600" dirty="0" smtClean="0"/>
            </a:br>
            <a:r>
              <a:rPr lang="en-US" sz="1600" dirty="0" smtClean="0"/>
              <a:t>&lt;b&gt;This is a customized headline style bold&lt;/b&gt;</a:t>
            </a:r>
            <a:br>
              <a:rPr lang="en-US" sz="1600" dirty="0" smtClean="0"/>
            </a:br>
            <a:r>
              <a:rPr lang="en-US" sz="1600" dirty="0" smtClean="0"/>
              <a:t>&lt;/BODY&gt;</a:t>
            </a:r>
            <a:br>
              <a:rPr lang="en-US" sz="1600" dirty="0" smtClean="0"/>
            </a:br>
            <a:r>
              <a:rPr lang="en-US" sz="1600" dirty="0" smtClean="0"/>
              <a:t/>
            </a:r>
            <a:br>
              <a:rPr lang="en-US" sz="1600" dirty="0" smtClean="0"/>
            </a:br>
            <a:endParaRPr lang="en-US" sz="1600" dirty="0"/>
          </a:p>
        </p:txBody>
      </p:sp>
      <p:sp>
        <p:nvSpPr>
          <p:cNvPr id="4" name="Title 1"/>
          <p:cNvSpPr txBox="1">
            <a:spLocks/>
          </p:cNvSpPr>
          <p:nvPr/>
        </p:nvSpPr>
        <p:spPr>
          <a:xfrm>
            <a:off x="1176866" y="533400"/>
            <a:ext cx="6798734" cy="684863"/>
          </a:xfrm>
          <a:prstGeom prst="rect">
            <a:avLst/>
          </a:prstGeom>
          <a:effectLst/>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3200" b="1" dirty="0">
                <a:latin typeface="Arial" panose="020B0604020202020204" pitchFamily="34" charset="0"/>
                <a:cs typeface="Arial" panose="020B0604020202020204" pitchFamily="34" charset="0"/>
              </a:rPr>
              <a:t>Type </a:t>
            </a:r>
            <a:r>
              <a:rPr lang="en-US" sz="3200" b="1" dirty="0" smtClean="0">
                <a:latin typeface="Arial" panose="020B0604020202020204" pitchFamily="34" charset="0"/>
                <a:cs typeface="Arial" panose="020B0604020202020204" pitchFamily="34" charset="0"/>
              </a:rPr>
              <a:t>Selector (</a:t>
            </a:r>
            <a:r>
              <a:rPr lang="en-US" sz="3200" b="1" dirty="0">
                <a:latin typeface="Arial" panose="020B0604020202020204" pitchFamily="34" charset="0"/>
                <a:cs typeface="Arial" panose="020B0604020202020204" pitchFamily="34" charset="0"/>
              </a:rPr>
              <a:t>HTML </a:t>
            </a:r>
            <a:r>
              <a:rPr lang="en-US" sz="3200" b="1" dirty="0" smtClean="0">
                <a:latin typeface="Arial" panose="020B0604020202020204" pitchFamily="34" charset="0"/>
                <a:cs typeface="Arial" panose="020B0604020202020204" pitchFamily="34" charset="0"/>
              </a:rPr>
              <a:t>Element)</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571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6798734" cy="684863"/>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Class Selectors</a:t>
            </a:r>
          </a:p>
        </p:txBody>
      </p:sp>
      <p:sp>
        <p:nvSpPr>
          <p:cNvPr id="3" name="Content Placeholder 2"/>
          <p:cNvSpPr>
            <a:spLocks noGrp="1"/>
          </p:cNvSpPr>
          <p:nvPr>
            <p:ph idx="1"/>
          </p:nvPr>
        </p:nvSpPr>
        <p:spPr>
          <a:xfrm>
            <a:off x="762000" y="1218262"/>
            <a:ext cx="7924799" cy="4877737"/>
          </a:xfrm>
        </p:spPr>
        <p:txBody>
          <a:bodyPr>
            <a:noAutofit/>
          </a:bodyPr>
          <a:lstStyle/>
          <a:p>
            <a:r>
              <a:rPr lang="en-GB" sz="1800" dirty="0" smtClean="0"/>
              <a:t>Allows you to define same style for the different elements</a:t>
            </a:r>
          </a:p>
          <a:p>
            <a:r>
              <a:rPr lang="en-US" sz="1800" dirty="0" smtClean="0"/>
              <a:t>A class selector is a name preceded by a period (.) </a:t>
            </a:r>
          </a:p>
          <a:p>
            <a:r>
              <a:rPr lang="en-US" sz="1800" dirty="0" smtClean="0"/>
              <a:t>The general syntax for a Class selector is:</a:t>
            </a:r>
            <a:r>
              <a:rPr lang="en-US" sz="1600" dirty="0" smtClean="0"/>
              <a:t/>
            </a:r>
            <a:br>
              <a:rPr lang="en-US" sz="1600" dirty="0" smtClean="0"/>
            </a:br>
            <a:r>
              <a:rPr lang="en-US" sz="1600" dirty="0" smtClean="0"/>
              <a:t/>
            </a:r>
            <a:br>
              <a:rPr lang="en-US" sz="1600" dirty="0" smtClean="0"/>
            </a:br>
            <a:r>
              <a:rPr lang="en-US" sz="1600" b="1" dirty="0" smtClean="0"/>
              <a:t>.</a:t>
            </a:r>
            <a:r>
              <a:rPr lang="en-US" sz="1600" b="1" dirty="0" err="1" smtClean="0"/>
              <a:t>ClassSelector</a:t>
            </a:r>
            <a:r>
              <a:rPr lang="en-US" sz="1600" b="1" dirty="0" smtClean="0"/>
              <a:t> {</a:t>
            </a:r>
            <a:r>
              <a:rPr lang="en-US" sz="1600" b="1" dirty="0" err="1" smtClean="0"/>
              <a:t>Property:Value</a:t>
            </a:r>
            <a:r>
              <a:rPr lang="en-US" sz="1600" b="1" dirty="0" smtClean="0"/>
              <a:t>;}</a:t>
            </a:r>
            <a:r>
              <a:rPr lang="en-US" sz="1600" dirty="0" smtClean="0"/>
              <a:t/>
            </a:r>
            <a:br>
              <a:rPr lang="en-US" sz="1600" dirty="0" smtClean="0"/>
            </a:br>
            <a:r>
              <a:rPr lang="en-US" sz="1600" dirty="0" smtClean="0"/>
              <a:t/>
            </a:r>
            <a:br>
              <a:rPr lang="en-US" sz="1600" dirty="0" smtClean="0"/>
            </a:br>
            <a:r>
              <a:rPr lang="en-US" sz="1600" dirty="0" smtClean="0"/>
              <a:t> example:</a:t>
            </a:r>
          </a:p>
          <a:p>
            <a:r>
              <a:rPr lang="en-US" sz="1600" dirty="0" smtClean="0"/>
              <a:t>&lt;HEAD&gt;</a:t>
            </a:r>
            <a:br>
              <a:rPr lang="en-US" sz="1600" dirty="0" smtClean="0"/>
            </a:br>
            <a:r>
              <a:rPr lang="en-US" sz="1600" dirty="0" smtClean="0"/>
              <a:t>&lt;style type="text/</a:t>
            </a:r>
            <a:r>
              <a:rPr lang="en-US" sz="1600" dirty="0" err="1" smtClean="0"/>
              <a:t>css</a:t>
            </a:r>
            <a:r>
              <a:rPr lang="en-US" sz="1600" dirty="0" smtClean="0"/>
              <a:t>"&gt;</a:t>
            </a:r>
            <a:br>
              <a:rPr lang="en-US" sz="1600" dirty="0" smtClean="0"/>
            </a:br>
            <a:r>
              <a:rPr lang="en-US" sz="1600" dirty="0" smtClean="0"/>
              <a:t>	.headline {font-</a:t>
            </a:r>
            <a:r>
              <a:rPr lang="en-US" sz="1600" dirty="0" err="1" smtClean="0"/>
              <a:t>family:arial</a:t>
            </a:r>
            <a:r>
              <a:rPr lang="en-US" sz="1600" dirty="0" smtClean="0"/>
              <a:t>; font-size:14px; </a:t>
            </a:r>
            <a:r>
              <a:rPr lang="en-US" sz="1600" dirty="0" err="1" smtClean="0"/>
              <a:t>color:red</a:t>
            </a:r>
            <a:r>
              <a:rPr lang="en-US" sz="1600" dirty="0" smtClean="0"/>
              <a:t>}</a:t>
            </a:r>
            <a:br>
              <a:rPr lang="en-US" sz="1600" dirty="0" smtClean="0"/>
            </a:br>
            <a:r>
              <a:rPr lang="en-US" sz="1600" dirty="0" smtClean="0"/>
              <a:t>&lt;/style&gt;</a:t>
            </a:r>
            <a:br>
              <a:rPr lang="en-US" sz="1600" dirty="0" smtClean="0"/>
            </a:br>
            <a:r>
              <a:rPr lang="en-US" sz="1600" dirty="0" smtClean="0"/>
              <a:t/>
            </a:r>
            <a:br>
              <a:rPr lang="en-US" sz="1600" dirty="0" smtClean="0"/>
            </a:br>
            <a:r>
              <a:rPr lang="en-US" sz="1600" dirty="0" smtClean="0"/>
              <a:t>&lt;/HEAD&gt;</a:t>
            </a:r>
            <a:br>
              <a:rPr lang="en-US" sz="1600" dirty="0" smtClean="0"/>
            </a:br>
            <a:r>
              <a:rPr lang="en-US" sz="1600" dirty="0" smtClean="0"/>
              <a:t/>
            </a:r>
            <a:br>
              <a:rPr lang="en-US" sz="1600" dirty="0" smtClean="0"/>
            </a:br>
            <a:r>
              <a:rPr lang="en-US" sz="1600" dirty="0" smtClean="0"/>
              <a:t>&lt;BODY&gt;</a:t>
            </a:r>
            <a:br>
              <a:rPr lang="en-US" sz="1600" dirty="0" smtClean="0"/>
            </a:br>
            <a:r>
              <a:rPr lang="en-US" sz="1600" dirty="0" smtClean="0"/>
              <a:t>&lt;b class="headline"&gt;This is a bold tag carrying the headline class&lt;/b&gt;</a:t>
            </a:r>
            <a:br>
              <a:rPr lang="en-US" sz="1600" dirty="0" smtClean="0"/>
            </a:br>
            <a:r>
              <a:rPr lang="en-US" sz="1600" dirty="0" smtClean="0"/>
              <a:t>&lt;</a:t>
            </a:r>
            <a:r>
              <a:rPr lang="en-US" sz="1600" dirty="0" err="1" smtClean="0"/>
              <a:t>br</a:t>
            </a:r>
            <a:r>
              <a:rPr lang="en-US" sz="1600" dirty="0" smtClean="0"/>
              <a:t>&gt;</a:t>
            </a:r>
            <a:br>
              <a:rPr lang="en-US" sz="1600" dirty="0" smtClean="0"/>
            </a:br>
            <a:r>
              <a:rPr lang="en-US" sz="1600" dirty="0" smtClean="0"/>
              <a:t>&lt;</a:t>
            </a:r>
            <a:r>
              <a:rPr lang="en-US" sz="1600" dirty="0" err="1" smtClean="0"/>
              <a:t>i</a:t>
            </a:r>
            <a:r>
              <a:rPr lang="en-US" sz="1600" dirty="0" smtClean="0"/>
              <a:t> class="headline"&gt;This is an italics tag carrying the headline class&lt;/</a:t>
            </a:r>
            <a:r>
              <a:rPr lang="en-US" sz="1600" dirty="0" err="1" smtClean="0"/>
              <a:t>i</a:t>
            </a:r>
            <a:r>
              <a:rPr lang="en-US" sz="1600" dirty="0" smtClean="0"/>
              <a:t>&gt;</a:t>
            </a:r>
            <a:br>
              <a:rPr lang="en-US" sz="1600" dirty="0" smtClean="0"/>
            </a:br>
            <a:r>
              <a:rPr lang="en-US" sz="1600" dirty="0" smtClean="0"/>
              <a:t>&lt;/BODY&gt;</a:t>
            </a:r>
            <a:br>
              <a:rPr lang="en-US" sz="1600" dirty="0" smtClean="0"/>
            </a:br>
            <a:endParaRPr lang="en-US" sz="1600" dirty="0" smtClean="0"/>
          </a:p>
          <a:p>
            <a:endParaRPr lang="en-US" sz="1600" dirty="0"/>
          </a:p>
        </p:txBody>
      </p:sp>
    </p:spTree>
    <p:extLst>
      <p:ext uri="{BB962C8B-B14F-4D97-AF65-F5344CB8AC3E}">
        <p14:creationId xmlns:p14="http://schemas.microsoft.com/office/powerpoint/2010/main" val="31913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Combining class and type selectors </a:t>
            </a:r>
          </a:p>
        </p:txBody>
      </p:sp>
      <p:sp>
        <p:nvSpPr>
          <p:cNvPr id="3" name="Content Placeholder 2"/>
          <p:cNvSpPr>
            <a:spLocks noGrp="1"/>
          </p:cNvSpPr>
          <p:nvPr>
            <p:ph idx="1"/>
          </p:nvPr>
        </p:nvSpPr>
        <p:spPr/>
        <p:txBody>
          <a:bodyPr>
            <a:normAutofit/>
          </a:bodyPr>
          <a:lstStyle/>
          <a:p>
            <a:pPr>
              <a:buNone/>
            </a:pPr>
            <a:r>
              <a:rPr lang="en-GB" dirty="0" smtClean="0">
                <a:latin typeface="Arial Narrow" pitchFamily="34" charset="0"/>
              </a:rPr>
              <a:t>For two types of paragraphs in your document: one right-aligned paragraph, and one centre-aligned paragraph: </a:t>
            </a:r>
          </a:p>
          <a:p>
            <a:pPr>
              <a:buNone/>
            </a:pPr>
            <a:r>
              <a:rPr lang="en-GB" dirty="0" smtClean="0">
                <a:latin typeface="Arial Narrow" pitchFamily="34" charset="0"/>
              </a:rPr>
              <a:t>		</a:t>
            </a:r>
            <a:r>
              <a:rPr lang="en-GB" b="1" dirty="0" err="1" smtClean="0">
                <a:latin typeface="Arial Narrow" pitchFamily="34" charset="0"/>
              </a:rPr>
              <a:t>p.right</a:t>
            </a:r>
            <a:r>
              <a:rPr lang="en-GB" b="1" dirty="0" smtClean="0">
                <a:latin typeface="Arial Narrow" pitchFamily="34" charset="0"/>
              </a:rPr>
              <a:t> {text-align: right} </a:t>
            </a:r>
          </a:p>
          <a:p>
            <a:pPr>
              <a:buNone/>
            </a:pPr>
            <a:r>
              <a:rPr lang="en-GB" b="1" dirty="0" smtClean="0">
                <a:latin typeface="Arial Narrow" pitchFamily="34" charset="0"/>
              </a:rPr>
              <a:t>		</a:t>
            </a:r>
            <a:r>
              <a:rPr lang="en-GB" b="1" dirty="0" err="1" smtClean="0">
                <a:latin typeface="Arial Narrow" pitchFamily="34" charset="0"/>
              </a:rPr>
              <a:t>p.center</a:t>
            </a:r>
            <a:r>
              <a:rPr lang="en-GB" b="1" dirty="0" smtClean="0">
                <a:latin typeface="Arial Narrow" pitchFamily="34" charset="0"/>
              </a:rPr>
              <a:t> {text-align: </a:t>
            </a:r>
            <a:r>
              <a:rPr lang="en-GB" b="1" dirty="0" err="1" smtClean="0">
                <a:latin typeface="Arial Narrow" pitchFamily="34" charset="0"/>
              </a:rPr>
              <a:t>center</a:t>
            </a:r>
            <a:r>
              <a:rPr lang="en-GB" b="1" dirty="0" smtClean="0">
                <a:latin typeface="Arial Narrow" pitchFamily="34" charset="0"/>
              </a:rPr>
              <a:t>}</a:t>
            </a:r>
          </a:p>
          <a:p>
            <a:pPr>
              <a:buNone/>
            </a:pPr>
            <a:endParaRPr lang="en-GB" b="1" dirty="0" smtClean="0">
              <a:latin typeface="Arial Narrow" pitchFamily="34" charset="0"/>
            </a:endParaRPr>
          </a:p>
          <a:p>
            <a:pPr>
              <a:buNone/>
            </a:pPr>
            <a:r>
              <a:rPr lang="en-GB" dirty="0" smtClean="0">
                <a:latin typeface="Arial Narrow" pitchFamily="34" charset="0"/>
              </a:rPr>
              <a:t>You have to use the class attribute in your HTML document:</a:t>
            </a:r>
          </a:p>
          <a:p>
            <a:pPr>
              <a:buNone/>
            </a:pPr>
            <a:r>
              <a:rPr lang="en-GB" dirty="0" smtClean="0">
                <a:latin typeface="Arial Narrow" pitchFamily="34" charset="0"/>
              </a:rPr>
              <a:t>	</a:t>
            </a:r>
            <a:r>
              <a:rPr lang="en-GB" b="1" dirty="0" smtClean="0">
                <a:latin typeface="Arial Narrow" pitchFamily="34" charset="0"/>
              </a:rPr>
              <a:t>&lt;p class="right"&gt; This paragraph will be right-aligned. &lt;/p&gt;  </a:t>
            </a:r>
          </a:p>
          <a:p>
            <a:pPr>
              <a:buNone/>
            </a:pPr>
            <a:r>
              <a:rPr lang="en-GB" b="1" dirty="0" smtClean="0">
                <a:latin typeface="Arial Narrow" pitchFamily="34" charset="0"/>
              </a:rPr>
              <a:t>	&lt;p class="</a:t>
            </a:r>
            <a:r>
              <a:rPr lang="en-GB" b="1" dirty="0" err="1" smtClean="0">
                <a:latin typeface="Arial Narrow" pitchFamily="34" charset="0"/>
              </a:rPr>
              <a:t>center</a:t>
            </a:r>
            <a:r>
              <a:rPr lang="en-GB" b="1" dirty="0" smtClean="0">
                <a:latin typeface="Arial Narrow" pitchFamily="34" charset="0"/>
              </a:rPr>
              <a:t>"&gt; This paragraph will be </a:t>
            </a:r>
            <a:r>
              <a:rPr lang="en-GB" b="1" dirty="0" err="1" smtClean="0">
                <a:latin typeface="Arial Narrow" pitchFamily="34" charset="0"/>
              </a:rPr>
              <a:t>center</a:t>
            </a:r>
            <a:r>
              <a:rPr lang="en-GB" b="1" dirty="0" smtClean="0">
                <a:latin typeface="Arial Narrow" pitchFamily="34" charset="0"/>
              </a:rPr>
              <a:t>-aligned. &lt;/p&gt; </a:t>
            </a:r>
          </a:p>
          <a:p>
            <a:pPr>
              <a:buNone/>
            </a:pPr>
            <a:endParaRPr lang="en-US" dirty="0"/>
          </a:p>
        </p:txBody>
      </p:sp>
    </p:spTree>
    <p:extLst>
      <p:ext uri="{BB962C8B-B14F-4D97-AF65-F5344CB8AC3E}">
        <p14:creationId xmlns:p14="http://schemas.microsoft.com/office/powerpoint/2010/main" val="284418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Combining multiple classes </a:t>
            </a:r>
          </a:p>
        </p:txBody>
      </p:sp>
      <p:sp>
        <p:nvSpPr>
          <p:cNvPr id="3" name="Content Placeholder 2"/>
          <p:cNvSpPr>
            <a:spLocks noGrp="1"/>
          </p:cNvSpPr>
          <p:nvPr>
            <p:ph idx="1"/>
          </p:nvPr>
        </p:nvSpPr>
        <p:spPr/>
        <p:txBody>
          <a:bodyPr/>
          <a:lstStyle/>
          <a:p>
            <a:r>
              <a:rPr lang="en-US" dirty="0" smtClean="0"/>
              <a:t>Perhaps the most powerful aspect of class selectors is that multiple classes can be applied to one HTML element. For examples,</a:t>
            </a:r>
          </a:p>
          <a:p>
            <a:endParaRPr lang="en-US" dirty="0" smtClean="0"/>
          </a:p>
          <a:p>
            <a:r>
              <a:rPr lang="en-US" dirty="0" smtClean="0"/>
              <a:t>&lt;p</a:t>
            </a:r>
            <a:r>
              <a:rPr lang="en-US" b="1" dirty="0" smtClean="0"/>
              <a:t> class="big indent"</a:t>
            </a:r>
            <a:r>
              <a:rPr lang="en-US" dirty="0" smtClean="0"/>
              <a:t>&gt;</a:t>
            </a:r>
            <a:br>
              <a:rPr lang="en-US" dirty="0" smtClean="0"/>
            </a:br>
            <a:r>
              <a:rPr lang="en-US" dirty="0" smtClean="0"/>
              <a:t/>
            </a:r>
            <a:br>
              <a:rPr lang="en-US" dirty="0" smtClean="0"/>
            </a:br>
            <a:r>
              <a:rPr lang="en-US" b="1" dirty="0" smtClean="0"/>
              <a:t>.big</a:t>
            </a:r>
            <a:r>
              <a:rPr lang="en-US" dirty="0" smtClean="0"/>
              <a:t> { font-weight: bold; }</a:t>
            </a:r>
            <a:br>
              <a:rPr lang="en-US" dirty="0" smtClean="0"/>
            </a:br>
            <a:r>
              <a:rPr lang="en-US" b="1" dirty="0" smtClean="0"/>
              <a:t>.indent</a:t>
            </a:r>
            <a:r>
              <a:rPr lang="en-US" dirty="0" smtClean="0"/>
              <a:t> { padding-left: 2em; } </a:t>
            </a:r>
          </a:p>
          <a:p>
            <a:endParaRPr lang="en-US" dirty="0"/>
          </a:p>
        </p:txBody>
      </p:sp>
    </p:spTree>
    <p:extLst>
      <p:ext uri="{BB962C8B-B14F-4D97-AF65-F5344CB8AC3E}">
        <p14:creationId xmlns:p14="http://schemas.microsoft.com/office/powerpoint/2010/main" val="101655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a:xfrm>
            <a:off x="357554" y="1447800"/>
            <a:ext cx="8134350" cy="4351338"/>
          </a:xfrm>
        </p:spPr>
        <p:txBody>
          <a:bodyPr/>
          <a:lstStyle/>
          <a:p>
            <a:pPr marL="342900" indent="0">
              <a:spcBef>
                <a:spcPts val="0"/>
              </a:spcBef>
              <a:buNone/>
            </a:pPr>
            <a:r>
              <a:rPr lang="en-US" sz="3550" u="sng" dirty="0" smtClean="0"/>
              <a:t>HTML code</a:t>
            </a:r>
          </a:p>
          <a:p>
            <a:pPr marL="342900" indent="0">
              <a:spcBef>
                <a:spcPts val="0"/>
              </a:spcBef>
              <a:buNone/>
            </a:pPr>
            <a:endParaRPr lang="en-US" sz="3550" u="sng" dirty="0" smtClean="0"/>
          </a:p>
          <a:p>
            <a:pPr marL="342900" indent="0">
              <a:spcBef>
                <a:spcPts val="0"/>
              </a:spcBef>
              <a:buNone/>
            </a:pPr>
            <a:r>
              <a:rPr lang="en-US" sz="2400" dirty="0" smtClean="0"/>
              <a:t>&lt;div class="red border box"&gt;&lt;/div&gt;</a:t>
            </a:r>
          </a:p>
          <a:p>
            <a:pPr marL="342900" indent="0">
              <a:spcBef>
                <a:spcPts val="0"/>
              </a:spcBef>
              <a:buNone/>
            </a:pPr>
            <a:r>
              <a:rPr lang="en-US" sz="2400" dirty="0" smtClean="0"/>
              <a:t> &lt;div class="blue border box"&gt;&lt;/div&gt; </a:t>
            </a:r>
          </a:p>
          <a:p>
            <a:pPr marL="342900" indent="0">
              <a:spcBef>
                <a:spcPts val="0"/>
              </a:spcBef>
              <a:buNone/>
            </a:pPr>
            <a:r>
              <a:rPr lang="en-US" sz="2400" dirty="0" smtClean="0"/>
              <a:t>&lt;div class="green border box"&gt;&lt;/div&gt; </a:t>
            </a:r>
          </a:p>
          <a:p>
            <a:pPr marL="342900" indent="0">
              <a:spcBef>
                <a:spcPts val="0"/>
              </a:spcBef>
              <a:buNone/>
            </a:pPr>
            <a:r>
              <a:rPr lang="en-US" sz="2400" dirty="0" smtClean="0"/>
              <a:t>&lt;div class="red box"&gt;&lt;/div&gt; </a:t>
            </a:r>
          </a:p>
          <a:p>
            <a:pPr marL="342900" indent="0">
              <a:spcBef>
                <a:spcPts val="0"/>
              </a:spcBef>
              <a:buNone/>
            </a:pPr>
            <a:r>
              <a:rPr lang="en-US" sz="2400" dirty="0" smtClean="0"/>
              <a:t>&lt;div class="blue box"&gt;&lt;/div&gt; </a:t>
            </a:r>
          </a:p>
          <a:p>
            <a:pPr marL="342900" indent="0">
              <a:spcBef>
                <a:spcPts val="0"/>
              </a:spcBef>
              <a:buNone/>
            </a:pPr>
            <a:r>
              <a:rPr lang="en-US" sz="2400" dirty="0" smtClean="0"/>
              <a:t>&lt;div class="green box"&gt;&lt;/div&gt;</a:t>
            </a:r>
          </a:p>
          <a:p>
            <a:pPr marL="342900" indent="0">
              <a:spcBef>
                <a:spcPts val="0"/>
              </a:spcBef>
              <a:buNone/>
            </a:pPr>
            <a:r>
              <a:rPr lang="en-US" sz="2400" dirty="0" smtClean="0"/>
              <a:t> &lt;div class="border box"&gt;&lt;/div&gt;</a:t>
            </a:r>
          </a:p>
          <a:p>
            <a:endParaRPr lang="en-IN" dirty="0"/>
          </a:p>
        </p:txBody>
      </p:sp>
    </p:spTree>
    <p:extLst>
      <p:ext uri="{BB962C8B-B14F-4D97-AF65-F5344CB8AC3E}">
        <p14:creationId xmlns:p14="http://schemas.microsoft.com/office/powerpoint/2010/main" val="4122985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534400" cy="5325532"/>
          </a:xfrm>
        </p:spPr>
        <p:txBody>
          <a:bodyPr>
            <a:normAutofit/>
          </a:bodyPr>
          <a:lstStyle/>
          <a:p>
            <a:pPr marL="0" indent="0">
              <a:spcBef>
                <a:spcPts val="0"/>
              </a:spcBef>
              <a:spcAft>
                <a:spcPts val="0"/>
              </a:spcAft>
              <a:buNone/>
            </a:pPr>
            <a:r>
              <a:rPr lang="en-US" sz="3600" u="sng" dirty="0" smtClean="0"/>
              <a:t>CSS Code</a:t>
            </a:r>
          </a:p>
          <a:p>
            <a:pPr marL="0" indent="0">
              <a:spcBef>
                <a:spcPts val="0"/>
              </a:spcBef>
              <a:spcAft>
                <a:spcPts val="0"/>
              </a:spcAft>
              <a:buNone/>
            </a:pPr>
            <a:endParaRPr lang="en-US" sz="3600" u="sng" dirty="0" smtClean="0"/>
          </a:p>
          <a:p>
            <a:pPr marL="0" indent="0">
              <a:spcBef>
                <a:spcPts val="0"/>
              </a:spcBef>
              <a:spcAft>
                <a:spcPts val="0"/>
              </a:spcAft>
              <a:buNone/>
            </a:pPr>
            <a:r>
              <a:rPr lang="en-US" sz="3600" dirty="0" smtClean="0"/>
              <a:t>.</a:t>
            </a:r>
            <a:r>
              <a:rPr lang="en-US" sz="2400" dirty="0"/>
              <a:t>box { width: 100px; float: left</a:t>
            </a:r>
            <a:r>
              <a:rPr lang="en-US" sz="2400" dirty="0" smtClean="0"/>
              <a:t>;  </a:t>
            </a:r>
            <a:r>
              <a:rPr lang="en-US" sz="2400" dirty="0"/>
              <a:t>margin: 0 10px </a:t>
            </a:r>
            <a:r>
              <a:rPr lang="en-US" sz="2400" dirty="0" err="1"/>
              <a:t>10px</a:t>
            </a:r>
            <a:r>
              <a:rPr lang="en-US" sz="2400" dirty="0"/>
              <a:t> 0; } </a:t>
            </a:r>
          </a:p>
          <a:p>
            <a:pPr marL="0" indent="0">
              <a:spcBef>
                <a:spcPts val="0"/>
              </a:spcBef>
              <a:spcAft>
                <a:spcPts val="0"/>
              </a:spcAft>
              <a:buNone/>
            </a:pPr>
            <a:r>
              <a:rPr lang="en-US" sz="2400" dirty="0"/>
              <a:t>.red { color: red; background: pink; } </a:t>
            </a:r>
          </a:p>
          <a:p>
            <a:pPr marL="0" indent="0">
              <a:spcBef>
                <a:spcPts val="0"/>
              </a:spcBef>
              <a:spcAft>
                <a:spcPts val="0"/>
              </a:spcAft>
              <a:buNone/>
            </a:pPr>
            <a:r>
              <a:rPr lang="en-US" sz="2400" dirty="0"/>
              <a:t>.blue { color: blue; background: light-blue; } </a:t>
            </a:r>
          </a:p>
          <a:p>
            <a:pPr marL="0" indent="0">
              <a:spcBef>
                <a:spcPts val="0"/>
              </a:spcBef>
              <a:spcAft>
                <a:spcPts val="0"/>
              </a:spcAft>
              <a:buNone/>
            </a:pPr>
            <a:r>
              <a:rPr lang="en-US" sz="2400" dirty="0"/>
              <a:t>.green { color: green; </a:t>
            </a:r>
            <a:r>
              <a:rPr lang="en-US" sz="2400" dirty="0" smtClean="0"/>
              <a:t>background</a:t>
            </a:r>
            <a:r>
              <a:rPr lang="en-US" sz="2400" dirty="0"/>
              <a:t>: light-green; }</a:t>
            </a:r>
          </a:p>
          <a:p>
            <a:pPr marL="0" indent="0">
              <a:spcBef>
                <a:spcPts val="0"/>
              </a:spcBef>
              <a:spcAft>
                <a:spcPts val="0"/>
              </a:spcAft>
              <a:buNone/>
            </a:pPr>
            <a:r>
              <a:rPr lang="en-US" sz="2400" dirty="0"/>
              <a:t>.border { border: 5px solid black; </a:t>
            </a:r>
            <a:r>
              <a:rPr lang="en-US" sz="2400" dirty="0" smtClean="0"/>
              <a:t>}</a:t>
            </a:r>
          </a:p>
          <a:p>
            <a:pPr marL="0" indent="0">
              <a:spcBef>
                <a:spcPts val="0"/>
              </a:spcBef>
              <a:spcAft>
                <a:spcPts val="0"/>
              </a:spcAft>
              <a:buNone/>
            </a:pPr>
            <a:endParaRPr lang="en-US" sz="3600" dirty="0"/>
          </a:p>
          <a:p>
            <a:pPr marL="0" indent="0" algn="just">
              <a:spcBef>
                <a:spcPts val="0"/>
              </a:spcBef>
              <a:spcAft>
                <a:spcPts val="0"/>
              </a:spcAft>
              <a:buNone/>
            </a:pPr>
            <a:endParaRPr lang="en-US" dirty="0"/>
          </a:p>
        </p:txBody>
      </p:sp>
    </p:spTree>
    <p:extLst>
      <p:ext uri="{BB962C8B-B14F-4D97-AF65-F5344CB8AC3E}">
        <p14:creationId xmlns:p14="http://schemas.microsoft.com/office/powerpoint/2010/main" val="3537271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066" y="457200"/>
            <a:ext cx="6798734" cy="1303867"/>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ID selectors </a:t>
            </a:r>
          </a:p>
        </p:txBody>
      </p:sp>
      <p:sp>
        <p:nvSpPr>
          <p:cNvPr id="3" name="Content Placeholder 2"/>
          <p:cNvSpPr>
            <a:spLocks noGrp="1"/>
          </p:cNvSpPr>
          <p:nvPr>
            <p:ph idx="1"/>
          </p:nvPr>
        </p:nvSpPr>
        <p:spPr>
          <a:xfrm>
            <a:off x="609600" y="1756402"/>
            <a:ext cx="8229599" cy="2053598"/>
          </a:xfrm>
        </p:spPr>
        <p:txBody>
          <a:bodyPr>
            <a:normAutofit/>
          </a:bodyPr>
          <a:lstStyle/>
          <a:p>
            <a:pPr>
              <a:lnSpc>
                <a:spcPct val="80000"/>
              </a:lnSpc>
            </a:pPr>
            <a:r>
              <a:rPr lang="en-US" sz="2400" dirty="0" smtClean="0"/>
              <a:t>ID selectors are similar to class selectors. They can be used to select any HTML element that has an ID attribute, regardless of their position in the document tree. </a:t>
            </a:r>
          </a:p>
          <a:p>
            <a:pPr>
              <a:lnSpc>
                <a:spcPct val="80000"/>
              </a:lnSpc>
            </a:pPr>
            <a:endParaRPr lang="en-US" sz="2400" dirty="0" smtClean="0"/>
          </a:p>
          <a:p>
            <a:pPr>
              <a:lnSpc>
                <a:spcPct val="80000"/>
              </a:lnSpc>
            </a:pPr>
            <a:r>
              <a:rPr lang="en-US" sz="2400" dirty="0" smtClean="0"/>
              <a:t>An ID selector is a name preceded by a hash character (#). </a:t>
            </a:r>
            <a:endParaRPr lang="en-US" dirty="0" smtClean="0"/>
          </a:p>
          <a:p>
            <a:endParaRPr lang="en-US" dirty="0"/>
          </a:p>
        </p:txBody>
      </p:sp>
      <p:sp>
        <p:nvSpPr>
          <p:cNvPr id="4" name="TextBox 3"/>
          <p:cNvSpPr txBox="1">
            <a:spLocks noChangeArrowheads="1"/>
          </p:cNvSpPr>
          <p:nvPr/>
        </p:nvSpPr>
        <p:spPr bwMode="auto">
          <a:xfrm>
            <a:off x="1178417" y="4113212"/>
            <a:ext cx="3313112" cy="1477328"/>
          </a:xfrm>
          <a:prstGeom prst="rect">
            <a:avLst/>
          </a:prstGeom>
          <a:noFill/>
          <a:ln w="9525">
            <a:noFill/>
            <a:miter lim="800000"/>
            <a:headEnd/>
            <a:tailEnd/>
          </a:ln>
        </p:spPr>
        <p:txBody>
          <a:bodyPr>
            <a:spAutoFit/>
          </a:bodyPr>
          <a:lstStyle/>
          <a:p>
            <a:r>
              <a:rPr lang="en-US" b="1" dirty="0"/>
              <a:t>CSS</a:t>
            </a:r>
          </a:p>
          <a:p>
            <a:r>
              <a:rPr lang="en-US" dirty="0" smtClean="0"/>
              <a:t>#</a:t>
            </a:r>
            <a:r>
              <a:rPr lang="en-US" dirty="0" err="1"/>
              <a:t>firstname</a:t>
            </a:r>
            <a:endParaRPr lang="en-US" dirty="0"/>
          </a:p>
          <a:p>
            <a:r>
              <a:rPr lang="en-US" dirty="0"/>
              <a:t>{</a:t>
            </a:r>
          </a:p>
          <a:p>
            <a:r>
              <a:rPr lang="en-US" dirty="0"/>
              <a:t>background-</a:t>
            </a:r>
            <a:r>
              <a:rPr lang="en-US" dirty="0" err="1"/>
              <a:t>color:yellow</a:t>
            </a:r>
            <a:r>
              <a:rPr lang="en-US" dirty="0"/>
              <a:t>;</a:t>
            </a:r>
          </a:p>
          <a:p>
            <a:r>
              <a:rPr lang="en-US" dirty="0"/>
              <a:t>}</a:t>
            </a:r>
          </a:p>
        </p:txBody>
      </p:sp>
      <p:sp>
        <p:nvSpPr>
          <p:cNvPr id="5" name="TextBox 4"/>
          <p:cNvSpPr txBox="1">
            <a:spLocks noChangeArrowheads="1"/>
          </p:cNvSpPr>
          <p:nvPr/>
        </p:nvSpPr>
        <p:spPr bwMode="auto">
          <a:xfrm>
            <a:off x="5026691" y="4074318"/>
            <a:ext cx="3024188" cy="2031325"/>
          </a:xfrm>
          <a:prstGeom prst="rect">
            <a:avLst/>
          </a:prstGeom>
          <a:noFill/>
          <a:ln w="9525">
            <a:noFill/>
            <a:miter lim="800000"/>
            <a:headEnd/>
            <a:tailEnd/>
          </a:ln>
        </p:spPr>
        <p:txBody>
          <a:bodyPr>
            <a:spAutoFit/>
          </a:bodyPr>
          <a:lstStyle/>
          <a:p>
            <a:r>
              <a:rPr lang="en-US" b="1" dirty="0"/>
              <a:t>HTML</a:t>
            </a:r>
          </a:p>
          <a:p>
            <a:r>
              <a:rPr lang="en-US" dirty="0" smtClean="0"/>
              <a:t>&lt;</a:t>
            </a:r>
            <a:r>
              <a:rPr lang="en-US" dirty="0"/>
              <a:t>p id="</a:t>
            </a:r>
            <a:r>
              <a:rPr lang="en-US" dirty="0" err="1"/>
              <a:t>firstname</a:t>
            </a:r>
            <a:r>
              <a:rPr lang="en-US" dirty="0"/>
              <a:t>"&gt;My name is Donald.&lt;/p&gt;</a:t>
            </a:r>
          </a:p>
          <a:p>
            <a:r>
              <a:rPr lang="en-US" dirty="0"/>
              <a:t>&lt;p id="hometown"&gt;I live in </a:t>
            </a:r>
            <a:r>
              <a:rPr lang="en-US" dirty="0" err="1"/>
              <a:t>Duckburg</a:t>
            </a:r>
            <a:r>
              <a:rPr lang="en-US" dirty="0"/>
              <a:t>.&lt;/p&gt;</a:t>
            </a:r>
          </a:p>
          <a:p>
            <a:endParaRPr lang="en-US" b="1" dirty="0"/>
          </a:p>
          <a:p>
            <a:endParaRPr lang="en-US" dirty="0"/>
          </a:p>
        </p:txBody>
      </p:sp>
    </p:spTree>
    <p:extLst>
      <p:ext uri="{BB962C8B-B14F-4D97-AF65-F5344CB8AC3E}">
        <p14:creationId xmlns:p14="http://schemas.microsoft.com/office/powerpoint/2010/main" val="312537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609600"/>
            <a:ext cx="6798734" cy="989664"/>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Should you use ID or class? </a:t>
            </a:r>
          </a:p>
        </p:txBody>
      </p:sp>
      <p:sp>
        <p:nvSpPr>
          <p:cNvPr id="3" name="Content Placeholder 2"/>
          <p:cNvSpPr>
            <a:spLocks noGrp="1"/>
          </p:cNvSpPr>
          <p:nvPr>
            <p:ph idx="1"/>
          </p:nvPr>
        </p:nvSpPr>
        <p:spPr>
          <a:xfrm>
            <a:off x="914400" y="1599263"/>
            <a:ext cx="6798735" cy="4030132"/>
          </a:xfrm>
        </p:spPr>
        <p:txBody>
          <a:bodyPr>
            <a:normAutofit/>
          </a:bodyPr>
          <a:lstStyle/>
          <a:p>
            <a:r>
              <a:rPr lang="en-US" b="1" dirty="0" smtClean="0"/>
              <a:t>Repeated use within a document </a:t>
            </a:r>
          </a:p>
          <a:p>
            <a:pPr lvl="1"/>
            <a:r>
              <a:rPr lang="en-US" dirty="0" smtClean="0"/>
              <a:t>Classes can be used as many times as needed within a document.</a:t>
            </a:r>
          </a:p>
          <a:p>
            <a:pPr lvl="1"/>
            <a:r>
              <a:rPr lang="en-US" dirty="0" smtClean="0"/>
              <a:t>IDs can only be applied once within a document.</a:t>
            </a:r>
          </a:p>
          <a:p>
            <a:pPr lvl="1"/>
            <a:endParaRPr lang="en-US" dirty="0" smtClean="0"/>
          </a:p>
          <a:p>
            <a:r>
              <a:rPr lang="en-US" b="1" dirty="0" smtClean="0"/>
              <a:t>Combining class selectors </a:t>
            </a:r>
          </a:p>
          <a:p>
            <a:pPr lvl="1"/>
            <a:r>
              <a:rPr lang="en-US" dirty="0" smtClean="0"/>
              <a:t>You can use multiple classes to style an HTML element but </a:t>
            </a:r>
          </a:p>
          <a:p>
            <a:pPr lvl="1"/>
            <a:r>
              <a:rPr lang="en-US" dirty="0" smtClean="0"/>
              <a:t>you can only use one ID when styling an HTML element.</a:t>
            </a:r>
          </a:p>
          <a:p>
            <a:pPr lvl="1"/>
            <a:r>
              <a:rPr lang="en-US" dirty="0" smtClean="0"/>
              <a:t> For example,</a:t>
            </a:r>
          </a:p>
          <a:p>
            <a:pPr lvl="1"/>
            <a:r>
              <a:rPr lang="en-US" sz="2000" dirty="0" smtClean="0"/>
              <a:t>&lt;p class="right color"&gt; This paragraph will be right-aligned. &lt;/p&gt;  </a:t>
            </a:r>
            <a:br>
              <a:rPr lang="en-US" sz="2000" dirty="0" smtClean="0"/>
            </a:br>
            <a:r>
              <a:rPr lang="en-US" sz="2000" b="1" dirty="0" smtClean="0"/>
              <a:t> .right {text-align: right} </a:t>
            </a:r>
          </a:p>
          <a:p>
            <a:pPr lvl="1">
              <a:buNone/>
            </a:pPr>
            <a:r>
              <a:rPr lang="en-US" sz="2000" b="1" dirty="0" smtClean="0"/>
              <a:t>     .color {</a:t>
            </a:r>
            <a:r>
              <a:rPr lang="en-US" sz="2000" b="1" dirty="0" err="1" smtClean="0"/>
              <a:t>color:green</a:t>
            </a:r>
            <a:r>
              <a:rPr lang="en-US" sz="2000" b="1" dirty="0" smtClean="0"/>
              <a:t>}</a:t>
            </a:r>
          </a:p>
          <a:p>
            <a:pPr lvl="1"/>
            <a:endParaRPr lang="en-US" dirty="0" smtClean="0"/>
          </a:p>
        </p:txBody>
      </p:sp>
    </p:spTree>
    <p:extLst>
      <p:ext uri="{BB962C8B-B14F-4D97-AF65-F5344CB8AC3E}">
        <p14:creationId xmlns:p14="http://schemas.microsoft.com/office/powerpoint/2010/main" val="73985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IDs have higher specificity than classes </a:t>
            </a:r>
          </a:p>
          <a:p>
            <a:pPr lvl="1"/>
            <a:r>
              <a:rPr lang="en-US" dirty="0" smtClean="0"/>
              <a:t>If a class selector and ID selector were to be in conflict, the ID selector would be chosen. </a:t>
            </a:r>
          </a:p>
          <a:p>
            <a:r>
              <a:rPr lang="en-US" dirty="0" smtClean="0"/>
              <a:t>&lt;h3 class="color" id="color1"&gt; This paragraph will be center-aligned. &lt;/h3&gt;</a:t>
            </a:r>
          </a:p>
          <a:p>
            <a:pPr lvl="1">
              <a:buNone/>
            </a:pPr>
            <a:r>
              <a:rPr lang="en-US" dirty="0" smtClean="0"/>
              <a:t>.color {</a:t>
            </a:r>
            <a:r>
              <a:rPr lang="en-US" dirty="0" err="1" smtClean="0"/>
              <a:t>color:green</a:t>
            </a:r>
            <a:r>
              <a:rPr lang="en-US" dirty="0" smtClean="0"/>
              <a:t>}</a:t>
            </a:r>
          </a:p>
          <a:p>
            <a:pPr lvl="1">
              <a:buNone/>
            </a:pPr>
            <a:r>
              <a:rPr lang="en-US" dirty="0" smtClean="0"/>
              <a:t>#color1 {</a:t>
            </a:r>
            <a:r>
              <a:rPr lang="en-US" dirty="0" err="1" smtClean="0"/>
              <a:t>color:red</a:t>
            </a:r>
            <a:r>
              <a:rPr lang="en-US" dirty="0" smtClean="0"/>
              <a:t>}</a:t>
            </a:r>
          </a:p>
          <a:p>
            <a:endParaRPr lang="en-US" dirty="0"/>
          </a:p>
        </p:txBody>
      </p:sp>
    </p:spTree>
    <p:extLst>
      <p:ext uri="{BB962C8B-B14F-4D97-AF65-F5344CB8AC3E}">
        <p14:creationId xmlns:p14="http://schemas.microsoft.com/office/powerpoint/2010/main" val="386708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7" y="609600"/>
            <a:ext cx="6798734" cy="608663"/>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Grouping Selectors</a:t>
            </a:r>
          </a:p>
        </p:txBody>
      </p:sp>
      <p:sp>
        <p:nvSpPr>
          <p:cNvPr id="3" name="Content Placeholder 2"/>
          <p:cNvSpPr>
            <a:spLocks noGrp="1"/>
          </p:cNvSpPr>
          <p:nvPr>
            <p:ph idx="1"/>
          </p:nvPr>
        </p:nvSpPr>
        <p:spPr>
          <a:xfrm>
            <a:off x="1176865" y="1371600"/>
            <a:ext cx="6798736" cy="5029200"/>
          </a:xfrm>
        </p:spPr>
        <p:txBody>
          <a:bodyPr>
            <a:noAutofit/>
          </a:bodyPr>
          <a:lstStyle/>
          <a:p>
            <a:r>
              <a:rPr lang="en-US" sz="1800" dirty="0" smtClean="0"/>
              <a:t>If multiple selector have same style  then you can combine those selector in one and each selector separate by comma (,).</a:t>
            </a:r>
          </a:p>
          <a:p>
            <a:r>
              <a:rPr lang="en-US" sz="1800" dirty="0" smtClean="0"/>
              <a:t>If you have elements with the same style definitions, like this:</a:t>
            </a:r>
          </a:p>
          <a:p>
            <a:pPr>
              <a:buNone/>
            </a:pPr>
            <a:r>
              <a:rPr lang="en-US" sz="1800" dirty="0" smtClean="0"/>
              <a:t>	h1 {    text-align: center;     color: red; }</a:t>
            </a:r>
            <a:br>
              <a:rPr lang="en-US" sz="1800" dirty="0" smtClean="0"/>
            </a:br>
            <a:r>
              <a:rPr lang="en-US" sz="1800" dirty="0" smtClean="0"/>
              <a:t>h2 {    text-align: center;     color: red;}</a:t>
            </a:r>
            <a:br>
              <a:rPr lang="en-US" sz="1800" dirty="0" smtClean="0"/>
            </a:br>
            <a:r>
              <a:rPr lang="en-US" sz="1800" dirty="0" smtClean="0"/>
              <a:t>p {     text-align: center;    color: red;}</a:t>
            </a:r>
          </a:p>
          <a:p>
            <a:r>
              <a:rPr lang="en-US" sz="1800" dirty="0" smtClean="0"/>
              <a:t>you can group the selectors, to minimize the code.</a:t>
            </a:r>
          </a:p>
          <a:p>
            <a:r>
              <a:rPr lang="en-US" sz="1800" dirty="0" smtClean="0"/>
              <a:t>To group selectors, separate each selector with a comma.</a:t>
            </a:r>
          </a:p>
          <a:p>
            <a:r>
              <a:rPr lang="en-US" sz="1800" dirty="0" smtClean="0"/>
              <a:t>In the example below we have grouped the selectors from the code above:</a:t>
            </a:r>
          </a:p>
          <a:p>
            <a:pPr>
              <a:buNone/>
            </a:pPr>
            <a:r>
              <a:rPr lang="en-US" sz="1800" dirty="0" smtClean="0"/>
              <a:t>Example</a:t>
            </a:r>
          </a:p>
          <a:p>
            <a:pPr>
              <a:buNone/>
            </a:pPr>
            <a:r>
              <a:rPr lang="en-US" sz="1800" dirty="0" smtClean="0"/>
              <a:t>h1, h2, p {</a:t>
            </a:r>
            <a:br>
              <a:rPr lang="en-US" sz="1800" dirty="0" smtClean="0"/>
            </a:br>
            <a:r>
              <a:rPr lang="en-US" sz="1800" dirty="0" smtClean="0"/>
              <a:t>    text-align: center;</a:t>
            </a:r>
            <a:br>
              <a:rPr lang="en-US" sz="1800" dirty="0" smtClean="0"/>
            </a:br>
            <a:r>
              <a:rPr lang="en-US" sz="1800" dirty="0" smtClean="0"/>
              <a:t>    color: red;</a:t>
            </a:r>
            <a:br>
              <a:rPr lang="en-US" sz="1800" dirty="0" smtClean="0"/>
            </a:br>
            <a:r>
              <a:rPr lang="en-US" sz="1800" dirty="0" smtClean="0"/>
              <a:t>}</a:t>
            </a:r>
          </a:p>
          <a:p>
            <a:endParaRPr lang="en-US" sz="1800" dirty="0"/>
          </a:p>
        </p:txBody>
      </p:sp>
    </p:spTree>
    <p:extLst>
      <p:ext uri="{BB962C8B-B14F-4D97-AF65-F5344CB8AC3E}">
        <p14:creationId xmlns:p14="http://schemas.microsoft.com/office/powerpoint/2010/main" val="100310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 </a:t>
            </a:r>
          </a:p>
        </p:txBody>
      </p:sp>
      <p:sp>
        <p:nvSpPr>
          <p:cNvPr id="5123" name="Rectangle 3"/>
          <p:cNvSpPr>
            <a:spLocks noGrp="1" noChangeArrowheads="1"/>
          </p:cNvSpPr>
          <p:nvPr>
            <p:ph idx="1"/>
          </p:nvPr>
        </p:nvSpPr>
        <p:spPr>
          <a:xfrm>
            <a:off x="457200" y="1524000"/>
            <a:ext cx="8229600" cy="4602163"/>
          </a:xfrm>
        </p:spPr>
        <p:txBody>
          <a:bodyPr/>
          <a:lstStyle/>
          <a:p>
            <a:pPr eaLnBrk="1" hangingPunct="1"/>
            <a:r>
              <a:rPr lang="en-US" dirty="0" smtClean="0"/>
              <a:t>Any </a:t>
            </a:r>
            <a:r>
              <a:rPr lang="en-US" dirty="0" smtClean="0">
                <a:solidFill>
                  <a:srgbClr val="CC3300"/>
                </a:solidFill>
              </a:rPr>
              <a:t>modification</a:t>
            </a:r>
            <a:r>
              <a:rPr lang="en-US" dirty="0" smtClean="0"/>
              <a:t> in the design of websites was a very </a:t>
            </a:r>
            <a:r>
              <a:rPr lang="en-US" dirty="0" smtClean="0">
                <a:solidFill>
                  <a:srgbClr val="CC3300"/>
                </a:solidFill>
              </a:rPr>
              <a:t>difficult</a:t>
            </a:r>
            <a:r>
              <a:rPr lang="en-US" dirty="0" smtClean="0"/>
              <a:t> and </a:t>
            </a:r>
            <a:r>
              <a:rPr lang="en-US" dirty="0" smtClean="0">
                <a:solidFill>
                  <a:srgbClr val="CC3300"/>
                </a:solidFill>
              </a:rPr>
              <a:t>boring</a:t>
            </a:r>
            <a:r>
              <a:rPr lang="en-US" dirty="0" smtClean="0"/>
              <a:t> task , as it evolves </a:t>
            </a:r>
            <a:r>
              <a:rPr lang="en-US" dirty="0" smtClean="0">
                <a:solidFill>
                  <a:srgbClr val="CC3300"/>
                </a:solidFill>
              </a:rPr>
              <a:t>manually  editing</a:t>
            </a:r>
            <a:r>
              <a:rPr lang="en-US" dirty="0" smtClean="0"/>
              <a:t> every HTML page.</a:t>
            </a:r>
          </a:p>
          <a:p>
            <a:pPr eaLnBrk="1" hangingPunct="1"/>
            <a:endParaRPr lang="en-US" dirty="0" smtClean="0"/>
          </a:p>
          <a:p>
            <a:pPr eaLnBrk="1" hangingPunct="1"/>
            <a:endParaRPr lang="en-US" dirty="0" smtClean="0"/>
          </a:p>
        </p:txBody>
      </p:sp>
      <p:pic>
        <p:nvPicPr>
          <p:cNvPr id="5124" name="Picture 4" descr="slow"/>
          <p:cNvPicPr>
            <a:picLocks noChangeAspect="1" noChangeArrowheads="1"/>
          </p:cNvPicPr>
          <p:nvPr/>
        </p:nvPicPr>
        <p:blipFill>
          <a:blip r:embed="rId2" cstate="print"/>
          <a:srcRect/>
          <a:stretch>
            <a:fillRect/>
          </a:stretch>
        </p:blipFill>
        <p:spPr bwMode="auto">
          <a:xfrm>
            <a:off x="2362200" y="3124200"/>
            <a:ext cx="4038600" cy="3059113"/>
          </a:xfrm>
          <a:prstGeom prst="rect">
            <a:avLst/>
          </a:prstGeom>
          <a:noFill/>
          <a:ln w="9525">
            <a:noFill/>
            <a:miter lim="800000"/>
            <a:headEnd/>
            <a:tailEnd/>
          </a:ln>
        </p:spPr>
      </p:pic>
      <p:sp>
        <p:nvSpPr>
          <p:cNvPr id="5" name="Rectangle 2"/>
          <p:cNvSpPr txBox="1">
            <a:spLocks noChangeArrowheads="1"/>
          </p:cNvSpPr>
          <p:nvPr/>
        </p:nvSpPr>
        <p:spPr>
          <a:xfrm>
            <a:off x="609600" y="152400"/>
            <a:ext cx="8229600" cy="990600"/>
          </a:xfrm>
          <a:prstGeom prst="rect">
            <a:avLst/>
          </a:prstGeom>
          <a:effectLst/>
        </p:spPr>
        <p:txBody>
          <a:bodyPr vert="horz" lIns="91440" tIns="45720" rIns="91440" bIns="45720" rtlCol="0" anchor="ctr">
            <a:normAutofit fontScale="97500"/>
          </a:bodyPr>
          <a:lstStyle>
            <a:lvl1pPr algn="ctr" defTabSz="457200">
              <a:spcBef>
                <a:spcPct val="0"/>
              </a:spcBef>
              <a:buNone/>
              <a:defRPr sz="3200" b="1" cap="none">
                <a:ln w="3175" cmpd="sng">
                  <a:noFill/>
                </a:ln>
                <a:solidFill>
                  <a:schemeClr val="tx1">
                    <a:lumMod val="85000"/>
                    <a:lumOff val="15000"/>
                  </a:schemeClr>
                </a:solidFill>
                <a:effectLst/>
                <a:latin typeface="Arial" panose="020B0604020202020204" pitchFamily="34" charset="0"/>
                <a:ea typeface="+mj-ea"/>
                <a:cs typeface="Arial" panose="020B060402020202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Before CSS</a:t>
            </a:r>
          </a:p>
        </p:txBody>
      </p:sp>
    </p:spTree>
    <p:extLst>
      <p:ext uri="{BB962C8B-B14F-4D97-AF65-F5344CB8AC3E}">
        <p14:creationId xmlns:p14="http://schemas.microsoft.com/office/powerpoint/2010/main" val="25129877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1"/>
            <a:ext cx="6798734" cy="1219200"/>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Pseudo-Classes</a:t>
            </a:r>
          </a:p>
        </p:txBody>
      </p:sp>
      <p:sp>
        <p:nvSpPr>
          <p:cNvPr id="83971" name="Content Placeholder 2"/>
          <p:cNvSpPr>
            <a:spLocks noGrp="1"/>
          </p:cNvSpPr>
          <p:nvPr>
            <p:ph idx="1"/>
          </p:nvPr>
        </p:nvSpPr>
        <p:spPr>
          <a:xfrm>
            <a:off x="457200" y="1219200"/>
            <a:ext cx="8382000" cy="5105400"/>
          </a:xfrm>
        </p:spPr>
        <p:txBody>
          <a:bodyPr>
            <a:noAutofit/>
          </a:bodyPr>
          <a:lstStyle/>
          <a:p>
            <a:r>
              <a:rPr lang="en-IN" sz="2000" dirty="0" smtClean="0"/>
              <a:t>Pseudo Classes allow the designer the freedom to control how the element should appear under different conditions. </a:t>
            </a:r>
          </a:p>
          <a:p>
            <a:r>
              <a:rPr lang="en-IN" sz="2000" dirty="0" smtClean="0"/>
              <a:t>It represent dynamic events to customize those styles. </a:t>
            </a:r>
            <a:endParaRPr lang="en-IN" sz="2000" b="1" dirty="0" smtClean="0"/>
          </a:p>
          <a:p>
            <a:r>
              <a:rPr lang="en-US" sz="2000" dirty="0" smtClean="0"/>
              <a:t>A pseudo-class is used to change in state of an element.</a:t>
            </a:r>
          </a:p>
          <a:p>
            <a:r>
              <a:rPr lang="en-US" sz="2000" dirty="0" smtClean="0"/>
              <a:t>For example, it can be used to:</a:t>
            </a:r>
          </a:p>
          <a:p>
            <a:pPr lvl="1"/>
            <a:r>
              <a:rPr lang="en-US" sz="2000" dirty="0" smtClean="0"/>
              <a:t>Style an element when a user mouse over it</a:t>
            </a:r>
          </a:p>
          <a:p>
            <a:pPr lvl="1"/>
            <a:r>
              <a:rPr lang="en-US" sz="2000" dirty="0" smtClean="0"/>
              <a:t>Style visited and unvisited links differently</a:t>
            </a:r>
          </a:p>
          <a:p>
            <a:r>
              <a:rPr lang="en-US" sz="2000" dirty="0" smtClean="0"/>
              <a:t>A pseudo-class starts with a colon (:). </a:t>
            </a:r>
          </a:p>
          <a:p>
            <a:r>
              <a:rPr lang="en-US" sz="2000" dirty="0" smtClean="0"/>
              <a:t>No whitespace may appear between a type selector or universal selector and the colon, nor can whitespace appear after the colon.</a:t>
            </a:r>
          </a:p>
          <a:p>
            <a:pPr marL="280988" lvl="1" indent="-280988"/>
            <a:r>
              <a:rPr lang="en-US" sz="2000" dirty="0" smtClean="0"/>
              <a:t>Syntax</a:t>
            </a:r>
          </a:p>
          <a:p>
            <a:pPr lvl="1">
              <a:buNone/>
            </a:pPr>
            <a:r>
              <a:rPr lang="en-US" sz="2000" dirty="0" err="1" smtClean="0"/>
              <a:t>selector:pseudo-class</a:t>
            </a:r>
            <a:r>
              <a:rPr lang="en-US" sz="2000" dirty="0" smtClean="0"/>
              <a:t> {</a:t>
            </a:r>
            <a:br>
              <a:rPr lang="en-US" sz="2000" dirty="0" smtClean="0"/>
            </a:br>
            <a:r>
              <a:rPr lang="en-US" sz="2000" dirty="0" smtClean="0"/>
              <a:t>    </a:t>
            </a:r>
            <a:r>
              <a:rPr lang="en-US" sz="2000" dirty="0" err="1" smtClean="0"/>
              <a:t>property:value</a:t>
            </a:r>
            <a:r>
              <a:rPr lang="en-US" sz="2000" dirty="0" smtClean="0"/>
              <a:t>;</a:t>
            </a:r>
            <a:br>
              <a:rPr lang="en-US" sz="2000" dirty="0" smtClean="0"/>
            </a:br>
            <a:r>
              <a:rPr lang="en-US" sz="2000" dirty="0" smtClean="0"/>
              <a:t>}</a:t>
            </a:r>
          </a:p>
        </p:txBody>
      </p:sp>
    </p:spTree>
    <p:extLst>
      <p:ext uri="{BB962C8B-B14F-4D97-AF65-F5344CB8AC3E}">
        <p14:creationId xmlns:p14="http://schemas.microsoft.com/office/powerpoint/2010/main" val="418491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12" dur="5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17" dur="500"/>
                                        <p:tgtEl>
                                          <p:spTgt spid="839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22" dur="500"/>
                                        <p:tgtEl>
                                          <p:spTgt spid="8397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3971">
                                            <p:txEl>
                                              <p:pRg st="4" end="4"/>
                                            </p:txEl>
                                          </p:spTgt>
                                        </p:tgtEl>
                                        <p:attrNameLst>
                                          <p:attrName>style.visibility</p:attrName>
                                        </p:attrNameLst>
                                      </p:cBhvr>
                                      <p:to>
                                        <p:strVal val="visible"/>
                                      </p:to>
                                    </p:set>
                                    <p:animEffect transition="in" filter="blinds(horizontal)">
                                      <p:cBhvr>
                                        <p:cTn id="25" dur="500"/>
                                        <p:tgtEl>
                                          <p:spTgt spid="83971">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3971">
                                            <p:txEl>
                                              <p:pRg st="5" end="5"/>
                                            </p:txEl>
                                          </p:spTgt>
                                        </p:tgtEl>
                                        <p:attrNameLst>
                                          <p:attrName>style.visibility</p:attrName>
                                        </p:attrNameLst>
                                      </p:cBhvr>
                                      <p:to>
                                        <p:strVal val="visible"/>
                                      </p:to>
                                    </p:set>
                                    <p:animEffect transition="in" filter="blinds(horizontal)">
                                      <p:cBhvr>
                                        <p:cTn id="28" dur="500"/>
                                        <p:tgtEl>
                                          <p:spTgt spid="8397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3971">
                                            <p:txEl>
                                              <p:pRg st="6" end="6"/>
                                            </p:txEl>
                                          </p:spTgt>
                                        </p:tgtEl>
                                        <p:attrNameLst>
                                          <p:attrName>style.visibility</p:attrName>
                                        </p:attrNameLst>
                                      </p:cBhvr>
                                      <p:to>
                                        <p:strVal val="visible"/>
                                      </p:to>
                                    </p:set>
                                    <p:animEffect transition="in" filter="blinds(horizontal)">
                                      <p:cBhvr>
                                        <p:cTn id="33" dur="500"/>
                                        <p:tgtEl>
                                          <p:spTgt spid="8397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3971">
                                            <p:txEl>
                                              <p:pRg st="7" end="7"/>
                                            </p:txEl>
                                          </p:spTgt>
                                        </p:tgtEl>
                                        <p:attrNameLst>
                                          <p:attrName>style.visibility</p:attrName>
                                        </p:attrNameLst>
                                      </p:cBhvr>
                                      <p:to>
                                        <p:strVal val="visible"/>
                                      </p:to>
                                    </p:set>
                                    <p:animEffect transition="in" filter="blinds(horizontal)">
                                      <p:cBhvr>
                                        <p:cTn id="38" dur="500"/>
                                        <p:tgtEl>
                                          <p:spTgt spid="83971">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83971">
                                            <p:txEl>
                                              <p:pRg st="8" end="8"/>
                                            </p:txEl>
                                          </p:spTgt>
                                        </p:tgtEl>
                                        <p:attrNameLst>
                                          <p:attrName>style.visibility</p:attrName>
                                        </p:attrNameLst>
                                      </p:cBhvr>
                                      <p:to>
                                        <p:strVal val="visible"/>
                                      </p:to>
                                    </p:set>
                                    <p:animEffect transition="in" filter="blinds(horizontal)">
                                      <p:cBhvr>
                                        <p:cTn id="41" dur="500"/>
                                        <p:tgtEl>
                                          <p:spTgt spid="83971">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83971">
                                            <p:txEl>
                                              <p:pRg st="9" end="9"/>
                                            </p:txEl>
                                          </p:spTgt>
                                        </p:tgtEl>
                                        <p:attrNameLst>
                                          <p:attrName>style.visibility</p:attrName>
                                        </p:attrNameLst>
                                      </p:cBhvr>
                                      <p:to>
                                        <p:strVal val="visible"/>
                                      </p:to>
                                    </p:set>
                                    <p:animEffect transition="in" filter="blinds(horizontal)">
                                      <p:cBhvr>
                                        <p:cTn id="44" dur="500"/>
                                        <p:tgtEl>
                                          <p:spTgt spid="839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33400"/>
            <a:ext cx="8229600" cy="457200"/>
          </a:xfrm>
          <a:effectLst/>
        </p:spPr>
        <p:txBody>
          <a:bodyPr vert="horz" lIns="91440" tIns="45720" rIns="91440" bIns="45720" rtlCol="0" anchor="ctr">
            <a:normAutofit fontScale="90000"/>
          </a:bodyPr>
          <a:lstStyle/>
          <a:p>
            <a:r>
              <a:rPr lang="en-IN" sz="3200" b="1" dirty="0">
                <a:latin typeface="Arial" panose="020B0604020202020204" pitchFamily="34" charset="0"/>
                <a:cs typeface="Arial" panose="020B0604020202020204" pitchFamily="34" charset="0"/>
              </a:rPr>
              <a:t>Pseudo Classes</a:t>
            </a:r>
            <a:endParaRPr lang="en-US" sz="3200" b="1"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457200" y="990600"/>
            <a:ext cx="8229600" cy="5410200"/>
          </a:xfrm>
        </p:spPr>
        <p:txBody>
          <a:bodyPr>
            <a:normAutofit/>
          </a:bodyPr>
          <a:lstStyle/>
          <a:p>
            <a:r>
              <a:rPr lang="en-US" dirty="0" smtClean="0"/>
              <a:t>They include: </a:t>
            </a:r>
          </a:p>
          <a:p>
            <a:pPr lvl="1"/>
            <a:r>
              <a:rPr lang="en-US" dirty="0" smtClean="0"/>
              <a:t>:link :- specifies unvisited hyperlinks</a:t>
            </a:r>
          </a:p>
          <a:p>
            <a:pPr lvl="1"/>
            <a:r>
              <a:rPr lang="en-US" dirty="0" smtClean="0"/>
              <a:t>:visited :- specifies visited hyperlinks</a:t>
            </a:r>
          </a:p>
          <a:p>
            <a:pPr lvl="1"/>
            <a:r>
              <a:rPr lang="en-US" dirty="0" smtClean="0"/>
              <a:t>:hover :- Applies properties on mouse over.</a:t>
            </a:r>
          </a:p>
          <a:p>
            <a:pPr lvl="1"/>
            <a:r>
              <a:rPr lang="en-US" dirty="0" smtClean="0"/>
              <a:t>:focus :- Applies properties on focus (usually a form input field /   if user has used their keyboard to navigate to a link).</a:t>
            </a:r>
          </a:p>
          <a:p>
            <a:pPr lvl="1"/>
            <a:r>
              <a:rPr lang="en-US" dirty="0" smtClean="0"/>
              <a:t>:active:- specifies user currently clicking</a:t>
            </a:r>
          </a:p>
          <a:p>
            <a:pPr lvl="1"/>
            <a:r>
              <a:rPr lang="en-US" dirty="0" smtClean="0"/>
              <a:t>:first-child ,:last:-child:,:nth-</a:t>
            </a:r>
            <a:r>
              <a:rPr lang="en-US" dirty="0" err="1" smtClean="0"/>
              <a:t>child,nth</a:t>
            </a:r>
            <a:r>
              <a:rPr lang="en-US" dirty="0" smtClean="0"/>
              <a:t>-child(number),nth-last-child(number)</a:t>
            </a:r>
          </a:p>
          <a:p>
            <a:pPr eaLnBrk="1" hangingPunct="1"/>
            <a:r>
              <a:rPr lang="en-US" dirty="0" smtClean="0"/>
              <a:t>For examples,</a:t>
            </a:r>
          </a:p>
          <a:p>
            <a:pPr eaLnBrk="1" hangingPunct="1">
              <a:buNone/>
            </a:pPr>
            <a:r>
              <a:rPr lang="en-US" b="1" dirty="0" smtClean="0"/>
              <a:t>                   a:link, a:visited</a:t>
            </a:r>
            <a:r>
              <a:rPr lang="en-US" dirty="0" smtClean="0"/>
              <a:t> { color: blue; } </a:t>
            </a:r>
            <a:br>
              <a:rPr lang="en-US" dirty="0" smtClean="0"/>
            </a:br>
            <a:r>
              <a:rPr lang="en-US" dirty="0" smtClean="0"/>
              <a:t>               </a:t>
            </a:r>
            <a:r>
              <a:rPr lang="en-US" b="1" dirty="0" smtClean="0"/>
              <a:t>a:hover, a:active</a:t>
            </a:r>
            <a:r>
              <a:rPr lang="en-US" dirty="0" smtClean="0"/>
              <a:t> { color: red; } </a:t>
            </a:r>
          </a:p>
          <a:p>
            <a:pPr>
              <a:buNone/>
            </a:pPr>
            <a:r>
              <a:rPr lang="en-IN" dirty="0" smtClean="0"/>
              <a:t>You can add class names and customize various links </a:t>
            </a:r>
          </a:p>
          <a:p>
            <a:pPr>
              <a:buNone/>
            </a:pPr>
            <a:r>
              <a:rPr lang="en-IN" dirty="0" smtClean="0"/>
              <a:t>                             </a:t>
            </a:r>
            <a:r>
              <a:rPr lang="en-IN" dirty="0" err="1" smtClean="0"/>
              <a:t>a.linkColor:link</a:t>
            </a:r>
            <a:r>
              <a:rPr lang="en-IN" dirty="0" smtClean="0"/>
              <a:t> { </a:t>
            </a:r>
            <a:r>
              <a:rPr lang="en-IN" dirty="0" err="1" smtClean="0"/>
              <a:t>color</a:t>
            </a:r>
            <a:r>
              <a:rPr lang="en-IN" dirty="0" smtClean="0"/>
              <a:t>: #FF0066; }</a:t>
            </a:r>
            <a:endParaRPr lang="en-US" dirty="0" smtClean="0"/>
          </a:p>
        </p:txBody>
      </p:sp>
    </p:spTree>
    <p:extLst>
      <p:ext uri="{BB962C8B-B14F-4D97-AF65-F5344CB8AC3E}">
        <p14:creationId xmlns:p14="http://schemas.microsoft.com/office/powerpoint/2010/main" val="288592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linds(horizontal)">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blinds(horizontal)">
                                      <p:cBhvr>
                                        <p:cTn id="40" dur="500"/>
                                        <p:tgtEl>
                                          <p:spTgt spid="5">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blinds(horizontal)">
                                      <p:cBhvr>
                                        <p:cTn id="45"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33400"/>
            <a:ext cx="8229600" cy="457200"/>
          </a:xfrm>
          <a:effectLst/>
        </p:spPr>
        <p:txBody>
          <a:bodyPr vert="horz" lIns="91440" tIns="45720" rIns="91440" bIns="45720" rtlCol="0" anchor="ctr">
            <a:normAutofit fontScale="90000"/>
          </a:bodyPr>
          <a:lstStyle/>
          <a:p>
            <a:r>
              <a:rPr lang="en-IN" sz="3200" b="1" dirty="0">
                <a:latin typeface="Arial" panose="020B0604020202020204" pitchFamily="34" charset="0"/>
                <a:cs typeface="Arial" panose="020B0604020202020204" pitchFamily="34" charset="0"/>
              </a:rPr>
              <a:t>Pseudo Classes</a:t>
            </a:r>
            <a:endParaRPr lang="en-US" sz="3200" b="1"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457200" y="990600"/>
            <a:ext cx="8229600" cy="5410200"/>
          </a:xfrm>
        </p:spPr>
        <p:txBody>
          <a:bodyPr>
            <a:normAutofit/>
          </a:bodyPr>
          <a:lstStyle/>
          <a:p>
            <a:r>
              <a:rPr lang="en-US" dirty="0" smtClean="0"/>
              <a:t>They include: </a:t>
            </a:r>
          </a:p>
          <a:p>
            <a:pPr lvl="1"/>
            <a:r>
              <a:rPr lang="en-US" dirty="0" smtClean="0"/>
              <a:t>:link :- specifies unvisited hyperlinks</a:t>
            </a:r>
          </a:p>
          <a:p>
            <a:pPr lvl="1"/>
            <a:r>
              <a:rPr lang="en-US" dirty="0" smtClean="0"/>
              <a:t>:visited :- specifies visited hyperlinks</a:t>
            </a:r>
          </a:p>
          <a:p>
            <a:pPr lvl="1"/>
            <a:r>
              <a:rPr lang="en-US" dirty="0" smtClean="0"/>
              <a:t>:hover :- Applies properties on mouse over.</a:t>
            </a:r>
          </a:p>
          <a:p>
            <a:pPr lvl="1"/>
            <a:r>
              <a:rPr lang="en-US" dirty="0" smtClean="0"/>
              <a:t>:focus :- Applies properties on focus (usually a form input field /   if user has used their keyboard to navigate to a link).</a:t>
            </a:r>
          </a:p>
          <a:p>
            <a:pPr lvl="1"/>
            <a:r>
              <a:rPr lang="en-US" dirty="0" smtClean="0"/>
              <a:t>:active:- specifies user currently clicking</a:t>
            </a:r>
          </a:p>
          <a:p>
            <a:pPr lvl="1"/>
            <a:r>
              <a:rPr lang="en-US" dirty="0" smtClean="0"/>
              <a:t>:first-child ,:last:-child:,:nth-</a:t>
            </a:r>
            <a:r>
              <a:rPr lang="en-US" dirty="0" err="1" smtClean="0"/>
              <a:t>child,nth</a:t>
            </a:r>
            <a:r>
              <a:rPr lang="en-US" dirty="0" smtClean="0"/>
              <a:t>-child(number),nth-last-child(number)</a:t>
            </a:r>
          </a:p>
          <a:p>
            <a:pPr eaLnBrk="1" hangingPunct="1"/>
            <a:r>
              <a:rPr lang="en-US" dirty="0" smtClean="0"/>
              <a:t>For examples,</a:t>
            </a:r>
          </a:p>
          <a:p>
            <a:pPr eaLnBrk="1" hangingPunct="1">
              <a:buNone/>
            </a:pPr>
            <a:r>
              <a:rPr lang="en-US" b="1" dirty="0" smtClean="0"/>
              <a:t>                   a:link, a:visited</a:t>
            </a:r>
            <a:r>
              <a:rPr lang="en-US" dirty="0" smtClean="0"/>
              <a:t> { color: blue; } </a:t>
            </a:r>
            <a:br>
              <a:rPr lang="en-US" dirty="0" smtClean="0"/>
            </a:br>
            <a:r>
              <a:rPr lang="en-US" dirty="0" smtClean="0"/>
              <a:t>               </a:t>
            </a:r>
            <a:r>
              <a:rPr lang="en-US" b="1" dirty="0" smtClean="0"/>
              <a:t>a:hover, a:active</a:t>
            </a:r>
            <a:r>
              <a:rPr lang="en-US" dirty="0" smtClean="0"/>
              <a:t> { color: red; } </a:t>
            </a:r>
          </a:p>
          <a:p>
            <a:pPr>
              <a:buNone/>
            </a:pPr>
            <a:r>
              <a:rPr lang="en-IN" dirty="0" smtClean="0"/>
              <a:t>You can add class names and customize various links </a:t>
            </a:r>
          </a:p>
          <a:p>
            <a:pPr>
              <a:buNone/>
            </a:pPr>
            <a:r>
              <a:rPr lang="en-IN" dirty="0" smtClean="0"/>
              <a:t>                             </a:t>
            </a:r>
            <a:r>
              <a:rPr lang="en-IN" dirty="0" err="1" smtClean="0"/>
              <a:t>a.linkColor:link</a:t>
            </a:r>
            <a:r>
              <a:rPr lang="en-IN" dirty="0" smtClean="0"/>
              <a:t> { </a:t>
            </a:r>
            <a:r>
              <a:rPr lang="en-IN" dirty="0" err="1" smtClean="0"/>
              <a:t>color</a:t>
            </a:r>
            <a:r>
              <a:rPr lang="en-IN" dirty="0" smtClean="0"/>
              <a:t>: #FF0066; }</a:t>
            </a:r>
            <a:endParaRPr lang="en-US" dirty="0" smtClean="0"/>
          </a:p>
        </p:txBody>
      </p:sp>
    </p:spTree>
    <p:extLst>
      <p:ext uri="{BB962C8B-B14F-4D97-AF65-F5344CB8AC3E}">
        <p14:creationId xmlns:p14="http://schemas.microsoft.com/office/powerpoint/2010/main" val="297024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linds(horizontal)">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blinds(horizontal)">
                                      <p:cBhvr>
                                        <p:cTn id="40" dur="500"/>
                                        <p:tgtEl>
                                          <p:spTgt spid="5">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blinds(horizontal)">
                                      <p:cBhvr>
                                        <p:cTn id="45"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85800"/>
            <a:ext cx="6985001" cy="5638799"/>
          </a:xfrm>
        </p:spPr>
        <p:txBody>
          <a:bodyPr>
            <a:noAutofit/>
          </a:bodyPr>
          <a:lstStyle/>
          <a:p>
            <a:pPr>
              <a:buNone/>
            </a:pPr>
            <a:r>
              <a:rPr lang="en-US" sz="2400" dirty="0" smtClean="0"/>
              <a:t>&lt;head&gt;</a:t>
            </a:r>
          </a:p>
          <a:p>
            <a:pPr>
              <a:buNone/>
            </a:pPr>
            <a:r>
              <a:rPr lang="en-US" sz="2400" dirty="0" smtClean="0"/>
              <a:t>&lt;style&gt;</a:t>
            </a:r>
          </a:p>
          <a:p>
            <a:pPr lvl="1">
              <a:buNone/>
            </a:pPr>
            <a:r>
              <a:rPr lang="en-US" sz="1800" dirty="0" smtClean="0"/>
              <a:t>a:hover    {     color:#FF00FF; }</a:t>
            </a:r>
          </a:p>
          <a:p>
            <a:pPr lvl="1">
              <a:buNone/>
            </a:pPr>
            <a:r>
              <a:rPr lang="en-US" sz="1800" dirty="0" err="1" smtClean="0"/>
              <a:t>a.new:hover</a:t>
            </a:r>
            <a:r>
              <a:rPr lang="en-US" sz="1800" dirty="0" smtClean="0"/>
              <a:t> {  </a:t>
            </a:r>
            <a:r>
              <a:rPr lang="en-US" sz="1800" dirty="0" err="1" smtClean="0"/>
              <a:t>color:red</a:t>
            </a:r>
            <a:r>
              <a:rPr lang="en-US" sz="1800" dirty="0" smtClean="0"/>
              <a:t>}</a:t>
            </a:r>
          </a:p>
          <a:p>
            <a:pPr lvl="1">
              <a:buNone/>
            </a:pPr>
            <a:r>
              <a:rPr lang="en-US" sz="1800" dirty="0"/>
              <a:t>input.inp1:focus { </a:t>
            </a:r>
            <a:r>
              <a:rPr lang="en-US" sz="1800" dirty="0" err="1"/>
              <a:t>background-color:yellow</a:t>
            </a:r>
            <a:r>
              <a:rPr lang="en-US" sz="1800" dirty="0"/>
              <a:t>;}</a:t>
            </a:r>
            <a:endParaRPr lang="en-US" sz="1800" dirty="0" smtClean="0"/>
          </a:p>
          <a:p>
            <a:pPr>
              <a:buNone/>
            </a:pPr>
            <a:r>
              <a:rPr lang="en-US" sz="2400" dirty="0" smtClean="0"/>
              <a:t>&lt;/style&gt; &lt;/head&gt; &lt;body&gt;</a:t>
            </a:r>
          </a:p>
          <a:p>
            <a:pPr lvl="1">
              <a:buNone/>
            </a:pPr>
            <a:r>
              <a:rPr lang="en-US" sz="1800" dirty="0" smtClean="0"/>
              <a:t>&lt;p&gt;&lt;b&gt;&lt;a </a:t>
            </a:r>
            <a:r>
              <a:rPr lang="en-US" sz="1800" dirty="0" err="1" smtClean="0"/>
              <a:t>href</a:t>
            </a:r>
            <a:r>
              <a:rPr lang="en-US" sz="1800" dirty="0" smtClean="0"/>
              <a:t>=“#" &gt;This is a link&lt;/a&gt;&lt;/b&gt;&lt;/p&gt;</a:t>
            </a:r>
          </a:p>
          <a:p>
            <a:pPr lvl="1">
              <a:buNone/>
            </a:pPr>
            <a:r>
              <a:rPr lang="en-US" sz="1800" dirty="0" smtClean="0"/>
              <a:t>&lt;p&gt;&lt;b&gt;&lt;a </a:t>
            </a:r>
            <a:r>
              <a:rPr lang="en-US" sz="1800" dirty="0" err="1" smtClean="0"/>
              <a:t>href</a:t>
            </a:r>
            <a:r>
              <a:rPr lang="en-US" sz="1800" dirty="0"/>
              <a:t>="#" </a:t>
            </a:r>
            <a:r>
              <a:rPr lang="en-US" sz="1800" dirty="0" smtClean="0"/>
              <a:t>class=“new”&gt;This is a link&lt;/a&gt;&lt;/b&gt;&lt;/p&gt;</a:t>
            </a:r>
          </a:p>
          <a:p>
            <a:pPr lvl="1">
              <a:buNone/>
            </a:pPr>
            <a:r>
              <a:rPr lang="en-US" sz="1800" dirty="0"/>
              <a:t>&lt;form&gt;</a:t>
            </a:r>
          </a:p>
          <a:p>
            <a:pPr lvl="1">
              <a:buNone/>
            </a:pPr>
            <a:r>
              <a:rPr lang="en-US" sz="1800" dirty="0"/>
              <a:t>User Name : </a:t>
            </a:r>
            <a:r>
              <a:rPr lang="en-US" sz="1800" dirty="0" smtClean="0"/>
              <a:t> &lt;</a:t>
            </a:r>
            <a:r>
              <a:rPr lang="en-US" sz="1800" dirty="0"/>
              <a:t>input type="text" class="inp1"&gt;</a:t>
            </a:r>
          </a:p>
          <a:p>
            <a:pPr lvl="1">
              <a:buNone/>
            </a:pPr>
            <a:r>
              <a:rPr lang="en-US" sz="1800" dirty="0"/>
              <a:t>&lt;/form&gt;</a:t>
            </a:r>
            <a:endParaRPr lang="en-US" sz="1800" dirty="0" smtClean="0"/>
          </a:p>
          <a:p>
            <a:pPr>
              <a:buNone/>
            </a:pPr>
            <a:r>
              <a:rPr lang="en-US" sz="2400" dirty="0" smtClean="0"/>
              <a:t>&lt;/body&gt;</a:t>
            </a:r>
            <a:endParaRPr lang="en-US" sz="2400" dirty="0"/>
          </a:p>
        </p:txBody>
      </p:sp>
    </p:spTree>
    <p:extLst>
      <p:ext uri="{BB962C8B-B14F-4D97-AF65-F5344CB8AC3E}">
        <p14:creationId xmlns:p14="http://schemas.microsoft.com/office/powerpoint/2010/main" val="42905739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1"/>
            <a:ext cx="6798734" cy="533400"/>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a:t>
            </a:r>
            <a:r>
              <a:rPr lang="en-IN" sz="3200" b="1" dirty="0">
                <a:latin typeface="Arial" panose="020B0604020202020204" pitchFamily="34" charset="0"/>
                <a:cs typeface="Arial" panose="020B0604020202020204" pitchFamily="34" charset="0"/>
              </a:rPr>
              <a:t>first-child, :last-child</a:t>
            </a:r>
          </a:p>
        </p:txBody>
      </p:sp>
      <p:sp>
        <p:nvSpPr>
          <p:cNvPr id="3" name="Content Placeholder 2"/>
          <p:cNvSpPr>
            <a:spLocks noGrp="1"/>
          </p:cNvSpPr>
          <p:nvPr>
            <p:ph idx="1"/>
          </p:nvPr>
        </p:nvSpPr>
        <p:spPr>
          <a:xfrm>
            <a:off x="516852" y="1371601"/>
            <a:ext cx="8077199" cy="5714999"/>
          </a:xfrm>
        </p:spPr>
        <p:txBody>
          <a:bodyPr>
            <a:noAutofit/>
          </a:bodyPr>
          <a:lstStyle/>
          <a:p>
            <a:pPr algn="just"/>
            <a:r>
              <a:rPr lang="en-US" sz="2000" dirty="0"/>
              <a:t>The </a:t>
            </a:r>
            <a:r>
              <a:rPr lang="en-US" sz="2000" i="1" dirty="0"/>
              <a:t>:first-child</a:t>
            </a:r>
            <a:r>
              <a:rPr lang="en-US" sz="2000" dirty="0"/>
              <a:t> pseudo-class matches a specified element that is the first child of another element and adds special style to that element that is the first child of some other element</a:t>
            </a:r>
            <a:r>
              <a:rPr lang="en-US" sz="2000" dirty="0" smtClean="0"/>
              <a:t>.</a:t>
            </a:r>
          </a:p>
          <a:p>
            <a:r>
              <a:rPr lang="en-US" sz="2000" dirty="0"/>
              <a:t>The </a:t>
            </a:r>
            <a:r>
              <a:rPr lang="en-US" sz="2000" i="1" dirty="0" smtClean="0"/>
              <a:t>:last-child</a:t>
            </a:r>
            <a:r>
              <a:rPr lang="en-US" sz="2000" dirty="0"/>
              <a:t> pseudo-class matches a specified element that is the </a:t>
            </a:r>
            <a:r>
              <a:rPr lang="en-US" sz="2000" dirty="0" smtClean="0"/>
              <a:t>last </a:t>
            </a:r>
            <a:r>
              <a:rPr lang="en-US" sz="2000" dirty="0"/>
              <a:t>child of another element and adds special style to that element that </a:t>
            </a:r>
            <a:r>
              <a:rPr lang="en-US" sz="2000" dirty="0" smtClean="0"/>
              <a:t>is </a:t>
            </a:r>
            <a:r>
              <a:rPr lang="en-US" sz="2000" dirty="0"/>
              <a:t>the </a:t>
            </a:r>
            <a:r>
              <a:rPr lang="en-US" sz="2000" dirty="0" smtClean="0"/>
              <a:t>last </a:t>
            </a:r>
            <a:r>
              <a:rPr lang="en-US" sz="2000" dirty="0"/>
              <a:t>child of some other element</a:t>
            </a:r>
            <a:r>
              <a:rPr lang="en-US" sz="2000" dirty="0" smtClean="0"/>
              <a:t>.</a:t>
            </a:r>
            <a:endParaRPr lang="en-IN" sz="2000" dirty="0" smtClean="0"/>
          </a:p>
          <a:p>
            <a:r>
              <a:rPr lang="en-US" sz="2000" i="1" dirty="0"/>
              <a:t>:nth-child(x) </a:t>
            </a:r>
            <a:r>
              <a:rPr lang="en-US" sz="2000" dirty="0" smtClean="0"/>
              <a:t>selects every element that is the child number x of its parent</a:t>
            </a:r>
          </a:p>
          <a:p>
            <a:r>
              <a:rPr lang="en-IN" sz="2000" i="1" dirty="0"/>
              <a:t>:</a:t>
            </a:r>
            <a:r>
              <a:rPr lang="en-US" sz="2000" i="1" dirty="0"/>
              <a:t>nth-last-child(x) </a:t>
            </a:r>
            <a:r>
              <a:rPr lang="en-US" sz="2000" dirty="0" smtClean="0"/>
              <a:t>selects every element that is the child number x of its parent, counting from the last child.</a:t>
            </a:r>
            <a:endParaRPr lang="en-IN" sz="2000" dirty="0" smtClean="0"/>
          </a:p>
        </p:txBody>
      </p:sp>
    </p:spTree>
    <p:extLst>
      <p:ext uri="{BB962C8B-B14F-4D97-AF65-F5344CB8AC3E}">
        <p14:creationId xmlns:p14="http://schemas.microsoft.com/office/powerpoint/2010/main" val="197519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381000"/>
            <a:ext cx="8534400" cy="6247864"/>
          </a:xfrm>
          <a:prstGeom prst="rect">
            <a:avLst/>
          </a:prstGeom>
        </p:spPr>
        <p:txBody>
          <a:bodyPr wrap="square">
            <a:spAutoFit/>
          </a:bodyPr>
          <a:lstStyle/>
          <a:p>
            <a:r>
              <a:rPr lang="en-US" sz="1600" dirty="0" smtClean="0"/>
              <a:t>&lt;style&gt;</a:t>
            </a:r>
          </a:p>
          <a:p>
            <a:pPr lvl="1"/>
            <a:r>
              <a:rPr lang="en-US" sz="1600" dirty="0" smtClean="0"/>
              <a:t>p:first-child { background-color: #ff00ff; } </a:t>
            </a:r>
          </a:p>
          <a:p>
            <a:pPr lvl="1"/>
            <a:r>
              <a:rPr lang="en-US" sz="1600" dirty="0" smtClean="0"/>
              <a:t>p:last-child { background-color: #00ff00; } </a:t>
            </a:r>
          </a:p>
          <a:p>
            <a:pPr lvl="1"/>
            <a:endParaRPr lang="en-US" sz="1600" dirty="0"/>
          </a:p>
          <a:p>
            <a:pPr lvl="1"/>
            <a:r>
              <a:rPr lang="en-US" sz="1600" dirty="0"/>
              <a:t>p:nth-child(odd) </a:t>
            </a:r>
            <a:r>
              <a:rPr lang="en-US" sz="1600" dirty="0" smtClean="0"/>
              <a:t>{    </a:t>
            </a:r>
            <a:r>
              <a:rPr lang="en-US" sz="1600" dirty="0"/>
              <a:t>background: red</a:t>
            </a:r>
            <a:r>
              <a:rPr lang="en-US" sz="1600" dirty="0" smtClean="0"/>
              <a:t>; }</a:t>
            </a:r>
            <a:endParaRPr lang="en-US" sz="1600" dirty="0"/>
          </a:p>
          <a:p>
            <a:pPr lvl="1"/>
            <a:r>
              <a:rPr lang="en-US" sz="1600" dirty="0"/>
              <a:t>p:nth-child(even) </a:t>
            </a:r>
            <a:r>
              <a:rPr lang="en-US" sz="1600" dirty="0" smtClean="0"/>
              <a:t>{    </a:t>
            </a:r>
            <a:r>
              <a:rPr lang="en-US" sz="1600" dirty="0"/>
              <a:t>background: blue</a:t>
            </a:r>
            <a:r>
              <a:rPr lang="en-US" sz="1600" dirty="0" smtClean="0"/>
              <a:t>;  }</a:t>
            </a:r>
          </a:p>
          <a:p>
            <a:r>
              <a:rPr lang="en-US" sz="1600" dirty="0" smtClean="0"/>
              <a:t>&lt;/style&gt;</a:t>
            </a:r>
          </a:p>
          <a:p>
            <a:r>
              <a:rPr lang="en-US" sz="1600" dirty="0" smtClean="0"/>
              <a:t>&lt;/head&gt;</a:t>
            </a:r>
          </a:p>
          <a:p>
            <a:r>
              <a:rPr lang="en-US" sz="1600" dirty="0" smtClean="0"/>
              <a:t>&lt;body&gt;</a:t>
            </a:r>
          </a:p>
          <a:p>
            <a:pPr lvl="1"/>
            <a:r>
              <a:rPr lang="en-US" sz="1600" dirty="0" smtClean="0"/>
              <a:t>&lt;h3&gt;</a:t>
            </a:r>
          </a:p>
          <a:p>
            <a:pPr lvl="2"/>
            <a:r>
              <a:rPr lang="en-US" sz="1600" dirty="0" smtClean="0"/>
              <a:t>&lt;p&gt;I am a &lt;</a:t>
            </a:r>
            <a:r>
              <a:rPr lang="en-US" sz="1600" dirty="0" err="1" smtClean="0"/>
              <a:t>i</a:t>
            </a:r>
            <a:r>
              <a:rPr lang="en-US" sz="1600" dirty="0" smtClean="0"/>
              <a:t>&gt;strong&lt;/</a:t>
            </a:r>
            <a:r>
              <a:rPr lang="en-US" sz="1600" dirty="0" err="1" smtClean="0"/>
              <a:t>i</a:t>
            </a:r>
            <a:r>
              <a:rPr lang="en-US" sz="1600" dirty="0" smtClean="0"/>
              <a:t>&gt; man. I am a &lt;</a:t>
            </a:r>
            <a:r>
              <a:rPr lang="en-US" sz="1600" dirty="0" err="1" smtClean="0"/>
              <a:t>i</a:t>
            </a:r>
            <a:r>
              <a:rPr lang="en-US" sz="1600" dirty="0" smtClean="0"/>
              <a:t>&gt;strong&lt;/</a:t>
            </a:r>
            <a:r>
              <a:rPr lang="en-US" sz="1600" dirty="0" err="1" smtClean="0"/>
              <a:t>i</a:t>
            </a:r>
            <a:r>
              <a:rPr lang="en-US" sz="1600" dirty="0" smtClean="0"/>
              <a:t>&gt; man.&lt;/p&gt;</a:t>
            </a:r>
          </a:p>
          <a:p>
            <a:pPr lvl="2"/>
            <a:r>
              <a:rPr lang="en-US" sz="1600" dirty="0" smtClean="0"/>
              <a:t>&lt;p&gt;I am a &lt;</a:t>
            </a:r>
            <a:r>
              <a:rPr lang="en-US" sz="1600" dirty="0" err="1" smtClean="0"/>
              <a:t>i</a:t>
            </a:r>
            <a:r>
              <a:rPr lang="en-US" sz="1600" dirty="0" smtClean="0"/>
              <a:t>&gt;strong&lt;/</a:t>
            </a:r>
            <a:r>
              <a:rPr lang="en-US" sz="1600" dirty="0" err="1" smtClean="0"/>
              <a:t>i</a:t>
            </a:r>
            <a:r>
              <a:rPr lang="en-US" sz="1600" dirty="0" smtClean="0"/>
              <a:t>&gt; man. I am a &lt;</a:t>
            </a:r>
            <a:r>
              <a:rPr lang="en-US" sz="1600" dirty="0" err="1" smtClean="0"/>
              <a:t>i</a:t>
            </a:r>
            <a:r>
              <a:rPr lang="en-US" sz="1600" dirty="0" smtClean="0"/>
              <a:t>&gt;strong&lt;/</a:t>
            </a:r>
            <a:r>
              <a:rPr lang="en-US" sz="1600" dirty="0" err="1" smtClean="0"/>
              <a:t>i</a:t>
            </a:r>
            <a:r>
              <a:rPr lang="en-US" sz="1600" dirty="0" smtClean="0"/>
              <a:t>&gt; man.&lt;/p&gt;</a:t>
            </a:r>
          </a:p>
          <a:p>
            <a:pPr lvl="2"/>
            <a:r>
              <a:rPr lang="en-US" sz="1600" dirty="0" smtClean="0"/>
              <a:t>&lt;p&gt;I am a &lt;</a:t>
            </a:r>
            <a:r>
              <a:rPr lang="en-US" sz="1600" dirty="0" err="1" smtClean="0"/>
              <a:t>i</a:t>
            </a:r>
            <a:r>
              <a:rPr lang="en-US" sz="1600" dirty="0" smtClean="0"/>
              <a:t>&gt;strong&lt;/</a:t>
            </a:r>
            <a:r>
              <a:rPr lang="en-US" sz="1600" dirty="0" err="1" smtClean="0"/>
              <a:t>i</a:t>
            </a:r>
            <a:r>
              <a:rPr lang="en-US" sz="1600" dirty="0" smtClean="0"/>
              <a:t>&gt; man. I am a &lt;</a:t>
            </a:r>
            <a:r>
              <a:rPr lang="en-US" sz="1600" dirty="0" err="1" smtClean="0"/>
              <a:t>i</a:t>
            </a:r>
            <a:r>
              <a:rPr lang="en-US" sz="1600" dirty="0" smtClean="0"/>
              <a:t>&gt;strong&lt;/</a:t>
            </a:r>
            <a:r>
              <a:rPr lang="en-US" sz="1600" dirty="0" err="1" smtClean="0"/>
              <a:t>i</a:t>
            </a:r>
            <a:r>
              <a:rPr lang="en-US" sz="1600" dirty="0" smtClean="0"/>
              <a:t>&gt; man.&lt;/p&gt;</a:t>
            </a:r>
          </a:p>
          <a:p>
            <a:pPr lvl="2"/>
            <a:r>
              <a:rPr lang="en-US" sz="1600" dirty="0" smtClean="0"/>
              <a:t>&lt;p&gt;I am a &lt;</a:t>
            </a:r>
            <a:r>
              <a:rPr lang="en-US" sz="1600" dirty="0" err="1" smtClean="0"/>
              <a:t>i</a:t>
            </a:r>
            <a:r>
              <a:rPr lang="en-US" sz="1600" dirty="0" smtClean="0"/>
              <a:t>&gt;strong&lt;/</a:t>
            </a:r>
            <a:r>
              <a:rPr lang="en-US" sz="1600" dirty="0" err="1" smtClean="0"/>
              <a:t>i</a:t>
            </a:r>
            <a:r>
              <a:rPr lang="en-US" sz="1600" dirty="0" smtClean="0"/>
              <a:t>&gt; man. I am a &lt;</a:t>
            </a:r>
            <a:r>
              <a:rPr lang="en-US" sz="1600" dirty="0" err="1" smtClean="0"/>
              <a:t>i</a:t>
            </a:r>
            <a:r>
              <a:rPr lang="en-US" sz="1600" dirty="0" smtClean="0"/>
              <a:t>&gt;strong&lt;/</a:t>
            </a:r>
            <a:r>
              <a:rPr lang="en-US" sz="1600" dirty="0" err="1" smtClean="0"/>
              <a:t>i</a:t>
            </a:r>
            <a:r>
              <a:rPr lang="en-US" sz="1600" dirty="0" smtClean="0"/>
              <a:t>&gt; man.&lt;/p&gt;</a:t>
            </a:r>
          </a:p>
          <a:p>
            <a:pPr lvl="2"/>
            <a:r>
              <a:rPr lang="en-US" sz="1600" dirty="0" smtClean="0"/>
              <a:t>&lt;p&gt;I am a &lt;</a:t>
            </a:r>
            <a:r>
              <a:rPr lang="en-US" sz="1600" dirty="0" err="1" smtClean="0"/>
              <a:t>i</a:t>
            </a:r>
            <a:r>
              <a:rPr lang="en-US" sz="1600" dirty="0" smtClean="0"/>
              <a:t>&gt;strong&lt;/</a:t>
            </a:r>
            <a:r>
              <a:rPr lang="en-US" sz="1600" dirty="0" err="1" smtClean="0"/>
              <a:t>i</a:t>
            </a:r>
            <a:r>
              <a:rPr lang="en-US" sz="1600" dirty="0" smtClean="0"/>
              <a:t>&gt; man. I am a &lt;</a:t>
            </a:r>
            <a:r>
              <a:rPr lang="en-US" sz="1600" dirty="0" err="1" smtClean="0"/>
              <a:t>i</a:t>
            </a:r>
            <a:r>
              <a:rPr lang="en-US" sz="1600" dirty="0" smtClean="0"/>
              <a:t>&gt;strong&lt;/</a:t>
            </a:r>
            <a:r>
              <a:rPr lang="en-US" sz="1600" dirty="0" err="1" smtClean="0"/>
              <a:t>i</a:t>
            </a:r>
            <a:r>
              <a:rPr lang="en-US" sz="1600" dirty="0" smtClean="0"/>
              <a:t>&gt; man.&lt;/p&gt;</a:t>
            </a:r>
          </a:p>
          <a:p>
            <a:pPr lvl="1"/>
            <a:endParaRPr lang="en-US" sz="1600" dirty="0" smtClean="0"/>
          </a:p>
          <a:p>
            <a:pPr lvl="1"/>
            <a:r>
              <a:rPr lang="en-US" sz="1600" dirty="0" smtClean="0"/>
              <a:t>&lt;/h3&gt;</a:t>
            </a:r>
          </a:p>
          <a:p>
            <a:pPr lvl="1"/>
            <a:r>
              <a:rPr lang="en-US" sz="1600" dirty="0" smtClean="0"/>
              <a:t>&lt;h3&gt;</a:t>
            </a:r>
          </a:p>
          <a:p>
            <a:pPr lvl="2"/>
            <a:r>
              <a:rPr lang="en-US" sz="1600" dirty="0" smtClean="0"/>
              <a:t>&lt;p&gt;I am a &lt;</a:t>
            </a:r>
            <a:r>
              <a:rPr lang="en-US" sz="1600" dirty="0" err="1" smtClean="0"/>
              <a:t>i</a:t>
            </a:r>
            <a:r>
              <a:rPr lang="en-US" sz="1600" dirty="0" smtClean="0"/>
              <a:t>&gt;strong&lt;/</a:t>
            </a:r>
            <a:r>
              <a:rPr lang="en-US" sz="1600" dirty="0" err="1" smtClean="0"/>
              <a:t>i</a:t>
            </a:r>
            <a:r>
              <a:rPr lang="en-US" sz="1600" dirty="0" smtClean="0"/>
              <a:t>&gt; man. I am a &lt;</a:t>
            </a:r>
            <a:r>
              <a:rPr lang="en-US" sz="1600" dirty="0" err="1" smtClean="0"/>
              <a:t>i</a:t>
            </a:r>
            <a:r>
              <a:rPr lang="en-US" sz="1600" dirty="0" smtClean="0"/>
              <a:t>&gt;strong&lt;/</a:t>
            </a:r>
            <a:r>
              <a:rPr lang="en-US" sz="1600" dirty="0" err="1" smtClean="0"/>
              <a:t>i</a:t>
            </a:r>
            <a:r>
              <a:rPr lang="en-US" sz="1600" dirty="0" smtClean="0"/>
              <a:t>&gt; man.&lt;/p&gt;</a:t>
            </a:r>
          </a:p>
          <a:p>
            <a:pPr lvl="2"/>
            <a:r>
              <a:rPr lang="en-US" sz="1600" dirty="0" smtClean="0"/>
              <a:t>&lt;p&gt;I am a &lt;</a:t>
            </a:r>
            <a:r>
              <a:rPr lang="en-US" sz="1600" dirty="0" err="1" smtClean="0"/>
              <a:t>i</a:t>
            </a:r>
            <a:r>
              <a:rPr lang="en-US" sz="1600" dirty="0" smtClean="0"/>
              <a:t>&gt;strong&lt;/</a:t>
            </a:r>
            <a:r>
              <a:rPr lang="en-US" sz="1600" dirty="0" err="1" smtClean="0"/>
              <a:t>i</a:t>
            </a:r>
            <a:r>
              <a:rPr lang="en-US" sz="1600" dirty="0" smtClean="0"/>
              <a:t>&gt; man. I am a &lt;</a:t>
            </a:r>
            <a:r>
              <a:rPr lang="en-US" sz="1600" dirty="0" err="1" smtClean="0"/>
              <a:t>i</a:t>
            </a:r>
            <a:r>
              <a:rPr lang="en-US" sz="1600" dirty="0" smtClean="0"/>
              <a:t>&gt;strong&lt;/</a:t>
            </a:r>
            <a:r>
              <a:rPr lang="en-US" sz="1600" dirty="0" err="1" smtClean="0"/>
              <a:t>i</a:t>
            </a:r>
            <a:r>
              <a:rPr lang="en-US" sz="1600" dirty="0" smtClean="0"/>
              <a:t>&gt; man.&lt;/p&gt;</a:t>
            </a:r>
          </a:p>
          <a:p>
            <a:pPr lvl="2"/>
            <a:r>
              <a:rPr lang="en-US" sz="1600" dirty="0" smtClean="0"/>
              <a:t>&lt;p&gt;I am a &lt;</a:t>
            </a:r>
            <a:r>
              <a:rPr lang="en-US" sz="1600" dirty="0" err="1" smtClean="0"/>
              <a:t>i</a:t>
            </a:r>
            <a:r>
              <a:rPr lang="en-US" sz="1600" dirty="0" smtClean="0"/>
              <a:t>&gt;strong&lt;/</a:t>
            </a:r>
            <a:r>
              <a:rPr lang="en-US" sz="1600" dirty="0" err="1" smtClean="0"/>
              <a:t>i</a:t>
            </a:r>
            <a:r>
              <a:rPr lang="en-US" sz="1600" dirty="0" smtClean="0"/>
              <a:t>&gt; man. I am a &lt;</a:t>
            </a:r>
            <a:r>
              <a:rPr lang="en-US" sz="1600" dirty="0" err="1" smtClean="0"/>
              <a:t>i</a:t>
            </a:r>
            <a:r>
              <a:rPr lang="en-US" sz="1600" dirty="0" smtClean="0"/>
              <a:t>&gt;strong&lt;/</a:t>
            </a:r>
            <a:r>
              <a:rPr lang="en-US" sz="1600" dirty="0" err="1" smtClean="0"/>
              <a:t>i</a:t>
            </a:r>
            <a:r>
              <a:rPr lang="en-US" sz="1600" dirty="0" smtClean="0"/>
              <a:t>&gt; man.&lt;/p&gt;</a:t>
            </a:r>
          </a:p>
          <a:p>
            <a:pPr lvl="2"/>
            <a:r>
              <a:rPr lang="en-US" sz="1600" dirty="0" smtClean="0"/>
              <a:t>&lt;p&gt;I am a &lt;</a:t>
            </a:r>
            <a:r>
              <a:rPr lang="en-US" sz="1600" dirty="0" err="1" smtClean="0"/>
              <a:t>i</a:t>
            </a:r>
            <a:r>
              <a:rPr lang="en-US" sz="1600" dirty="0" smtClean="0"/>
              <a:t>&gt;strong&lt;/</a:t>
            </a:r>
            <a:r>
              <a:rPr lang="en-US" sz="1600" dirty="0" err="1" smtClean="0"/>
              <a:t>i</a:t>
            </a:r>
            <a:r>
              <a:rPr lang="en-US" sz="1600" dirty="0" smtClean="0"/>
              <a:t>&gt; man. I am a &lt;</a:t>
            </a:r>
            <a:r>
              <a:rPr lang="en-US" sz="1600" dirty="0" err="1" smtClean="0"/>
              <a:t>i</a:t>
            </a:r>
            <a:r>
              <a:rPr lang="en-US" sz="1600" dirty="0" smtClean="0"/>
              <a:t>&gt;strong&lt;/</a:t>
            </a:r>
            <a:r>
              <a:rPr lang="en-US" sz="1600" dirty="0" err="1" smtClean="0"/>
              <a:t>i</a:t>
            </a:r>
            <a:r>
              <a:rPr lang="en-US" sz="1600" dirty="0" smtClean="0"/>
              <a:t>&gt; man.&lt;/p&gt;</a:t>
            </a:r>
          </a:p>
          <a:p>
            <a:pPr lvl="2"/>
            <a:r>
              <a:rPr lang="en-US" sz="1600" dirty="0" smtClean="0"/>
              <a:t>&lt;p&gt;I am a &lt;</a:t>
            </a:r>
            <a:r>
              <a:rPr lang="en-US" sz="1600" dirty="0" err="1" smtClean="0"/>
              <a:t>i</a:t>
            </a:r>
            <a:r>
              <a:rPr lang="en-US" sz="1600" dirty="0" smtClean="0"/>
              <a:t>&gt;strong&lt;/</a:t>
            </a:r>
            <a:r>
              <a:rPr lang="en-US" sz="1600" dirty="0" err="1" smtClean="0"/>
              <a:t>i</a:t>
            </a:r>
            <a:r>
              <a:rPr lang="en-US" sz="1600" dirty="0" smtClean="0"/>
              <a:t>&gt; man. I am a &lt;</a:t>
            </a:r>
            <a:r>
              <a:rPr lang="en-US" sz="1600" dirty="0" err="1" smtClean="0"/>
              <a:t>i</a:t>
            </a:r>
            <a:r>
              <a:rPr lang="en-US" sz="1600" dirty="0" smtClean="0"/>
              <a:t>&gt;strong&lt;/</a:t>
            </a:r>
            <a:r>
              <a:rPr lang="en-US" sz="1600" dirty="0" err="1" smtClean="0"/>
              <a:t>i</a:t>
            </a:r>
            <a:r>
              <a:rPr lang="en-US" sz="1600" dirty="0" smtClean="0"/>
              <a:t>&gt; man.&lt;/p&gt;</a:t>
            </a:r>
          </a:p>
          <a:p>
            <a:pPr lvl="1"/>
            <a:endParaRPr lang="en-US" sz="1600" dirty="0" smtClean="0"/>
          </a:p>
          <a:p>
            <a:pPr lvl="1"/>
            <a:r>
              <a:rPr lang="en-US" sz="1600" dirty="0" smtClean="0"/>
              <a:t>&lt;/h3&gt; &lt;/body&gt;</a:t>
            </a:r>
            <a:endParaRPr lang="en-US" sz="1600" dirty="0"/>
          </a:p>
        </p:txBody>
      </p:sp>
    </p:spTree>
    <p:extLst>
      <p:ext uri="{BB962C8B-B14F-4D97-AF65-F5344CB8AC3E}">
        <p14:creationId xmlns:p14="http://schemas.microsoft.com/office/powerpoint/2010/main" val="749572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6" y="533400"/>
            <a:ext cx="6798734" cy="685800"/>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::before Selector</a:t>
            </a:r>
          </a:p>
        </p:txBody>
      </p:sp>
      <p:sp>
        <p:nvSpPr>
          <p:cNvPr id="3" name="Content Placeholder 2"/>
          <p:cNvSpPr>
            <a:spLocks noGrp="1"/>
          </p:cNvSpPr>
          <p:nvPr>
            <p:ph idx="1"/>
          </p:nvPr>
        </p:nvSpPr>
        <p:spPr>
          <a:xfrm>
            <a:off x="457200" y="1524001"/>
            <a:ext cx="8382000" cy="3124199"/>
          </a:xfrm>
        </p:spPr>
        <p:txBody>
          <a:bodyPr>
            <a:normAutofit/>
          </a:bodyPr>
          <a:lstStyle/>
          <a:p>
            <a:r>
              <a:rPr lang="en-US" dirty="0"/>
              <a:t>inserts something before the content of each selected element(s). </a:t>
            </a:r>
            <a:endParaRPr lang="en-US" dirty="0" smtClean="0"/>
          </a:p>
          <a:p>
            <a:r>
              <a:rPr lang="en-US" dirty="0"/>
              <a:t>Use the </a:t>
            </a:r>
            <a:r>
              <a:rPr lang="en-US" u="sng" dirty="0">
                <a:solidFill>
                  <a:srgbClr val="FF0000"/>
                </a:solidFill>
              </a:rPr>
              <a:t>content</a:t>
            </a:r>
            <a:r>
              <a:rPr lang="en-US" dirty="0"/>
              <a:t> property to specify the content to insert.</a:t>
            </a:r>
            <a:endParaRPr lang="en-US" dirty="0" smtClean="0"/>
          </a:p>
          <a:p>
            <a:r>
              <a:rPr lang="en-US" dirty="0" smtClean="0"/>
              <a:t>p</a:t>
            </a:r>
            <a:r>
              <a:rPr lang="en-US" dirty="0"/>
              <a:t>::before { </a:t>
            </a:r>
            <a:br>
              <a:rPr lang="en-US" dirty="0"/>
            </a:br>
            <a:r>
              <a:rPr lang="en-US" dirty="0"/>
              <a:t>    content: "Read this: ";</a:t>
            </a:r>
            <a:br>
              <a:rPr lang="en-US" dirty="0"/>
            </a:br>
            <a:r>
              <a:rPr lang="en-US" dirty="0" smtClean="0"/>
              <a:t>}</a:t>
            </a:r>
          </a:p>
          <a:p>
            <a:r>
              <a:rPr lang="en-US" dirty="0"/>
              <a:t>Insert </a:t>
            </a:r>
            <a:r>
              <a:rPr lang="en-US" b="1" dirty="0">
                <a:solidFill>
                  <a:srgbClr val="FF0000"/>
                </a:solidFill>
              </a:rPr>
              <a:t>"Read this: </a:t>
            </a:r>
            <a:r>
              <a:rPr lang="en-US" b="1" dirty="0" smtClean="0">
                <a:solidFill>
                  <a:srgbClr val="FF0000"/>
                </a:solidFill>
              </a:rPr>
              <a:t>" </a:t>
            </a:r>
            <a:r>
              <a:rPr lang="en-US" dirty="0" smtClean="0"/>
              <a:t>text </a:t>
            </a:r>
            <a:r>
              <a:rPr lang="en-US" dirty="0"/>
              <a:t>before the content of each &lt;p&gt; </a:t>
            </a:r>
            <a:r>
              <a:rPr lang="en-US" dirty="0" smtClean="0"/>
              <a:t>element</a:t>
            </a:r>
            <a:endParaRPr lang="en-US" dirty="0"/>
          </a:p>
        </p:txBody>
      </p:sp>
      <p:sp>
        <p:nvSpPr>
          <p:cNvPr id="4" name="Rectangle 3"/>
          <p:cNvSpPr/>
          <p:nvPr/>
        </p:nvSpPr>
        <p:spPr>
          <a:xfrm>
            <a:off x="609600" y="4628745"/>
            <a:ext cx="7924800" cy="2031325"/>
          </a:xfrm>
          <a:prstGeom prst="rect">
            <a:avLst/>
          </a:prstGeom>
        </p:spPr>
        <p:txBody>
          <a:bodyPr wrap="square">
            <a:spAutoFit/>
          </a:bodyPr>
          <a:lstStyle/>
          <a:p>
            <a:pPr algn="just"/>
            <a:r>
              <a:rPr lang="en-US" b="1" i="1" dirty="0">
                <a:solidFill>
                  <a:srgbClr val="FF0000"/>
                </a:solidFill>
                <a:latin typeface="Verdana" panose="020B0604030504040204" pitchFamily="34" charset="0"/>
              </a:rPr>
              <a:t>Note:</a:t>
            </a:r>
            <a:r>
              <a:rPr lang="en-US" i="1" dirty="0">
                <a:solidFill>
                  <a:srgbClr val="FF0000"/>
                </a:solidFill>
                <a:latin typeface="Verdana" panose="020B0604030504040204" pitchFamily="34" charset="0"/>
              </a:rPr>
              <a:t> </a:t>
            </a:r>
            <a:r>
              <a:rPr lang="en-US" i="1" dirty="0">
                <a:latin typeface="Verdana" panose="020B0604030504040204" pitchFamily="34" charset="0"/>
              </a:rPr>
              <a:t>IE8 and Opera 4-6 only support the old, single-colon CSS2 syntax (:before). Newer versions support the standard, double-colon CSS3 syntax (::before</a:t>
            </a:r>
            <a:r>
              <a:rPr lang="en-US" i="1" dirty="0" smtClean="0">
                <a:latin typeface="Verdana" panose="020B0604030504040204" pitchFamily="34" charset="0"/>
              </a:rPr>
              <a:t>).</a:t>
            </a:r>
          </a:p>
          <a:p>
            <a:pPr algn="just"/>
            <a:endParaRPr lang="en-US" i="1" dirty="0">
              <a:solidFill>
                <a:srgbClr val="FF0000"/>
              </a:solidFill>
              <a:latin typeface="Verdana" panose="020B0604030504040204" pitchFamily="34" charset="0"/>
            </a:endParaRPr>
          </a:p>
          <a:p>
            <a:pPr algn="just"/>
            <a:r>
              <a:rPr lang="en-US" b="1" i="1" dirty="0">
                <a:solidFill>
                  <a:srgbClr val="FF0000"/>
                </a:solidFill>
                <a:latin typeface="Verdana" panose="020B0604030504040204" pitchFamily="34" charset="0"/>
              </a:rPr>
              <a:t>Note:</a:t>
            </a:r>
            <a:r>
              <a:rPr lang="en-US" i="1" dirty="0">
                <a:solidFill>
                  <a:srgbClr val="FF0000"/>
                </a:solidFill>
                <a:latin typeface="Verdana" panose="020B0604030504040204" pitchFamily="34" charset="0"/>
              </a:rPr>
              <a:t> </a:t>
            </a:r>
            <a:r>
              <a:rPr lang="en-US" i="1" dirty="0">
                <a:latin typeface="Verdana" panose="020B0604030504040204" pitchFamily="34" charset="0"/>
              </a:rPr>
              <a:t>For :before to work in IE8, a </a:t>
            </a:r>
            <a:r>
              <a:rPr lang="en-US" i="1" dirty="0">
                <a:latin typeface="Verdana" panose="020B0604030504040204" pitchFamily="34" charset="0"/>
                <a:hlinkClick r:id="rId2"/>
              </a:rPr>
              <a:t>&lt;!DOCTYPE&gt;</a:t>
            </a:r>
            <a:r>
              <a:rPr lang="en-US" i="1" dirty="0">
                <a:latin typeface="Verdana" panose="020B0604030504040204" pitchFamily="34" charset="0"/>
              </a:rPr>
              <a:t> must be declared</a:t>
            </a:r>
            <a:r>
              <a:rPr lang="en-US" i="1" dirty="0" smtClean="0">
                <a:latin typeface="Verdana" panose="020B0604030504040204" pitchFamily="34" charset="0"/>
              </a:rPr>
              <a:t>.</a:t>
            </a:r>
            <a:r>
              <a:rPr lang="en-US" i="1" dirty="0">
                <a:solidFill>
                  <a:srgbClr val="FF0000"/>
                </a:solidFill>
              </a:rPr>
              <a:t/>
            </a:r>
            <a:br>
              <a:rPr lang="en-US" i="1" dirty="0">
                <a:solidFill>
                  <a:srgbClr val="FF0000"/>
                </a:solidFill>
              </a:rPr>
            </a:br>
            <a:endParaRPr lang="en-US" i="1" dirty="0">
              <a:solidFill>
                <a:srgbClr val="FF0000"/>
              </a:solidFill>
            </a:endParaRPr>
          </a:p>
        </p:txBody>
      </p:sp>
    </p:spTree>
    <p:extLst>
      <p:ext uri="{BB962C8B-B14F-4D97-AF65-F5344CB8AC3E}">
        <p14:creationId xmlns:p14="http://schemas.microsoft.com/office/powerpoint/2010/main" val="3268488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524000"/>
            <a:ext cx="6781800" cy="2677656"/>
          </a:xfrm>
          <a:prstGeom prst="rect">
            <a:avLst/>
          </a:prstGeom>
        </p:spPr>
        <p:txBody>
          <a:bodyPr wrap="square">
            <a:spAutoFit/>
          </a:bodyPr>
          <a:lstStyle/>
          <a:p>
            <a:r>
              <a:rPr lang="en-US" sz="2800" dirty="0"/>
              <a:t>p::before { </a:t>
            </a:r>
          </a:p>
          <a:p>
            <a:r>
              <a:rPr lang="en-US" sz="2800" dirty="0"/>
              <a:t>    content: "Read this -";</a:t>
            </a:r>
          </a:p>
          <a:p>
            <a:r>
              <a:rPr lang="en-US" sz="2800" dirty="0"/>
              <a:t>    background-color: yellow;</a:t>
            </a:r>
          </a:p>
          <a:p>
            <a:r>
              <a:rPr lang="en-US" sz="2800" dirty="0"/>
              <a:t>    color: red;</a:t>
            </a:r>
          </a:p>
          <a:p>
            <a:r>
              <a:rPr lang="en-US" sz="2800" dirty="0"/>
              <a:t>    font-weight: bold;</a:t>
            </a:r>
          </a:p>
          <a:p>
            <a:r>
              <a:rPr lang="en-US" sz="2800" dirty="0"/>
              <a:t>}</a:t>
            </a:r>
          </a:p>
        </p:txBody>
      </p:sp>
    </p:spTree>
    <p:extLst>
      <p:ext uri="{BB962C8B-B14F-4D97-AF65-F5344CB8AC3E}">
        <p14:creationId xmlns:p14="http://schemas.microsoft.com/office/powerpoint/2010/main" val="28520855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762001"/>
            <a:ext cx="6798734" cy="685800"/>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::after Selector</a:t>
            </a:r>
          </a:p>
        </p:txBody>
      </p:sp>
      <p:sp>
        <p:nvSpPr>
          <p:cNvPr id="3" name="Content Placeholder 2"/>
          <p:cNvSpPr>
            <a:spLocks noGrp="1"/>
          </p:cNvSpPr>
          <p:nvPr>
            <p:ph idx="1"/>
          </p:nvPr>
        </p:nvSpPr>
        <p:spPr>
          <a:xfrm>
            <a:off x="457200" y="1600200"/>
            <a:ext cx="8382000" cy="3048000"/>
          </a:xfrm>
        </p:spPr>
        <p:txBody>
          <a:bodyPr>
            <a:normAutofit/>
          </a:bodyPr>
          <a:lstStyle/>
          <a:p>
            <a:r>
              <a:rPr lang="en-US" dirty="0"/>
              <a:t>inserts something </a:t>
            </a:r>
            <a:r>
              <a:rPr lang="en-US" dirty="0" smtClean="0"/>
              <a:t>after </a:t>
            </a:r>
            <a:r>
              <a:rPr lang="en-US" dirty="0"/>
              <a:t>the content of each selected element(s). </a:t>
            </a:r>
            <a:endParaRPr lang="en-US" dirty="0" smtClean="0"/>
          </a:p>
          <a:p>
            <a:r>
              <a:rPr lang="en-US" dirty="0"/>
              <a:t>Use the </a:t>
            </a:r>
            <a:r>
              <a:rPr lang="en-US" u="sng" dirty="0">
                <a:solidFill>
                  <a:srgbClr val="FF0000"/>
                </a:solidFill>
              </a:rPr>
              <a:t>content</a:t>
            </a:r>
            <a:r>
              <a:rPr lang="en-US" dirty="0"/>
              <a:t> property to specify the content to insert.</a:t>
            </a:r>
            <a:endParaRPr lang="en-US" dirty="0" smtClean="0"/>
          </a:p>
          <a:p>
            <a:r>
              <a:rPr lang="en-US" dirty="0" smtClean="0"/>
              <a:t>p::after</a:t>
            </a:r>
            <a:r>
              <a:rPr lang="en-US" dirty="0"/>
              <a:t> { </a:t>
            </a:r>
            <a:br>
              <a:rPr lang="en-US" dirty="0"/>
            </a:br>
            <a:r>
              <a:rPr lang="en-US" dirty="0"/>
              <a:t>    content: </a:t>
            </a:r>
            <a:r>
              <a:rPr lang="en-US" dirty="0" smtClean="0"/>
              <a:t>“ – Remember this</a:t>
            </a:r>
            <a:r>
              <a:rPr lang="en-US" dirty="0"/>
              <a:t>: ";</a:t>
            </a:r>
            <a:br>
              <a:rPr lang="en-US" dirty="0"/>
            </a:br>
            <a:r>
              <a:rPr lang="en-US" dirty="0" smtClean="0"/>
              <a:t>}</a:t>
            </a:r>
          </a:p>
          <a:p>
            <a:r>
              <a:rPr lang="en-US" dirty="0"/>
              <a:t>Insert </a:t>
            </a:r>
            <a:r>
              <a:rPr lang="en-US" b="1" dirty="0" smtClean="0">
                <a:solidFill>
                  <a:srgbClr val="FF0000"/>
                </a:solidFill>
              </a:rPr>
              <a:t>“- Remember </a:t>
            </a:r>
            <a:r>
              <a:rPr lang="en-US" b="1" dirty="0">
                <a:solidFill>
                  <a:srgbClr val="FF0000"/>
                </a:solidFill>
              </a:rPr>
              <a:t>this: </a:t>
            </a:r>
            <a:r>
              <a:rPr lang="en-US" b="1" dirty="0" smtClean="0">
                <a:solidFill>
                  <a:srgbClr val="FF0000"/>
                </a:solidFill>
              </a:rPr>
              <a:t>" </a:t>
            </a:r>
            <a:r>
              <a:rPr lang="en-US" dirty="0" smtClean="0"/>
              <a:t>text after </a:t>
            </a:r>
            <a:r>
              <a:rPr lang="en-US" dirty="0"/>
              <a:t>the content of each &lt;p&gt; </a:t>
            </a:r>
            <a:r>
              <a:rPr lang="en-US" dirty="0" smtClean="0"/>
              <a:t>element</a:t>
            </a:r>
            <a:endParaRPr lang="en-US" dirty="0"/>
          </a:p>
        </p:txBody>
      </p:sp>
      <p:sp>
        <p:nvSpPr>
          <p:cNvPr id="4" name="Rectangle 3"/>
          <p:cNvSpPr/>
          <p:nvPr/>
        </p:nvSpPr>
        <p:spPr>
          <a:xfrm>
            <a:off x="609600" y="4628745"/>
            <a:ext cx="8458200" cy="2031325"/>
          </a:xfrm>
          <a:prstGeom prst="rect">
            <a:avLst/>
          </a:prstGeom>
        </p:spPr>
        <p:txBody>
          <a:bodyPr wrap="square">
            <a:spAutoFit/>
          </a:bodyPr>
          <a:lstStyle/>
          <a:p>
            <a:pPr algn="just"/>
            <a:r>
              <a:rPr lang="en-US" b="1" i="1" dirty="0">
                <a:solidFill>
                  <a:srgbClr val="FF0000"/>
                </a:solidFill>
                <a:latin typeface="Verdana" panose="020B0604030504040204" pitchFamily="34" charset="0"/>
              </a:rPr>
              <a:t>Note:</a:t>
            </a:r>
            <a:r>
              <a:rPr lang="en-US" i="1" dirty="0">
                <a:solidFill>
                  <a:srgbClr val="FF0000"/>
                </a:solidFill>
                <a:latin typeface="Verdana" panose="020B0604030504040204" pitchFamily="34" charset="0"/>
              </a:rPr>
              <a:t> </a:t>
            </a:r>
            <a:r>
              <a:rPr lang="en-US" i="1" dirty="0">
                <a:latin typeface="Verdana" panose="020B0604030504040204" pitchFamily="34" charset="0"/>
              </a:rPr>
              <a:t>IE8 and Opera 4-6 only support the old, single-colon CSS2 syntax </a:t>
            </a:r>
            <a:r>
              <a:rPr lang="en-US" i="1" dirty="0" smtClean="0">
                <a:latin typeface="Verdana" panose="020B0604030504040204" pitchFamily="34" charset="0"/>
              </a:rPr>
              <a:t>(:after). </a:t>
            </a:r>
            <a:r>
              <a:rPr lang="en-US" i="1" dirty="0">
                <a:latin typeface="Verdana" panose="020B0604030504040204" pitchFamily="34" charset="0"/>
              </a:rPr>
              <a:t>Newer versions support the standard, double-colon CSS3 syntax </a:t>
            </a:r>
            <a:r>
              <a:rPr lang="en-US" i="1" dirty="0" smtClean="0">
                <a:latin typeface="Verdana" panose="020B0604030504040204" pitchFamily="34" charset="0"/>
              </a:rPr>
              <a:t>(::after).</a:t>
            </a:r>
          </a:p>
          <a:p>
            <a:pPr algn="just"/>
            <a:endParaRPr lang="en-US" i="1" dirty="0">
              <a:solidFill>
                <a:srgbClr val="FF0000"/>
              </a:solidFill>
              <a:latin typeface="Verdana" panose="020B0604030504040204" pitchFamily="34" charset="0"/>
            </a:endParaRPr>
          </a:p>
          <a:p>
            <a:pPr algn="just"/>
            <a:r>
              <a:rPr lang="en-US" b="1" i="1" dirty="0">
                <a:solidFill>
                  <a:srgbClr val="FF0000"/>
                </a:solidFill>
                <a:latin typeface="Verdana" panose="020B0604030504040204" pitchFamily="34" charset="0"/>
              </a:rPr>
              <a:t>Note:</a:t>
            </a:r>
            <a:r>
              <a:rPr lang="en-US" i="1" dirty="0">
                <a:solidFill>
                  <a:srgbClr val="FF0000"/>
                </a:solidFill>
                <a:latin typeface="Verdana" panose="020B0604030504040204" pitchFamily="34" charset="0"/>
              </a:rPr>
              <a:t> </a:t>
            </a:r>
            <a:r>
              <a:rPr lang="en-US" i="1" dirty="0">
                <a:latin typeface="Verdana" panose="020B0604030504040204" pitchFamily="34" charset="0"/>
              </a:rPr>
              <a:t>For </a:t>
            </a:r>
            <a:r>
              <a:rPr lang="en-US" i="1" smtClean="0">
                <a:latin typeface="Verdana" panose="020B0604030504040204" pitchFamily="34" charset="0"/>
              </a:rPr>
              <a:t>:after </a:t>
            </a:r>
            <a:r>
              <a:rPr lang="en-US" i="1" dirty="0">
                <a:latin typeface="Verdana" panose="020B0604030504040204" pitchFamily="34" charset="0"/>
              </a:rPr>
              <a:t>to work in IE8, a </a:t>
            </a:r>
            <a:r>
              <a:rPr lang="en-US" i="1" dirty="0">
                <a:latin typeface="Verdana" panose="020B0604030504040204" pitchFamily="34" charset="0"/>
                <a:hlinkClick r:id="rId2"/>
              </a:rPr>
              <a:t>&lt;!DOCTYPE&gt;</a:t>
            </a:r>
            <a:r>
              <a:rPr lang="en-US" i="1" dirty="0">
                <a:latin typeface="Verdana" panose="020B0604030504040204" pitchFamily="34" charset="0"/>
              </a:rPr>
              <a:t> must be declared.</a:t>
            </a:r>
          </a:p>
          <a:p>
            <a:pPr algn="just"/>
            <a:r>
              <a:rPr lang="en-US" i="1" dirty="0">
                <a:solidFill>
                  <a:srgbClr val="FF0000"/>
                </a:solidFill>
              </a:rPr>
              <a:t/>
            </a:r>
            <a:br>
              <a:rPr lang="en-US" i="1" dirty="0">
                <a:solidFill>
                  <a:srgbClr val="FF0000"/>
                </a:solidFill>
              </a:rPr>
            </a:br>
            <a:endParaRPr lang="en-US" i="1" dirty="0">
              <a:solidFill>
                <a:srgbClr val="FF0000"/>
              </a:solidFill>
            </a:endParaRPr>
          </a:p>
        </p:txBody>
      </p:sp>
    </p:spTree>
    <p:extLst>
      <p:ext uri="{BB962C8B-B14F-4D97-AF65-F5344CB8AC3E}">
        <p14:creationId xmlns:p14="http://schemas.microsoft.com/office/powerpoint/2010/main" val="23071853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3900" y="1981200"/>
            <a:ext cx="7696200" cy="2677656"/>
          </a:xfrm>
          <a:prstGeom prst="rect">
            <a:avLst/>
          </a:prstGeom>
        </p:spPr>
        <p:txBody>
          <a:bodyPr wrap="square">
            <a:spAutoFit/>
          </a:bodyPr>
          <a:lstStyle/>
          <a:p>
            <a:r>
              <a:rPr lang="en-US" sz="2800" dirty="0">
                <a:solidFill>
                  <a:schemeClr val="tx1">
                    <a:lumMod val="95000"/>
                    <a:lumOff val="5000"/>
                  </a:schemeClr>
                </a:solidFill>
                <a:latin typeface="Consolas" panose="020B0609020204030204" pitchFamily="49" charset="0"/>
              </a:rPr>
              <a:t>p::after { </a:t>
            </a:r>
            <a:br>
              <a:rPr lang="en-US" sz="2800" dirty="0">
                <a:solidFill>
                  <a:schemeClr val="tx1">
                    <a:lumMod val="95000"/>
                    <a:lumOff val="5000"/>
                  </a:schemeClr>
                </a:solidFill>
                <a:latin typeface="Consolas" panose="020B0609020204030204" pitchFamily="49" charset="0"/>
              </a:rPr>
            </a:br>
            <a:r>
              <a:rPr lang="en-US" sz="2800" dirty="0">
                <a:solidFill>
                  <a:schemeClr val="tx1">
                    <a:lumMod val="95000"/>
                    <a:lumOff val="5000"/>
                  </a:schemeClr>
                </a:solidFill>
                <a:latin typeface="Consolas" panose="020B0609020204030204" pitchFamily="49" charset="0"/>
              </a:rPr>
              <a:t>    content: " - Remember this";</a:t>
            </a:r>
            <a:br>
              <a:rPr lang="en-US" sz="2800" dirty="0">
                <a:solidFill>
                  <a:schemeClr val="tx1">
                    <a:lumMod val="95000"/>
                    <a:lumOff val="5000"/>
                  </a:schemeClr>
                </a:solidFill>
                <a:latin typeface="Consolas" panose="020B0609020204030204" pitchFamily="49" charset="0"/>
              </a:rPr>
            </a:br>
            <a:r>
              <a:rPr lang="en-US" sz="2800" dirty="0">
                <a:solidFill>
                  <a:schemeClr val="tx1">
                    <a:lumMod val="95000"/>
                    <a:lumOff val="5000"/>
                  </a:schemeClr>
                </a:solidFill>
                <a:latin typeface="Consolas" panose="020B0609020204030204" pitchFamily="49" charset="0"/>
              </a:rPr>
              <a:t>    background-color: yellow;</a:t>
            </a:r>
            <a:br>
              <a:rPr lang="en-US" sz="2800" dirty="0">
                <a:solidFill>
                  <a:schemeClr val="tx1">
                    <a:lumMod val="95000"/>
                    <a:lumOff val="5000"/>
                  </a:schemeClr>
                </a:solidFill>
                <a:latin typeface="Consolas" panose="020B0609020204030204" pitchFamily="49" charset="0"/>
              </a:rPr>
            </a:br>
            <a:r>
              <a:rPr lang="en-US" sz="2800" dirty="0">
                <a:solidFill>
                  <a:schemeClr val="tx1">
                    <a:lumMod val="95000"/>
                    <a:lumOff val="5000"/>
                  </a:schemeClr>
                </a:solidFill>
                <a:latin typeface="Consolas" panose="020B0609020204030204" pitchFamily="49" charset="0"/>
              </a:rPr>
              <a:t>    color: red;</a:t>
            </a:r>
            <a:br>
              <a:rPr lang="en-US" sz="2800" dirty="0">
                <a:solidFill>
                  <a:schemeClr val="tx1">
                    <a:lumMod val="95000"/>
                    <a:lumOff val="5000"/>
                  </a:schemeClr>
                </a:solidFill>
                <a:latin typeface="Consolas" panose="020B0609020204030204" pitchFamily="49" charset="0"/>
              </a:rPr>
            </a:br>
            <a:r>
              <a:rPr lang="en-US" sz="2800" dirty="0">
                <a:solidFill>
                  <a:schemeClr val="tx1">
                    <a:lumMod val="95000"/>
                    <a:lumOff val="5000"/>
                  </a:schemeClr>
                </a:solidFill>
                <a:latin typeface="Consolas" panose="020B0609020204030204" pitchFamily="49" charset="0"/>
              </a:rPr>
              <a:t>    font-weight: bold;</a:t>
            </a:r>
            <a:br>
              <a:rPr lang="en-US" sz="2800" dirty="0">
                <a:solidFill>
                  <a:schemeClr val="tx1">
                    <a:lumMod val="95000"/>
                    <a:lumOff val="5000"/>
                  </a:schemeClr>
                </a:solidFill>
                <a:latin typeface="Consolas" panose="020B0609020204030204" pitchFamily="49" charset="0"/>
              </a:rPr>
            </a:br>
            <a:r>
              <a:rPr lang="en-US" sz="2800" dirty="0">
                <a:solidFill>
                  <a:schemeClr val="tx1">
                    <a:lumMod val="95000"/>
                    <a:lumOff val="5000"/>
                  </a:schemeClr>
                </a:solidFill>
                <a:latin typeface="Consolas" panose="020B0609020204030204" pitchFamily="49" charset="0"/>
              </a:rPr>
              <a:t>}</a:t>
            </a:r>
            <a:endParaRPr lang="en-US" sz="2800" dirty="0">
              <a:solidFill>
                <a:schemeClr val="tx1">
                  <a:lumMod val="95000"/>
                  <a:lumOff val="5000"/>
                </a:schemeClr>
              </a:solidFill>
            </a:endParaRPr>
          </a:p>
        </p:txBody>
      </p:sp>
    </p:spTree>
    <p:extLst>
      <p:ext uri="{BB962C8B-B14F-4D97-AF65-F5344CB8AC3E}">
        <p14:creationId xmlns:p14="http://schemas.microsoft.com/office/powerpoint/2010/main" val="2431634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6737"/>
            <a:ext cx="6798734" cy="989663"/>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Overview</a:t>
            </a:r>
          </a:p>
        </p:txBody>
      </p:sp>
      <p:sp>
        <p:nvSpPr>
          <p:cNvPr id="3" name="Content Placeholder 2"/>
          <p:cNvSpPr>
            <a:spLocks noGrp="1"/>
          </p:cNvSpPr>
          <p:nvPr>
            <p:ph idx="1"/>
          </p:nvPr>
        </p:nvSpPr>
        <p:spPr>
          <a:xfrm>
            <a:off x="468086" y="1676400"/>
            <a:ext cx="8218714" cy="4495800"/>
          </a:xfrm>
        </p:spPr>
        <p:txBody>
          <a:bodyPr>
            <a:normAutofit/>
          </a:bodyPr>
          <a:lstStyle/>
          <a:p>
            <a:pPr algn="just"/>
            <a:r>
              <a:rPr lang="en-US" dirty="0" smtClean="0">
                <a:latin typeface="+mj-lt"/>
              </a:rPr>
              <a:t>CSS handles the look and feel part of a web page. </a:t>
            </a:r>
          </a:p>
          <a:p>
            <a:pPr algn="just"/>
            <a:endParaRPr lang="en-US" sz="800" dirty="0" smtClean="0">
              <a:latin typeface="+mj-lt"/>
            </a:endParaRPr>
          </a:p>
          <a:p>
            <a:pPr algn="just"/>
            <a:r>
              <a:rPr lang="en-US" dirty="0" smtClean="0">
                <a:latin typeface="+mj-lt"/>
              </a:rPr>
              <a:t>Using CSS, you can control the </a:t>
            </a:r>
          </a:p>
          <a:p>
            <a:pPr lvl="1" algn="just"/>
            <a:r>
              <a:rPr lang="en-US" dirty="0" smtClean="0">
                <a:latin typeface="+mj-lt"/>
              </a:rPr>
              <a:t>color of the text, </a:t>
            </a:r>
          </a:p>
          <a:p>
            <a:pPr lvl="1" algn="just"/>
            <a:r>
              <a:rPr lang="en-US" dirty="0" smtClean="0">
                <a:latin typeface="+mj-lt"/>
              </a:rPr>
              <a:t>the style of fonts, </a:t>
            </a:r>
          </a:p>
          <a:p>
            <a:pPr lvl="1" algn="just"/>
            <a:r>
              <a:rPr lang="en-US" dirty="0" smtClean="0">
                <a:latin typeface="+mj-lt"/>
              </a:rPr>
              <a:t>the spacing between paragraphs, </a:t>
            </a:r>
          </a:p>
          <a:p>
            <a:pPr lvl="1" algn="just"/>
            <a:r>
              <a:rPr lang="en-US" dirty="0" smtClean="0">
                <a:latin typeface="+mj-lt"/>
              </a:rPr>
              <a:t>how columns are sized and laid out, </a:t>
            </a:r>
          </a:p>
          <a:p>
            <a:pPr lvl="1" algn="just"/>
            <a:r>
              <a:rPr lang="en-US" dirty="0" smtClean="0">
                <a:latin typeface="+mj-lt"/>
              </a:rPr>
              <a:t>what background images or colors are used, </a:t>
            </a:r>
          </a:p>
          <a:p>
            <a:pPr lvl="1" algn="just"/>
            <a:r>
              <a:rPr lang="en-US" b="1" dirty="0" smtClean="0">
                <a:latin typeface="+mj-lt"/>
              </a:rPr>
              <a:t>as well as a variety of other effects. </a:t>
            </a:r>
          </a:p>
          <a:p>
            <a:pPr algn="just"/>
            <a:endParaRPr lang="en-US" dirty="0" smtClean="0">
              <a:latin typeface="+mj-lt"/>
            </a:endParaRPr>
          </a:p>
        </p:txBody>
      </p:sp>
    </p:spTree>
    <p:extLst>
      <p:ext uri="{BB962C8B-B14F-4D97-AF65-F5344CB8AC3E}">
        <p14:creationId xmlns:p14="http://schemas.microsoft.com/office/powerpoint/2010/main" val="44339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14600"/>
            <a:ext cx="7239000" cy="990600"/>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CSS Links</a:t>
            </a:r>
          </a:p>
        </p:txBody>
      </p:sp>
    </p:spTree>
    <p:extLst>
      <p:ext uri="{BB962C8B-B14F-4D97-AF65-F5344CB8AC3E}">
        <p14:creationId xmlns:p14="http://schemas.microsoft.com/office/powerpoint/2010/main" val="4130317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609601"/>
            <a:ext cx="6798734" cy="914400"/>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Styling Links</a:t>
            </a:r>
            <a:endParaRPr lang="en-IN"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800" y="1524001"/>
            <a:ext cx="7289801" cy="4952999"/>
          </a:xfrm>
        </p:spPr>
        <p:txBody>
          <a:bodyPr>
            <a:normAutofit fontScale="92500" lnSpcReduction="10000"/>
          </a:bodyPr>
          <a:lstStyle/>
          <a:p>
            <a:r>
              <a:rPr lang="en-US" dirty="0" smtClean="0"/>
              <a:t>Links can be styled with any CSS property (e.g. color, font-family, background, etc.).</a:t>
            </a:r>
            <a:endParaRPr lang="en-IN" dirty="0" smtClean="0"/>
          </a:p>
          <a:p>
            <a:r>
              <a:rPr lang="en-US" dirty="0" smtClean="0"/>
              <a:t>In addition, links can be styled differently depending on what </a:t>
            </a:r>
            <a:r>
              <a:rPr lang="en-US" b="1" dirty="0" smtClean="0"/>
              <a:t>state</a:t>
            </a:r>
            <a:r>
              <a:rPr lang="en-US" dirty="0" smtClean="0"/>
              <a:t> they are in.</a:t>
            </a:r>
            <a:endParaRPr lang="en-IN" dirty="0" smtClean="0"/>
          </a:p>
          <a:p>
            <a:r>
              <a:rPr lang="en-US" b="1" dirty="0" smtClean="0"/>
              <a:t>The four links states are:</a:t>
            </a:r>
            <a:endParaRPr lang="en-IN" dirty="0" smtClean="0"/>
          </a:p>
          <a:p>
            <a:pPr lvl="1"/>
            <a:r>
              <a:rPr lang="en-US" b="1" dirty="0" smtClean="0"/>
              <a:t>a:link - a normal, unvisited link</a:t>
            </a:r>
            <a:endParaRPr lang="en-IN" dirty="0" smtClean="0"/>
          </a:p>
          <a:p>
            <a:pPr lvl="1"/>
            <a:r>
              <a:rPr lang="en-US" b="1" dirty="0" smtClean="0"/>
              <a:t>a:visited - a link the user has visited</a:t>
            </a:r>
            <a:endParaRPr lang="en-IN" dirty="0" smtClean="0"/>
          </a:p>
          <a:p>
            <a:pPr lvl="1"/>
            <a:r>
              <a:rPr lang="en-US" b="1" dirty="0" smtClean="0"/>
              <a:t>a:hover - a link when the user </a:t>
            </a:r>
            <a:r>
              <a:rPr lang="en-US" b="1" dirty="0" err="1" smtClean="0"/>
              <a:t>mouses</a:t>
            </a:r>
            <a:r>
              <a:rPr lang="en-US" b="1" dirty="0" smtClean="0"/>
              <a:t> over it</a:t>
            </a:r>
            <a:endParaRPr lang="en-IN" dirty="0" smtClean="0"/>
          </a:p>
          <a:p>
            <a:pPr lvl="1"/>
            <a:r>
              <a:rPr lang="en-US" b="1" dirty="0" smtClean="0"/>
              <a:t>a:active - a link the moment it is clicked</a:t>
            </a:r>
            <a:endParaRPr lang="en-IN" dirty="0" smtClean="0"/>
          </a:p>
          <a:p>
            <a:pPr>
              <a:buNone/>
            </a:pPr>
            <a:r>
              <a:rPr lang="en-US" dirty="0" smtClean="0"/>
              <a:t>Example</a:t>
            </a:r>
            <a:endParaRPr lang="en-IN" b="1" dirty="0" smtClean="0"/>
          </a:p>
          <a:p>
            <a:r>
              <a:rPr lang="en-US" dirty="0" smtClean="0"/>
              <a:t>a:link {color:#FF0000;}      /* unvisited link */</a:t>
            </a:r>
            <a:br>
              <a:rPr lang="en-US" dirty="0" smtClean="0"/>
            </a:br>
            <a:r>
              <a:rPr lang="en-US" dirty="0" smtClean="0"/>
              <a:t>a:visited {color:#00FF00;}  /* visited link */</a:t>
            </a:r>
            <a:br>
              <a:rPr lang="en-US" dirty="0" smtClean="0"/>
            </a:br>
            <a:r>
              <a:rPr lang="en-US" dirty="0" smtClean="0"/>
              <a:t>a:hover {color:#FF00FF;}  /* mouse over link */</a:t>
            </a:r>
            <a:br>
              <a:rPr lang="en-US" dirty="0" smtClean="0"/>
            </a:br>
            <a:r>
              <a:rPr lang="en-US" dirty="0" smtClean="0"/>
              <a:t>a:active {color:#0000FF;}  /* selected link */</a:t>
            </a:r>
            <a:endParaRPr lang="en-IN" dirty="0" smtClean="0"/>
          </a:p>
          <a:p>
            <a:r>
              <a:rPr lang="en-US" dirty="0" smtClean="0"/>
              <a:t>When setting the style for several link states, there are some order rules:</a:t>
            </a:r>
            <a:endParaRPr lang="en-IN" dirty="0" smtClean="0"/>
          </a:p>
          <a:p>
            <a:pPr lvl="1"/>
            <a:r>
              <a:rPr lang="en-US" dirty="0" smtClean="0"/>
              <a:t>a:hover MUST come after a:link and a:visited</a:t>
            </a:r>
            <a:endParaRPr lang="en-IN" dirty="0" smtClean="0"/>
          </a:p>
          <a:p>
            <a:pPr lvl="1"/>
            <a:r>
              <a:rPr lang="en-US" dirty="0" smtClean="0"/>
              <a:t>a:active MUST come after a:hover</a:t>
            </a:r>
            <a:endParaRPr lang="en-IN" dirty="0" smtClean="0"/>
          </a:p>
          <a:p>
            <a:endParaRPr lang="en-IN" dirty="0"/>
          </a:p>
        </p:txBody>
      </p:sp>
    </p:spTree>
    <p:extLst>
      <p:ext uri="{BB962C8B-B14F-4D97-AF65-F5344CB8AC3E}">
        <p14:creationId xmlns:p14="http://schemas.microsoft.com/office/powerpoint/2010/main" val="35736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blinds(horizontal)">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762001"/>
            <a:ext cx="6798734" cy="838200"/>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Common Link Styles</a:t>
            </a:r>
            <a:endParaRPr lang="en-IN"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13833" y="1573162"/>
            <a:ext cx="7924799" cy="4724400"/>
          </a:xfrm>
        </p:spPr>
        <p:txBody>
          <a:bodyPr>
            <a:noAutofit/>
          </a:bodyPr>
          <a:lstStyle/>
          <a:p>
            <a:r>
              <a:rPr lang="en-US" sz="1800" dirty="0" smtClean="0"/>
              <a:t>In the example above the link changes color depending on what state it is in.</a:t>
            </a:r>
            <a:endParaRPr lang="en-IN" sz="1800" dirty="0" smtClean="0"/>
          </a:p>
          <a:p>
            <a:r>
              <a:rPr lang="en-US" sz="1800" dirty="0" smtClean="0"/>
              <a:t>Lets go through some of the other common ways to style links:</a:t>
            </a:r>
            <a:endParaRPr lang="en-IN" sz="1800" dirty="0" smtClean="0"/>
          </a:p>
          <a:p>
            <a:r>
              <a:rPr lang="en-US" sz="1800" b="1" dirty="0" smtClean="0"/>
              <a:t>Text Decoration</a:t>
            </a:r>
            <a:endParaRPr lang="en-IN" sz="1800" b="1" dirty="0" smtClean="0"/>
          </a:p>
          <a:p>
            <a:pPr lvl="1"/>
            <a:r>
              <a:rPr lang="en-US" sz="1800" dirty="0" smtClean="0"/>
              <a:t>The text-decoration property is mostly used to remove underlines from links:</a:t>
            </a:r>
            <a:endParaRPr lang="en-IN" sz="1800" dirty="0" smtClean="0"/>
          </a:p>
          <a:p>
            <a:pPr lvl="1"/>
            <a:r>
              <a:rPr lang="en-US" sz="1800" dirty="0" smtClean="0"/>
              <a:t>Example</a:t>
            </a:r>
            <a:endParaRPr lang="en-IN" sz="1800" b="1" dirty="0" smtClean="0"/>
          </a:p>
          <a:p>
            <a:pPr lvl="1">
              <a:buNone/>
            </a:pPr>
            <a:r>
              <a:rPr lang="en-US" sz="1800" dirty="0" smtClean="0"/>
              <a:t>     a:link {</a:t>
            </a:r>
            <a:r>
              <a:rPr lang="en-US" sz="1800" dirty="0" err="1" smtClean="0"/>
              <a:t>text-decoration:none</a:t>
            </a:r>
            <a:r>
              <a:rPr lang="en-US" sz="1800" dirty="0" smtClean="0"/>
              <a:t>;}</a:t>
            </a:r>
            <a:br>
              <a:rPr lang="en-US" sz="1800" dirty="0" smtClean="0"/>
            </a:br>
            <a:r>
              <a:rPr lang="en-US" sz="1800" dirty="0" smtClean="0"/>
              <a:t>a:hover {</a:t>
            </a:r>
            <a:r>
              <a:rPr lang="en-US" sz="1800" dirty="0" err="1" smtClean="0"/>
              <a:t>text-decoration:underline</a:t>
            </a:r>
            <a:r>
              <a:rPr lang="en-US" sz="1800" dirty="0" smtClean="0"/>
              <a:t>;}</a:t>
            </a:r>
            <a:endParaRPr lang="en-US" sz="1800" dirty="0"/>
          </a:p>
          <a:p>
            <a:pPr lvl="1"/>
            <a:r>
              <a:rPr lang="en-US" sz="1800" b="1" dirty="0" smtClean="0"/>
              <a:t>Background Color</a:t>
            </a:r>
            <a:endParaRPr lang="en-IN" sz="1800" b="1" dirty="0" smtClean="0"/>
          </a:p>
          <a:p>
            <a:pPr lvl="1"/>
            <a:r>
              <a:rPr lang="en-US" sz="1800" dirty="0" smtClean="0"/>
              <a:t>The background-color property specifies the background color for links:</a:t>
            </a:r>
            <a:endParaRPr lang="en-IN" sz="1800" dirty="0" smtClean="0"/>
          </a:p>
          <a:p>
            <a:pPr lvl="1"/>
            <a:r>
              <a:rPr lang="en-US" sz="1800" dirty="0" smtClean="0"/>
              <a:t>Example</a:t>
            </a:r>
            <a:endParaRPr lang="en-IN" sz="1800" b="1" dirty="0" smtClean="0"/>
          </a:p>
          <a:p>
            <a:pPr lvl="1">
              <a:buNone/>
            </a:pPr>
            <a:r>
              <a:rPr lang="en-US" sz="1800" dirty="0" smtClean="0"/>
              <a:t>    a:link {background-color:#B2FF99;}</a:t>
            </a:r>
            <a:br>
              <a:rPr lang="en-US" sz="1800" dirty="0" smtClean="0"/>
            </a:br>
            <a:r>
              <a:rPr lang="en-US" sz="1800" dirty="0" smtClean="0"/>
              <a:t>a:hover {background-color:#FF704D;}</a:t>
            </a:r>
            <a:br>
              <a:rPr lang="en-US" sz="1800" dirty="0" smtClean="0"/>
            </a:br>
            <a:endParaRPr lang="en-IN" sz="1800" dirty="0" smtClean="0"/>
          </a:p>
          <a:p>
            <a:pPr lvl="1">
              <a:buNone/>
            </a:pPr>
            <a:endParaRPr lang="en-IN" sz="2000" dirty="0" smtClean="0"/>
          </a:p>
          <a:p>
            <a:endParaRPr lang="en-IN" sz="2000" dirty="0"/>
          </a:p>
        </p:txBody>
      </p:sp>
    </p:spTree>
    <p:extLst>
      <p:ext uri="{BB962C8B-B14F-4D97-AF65-F5344CB8AC3E}">
        <p14:creationId xmlns:p14="http://schemas.microsoft.com/office/powerpoint/2010/main" val="199056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Why Use CSS?  /  Advantages of </a:t>
            </a:r>
            <a:r>
              <a:rPr lang="en-US" sz="3200" b="1" dirty="0" smtClean="0">
                <a:latin typeface="Arial" panose="020B0604020202020204" pitchFamily="34" charset="0"/>
                <a:cs typeface="Arial" panose="020B0604020202020204" pitchFamily="34" charset="0"/>
              </a:rPr>
              <a:t>CSS</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algn="just"/>
            <a:r>
              <a:rPr lang="en-US" sz="1800" b="1" dirty="0" smtClean="0">
                <a:solidFill>
                  <a:srgbClr val="0070C0"/>
                </a:solidFill>
                <a:latin typeface="+mj-lt"/>
              </a:rPr>
              <a:t>CSS saves time - </a:t>
            </a:r>
            <a:r>
              <a:rPr lang="en-US" sz="1800" dirty="0" smtClean="0">
                <a:latin typeface="+mj-lt"/>
              </a:rPr>
              <a:t>You can write CSS once and then reuse same sheet in multiple HTML pages. </a:t>
            </a:r>
          </a:p>
          <a:p>
            <a:pPr algn="just"/>
            <a:endParaRPr lang="en-US" sz="1800" dirty="0" smtClean="0">
              <a:latin typeface="+mj-lt"/>
            </a:endParaRPr>
          </a:p>
          <a:p>
            <a:pPr algn="just"/>
            <a:r>
              <a:rPr lang="en-US" sz="1800" b="1" dirty="0" smtClean="0">
                <a:solidFill>
                  <a:srgbClr val="0070C0"/>
                </a:solidFill>
                <a:latin typeface="+mj-lt"/>
              </a:rPr>
              <a:t>Easy maintenance - </a:t>
            </a:r>
            <a:r>
              <a:rPr lang="en-US" sz="1800" dirty="0" smtClean="0">
                <a:latin typeface="+mj-lt"/>
              </a:rPr>
              <a:t>To make a global change, simply change the style, and all elements in all the web pages will be updated automatically. </a:t>
            </a:r>
          </a:p>
          <a:p>
            <a:pPr algn="just"/>
            <a:endParaRPr lang="en-US" sz="1800" dirty="0" smtClean="0">
              <a:latin typeface="+mj-lt"/>
            </a:endParaRPr>
          </a:p>
          <a:p>
            <a:pPr algn="just"/>
            <a:r>
              <a:rPr lang="en-US" sz="1800" b="1" dirty="0" smtClean="0">
                <a:solidFill>
                  <a:srgbClr val="0070C0"/>
                </a:solidFill>
                <a:latin typeface="+mj-lt"/>
              </a:rPr>
              <a:t>Pages load faster - </a:t>
            </a:r>
            <a:r>
              <a:rPr lang="en-US" sz="1800" dirty="0" smtClean="0">
                <a:latin typeface="+mj-lt"/>
              </a:rPr>
              <a:t>If you are using CSS, you do not need to write HTML tag attributes every time. Just write one CSS rule of a tag and apply to all the occurrences of that tag. So less code means faster download times. </a:t>
            </a:r>
          </a:p>
          <a:p>
            <a:pPr algn="just"/>
            <a:endParaRPr lang="en-US" sz="1800" dirty="0"/>
          </a:p>
        </p:txBody>
      </p:sp>
    </p:spTree>
    <p:extLst>
      <p:ext uri="{BB962C8B-B14F-4D97-AF65-F5344CB8AC3E}">
        <p14:creationId xmlns:p14="http://schemas.microsoft.com/office/powerpoint/2010/main" val="396889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Introduction to Cascading Style Sheet (CSS)</a:t>
            </a:r>
          </a:p>
        </p:txBody>
      </p:sp>
      <p:sp>
        <p:nvSpPr>
          <p:cNvPr id="3" name="Content Placeholder 2"/>
          <p:cNvSpPr>
            <a:spLocks noGrp="1"/>
          </p:cNvSpPr>
          <p:nvPr>
            <p:ph idx="1"/>
          </p:nvPr>
        </p:nvSpPr>
        <p:spPr>
          <a:xfrm>
            <a:off x="990600" y="1905000"/>
            <a:ext cx="7103536" cy="3444997"/>
          </a:xfrm>
        </p:spPr>
        <p:txBody>
          <a:bodyPr>
            <a:normAutofit/>
          </a:bodyPr>
          <a:lstStyle/>
          <a:p>
            <a:r>
              <a:rPr lang="en-US" sz="2400" b="1" dirty="0">
                <a:latin typeface="+mn-lt"/>
              </a:rPr>
              <a:t>What is CSS?</a:t>
            </a:r>
          </a:p>
          <a:p>
            <a:pPr>
              <a:buFont typeface="Courier New" panose="02070309020205020404" pitchFamily="49" charset="0"/>
              <a:buChar char="o"/>
            </a:pPr>
            <a:r>
              <a:rPr lang="en-US" sz="2400" dirty="0">
                <a:latin typeface="+mn-lt"/>
              </a:rPr>
              <a:t>CSS stands for Cascading Style </a:t>
            </a:r>
            <a:r>
              <a:rPr lang="en-US" sz="2400" dirty="0" smtClean="0">
                <a:latin typeface="+mn-lt"/>
              </a:rPr>
              <a:t>Sheets.</a:t>
            </a:r>
            <a:endParaRPr lang="en-US" sz="2400" dirty="0">
              <a:latin typeface="+mn-lt"/>
            </a:endParaRPr>
          </a:p>
          <a:p>
            <a:pPr>
              <a:buFont typeface="Courier New" panose="02070309020205020404" pitchFamily="49" charset="0"/>
              <a:buChar char="o"/>
            </a:pPr>
            <a:r>
              <a:rPr lang="en-US" sz="2400" dirty="0">
                <a:latin typeface="+mn-lt"/>
              </a:rPr>
              <a:t>Styles define how to display HTML </a:t>
            </a:r>
            <a:r>
              <a:rPr lang="en-US" sz="2400" dirty="0" smtClean="0">
                <a:latin typeface="+mn-lt"/>
              </a:rPr>
              <a:t>elements.</a:t>
            </a:r>
            <a:endParaRPr lang="en-US" sz="2400" dirty="0">
              <a:latin typeface="+mn-lt"/>
            </a:endParaRPr>
          </a:p>
          <a:p>
            <a:pPr>
              <a:buFont typeface="Courier New" panose="02070309020205020404" pitchFamily="49" charset="0"/>
              <a:buChar char="o"/>
            </a:pPr>
            <a:r>
              <a:rPr lang="en-US" sz="2400" dirty="0">
                <a:latin typeface="+mn-lt"/>
              </a:rPr>
              <a:t>Styles were added to HTML 4.0 to solve a </a:t>
            </a:r>
            <a:r>
              <a:rPr lang="en-US" sz="2400" dirty="0" smtClean="0">
                <a:latin typeface="+mn-lt"/>
              </a:rPr>
              <a:t>problem.</a:t>
            </a:r>
            <a:endParaRPr lang="en-US" sz="2400" dirty="0">
              <a:latin typeface="+mn-lt"/>
            </a:endParaRPr>
          </a:p>
          <a:p>
            <a:pPr>
              <a:buFont typeface="Courier New" panose="02070309020205020404" pitchFamily="49" charset="0"/>
              <a:buChar char="o"/>
            </a:pPr>
            <a:r>
              <a:rPr lang="en-US" sz="2400" dirty="0">
                <a:latin typeface="+mn-lt"/>
              </a:rPr>
              <a:t>External Style Sheets can save a lot of </a:t>
            </a:r>
            <a:r>
              <a:rPr lang="en-US" sz="2400" dirty="0" smtClean="0">
                <a:latin typeface="+mn-lt"/>
              </a:rPr>
              <a:t>work.</a:t>
            </a:r>
            <a:endParaRPr lang="en-US" sz="2400" dirty="0">
              <a:latin typeface="+mn-lt"/>
            </a:endParaRPr>
          </a:p>
          <a:p>
            <a:pPr>
              <a:buFont typeface="Courier New" panose="02070309020205020404" pitchFamily="49" charset="0"/>
              <a:buChar char="o"/>
            </a:pPr>
            <a:r>
              <a:rPr lang="en-US" sz="2400" dirty="0">
                <a:latin typeface="+mn-lt"/>
              </a:rPr>
              <a:t>External Style Sheets are stored in CSS </a:t>
            </a:r>
            <a:r>
              <a:rPr lang="en-US" sz="2400" dirty="0" smtClean="0">
                <a:latin typeface="+mn-lt"/>
              </a:rPr>
              <a:t>files.</a:t>
            </a:r>
            <a:endParaRPr lang="en-US" sz="2000" dirty="0">
              <a:latin typeface="+mn-lt"/>
            </a:endParaRPr>
          </a:p>
          <a:p>
            <a:pPr>
              <a:buNone/>
            </a:pPr>
            <a:endParaRPr lang="en-US" sz="2000"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Autofit/>
          </a:bodyPr>
          <a:lstStyle/>
          <a:p>
            <a:r>
              <a:rPr lang="en-US" sz="1800" b="1" dirty="0">
                <a:latin typeface="+mn-lt"/>
              </a:rPr>
              <a:t>Styles Solved a Big Problem</a:t>
            </a:r>
          </a:p>
          <a:p>
            <a:pPr>
              <a:buNone/>
            </a:pPr>
            <a:r>
              <a:rPr lang="en-US" sz="1800" dirty="0">
                <a:latin typeface="+mn-lt"/>
              </a:rPr>
              <a:t>HTML was never intended to contain tags for formatting a document.</a:t>
            </a:r>
          </a:p>
          <a:p>
            <a:pPr>
              <a:buNone/>
            </a:pPr>
            <a:r>
              <a:rPr lang="en-US" sz="1800" dirty="0">
                <a:latin typeface="+mn-lt"/>
              </a:rPr>
              <a:t>HTML was intended to define the content of a document, like:</a:t>
            </a:r>
          </a:p>
          <a:p>
            <a:pPr lvl="2">
              <a:buNone/>
            </a:pPr>
            <a:r>
              <a:rPr lang="en-US" sz="1800" dirty="0">
                <a:latin typeface="+mn-lt"/>
              </a:rPr>
              <a:t>&lt;h1&gt;This is a heading&lt;/h1&gt;</a:t>
            </a:r>
          </a:p>
          <a:p>
            <a:pPr lvl="2">
              <a:buNone/>
            </a:pPr>
            <a:r>
              <a:rPr lang="en-US" sz="1800" dirty="0">
                <a:latin typeface="+mn-lt"/>
              </a:rPr>
              <a:t>&lt;p&gt;This is a paragraph.&lt;/p&gt;</a:t>
            </a:r>
          </a:p>
          <a:p>
            <a:pPr algn="just"/>
            <a:r>
              <a:rPr lang="en-US" sz="1800" dirty="0">
                <a:latin typeface="+mn-lt"/>
              </a:rPr>
              <a:t>When tags like &lt;font&gt;, and color attributes were added to the HTML 3.2 specification, it started a nightmare for web developers. Development of large web sites, where fonts and color information were added to every single page, became a long and expensive process.</a:t>
            </a:r>
          </a:p>
          <a:p>
            <a:pPr algn="just"/>
            <a:r>
              <a:rPr lang="en-US" sz="1800" dirty="0">
                <a:latin typeface="+mn-lt"/>
              </a:rPr>
              <a:t>To solve this problem, the World Wide Web Consortium (W3C) created CSS.</a:t>
            </a:r>
          </a:p>
          <a:p>
            <a:pPr algn="just"/>
            <a:r>
              <a:rPr lang="en-US" sz="1800" dirty="0">
                <a:latin typeface="+mn-lt"/>
              </a:rPr>
              <a:t>In HTML 4.0, all formatting could be removed from the HTML document, and stored in a separate CSS </a:t>
            </a:r>
            <a:r>
              <a:rPr lang="en-US" sz="1800" dirty="0" smtClean="0">
                <a:latin typeface="+mn-lt"/>
              </a:rPr>
              <a:t>file.</a:t>
            </a:r>
          </a:p>
          <a:p>
            <a:pPr algn="just"/>
            <a:r>
              <a:rPr lang="en-US" sz="1800" dirty="0" smtClean="0">
                <a:latin typeface="+mn-lt"/>
              </a:rPr>
              <a:t>All </a:t>
            </a:r>
            <a:r>
              <a:rPr lang="en-US" sz="1800" dirty="0">
                <a:latin typeface="+mn-lt"/>
              </a:rPr>
              <a:t>browsers support CSS today.</a:t>
            </a:r>
          </a:p>
          <a:p>
            <a:endParaRPr lang="en-US" sz="18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r>
              <a:rPr lang="en-US" sz="2400" b="1" dirty="0" smtClean="0">
                <a:latin typeface="+mn-lt"/>
              </a:rPr>
              <a:t>CSS </a:t>
            </a:r>
            <a:r>
              <a:rPr lang="en-US" sz="2400" b="1" dirty="0">
                <a:latin typeface="+mn-lt"/>
              </a:rPr>
              <a:t>Saves a Lot of Work</a:t>
            </a:r>
            <a:r>
              <a:rPr lang="en-US" sz="2400" b="1" dirty="0" smtClean="0">
                <a:latin typeface="+mn-lt"/>
              </a:rPr>
              <a:t>!</a:t>
            </a:r>
          </a:p>
          <a:p>
            <a:pPr>
              <a:buNone/>
            </a:pPr>
            <a:endParaRPr lang="en-US" sz="2400" b="1" dirty="0">
              <a:latin typeface="+mn-lt"/>
            </a:endParaRPr>
          </a:p>
          <a:p>
            <a:r>
              <a:rPr lang="en-US" dirty="0">
                <a:latin typeface="+mn-lt"/>
              </a:rPr>
              <a:t>CSS defines HOW HTML elements are to be displayed.</a:t>
            </a:r>
          </a:p>
          <a:p>
            <a:pPr algn="just"/>
            <a:r>
              <a:rPr lang="en-US" dirty="0" smtClean="0">
                <a:latin typeface="+mn-lt"/>
              </a:rPr>
              <a:t>Styles </a:t>
            </a:r>
            <a:r>
              <a:rPr lang="en-US" dirty="0">
                <a:latin typeface="+mn-lt"/>
              </a:rPr>
              <a:t>are normally saved in external .</a:t>
            </a:r>
            <a:r>
              <a:rPr lang="en-US" dirty="0" err="1">
                <a:latin typeface="+mn-lt"/>
              </a:rPr>
              <a:t>css</a:t>
            </a:r>
            <a:r>
              <a:rPr lang="en-US" dirty="0">
                <a:latin typeface="+mn-lt"/>
              </a:rPr>
              <a:t> files. External style sheets enable you </a:t>
            </a:r>
            <a:r>
              <a:rPr lang="en-US" dirty="0" smtClean="0">
                <a:latin typeface="+mn-lt"/>
              </a:rPr>
              <a:t>to change </a:t>
            </a:r>
            <a:r>
              <a:rPr lang="en-US" dirty="0">
                <a:latin typeface="+mn-lt"/>
              </a:rPr>
              <a:t>the appearance and layout of all the pages in a Web site, just by editing one single file!</a:t>
            </a:r>
          </a:p>
          <a:p>
            <a:endParaRPr lang="en-US" sz="2000"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381003"/>
            <a:ext cx="6798734" cy="914397"/>
          </a:xfrm>
          <a:effectLst/>
        </p:spPr>
        <p:txBody>
          <a:bodyPr vert="horz" lIns="91440" tIns="45720" rIns="91440" bIns="45720" rtlCol="0" anchor="ctr">
            <a:normAutofit/>
          </a:bodyPr>
          <a:lstStyle/>
          <a:p>
            <a:r>
              <a:rPr lang="en-US" sz="3200" b="1" dirty="0">
                <a:latin typeface="Arial" panose="020B0604020202020204" pitchFamily="34" charset="0"/>
                <a:cs typeface="Arial" panose="020B0604020202020204" pitchFamily="34" charset="0"/>
              </a:rPr>
              <a:t>CSS essentials</a:t>
            </a:r>
          </a:p>
        </p:txBody>
      </p:sp>
      <p:sp>
        <p:nvSpPr>
          <p:cNvPr id="3" name="Content Placeholder 2"/>
          <p:cNvSpPr>
            <a:spLocks noGrp="1"/>
          </p:cNvSpPr>
          <p:nvPr>
            <p:ph idx="1"/>
          </p:nvPr>
        </p:nvSpPr>
        <p:spPr>
          <a:xfrm>
            <a:off x="457200" y="1295401"/>
            <a:ext cx="8229600" cy="2362200"/>
          </a:xfrm>
        </p:spPr>
        <p:txBody>
          <a:bodyPr>
            <a:normAutofit/>
          </a:bodyPr>
          <a:lstStyle/>
          <a:p>
            <a:r>
              <a:rPr lang="en-US" sz="2000" b="1" dirty="0">
                <a:latin typeface="+mn-lt"/>
              </a:rPr>
              <a:t>CSS Syntax</a:t>
            </a:r>
          </a:p>
          <a:p>
            <a:pPr>
              <a:buNone/>
            </a:pPr>
            <a:r>
              <a:rPr lang="en-US" sz="2000" dirty="0" smtClean="0">
                <a:latin typeface="+mn-lt"/>
              </a:rPr>
              <a:t>A </a:t>
            </a:r>
            <a:r>
              <a:rPr lang="en-US" sz="2000" dirty="0">
                <a:latin typeface="+mn-lt"/>
              </a:rPr>
              <a:t>CSS rule has two main parts: a </a:t>
            </a:r>
            <a:r>
              <a:rPr lang="en-US" sz="2000" b="1" dirty="0">
                <a:latin typeface="+mn-lt"/>
              </a:rPr>
              <a:t>selector</a:t>
            </a:r>
            <a:r>
              <a:rPr lang="en-US" sz="2000" dirty="0">
                <a:latin typeface="+mn-lt"/>
              </a:rPr>
              <a:t>, and one or more </a:t>
            </a:r>
            <a:r>
              <a:rPr lang="en-US" sz="2000" b="1" dirty="0">
                <a:latin typeface="+mn-lt"/>
              </a:rPr>
              <a:t>declarations</a:t>
            </a:r>
            <a:r>
              <a:rPr lang="en-US" sz="2000" dirty="0">
                <a:latin typeface="+mn-lt"/>
              </a:rPr>
              <a:t>:</a:t>
            </a:r>
          </a:p>
          <a:p>
            <a:pPr>
              <a:buNone/>
            </a:pPr>
            <a:r>
              <a:rPr lang="en-US" sz="2000" dirty="0">
                <a:latin typeface="+mn-lt"/>
              </a:rPr>
              <a:t>The </a:t>
            </a:r>
            <a:r>
              <a:rPr lang="en-US" sz="2000" b="1" dirty="0">
                <a:latin typeface="+mn-lt"/>
              </a:rPr>
              <a:t>selector</a:t>
            </a:r>
            <a:r>
              <a:rPr lang="en-US" sz="2000" dirty="0">
                <a:latin typeface="+mn-lt"/>
              </a:rPr>
              <a:t> is normally the </a:t>
            </a:r>
            <a:r>
              <a:rPr lang="en-US" sz="2000" b="1" dirty="0">
                <a:latin typeface="+mn-lt"/>
              </a:rPr>
              <a:t>HTML element </a:t>
            </a:r>
            <a:r>
              <a:rPr lang="en-US" sz="2000" dirty="0">
                <a:latin typeface="+mn-lt"/>
              </a:rPr>
              <a:t>you want to style.</a:t>
            </a:r>
          </a:p>
          <a:p>
            <a:pPr>
              <a:buNone/>
            </a:pPr>
            <a:r>
              <a:rPr lang="en-US" sz="2000" dirty="0">
                <a:latin typeface="+mn-lt"/>
              </a:rPr>
              <a:t>Each </a:t>
            </a:r>
            <a:r>
              <a:rPr lang="en-US" sz="2000" b="1" dirty="0">
                <a:latin typeface="+mn-lt"/>
              </a:rPr>
              <a:t>declaration consists of a property and a value</a:t>
            </a:r>
            <a:r>
              <a:rPr lang="en-US" sz="2000" dirty="0">
                <a:latin typeface="+mn-lt"/>
              </a:rPr>
              <a:t>.</a:t>
            </a:r>
          </a:p>
          <a:p>
            <a:pPr>
              <a:buNone/>
            </a:pPr>
            <a:r>
              <a:rPr lang="en-US" sz="2000" dirty="0">
                <a:latin typeface="+mn-lt"/>
              </a:rPr>
              <a:t>The property is the style attribute you want to change. Each property has a value.</a:t>
            </a:r>
          </a:p>
          <a:p>
            <a:endParaRPr lang="en-US" sz="2000" dirty="0">
              <a:latin typeface="+mn-lt"/>
            </a:endParaRPr>
          </a:p>
        </p:txBody>
      </p:sp>
      <p:pic>
        <p:nvPicPr>
          <p:cNvPr id="1026" name="Picture 2" descr="CSS selector"/>
          <p:cNvPicPr>
            <a:picLocks noChangeAspect="1" noChangeArrowheads="1"/>
          </p:cNvPicPr>
          <p:nvPr/>
        </p:nvPicPr>
        <p:blipFill>
          <a:blip r:embed="rId2" cstate="print"/>
          <a:srcRect/>
          <a:stretch>
            <a:fillRect/>
          </a:stretch>
        </p:blipFill>
        <p:spPr bwMode="auto">
          <a:xfrm>
            <a:off x="1295400" y="3657601"/>
            <a:ext cx="5791200" cy="838199"/>
          </a:xfrm>
          <a:prstGeom prst="rect">
            <a:avLst/>
          </a:prstGeom>
          <a:noFill/>
        </p:spPr>
      </p:pic>
      <p:sp>
        <p:nvSpPr>
          <p:cNvPr id="4" name="TextBox 3"/>
          <p:cNvSpPr txBox="1"/>
          <p:nvPr/>
        </p:nvSpPr>
        <p:spPr>
          <a:xfrm>
            <a:off x="685800" y="4724400"/>
            <a:ext cx="8001000" cy="2554545"/>
          </a:xfrm>
          <a:prstGeom prst="rect">
            <a:avLst/>
          </a:prstGeom>
          <a:noFill/>
        </p:spPr>
        <p:txBody>
          <a:bodyPr wrap="square" rtlCol="0">
            <a:spAutoFit/>
          </a:bodyPr>
          <a:lstStyle/>
          <a:p>
            <a:r>
              <a:rPr lang="en-US" sz="2000" b="1" dirty="0"/>
              <a:t>CSS Example</a:t>
            </a:r>
          </a:p>
          <a:p>
            <a:r>
              <a:rPr lang="en-US" sz="2000" dirty="0"/>
              <a:t>A CSS declaration always ends with a semicolon, and declaration groups are surrounded by curly brackets:</a:t>
            </a:r>
          </a:p>
          <a:p>
            <a:r>
              <a:rPr lang="en-US" sz="2000" dirty="0" smtClean="0"/>
              <a:t>                                   p {  </a:t>
            </a:r>
            <a:r>
              <a:rPr lang="en-US" sz="2000" dirty="0" err="1" smtClean="0"/>
              <a:t>color:red</a:t>
            </a:r>
            <a:r>
              <a:rPr lang="en-US" sz="2000" dirty="0" smtClean="0"/>
              <a:t>;</a:t>
            </a:r>
          </a:p>
          <a:p>
            <a:r>
              <a:rPr lang="en-US" sz="2000" dirty="0"/>
              <a:t>	</a:t>
            </a:r>
            <a:r>
              <a:rPr lang="en-US" sz="2000" dirty="0" smtClean="0"/>
              <a:t>	          </a:t>
            </a:r>
            <a:r>
              <a:rPr lang="en-US" sz="2000" dirty="0" err="1" smtClean="0"/>
              <a:t>text-align:center</a:t>
            </a:r>
            <a:r>
              <a:rPr lang="en-US" sz="2000" dirty="0" smtClean="0"/>
              <a:t>;</a:t>
            </a:r>
          </a:p>
          <a:p>
            <a:r>
              <a:rPr lang="en-US" sz="2000" dirty="0"/>
              <a:t> </a:t>
            </a:r>
            <a:r>
              <a:rPr lang="en-US" sz="2000" dirty="0" smtClean="0"/>
              <a:t>                                     }</a:t>
            </a:r>
          </a:p>
          <a:p>
            <a:endParaRPr lang="en-US" sz="2000" dirty="0"/>
          </a:p>
          <a:p>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897</TotalTime>
  <Words>1974</Words>
  <Application>Microsoft Office PowerPoint</Application>
  <PresentationFormat>On-screen Show (4:3)</PresentationFormat>
  <Paragraphs>329</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Narrow</vt:lpstr>
      <vt:lpstr>Calibri</vt:lpstr>
      <vt:lpstr>Calibri Light</vt:lpstr>
      <vt:lpstr>Consolas</vt:lpstr>
      <vt:lpstr>Courier New</vt:lpstr>
      <vt:lpstr>Verdana</vt:lpstr>
      <vt:lpstr>Office Theme</vt:lpstr>
      <vt:lpstr>Unit-III Cascading Style Sheets </vt:lpstr>
      <vt:lpstr>What is CSS</vt:lpstr>
      <vt:lpstr> </vt:lpstr>
      <vt:lpstr>Overview</vt:lpstr>
      <vt:lpstr>Why Use CSS?  /  Advantages of CSS</vt:lpstr>
      <vt:lpstr>Introduction to Cascading Style Sheet (CSS)</vt:lpstr>
      <vt:lpstr>PowerPoint Presentation</vt:lpstr>
      <vt:lpstr>PowerPoint Presentation</vt:lpstr>
      <vt:lpstr>CSS essentials</vt:lpstr>
      <vt:lpstr>CSS essentials</vt:lpstr>
      <vt:lpstr>Insert CSS</vt:lpstr>
      <vt:lpstr>External Style Sheet</vt:lpstr>
      <vt:lpstr>External Style Sheet</vt:lpstr>
      <vt:lpstr>Inline Style</vt:lpstr>
      <vt:lpstr>Multiple Styles</vt:lpstr>
      <vt:lpstr>PowerPoint Presentation</vt:lpstr>
      <vt:lpstr>Cascading order</vt:lpstr>
      <vt:lpstr>Selectors</vt:lpstr>
      <vt:lpstr>CSS Selectors</vt:lpstr>
      <vt:lpstr>PowerPoint Presentation</vt:lpstr>
      <vt:lpstr>Class Selectors</vt:lpstr>
      <vt:lpstr>Combining class and type selectors </vt:lpstr>
      <vt:lpstr>Combining multiple classes </vt:lpstr>
      <vt:lpstr>Example</vt:lpstr>
      <vt:lpstr>PowerPoint Presentation</vt:lpstr>
      <vt:lpstr>ID selectors </vt:lpstr>
      <vt:lpstr>Should you use ID or class? </vt:lpstr>
      <vt:lpstr>PowerPoint Presentation</vt:lpstr>
      <vt:lpstr>Grouping Selectors</vt:lpstr>
      <vt:lpstr>Pseudo-Classes</vt:lpstr>
      <vt:lpstr>Pseudo Classes</vt:lpstr>
      <vt:lpstr>Pseudo Classes</vt:lpstr>
      <vt:lpstr>PowerPoint Presentation</vt:lpstr>
      <vt:lpstr>:first-child, :last-child</vt:lpstr>
      <vt:lpstr>PowerPoint Presentation</vt:lpstr>
      <vt:lpstr>::before Selector</vt:lpstr>
      <vt:lpstr>PowerPoint Presentation</vt:lpstr>
      <vt:lpstr>::after Selector</vt:lpstr>
      <vt:lpstr>PowerPoint Presentation</vt:lpstr>
      <vt:lpstr>CSS Links</vt:lpstr>
      <vt:lpstr>Styling Links</vt:lpstr>
      <vt:lpstr>Common Link Styles</vt:lpstr>
    </vt:vector>
  </TitlesOfParts>
  <Company>cica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dc:title>
  <dc:creator>cha</dc:creator>
  <cp:lastModifiedBy>9cmpica1</cp:lastModifiedBy>
  <cp:revision>343</cp:revision>
  <dcterms:created xsi:type="dcterms:W3CDTF">2013-12-04T08:19:30Z</dcterms:created>
  <dcterms:modified xsi:type="dcterms:W3CDTF">2019-09-03T09:46:52Z</dcterms:modified>
</cp:coreProperties>
</file>