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4"/>
  </p:sldMasterIdLst>
  <p:sldIdLst>
    <p:sldId id="256" r:id="rId5"/>
    <p:sldId id="257" r:id="rId6"/>
    <p:sldId id="258" r:id="rId7"/>
    <p:sldId id="259" r:id="rId8"/>
    <p:sldId id="322" r:id="rId9"/>
    <p:sldId id="321" r:id="rId10"/>
    <p:sldId id="260" r:id="rId11"/>
    <p:sldId id="323" r:id="rId12"/>
    <p:sldId id="324" r:id="rId13"/>
    <p:sldId id="325" r:id="rId14"/>
    <p:sldId id="326" r:id="rId15"/>
    <p:sldId id="263" r:id="rId16"/>
    <p:sldId id="264" r:id="rId17"/>
    <p:sldId id="337" r:id="rId18"/>
    <p:sldId id="329" r:id="rId19"/>
    <p:sldId id="330" r:id="rId20"/>
    <p:sldId id="331" r:id="rId21"/>
    <p:sldId id="333" r:id="rId22"/>
    <p:sldId id="272" r:id="rId23"/>
    <p:sldId id="267" r:id="rId24"/>
    <p:sldId id="268" r:id="rId25"/>
    <p:sldId id="334" r:id="rId26"/>
    <p:sldId id="335" r:id="rId27"/>
    <p:sldId id="336"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282" r:id="rId53"/>
    <p:sldId id="283" r:id="rId54"/>
    <p:sldId id="298" r:id="rId55"/>
    <p:sldId id="299" r:id="rId56"/>
    <p:sldId id="300" r:id="rId57"/>
    <p:sldId id="301" r:id="rId58"/>
    <p:sldId id="302" r:id="rId59"/>
    <p:sldId id="313" r:id="rId60"/>
    <p:sldId id="304" r:id="rId61"/>
    <p:sldId id="305" r:id="rId62"/>
    <p:sldId id="306" r:id="rId63"/>
    <p:sldId id="307" r:id="rId64"/>
    <p:sldId id="308" r:id="rId65"/>
    <p:sldId id="309" r:id="rId66"/>
    <p:sldId id="310" r:id="rId67"/>
    <p:sldId id="311" r:id="rId68"/>
    <p:sldId id="312" r:id="rId69"/>
    <p:sldId id="314" r:id="rId70"/>
    <p:sldId id="315" r:id="rId71"/>
    <p:sldId id="316" r:id="rId72"/>
    <p:sldId id="318" r:id="rId73"/>
    <p:sldId id="319" r:id="rId74"/>
    <p:sldId id="320" r:id="rId75"/>
    <p:sldId id="36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AC135FE-DFF2-4647-B64F-6A9EF2FD8C53}" type="datetimeFigureOut">
              <a:rPr lang="en-IN" smtClean="0"/>
              <a:t>18-10-2022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4BC0AFB-3A41-4A44-AC07-6F2D90981654}" type="slidenum">
              <a:rPr lang="en-IN" smtClean="0"/>
              <a:t>‹#›</a:t>
            </a:fld>
            <a:endParaRPr lang="en-IN"/>
          </a:p>
        </p:txBody>
      </p:sp>
    </p:spTree>
    <p:extLst>
      <p:ext uri="{BB962C8B-B14F-4D97-AF65-F5344CB8AC3E}">
        <p14:creationId xmlns:p14="http://schemas.microsoft.com/office/powerpoint/2010/main" val="14013294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135FE-DFF2-4647-B64F-6A9EF2FD8C53}"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C0AFB-3A41-4A44-AC07-6F2D90981654}" type="slidenum">
              <a:rPr lang="en-IN" smtClean="0"/>
              <a:t>‹#›</a:t>
            </a:fld>
            <a:endParaRPr lang="en-IN"/>
          </a:p>
        </p:txBody>
      </p:sp>
    </p:spTree>
    <p:extLst>
      <p:ext uri="{BB962C8B-B14F-4D97-AF65-F5344CB8AC3E}">
        <p14:creationId xmlns:p14="http://schemas.microsoft.com/office/powerpoint/2010/main" val="36119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AC135FE-DFF2-4647-B64F-6A9EF2FD8C53}" type="datetimeFigureOut">
              <a:rPr lang="en-IN" smtClean="0"/>
              <a:t>18-10-2022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4BC0AFB-3A41-4A44-AC07-6F2D90981654}" type="slidenum">
              <a:rPr lang="en-IN" smtClean="0"/>
              <a:t>‹#›</a:t>
            </a:fld>
            <a:endParaRPr lang="en-IN"/>
          </a:p>
        </p:txBody>
      </p:sp>
    </p:spTree>
    <p:extLst>
      <p:ext uri="{BB962C8B-B14F-4D97-AF65-F5344CB8AC3E}">
        <p14:creationId xmlns:p14="http://schemas.microsoft.com/office/powerpoint/2010/main" val="15773572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135FE-DFF2-4647-B64F-6A9EF2FD8C53}"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4BC0AFB-3A41-4A44-AC07-6F2D90981654}" type="slidenum">
              <a:rPr lang="en-IN" smtClean="0"/>
              <a:t>‹#›</a:t>
            </a:fld>
            <a:endParaRPr lang="en-IN"/>
          </a:p>
        </p:txBody>
      </p:sp>
    </p:spTree>
    <p:extLst>
      <p:ext uri="{BB962C8B-B14F-4D97-AF65-F5344CB8AC3E}">
        <p14:creationId xmlns:p14="http://schemas.microsoft.com/office/powerpoint/2010/main" val="372239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AC135FE-DFF2-4647-B64F-6A9EF2FD8C53}" type="datetimeFigureOut">
              <a:rPr lang="en-IN" smtClean="0"/>
              <a:t>18-10-2022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4BC0AFB-3A41-4A44-AC07-6F2D90981654}" type="slidenum">
              <a:rPr lang="en-IN" smtClean="0"/>
              <a:t>‹#›</a:t>
            </a:fld>
            <a:endParaRPr lang="en-IN"/>
          </a:p>
        </p:txBody>
      </p:sp>
    </p:spTree>
    <p:extLst>
      <p:ext uri="{BB962C8B-B14F-4D97-AF65-F5344CB8AC3E}">
        <p14:creationId xmlns:p14="http://schemas.microsoft.com/office/powerpoint/2010/main" val="39468291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C135FE-DFF2-4647-B64F-6A9EF2FD8C53}"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C0AFB-3A41-4A44-AC07-6F2D90981654}" type="slidenum">
              <a:rPr lang="en-IN" smtClean="0"/>
              <a:t>‹#›</a:t>
            </a:fld>
            <a:endParaRPr lang="en-IN"/>
          </a:p>
        </p:txBody>
      </p:sp>
    </p:spTree>
    <p:extLst>
      <p:ext uri="{BB962C8B-B14F-4D97-AF65-F5344CB8AC3E}">
        <p14:creationId xmlns:p14="http://schemas.microsoft.com/office/powerpoint/2010/main" val="301928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C135FE-DFF2-4647-B64F-6A9EF2FD8C53}"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C0AFB-3A41-4A44-AC07-6F2D90981654}" type="slidenum">
              <a:rPr lang="en-IN" smtClean="0"/>
              <a:t>‹#›</a:t>
            </a:fld>
            <a:endParaRPr lang="en-IN"/>
          </a:p>
        </p:txBody>
      </p:sp>
    </p:spTree>
    <p:extLst>
      <p:ext uri="{BB962C8B-B14F-4D97-AF65-F5344CB8AC3E}">
        <p14:creationId xmlns:p14="http://schemas.microsoft.com/office/powerpoint/2010/main" val="3570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AC135FE-DFF2-4647-B64F-6A9EF2FD8C53}" type="datetimeFigureOut">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C0AFB-3A41-4A44-AC07-6F2D90981654}"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50751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135FE-DFF2-4647-B64F-6A9EF2FD8C53}" type="datetimeFigureOut">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C0AFB-3A41-4A44-AC07-6F2D90981654}" type="slidenum">
              <a:rPr lang="en-IN" smtClean="0"/>
              <a:t>‹#›</a:t>
            </a:fld>
            <a:endParaRPr lang="en-IN"/>
          </a:p>
        </p:txBody>
      </p:sp>
    </p:spTree>
    <p:extLst>
      <p:ext uri="{BB962C8B-B14F-4D97-AF65-F5344CB8AC3E}">
        <p14:creationId xmlns:p14="http://schemas.microsoft.com/office/powerpoint/2010/main" val="333314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AC135FE-DFF2-4647-B64F-6A9EF2FD8C53}" type="datetimeFigureOut">
              <a:rPr lang="en-IN" smtClean="0"/>
              <a:t>18-10-2022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4BC0AFB-3A41-4A44-AC07-6F2D90981654}" type="slidenum">
              <a:rPr lang="en-IN" smtClean="0"/>
              <a:t>‹#›</a:t>
            </a:fld>
            <a:endParaRPr lang="en-IN"/>
          </a:p>
        </p:txBody>
      </p:sp>
    </p:spTree>
    <p:extLst>
      <p:ext uri="{BB962C8B-B14F-4D97-AF65-F5344CB8AC3E}">
        <p14:creationId xmlns:p14="http://schemas.microsoft.com/office/powerpoint/2010/main" val="127057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C135FE-DFF2-4647-B64F-6A9EF2FD8C53}"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C0AFB-3A41-4A44-AC07-6F2D90981654}" type="slidenum">
              <a:rPr lang="en-IN" smtClean="0"/>
              <a:t>‹#›</a:t>
            </a:fld>
            <a:endParaRPr lang="en-IN"/>
          </a:p>
        </p:txBody>
      </p:sp>
    </p:spTree>
    <p:extLst>
      <p:ext uri="{BB962C8B-B14F-4D97-AF65-F5344CB8AC3E}">
        <p14:creationId xmlns:p14="http://schemas.microsoft.com/office/powerpoint/2010/main" val="3689281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AC135FE-DFF2-4647-B64F-6A9EF2FD8C53}" type="datetimeFigureOut">
              <a:rPr lang="en-IN" smtClean="0"/>
              <a:t>18-10-2022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4BC0AFB-3A41-4A44-AC07-6F2D90981654}"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72438383"/>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tutorialrepublic.com/twitter-bootstrap-tutorial/bootstrap-helper-classes.php#spacing-class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bootstrap/default.as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getbootstrap.com/getting-started/"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smtClean="0"/>
              <a:t>Unit – I Bootstrap</a:t>
            </a:r>
            <a:endParaRPr lang="en-IN" b="1" dirty="0"/>
          </a:p>
        </p:txBody>
      </p:sp>
      <p:sp>
        <p:nvSpPr>
          <p:cNvPr id="3" name="Subtitle 2"/>
          <p:cNvSpPr>
            <a:spLocks noGrp="1"/>
          </p:cNvSpPr>
          <p:nvPr>
            <p:ph type="subTitle" idx="1"/>
          </p:nvPr>
        </p:nvSpPr>
        <p:spPr>
          <a:xfrm>
            <a:off x="581194" y="2469361"/>
            <a:ext cx="10993546" cy="590321"/>
          </a:xfrm>
        </p:spPr>
        <p:txBody>
          <a:bodyPr/>
          <a:lstStyle/>
          <a:p>
            <a:r>
              <a:rPr lang="en-US" dirty="0" smtClean="0"/>
              <a:t>CA921 – Open Source Frameworks</a:t>
            </a:r>
            <a:endParaRPr lang="en-IN" dirty="0"/>
          </a:p>
        </p:txBody>
      </p:sp>
    </p:spTree>
    <p:extLst>
      <p:ext uri="{BB962C8B-B14F-4D97-AF65-F5344CB8AC3E}">
        <p14:creationId xmlns:p14="http://schemas.microsoft.com/office/powerpoint/2010/main" val="3369567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a:r>
              <a:rPr lang="en-US" altLang="en-US" smtClean="0"/>
              <a:t>Create Web Page with Bootstrap (2)</a:t>
            </a:r>
          </a:p>
        </p:txBody>
      </p:sp>
      <p:sp>
        <p:nvSpPr>
          <p:cNvPr id="9219" name="Content Placeholder 2"/>
          <p:cNvSpPr>
            <a:spLocks noGrp="1"/>
          </p:cNvSpPr>
          <p:nvPr>
            <p:ph idx="1"/>
          </p:nvPr>
        </p:nvSpPr>
        <p:spPr>
          <a:xfrm>
            <a:off x="433410" y="2586896"/>
            <a:ext cx="11029615" cy="3678303"/>
          </a:xfrm>
        </p:spPr>
        <p:txBody>
          <a:bodyPr>
            <a:noAutofit/>
          </a:bodyPr>
          <a:lstStyle/>
          <a:p>
            <a:r>
              <a:rPr lang="en-US" altLang="en-US" sz="2400" dirty="0" smtClean="0"/>
              <a:t>Bootstrap is mobile-first</a:t>
            </a:r>
          </a:p>
          <a:p>
            <a:pPr lvl="1"/>
            <a:r>
              <a:rPr lang="en-US" altLang="en-US" sz="2000" dirty="0" smtClean="0"/>
              <a:t>Bootstrap 3 is designed to be responsive to mobile devices. Mobile-first styles are part of the core framework.</a:t>
            </a:r>
          </a:p>
          <a:p>
            <a:pPr lvl="1"/>
            <a:r>
              <a:rPr lang="en-US" altLang="en-US" sz="2000" dirty="0" smtClean="0"/>
              <a:t>To ensure proper rendering and touch zooming, add the following &lt;meta&gt; tag inside the &lt;head&gt; element:</a:t>
            </a:r>
          </a:p>
          <a:p>
            <a:pPr lvl="1">
              <a:buFont typeface="Arial" panose="020B0604020202020204" pitchFamily="34" charset="0"/>
              <a:buNone/>
            </a:pPr>
            <a:endParaRPr lang="en-US" altLang="en-US" sz="2000" dirty="0" smtClean="0"/>
          </a:p>
          <a:p>
            <a:pPr lvl="1">
              <a:buFont typeface="Arial" panose="020B0604020202020204" pitchFamily="34" charset="0"/>
              <a:buNone/>
            </a:pPr>
            <a:r>
              <a:rPr lang="en-US" altLang="en-US" sz="2000" dirty="0" smtClean="0">
                <a:solidFill>
                  <a:srgbClr val="FF0000"/>
                </a:solidFill>
              </a:rPr>
              <a:t>&lt;meta name="viewport" content="width=device-width, initial-scale=1"&gt;</a:t>
            </a:r>
          </a:p>
          <a:p>
            <a:pPr lvl="1">
              <a:buFont typeface="Arial" panose="020B0604020202020204" pitchFamily="34" charset="0"/>
              <a:buNone/>
            </a:pPr>
            <a:endParaRPr lang="en-US" altLang="en-US" sz="2000" dirty="0" smtClean="0"/>
          </a:p>
          <a:p>
            <a:pPr lvl="1"/>
            <a:r>
              <a:rPr lang="en-US" altLang="en-US" sz="2000" dirty="0" smtClean="0"/>
              <a:t>The </a:t>
            </a:r>
            <a:r>
              <a:rPr lang="en-US" altLang="en-US" sz="2000" dirty="0" smtClean="0">
                <a:solidFill>
                  <a:srgbClr val="FF0000"/>
                </a:solidFill>
              </a:rPr>
              <a:t>width=device-width</a:t>
            </a:r>
            <a:r>
              <a:rPr lang="en-US" altLang="en-US" sz="2000" dirty="0" smtClean="0"/>
              <a:t> part sets the width of the page to follow the screen-width of the device (which will vary depending on the device).</a:t>
            </a:r>
          </a:p>
          <a:p>
            <a:pPr lvl="1"/>
            <a:r>
              <a:rPr lang="en-US" altLang="en-US" sz="2000" dirty="0" smtClean="0"/>
              <a:t>The </a:t>
            </a:r>
            <a:r>
              <a:rPr lang="en-US" altLang="en-US" sz="2000" dirty="0" smtClean="0">
                <a:solidFill>
                  <a:srgbClr val="FF0000"/>
                </a:solidFill>
              </a:rPr>
              <a:t>initial-scale=1 </a:t>
            </a:r>
            <a:r>
              <a:rPr lang="en-US" altLang="en-US" sz="2000" dirty="0" smtClean="0"/>
              <a:t>part sets the initial zoom level when the page is first loaded by the browser.</a:t>
            </a:r>
          </a:p>
          <a:p>
            <a:endParaRPr lang="en-US" altLang="en-US" sz="2400" dirty="0" smtClean="0"/>
          </a:p>
        </p:txBody>
      </p:sp>
    </p:spTree>
    <p:extLst>
      <p:ext uri="{BB962C8B-B14F-4D97-AF65-F5344CB8AC3E}">
        <p14:creationId xmlns:p14="http://schemas.microsoft.com/office/powerpoint/2010/main" val="354458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ctr"/>
            <a:r>
              <a:rPr lang="en-US" altLang="en-US" smtClean="0"/>
              <a:t>Create Web Page with Bootstrap (3)</a:t>
            </a:r>
          </a:p>
        </p:txBody>
      </p:sp>
      <p:sp>
        <p:nvSpPr>
          <p:cNvPr id="10243" name="Content Placeholder 2"/>
          <p:cNvSpPr>
            <a:spLocks noGrp="1"/>
          </p:cNvSpPr>
          <p:nvPr>
            <p:ph idx="1"/>
          </p:nvPr>
        </p:nvSpPr>
        <p:spPr>
          <a:xfrm>
            <a:off x="438727" y="2201740"/>
            <a:ext cx="11029615" cy="3678303"/>
          </a:xfrm>
        </p:spPr>
        <p:txBody>
          <a:bodyPr>
            <a:noAutofit/>
          </a:bodyPr>
          <a:lstStyle/>
          <a:p>
            <a:r>
              <a:rPr lang="en-US" altLang="en-US" dirty="0" smtClean="0"/>
              <a:t>Containers</a:t>
            </a:r>
          </a:p>
          <a:p>
            <a:pPr lvl="1"/>
            <a:r>
              <a:rPr lang="en-US" sz="1800" dirty="0" smtClean="0"/>
              <a:t>Containers </a:t>
            </a:r>
            <a:r>
              <a:rPr lang="en-US" sz="1800" dirty="0"/>
              <a:t>are the most basic layout element in Bootstrap and are </a:t>
            </a:r>
            <a:r>
              <a:rPr lang="en-US" sz="1800" b="1" dirty="0"/>
              <a:t>required when using our default grid system</a:t>
            </a:r>
            <a:r>
              <a:rPr lang="en-US" sz="1800" dirty="0"/>
              <a:t>.</a:t>
            </a:r>
            <a:endParaRPr lang="en-US" altLang="en-US" sz="1800" dirty="0" smtClean="0"/>
          </a:p>
          <a:p>
            <a:pPr lvl="1"/>
            <a:r>
              <a:rPr lang="en-US" altLang="en-US" sz="1800" dirty="0" smtClean="0"/>
              <a:t>Bootstrap also requires a containing element to wrap site contents.</a:t>
            </a:r>
          </a:p>
          <a:p>
            <a:pPr lvl="1"/>
            <a:r>
              <a:rPr lang="en-US" altLang="en-US" sz="1800" dirty="0" smtClean="0"/>
              <a:t>There are two container classes to choose from:</a:t>
            </a:r>
          </a:p>
          <a:p>
            <a:pPr lvl="2"/>
            <a:r>
              <a:rPr lang="en-US" altLang="en-US" sz="1800" dirty="0" smtClean="0"/>
              <a:t>The </a:t>
            </a:r>
            <a:r>
              <a:rPr lang="en-US" altLang="en-US" sz="1800" dirty="0" smtClean="0">
                <a:solidFill>
                  <a:srgbClr val="FF0000"/>
                </a:solidFill>
              </a:rPr>
              <a:t>.container</a:t>
            </a:r>
            <a:r>
              <a:rPr lang="en-US" altLang="en-US" sz="1800" dirty="0" smtClean="0"/>
              <a:t> class provides a responsive </a:t>
            </a:r>
            <a:r>
              <a:rPr lang="en-US" altLang="en-US" sz="1800" b="1" dirty="0" smtClean="0"/>
              <a:t>fixed width container. </a:t>
            </a:r>
          </a:p>
          <a:p>
            <a:pPr lvl="2"/>
            <a:r>
              <a:rPr lang="en-US" altLang="en-US" sz="1800" dirty="0" smtClean="0"/>
              <a:t>The </a:t>
            </a:r>
            <a:r>
              <a:rPr lang="en-US" altLang="en-US" sz="1800" dirty="0" smtClean="0">
                <a:solidFill>
                  <a:srgbClr val="FF0000"/>
                </a:solidFill>
              </a:rPr>
              <a:t>.container-fluid</a:t>
            </a:r>
            <a:r>
              <a:rPr lang="en-US" altLang="en-US" sz="1800" dirty="0" smtClean="0"/>
              <a:t> class provides a </a:t>
            </a:r>
            <a:r>
              <a:rPr lang="en-US" altLang="en-US" sz="1800" b="1" dirty="0" smtClean="0"/>
              <a:t>full width container</a:t>
            </a:r>
            <a:r>
              <a:rPr lang="en-US" altLang="en-US" sz="1800" dirty="0" smtClean="0"/>
              <a:t>, spanning the entire width of the viewport. </a:t>
            </a:r>
          </a:p>
          <a:p>
            <a:r>
              <a:rPr lang="en-US" altLang="en-US" b="1" dirty="0" smtClean="0"/>
              <a:t>Note:</a:t>
            </a:r>
            <a:r>
              <a:rPr lang="en-US" altLang="en-US" dirty="0" smtClean="0"/>
              <a:t> Containers are not </a:t>
            </a:r>
            <a:r>
              <a:rPr lang="en-US" altLang="en-US" dirty="0" err="1" smtClean="0"/>
              <a:t>nestable</a:t>
            </a:r>
            <a:r>
              <a:rPr lang="en-US" altLang="en-US" dirty="0" smtClean="0"/>
              <a:t> (you cannot put a container inside another container).</a:t>
            </a:r>
          </a:p>
          <a:p>
            <a:pPr>
              <a:buFont typeface="Arial" panose="020B0604020202020204" pitchFamily="34" charset="0"/>
              <a:buNone/>
            </a:pPr>
            <a:endParaRPr lang="en-US" altLang="en-US" dirty="0" smtClean="0"/>
          </a:p>
          <a:p>
            <a:pPr>
              <a:buFont typeface="Arial" panose="020B0604020202020204" pitchFamily="34" charset="0"/>
              <a:buNone/>
            </a:pPr>
            <a:r>
              <a:rPr lang="en-US" altLang="en-US" dirty="0" smtClean="0"/>
              <a:t/>
            </a:r>
            <a:br>
              <a:rPr lang="en-US" altLang="en-US" dirty="0" smtClean="0"/>
            </a:br>
            <a:endParaRPr lang="en-US" altLang="en-US" dirty="0" smtClean="0"/>
          </a:p>
        </p:txBody>
      </p:sp>
      <p:pic>
        <p:nvPicPr>
          <p:cNvPr id="6" name="Picture 5"/>
          <p:cNvPicPr>
            <a:picLocks noChangeAspect="1"/>
          </p:cNvPicPr>
          <p:nvPr/>
        </p:nvPicPr>
        <p:blipFill rotWithShape="1">
          <a:blip r:embed="rId2"/>
          <a:srcRect l="12525" t="35073" r="20202" b="49753"/>
          <a:stretch/>
        </p:blipFill>
        <p:spPr>
          <a:xfrm>
            <a:off x="438727" y="5162265"/>
            <a:ext cx="11314546" cy="1435556"/>
          </a:xfrm>
          <a:prstGeom prst="rect">
            <a:avLst/>
          </a:prstGeom>
        </p:spPr>
      </p:pic>
    </p:spTree>
    <p:extLst>
      <p:ext uri="{BB962C8B-B14F-4D97-AF65-F5344CB8AC3E}">
        <p14:creationId xmlns:p14="http://schemas.microsoft.com/office/powerpoint/2010/main" val="3094019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Bootstrap 5 Grids</a:t>
            </a:r>
          </a:p>
        </p:txBody>
      </p:sp>
      <p:sp>
        <p:nvSpPr>
          <p:cNvPr id="3" name="Content Placeholder 2"/>
          <p:cNvSpPr>
            <a:spLocks noGrp="1"/>
          </p:cNvSpPr>
          <p:nvPr>
            <p:ph idx="1"/>
          </p:nvPr>
        </p:nvSpPr>
        <p:spPr>
          <a:xfrm>
            <a:off x="428336" y="1450824"/>
            <a:ext cx="11029615" cy="3678303"/>
          </a:xfrm>
        </p:spPr>
        <p:txBody>
          <a:bodyPr>
            <a:normAutofit/>
          </a:bodyPr>
          <a:lstStyle/>
          <a:p>
            <a:pPr algn="just"/>
            <a:r>
              <a:rPr lang="en-US" sz="2000" dirty="0"/>
              <a:t>Bootstrap includes </a:t>
            </a:r>
            <a:r>
              <a:rPr lang="en-US" sz="2000" b="1" dirty="0"/>
              <a:t>a responsive, mobile first fluid grid system </a:t>
            </a:r>
            <a:r>
              <a:rPr lang="en-US" sz="2000" dirty="0"/>
              <a:t>that appropriately </a:t>
            </a:r>
            <a:r>
              <a:rPr lang="en-US" sz="2000" b="1" dirty="0"/>
              <a:t>scales up to 12 columns </a:t>
            </a:r>
            <a:r>
              <a:rPr lang="en-US" sz="2000" dirty="0"/>
              <a:t>as the device or viewport size increases</a:t>
            </a:r>
            <a:r>
              <a:rPr lang="en-US" sz="2000" dirty="0" smtClean="0"/>
              <a:t>.</a:t>
            </a:r>
          </a:p>
          <a:p>
            <a:pPr algn="just"/>
            <a:r>
              <a:rPr lang="en-US" sz="2000" dirty="0" smtClean="0"/>
              <a:t>It </a:t>
            </a:r>
            <a:r>
              <a:rPr lang="en-US" sz="2000" dirty="0"/>
              <a:t>includes </a:t>
            </a:r>
            <a:r>
              <a:rPr lang="en-US" sz="2000" b="1" dirty="0"/>
              <a:t>predefined classes for easy layout </a:t>
            </a:r>
            <a:r>
              <a:rPr lang="en-US" sz="2000" b="1" dirty="0" smtClean="0"/>
              <a:t>options</a:t>
            </a:r>
            <a:r>
              <a:rPr lang="en-US" sz="2000" dirty="0" smtClean="0"/>
              <a:t>.</a:t>
            </a:r>
          </a:p>
          <a:p>
            <a:pPr algn="just"/>
            <a:r>
              <a:rPr lang="en-US" sz="2000" dirty="0"/>
              <a:t>Bootstrap’s </a:t>
            </a:r>
            <a:r>
              <a:rPr lang="en-US" sz="2000" b="1" dirty="0"/>
              <a:t>grid</a:t>
            </a:r>
            <a:r>
              <a:rPr lang="en-US" sz="2000" dirty="0"/>
              <a:t> system </a:t>
            </a:r>
            <a:r>
              <a:rPr lang="en-US" sz="2000" b="1" dirty="0"/>
              <a:t>uses a series of containers, rows, and columns </a:t>
            </a:r>
            <a:r>
              <a:rPr lang="en-US" sz="2000" dirty="0"/>
              <a:t>to layout and align content. </a:t>
            </a:r>
            <a:endParaRPr lang="en-US" sz="2000" dirty="0" smtClean="0"/>
          </a:p>
          <a:p>
            <a:pPr algn="just"/>
            <a:r>
              <a:rPr lang="en-US" sz="2000" dirty="0"/>
              <a:t>The grid system is responsive, and the columns will re-arrange automatically depending on the screen size.</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435529091"/>
              </p:ext>
            </p:extLst>
          </p:nvPr>
        </p:nvGraphicFramePr>
        <p:xfrm>
          <a:off x="790852" y="4628429"/>
          <a:ext cx="10743528" cy="2133600"/>
        </p:xfrm>
        <a:graphic>
          <a:graphicData uri="http://schemas.openxmlformats.org/drawingml/2006/table">
            <a:tbl>
              <a:tblPr/>
              <a:tblGrid>
                <a:gridCol w="895294">
                  <a:extLst>
                    <a:ext uri="{9D8B030D-6E8A-4147-A177-3AD203B41FA5}">
                      <a16:colId xmlns:a16="http://schemas.microsoft.com/office/drawing/2014/main" val="799626563"/>
                    </a:ext>
                  </a:extLst>
                </a:gridCol>
                <a:gridCol w="895294">
                  <a:extLst>
                    <a:ext uri="{9D8B030D-6E8A-4147-A177-3AD203B41FA5}">
                      <a16:colId xmlns:a16="http://schemas.microsoft.com/office/drawing/2014/main" val="777446464"/>
                    </a:ext>
                  </a:extLst>
                </a:gridCol>
                <a:gridCol w="895294">
                  <a:extLst>
                    <a:ext uri="{9D8B030D-6E8A-4147-A177-3AD203B41FA5}">
                      <a16:colId xmlns:a16="http://schemas.microsoft.com/office/drawing/2014/main" val="2990310397"/>
                    </a:ext>
                  </a:extLst>
                </a:gridCol>
                <a:gridCol w="895294">
                  <a:extLst>
                    <a:ext uri="{9D8B030D-6E8A-4147-A177-3AD203B41FA5}">
                      <a16:colId xmlns:a16="http://schemas.microsoft.com/office/drawing/2014/main" val="492653094"/>
                    </a:ext>
                  </a:extLst>
                </a:gridCol>
                <a:gridCol w="895294">
                  <a:extLst>
                    <a:ext uri="{9D8B030D-6E8A-4147-A177-3AD203B41FA5}">
                      <a16:colId xmlns:a16="http://schemas.microsoft.com/office/drawing/2014/main" val="58401938"/>
                    </a:ext>
                  </a:extLst>
                </a:gridCol>
                <a:gridCol w="895294">
                  <a:extLst>
                    <a:ext uri="{9D8B030D-6E8A-4147-A177-3AD203B41FA5}">
                      <a16:colId xmlns:a16="http://schemas.microsoft.com/office/drawing/2014/main" val="1879861779"/>
                    </a:ext>
                  </a:extLst>
                </a:gridCol>
                <a:gridCol w="895294">
                  <a:extLst>
                    <a:ext uri="{9D8B030D-6E8A-4147-A177-3AD203B41FA5}">
                      <a16:colId xmlns:a16="http://schemas.microsoft.com/office/drawing/2014/main" val="1425838359"/>
                    </a:ext>
                  </a:extLst>
                </a:gridCol>
                <a:gridCol w="895294">
                  <a:extLst>
                    <a:ext uri="{9D8B030D-6E8A-4147-A177-3AD203B41FA5}">
                      <a16:colId xmlns:a16="http://schemas.microsoft.com/office/drawing/2014/main" val="1765699132"/>
                    </a:ext>
                  </a:extLst>
                </a:gridCol>
                <a:gridCol w="895294">
                  <a:extLst>
                    <a:ext uri="{9D8B030D-6E8A-4147-A177-3AD203B41FA5}">
                      <a16:colId xmlns:a16="http://schemas.microsoft.com/office/drawing/2014/main" val="459395504"/>
                    </a:ext>
                  </a:extLst>
                </a:gridCol>
                <a:gridCol w="895294">
                  <a:extLst>
                    <a:ext uri="{9D8B030D-6E8A-4147-A177-3AD203B41FA5}">
                      <a16:colId xmlns:a16="http://schemas.microsoft.com/office/drawing/2014/main" val="1477817424"/>
                    </a:ext>
                  </a:extLst>
                </a:gridCol>
                <a:gridCol w="895294">
                  <a:extLst>
                    <a:ext uri="{9D8B030D-6E8A-4147-A177-3AD203B41FA5}">
                      <a16:colId xmlns:a16="http://schemas.microsoft.com/office/drawing/2014/main" val="1251990508"/>
                    </a:ext>
                  </a:extLst>
                </a:gridCol>
                <a:gridCol w="895294">
                  <a:extLst>
                    <a:ext uri="{9D8B030D-6E8A-4147-A177-3AD203B41FA5}">
                      <a16:colId xmlns:a16="http://schemas.microsoft.com/office/drawing/2014/main" val="3670287679"/>
                    </a:ext>
                  </a:extLst>
                </a:gridCol>
              </a:tblGrid>
              <a:tr h="0">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IN">
                          <a:effectLst/>
                        </a:rPr>
                        <a:t>span 1</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extLst>
                  <a:ext uri="{0D108BD9-81ED-4DB2-BD59-A6C34878D82A}">
                    <a16:rowId xmlns:a16="http://schemas.microsoft.com/office/drawing/2014/main" val="2474509473"/>
                  </a:ext>
                </a:extLst>
              </a:tr>
              <a:tr h="0">
                <a:tc gridSpan="4">
                  <a:txBody>
                    <a:bodyPr/>
                    <a:lstStyle/>
                    <a:p>
                      <a:r>
                        <a:rPr lang="en-IN">
                          <a:effectLst/>
                        </a:rPr>
                        <a:t> span 4</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r>
                        <a:rPr lang="en-IN" dirty="0">
                          <a:effectLst/>
                        </a:rPr>
                        <a:t> </a:t>
                      </a:r>
                      <a:r>
                        <a:rPr lang="en-IN" dirty="0" smtClean="0">
                          <a:effectLst/>
                        </a:rPr>
                        <a:t>span </a:t>
                      </a:r>
                      <a:r>
                        <a:rPr lang="en-IN" dirty="0">
                          <a:effectLst/>
                        </a:rPr>
                        <a:t>4</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r>
                        <a:rPr lang="en-IN">
                          <a:effectLst/>
                        </a:rPr>
                        <a:t> span 4</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51099196"/>
                  </a:ext>
                </a:extLst>
              </a:tr>
              <a:tr h="0">
                <a:tc gridSpan="4">
                  <a:txBody>
                    <a:bodyPr/>
                    <a:lstStyle/>
                    <a:p>
                      <a:r>
                        <a:rPr lang="en-IN">
                          <a:effectLst/>
                        </a:rPr>
                        <a:t>span 4</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8">
                  <a:txBody>
                    <a:bodyPr/>
                    <a:lstStyle/>
                    <a:p>
                      <a:r>
                        <a:rPr lang="en-IN">
                          <a:effectLst/>
                        </a:rPr>
                        <a:t>span 8</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04427595"/>
                  </a:ext>
                </a:extLst>
              </a:tr>
              <a:tr h="0">
                <a:tc gridSpan="6">
                  <a:txBody>
                    <a:bodyPr/>
                    <a:lstStyle/>
                    <a:p>
                      <a:r>
                        <a:rPr lang="en-IN" dirty="0">
                          <a:effectLst/>
                        </a:rPr>
                        <a:t>span 6</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r>
                        <a:rPr lang="en-IN">
                          <a:effectLst/>
                        </a:rPr>
                        <a:t>span 6</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14325769"/>
                  </a:ext>
                </a:extLst>
              </a:tr>
              <a:tr h="0">
                <a:tc gridSpan="12">
                  <a:txBody>
                    <a:bodyPr/>
                    <a:lstStyle/>
                    <a:p>
                      <a:r>
                        <a:rPr lang="en-IN" dirty="0">
                          <a:effectLst/>
                        </a:rPr>
                        <a:t>span 12</a:t>
                      </a:r>
                    </a:p>
                  </a:txBody>
                  <a:tcPr marL="76200" marR="76200" marT="76200" marB="762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62049817"/>
                  </a:ext>
                </a:extLst>
              </a:tr>
            </a:tbl>
          </a:graphicData>
        </a:graphic>
      </p:graphicFrame>
      <p:sp>
        <p:nvSpPr>
          <p:cNvPr id="5" name="Rectangle 4"/>
          <p:cNvSpPr>
            <a:spLocks noChangeArrowheads="1"/>
          </p:cNvSpPr>
          <p:nvPr/>
        </p:nvSpPr>
        <p:spPr bwMode="auto">
          <a:xfrm>
            <a:off x="428336" y="56259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3169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Grid system components</a:t>
            </a:r>
            <a:endParaRPr lang="en-IN" dirty="0"/>
          </a:p>
        </p:txBody>
      </p:sp>
      <p:sp>
        <p:nvSpPr>
          <p:cNvPr id="3" name="Content Placeholder 2"/>
          <p:cNvSpPr>
            <a:spLocks noGrp="1"/>
          </p:cNvSpPr>
          <p:nvPr>
            <p:ph idx="1"/>
          </p:nvPr>
        </p:nvSpPr>
        <p:spPr>
          <a:xfrm>
            <a:off x="366982" y="2310938"/>
            <a:ext cx="11243826" cy="4639426"/>
          </a:xfrm>
        </p:spPr>
        <p:txBody>
          <a:bodyPr>
            <a:noAutofit/>
          </a:bodyPr>
          <a:lstStyle/>
          <a:p>
            <a:r>
              <a:rPr lang="en-US" b="1" dirty="0"/>
              <a:t>Containers</a:t>
            </a:r>
            <a:r>
              <a:rPr lang="en-US" dirty="0"/>
              <a:t> provide </a:t>
            </a:r>
            <a:r>
              <a:rPr lang="en-US" b="1" dirty="0"/>
              <a:t>center </a:t>
            </a:r>
            <a:r>
              <a:rPr lang="en-US" b="1" dirty="0" smtClean="0"/>
              <a:t>alignment</a:t>
            </a:r>
            <a:r>
              <a:rPr lang="en-US" dirty="0" smtClean="0"/>
              <a:t> </a:t>
            </a:r>
            <a:r>
              <a:rPr lang="en-US" b="1" dirty="0" smtClean="0"/>
              <a:t>and </a:t>
            </a:r>
            <a:r>
              <a:rPr lang="en-US" b="1" dirty="0"/>
              <a:t>horizontally </a:t>
            </a:r>
            <a:r>
              <a:rPr lang="en-US" b="1" dirty="0" smtClean="0"/>
              <a:t>padding in website’s </a:t>
            </a:r>
            <a:r>
              <a:rPr lang="en-US" b="1" dirty="0"/>
              <a:t>contents</a:t>
            </a:r>
            <a:r>
              <a:rPr lang="en-US" dirty="0"/>
              <a:t>. </a:t>
            </a:r>
            <a:endParaRPr lang="en-US" dirty="0" smtClean="0"/>
          </a:p>
          <a:p>
            <a:pPr lvl="1"/>
            <a:r>
              <a:rPr lang="en-US" dirty="0" smtClean="0"/>
              <a:t>Use </a:t>
            </a:r>
            <a:r>
              <a:rPr lang="en-US" b="1" dirty="0"/>
              <a:t>.container for a responsive pixel width</a:t>
            </a:r>
            <a:r>
              <a:rPr lang="en-US" dirty="0"/>
              <a:t> or </a:t>
            </a:r>
            <a:r>
              <a:rPr lang="en-US" b="1" dirty="0"/>
              <a:t>.container-fluid for width: 100% across all viewport </a:t>
            </a:r>
            <a:r>
              <a:rPr lang="en-US" dirty="0"/>
              <a:t>and device sizes.</a:t>
            </a:r>
          </a:p>
          <a:p>
            <a:endParaRPr lang="en-US" b="1" dirty="0" smtClean="0"/>
          </a:p>
          <a:p>
            <a:r>
              <a:rPr lang="en-US" b="1" dirty="0" smtClean="0"/>
              <a:t>Rows</a:t>
            </a:r>
            <a:r>
              <a:rPr lang="en-US" dirty="0" smtClean="0"/>
              <a:t> </a:t>
            </a:r>
            <a:r>
              <a:rPr lang="en-US" dirty="0"/>
              <a:t>are </a:t>
            </a:r>
            <a:r>
              <a:rPr lang="en-US" b="1" dirty="0"/>
              <a:t>wrappers for columns</a:t>
            </a:r>
            <a:r>
              <a:rPr lang="en-US" dirty="0"/>
              <a:t>. </a:t>
            </a:r>
            <a:endParaRPr lang="en-US" dirty="0" smtClean="0"/>
          </a:p>
          <a:p>
            <a:pPr lvl="1"/>
            <a:r>
              <a:rPr lang="en-US" dirty="0" smtClean="0"/>
              <a:t>Each </a:t>
            </a:r>
            <a:r>
              <a:rPr lang="en-US" b="1" dirty="0"/>
              <a:t>column has horizontal padding </a:t>
            </a:r>
            <a:r>
              <a:rPr lang="en-US" dirty="0"/>
              <a:t>(called a </a:t>
            </a:r>
            <a:r>
              <a:rPr lang="en-US" b="1" dirty="0"/>
              <a:t>gutter</a:t>
            </a:r>
            <a:r>
              <a:rPr lang="en-US" dirty="0"/>
              <a:t>) for controlling the space between </a:t>
            </a:r>
            <a:r>
              <a:rPr lang="en-US" dirty="0" smtClean="0"/>
              <a:t>them (</a:t>
            </a:r>
            <a:r>
              <a:rPr lang="en-US" sz="1200" b="1" dirty="0" smtClean="0"/>
              <a:t>Gutter </a:t>
            </a:r>
            <a:r>
              <a:rPr lang="en-US" sz="1200" b="1" dirty="0"/>
              <a:t>Space</a:t>
            </a:r>
            <a:r>
              <a:rPr lang="en-US" sz="1200" dirty="0"/>
              <a:t> has width </a:t>
            </a:r>
            <a:r>
              <a:rPr lang="en-US" sz="1200" dirty="0" smtClean="0"/>
              <a:t>30px)</a:t>
            </a:r>
            <a:r>
              <a:rPr lang="en-US" dirty="0" smtClean="0"/>
              <a:t>. </a:t>
            </a:r>
          </a:p>
          <a:p>
            <a:pPr lvl="1"/>
            <a:r>
              <a:rPr lang="en-US" sz="1800" dirty="0"/>
              <a:t>Rows must be placed within a </a:t>
            </a:r>
            <a:r>
              <a:rPr lang="en-US" sz="1800" b="1" dirty="0"/>
              <a:t>.container</a:t>
            </a:r>
            <a:r>
              <a:rPr lang="en-US" sz="1800" dirty="0"/>
              <a:t> class for proper alignment and padding</a:t>
            </a:r>
            <a:endParaRPr lang="en-US" sz="1800" dirty="0" smtClean="0"/>
          </a:p>
          <a:p>
            <a:endParaRPr lang="en-US" b="1" dirty="0" smtClean="0"/>
          </a:p>
          <a:p>
            <a:r>
              <a:rPr lang="en-US" b="1" dirty="0" smtClean="0"/>
              <a:t>Columns </a:t>
            </a:r>
            <a:r>
              <a:rPr lang="en-US" dirty="0"/>
              <a:t>are created </a:t>
            </a:r>
            <a:r>
              <a:rPr lang="en-US" b="1" dirty="0"/>
              <a:t>by specifying the number of twelve available columns </a:t>
            </a:r>
            <a:r>
              <a:rPr lang="en-US" dirty="0"/>
              <a:t>you wish to span. </a:t>
            </a:r>
            <a:endParaRPr lang="en-US" dirty="0" smtClean="0"/>
          </a:p>
          <a:p>
            <a:pPr lvl="1"/>
            <a:r>
              <a:rPr lang="en-US" sz="1800" dirty="0"/>
              <a:t>In a grid layout, content must be placed within columns and only columns may be immediate children of rows.</a:t>
            </a:r>
          </a:p>
          <a:p>
            <a:pPr lvl="1"/>
            <a:r>
              <a:rPr lang="en-US" sz="1800" dirty="0"/>
              <a:t>If more than 12 columns are placed within a single row, each group of extra columns will, as one unit, wrap onto a new line</a:t>
            </a:r>
            <a:r>
              <a:rPr lang="en-US" sz="1800" dirty="0" smtClean="0"/>
              <a:t>.</a:t>
            </a:r>
          </a:p>
          <a:p>
            <a:pPr lvl="1"/>
            <a:endParaRPr lang="en-US" sz="2400" b="1" dirty="0"/>
          </a:p>
          <a:p>
            <a:pPr lvl="1"/>
            <a:endParaRPr lang="en-US" dirty="0" smtClean="0"/>
          </a:p>
          <a:p>
            <a:endParaRPr lang="en-US" dirty="0" smtClean="0"/>
          </a:p>
        </p:txBody>
      </p:sp>
    </p:spTree>
    <p:extLst>
      <p:ext uri="{BB962C8B-B14F-4D97-AF65-F5344CB8AC3E}">
        <p14:creationId xmlns:p14="http://schemas.microsoft.com/office/powerpoint/2010/main" val="2001255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Grid options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2953768"/>
              </p:ext>
            </p:extLst>
          </p:nvPr>
        </p:nvGraphicFramePr>
        <p:xfrm>
          <a:off x="306705" y="2262571"/>
          <a:ext cx="11029950" cy="3249537"/>
        </p:xfrm>
        <a:graphic>
          <a:graphicData uri="http://schemas.openxmlformats.org/drawingml/2006/table">
            <a:tbl>
              <a:tblPr/>
              <a:tblGrid>
                <a:gridCol w="1838325">
                  <a:extLst>
                    <a:ext uri="{9D8B030D-6E8A-4147-A177-3AD203B41FA5}">
                      <a16:colId xmlns:a16="http://schemas.microsoft.com/office/drawing/2014/main" val="955614151"/>
                    </a:ext>
                  </a:extLst>
                </a:gridCol>
                <a:gridCol w="1838325">
                  <a:extLst>
                    <a:ext uri="{9D8B030D-6E8A-4147-A177-3AD203B41FA5}">
                      <a16:colId xmlns:a16="http://schemas.microsoft.com/office/drawing/2014/main" val="528550081"/>
                    </a:ext>
                  </a:extLst>
                </a:gridCol>
                <a:gridCol w="1838325">
                  <a:extLst>
                    <a:ext uri="{9D8B030D-6E8A-4147-A177-3AD203B41FA5}">
                      <a16:colId xmlns:a16="http://schemas.microsoft.com/office/drawing/2014/main" val="2802236223"/>
                    </a:ext>
                  </a:extLst>
                </a:gridCol>
                <a:gridCol w="1838325">
                  <a:extLst>
                    <a:ext uri="{9D8B030D-6E8A-4147-A177-3AD203B41FA5}">
                      <a16:colId xmlns:a16="http://schemas.microsoft.com/office/drawing/2014/main" val="2132910263"/>
                    </a:ext>
                  </a:extLst>
                </a:gridCol>
                <a:gridCol w="1838325">
                  <a:extLst>
                    <a:ext uri="{9D8B030D-6E8A-4147-A177-3AD203B41FA5}">
                      <a16:colId xmlns:a16="http://schemas.microsoft.com/office/drawing/2014/main" val="208824188"/>
                    </a:ext>
                  </a:extLst>
                </a:gridCol>
                <a:gridCol w="1838325">
                  <a:extLst>
                    <a:ext uri="{9D8B030D-6E8A-4147-A177-3AD203B41FA5}">
                      <a16:colId xmlns:a16="http://schemas.microsoft.com/office/drawing/2014/main" val="166742063"/>
                    </a:ext>
                  </a:extLst>
                </a:gridCol>
              </a:tblGrid>
              <a:tr h="878254">
                <a:tc>
                  <a:txBody>
                    <a:bodyPr/>
                    <a:lstStyle/>
                    <a:p>
                      <a:endParaRPr lang="en-IN"/>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700" dirty="0">
                          <a:effectLst/>
                        </a:rPr>
                        <a:t/>
                      </a:r>
                      <a:br>
                        <a:rPr lang="en-IN" sz="1700" dirty="0">
                          <a:effectLst/>
                        </a:rPr>
                      </a:br>
                      <a:r>
                        <a:rPr lang="en-IN" sz="1700" dirty="0">
                          <a:effectLst/>
                        </a:rPr>
                        <a:t>Extra small</a:t>
                      </a:r>
                      <a:br>
                        <a:rPr lang="en-IN" sz="1700" dirty="0">
                          <a:effectLst/>
                        </a:rPr>
                      </a:br>
                      <a:r>
                        <a:rPr lang="en-IN" sz="1700" dirty="0">
                          <a:effectLst/>
                        </a:rPr>
                        <a:t>&lt;576px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700" dirty="0">
                          <a:effectLst/>
                        </a:rPr>
                        <a:t>Small</a:t>
                      </a:r>
                      <a:br>
                        <a:rPr lang="en-IN" sz="1700" dirty="0">
                          <a:effectLst/>
                        </a:rPr>
                      </a:br>
                      <a:r>
                        <a:rPr lang="en-IN" sz="1700" dirty="0">
                          <a:effectLst/>
                        </a:rPr>
                        <a:t>≥576px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700" dirty="0">
                          <a:effectLst/>
                        </a:rPr>
                        <a:t>Medium</a:t>
                      </a:r>
                      <a:br>
                        <a:rPr lang="en-IN" sz="1700" dirty="0">
                          <a:effectLst/>
                        </a:rPr>
                      </a:br>
                      <a:r>
                        <a:rPr lang="en-IN" sz="1700" dirty="0">
                          <a:effectLst/>
                        </a:rPr>
                        <a:t>≥768px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700" dirty="0">
                          <a:effectLst/>
                        </a:rPr>
                        <a:t>Large</a:t>
                      </a:r>
                      <a:br>
                        <a:rPr lang="en-IN" sz="1700" dirty="0">
                          <a:effectLst/>
                        </a:rPr>
                      </a:br>
                      <a:r>
                        <a:rPr lang="en-IN" sz="1700" dirty="0">
                          <a:effectLst/>
                        </a:rPr>
                        <a:t>≥992px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700" dirty="0">
                          <a:effectLst/>
                        </a:rPr>
                        <a:t>Extra large</a:t>
                      </a:r>
                      <a:br>
                        <a:rPr lang="en-IN" sz="1700" dirty="0">
                          <a:effectLst/>
                        </a:rPr>
                      </a:br>
                      <a:r>
                        <a:rPr lang="en-IN" sz="1700" dirty="0">
                          <a:effectLst/>
                        </a:rPr>
                        <a:t>≥1200px</a:t>
                      </a:r>
                    </a:p>
                  </a:txBody>
                  <a:tcPr marL="87825" marR="87825" marT="43913" marB="43913">
                    <a:lnL w="9525" cap="flat" cmpd="sng" algn="ctr">
                      <a:solidFill>
                        <a:srgbClr val="DEE2E6"/>
                      </a:solidFill>
                      <a:prstDash val="solid"/>
                      <a:round/>
                      <a:headEnd type="none" w="med" len="med"/>
                      <a:tailEnd type="none" w="med" len="med"/>
                    </a:lnL>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33420531"/>
                  </a:ext>
                </a:extLst>
              </a:tr>
              <a:tr h="614778">
                <a:tc>
                  <a:txBody>
                    <a:bodyPr/>
                    <a:lstStyle/>
                    <a:p>
                      <a:pPr algn="l" fontAlgn="t"/>
                      <a:r>
                        <a:rPr lang="en-IN" sz="1700">
                          <a:effectLst/>
                        </a:rPr>
                        <a:t>Max container width</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effectLst/>
                        </a:rPr>
                        <a:t>None (auto)</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effectLst/>
                        </a:rPr>
                        <a:t>540px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effectLst/>
                        </a:rPr>
                        <a:t>720px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effectLst/>
                        </a:rPr>
                        <a:t>960px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dirty="0">
                          <a:effectLst/>
                        </a:rPr>
                        <a:t>1140px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34985077"/>
                  </a:ext>
                </a:extLst>
              </a:tr>
              <a:tr h="351301">
                <a:tc>
                  <a:txBody>
                    <a:bodyPr/>
                    <a:lstStyle/>
                    <a:p>
                      <a:pPr algn="l" fontAlgn="t"/>
                      <a:r>
                        <a:rPr lang="en-IN" sz="1700">
                          <a:effectLst/>
                        </a:rPr>
                        <a:t>Class prefix</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effectLst/>
                        </a:rPr>
                        <a:t>.col-</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effectLst/>
                        </a:rPr>
                        <a:t>.col-sm-</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effectLst/>
                        </a:rPr>
                        <a:t>.col-md-</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effectLst/>
                        </a:rPr>
                        <a:t>.col-lg-</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dirty="0">
                          <a:effectLst/>
                        </a:rPr>
                        <a:t>.col-xl-</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940210"/>
                  </a:ext>
                </a:extLst>
              </a:tr>
              <a:tr h="351301">
                <a:tc>
                  <a:txBody>
                    <a:bodyPr/>
                    <a:lstStyle/>
                    <a:p>
                      <a:pPr algn="l" fontAlgn="t"/>
                      <a:r>
                        <a:rPr lang="en-IN" sz="1700">
                          <a:effectLst/>
                        </a:rPr>
                        <a:t># of columns</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gridSpan="5">
                  <a:txBody>
                    <a:bodyPr/>
                    <a:lstStyle/>
                    <a:p>
                      <a:pPr fontAlgn="t"/>
                      <a:r>
                        <a:rPr lang="en-IN" sz="1700">
                          <a:effectLst/>
                        </a:rPr>
                        <a:t>12</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74261179"/>
                  </a:ext>
                </a:extLst>
              </a:tr>
              <a:tr h="351301">
                <a:tc>
                  <a:txBody>
                    <a:bodyPr/>
                    <a:lstStyle/>
                    <a:p>
                      <a:pPr algn="l" fontAlgn="t"/>
                      <a:r>
                        <a:rPr lang="en-IN" sz="1700">
                          <a:effectLst/>
                        </a:rPr>
                        <a:t>Gutter width</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gridSpan="5">
                  <a:txBody>
                    <a:bodyPr/>
                    <a:lstStyle/>
                    <a:p>
                      <a:pPr fontAlgn="t"/>
                      <a:r>
                        <a:rPr lang="en-US" sz="1700">
                          <a:effectLst/>
                        </a:rPr>
                        <a:t>30px (15px on each side of a column)</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36891353"/>
                  </a:ext>
                </a:extLst>
              </a:tr>
              <a:tr h="351301">
                <a:tc>
                  <a:txBody>
                    <a:bodyPr/>
                    <a:lstStyle/>
                    <a:p>
                      <a:pPr algn="l" fontAlgn="t"/>
                      <a:r>
                        <a:rPr lang="en-IN" sz="1700">
                          <a:effectLst/>
                        </a:rPr>
                        <a:t>Nestable</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gridSpan="5">
                  <a:txBody>
                    <a:bodyPr/>
                    <a:lstStyle/>
                    <a:p>
                      <a:pPr fontAlgn="t"/>
                      <a:r>
                        <a:rPr lang="en-IN" sz="1700" dirty="0">
                          <a:effectLst/>
                        </a:rPr>
                        <a:t>Yes</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54196255"/>
                  </a:ext>
                </a:extLst>
              </a:tr>
              <a:tr h="351301">
                <a:tc>
                  <a:txBody>
                    <a:bodyPr/>
                    <a:lstStyle/>
                    <a:p>
                      <a:pPr algn="l" fontAlgn="t"/>
                      <a:r>
                        <a:rPr lang="en-IN" sz="1700">
                          <a:effectLst/>
                        </a:rPr>
                        <a:t>Column ordering</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gridSpan="5">
                  <a:txBody>
                    <a:bodyPr/>
                    <a:lstStyle/>
                    <a:p>
                      <a:pPr fontAlgn="t"/>
                      <a:r>
                        <a:rPr lang="en-IN" sz="1700" dirty="0">
                          <a:effectLst/>
                        </a:rPr>
                        <a:t>Yes</a:t>
                      </a:r>
                    </a:p>
                  </a:txBody>
                  <a:tcPr marL="87825" marR="87825" marT="43913" marB="4391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64623026"/>
                  </a:ext>
                </a:extLst>
              </a:tr>
            </a:tbl>
          </a:graphicData>
        </a:graphic>
      </p:graphicFrame>
    </p:spTree>
    <p:extLst>
      <p:ext uri="{BB962C8B-B14F-4D97-AF65-F5344CB8AC3E}">
        <p14:creationId xmlns:p14="http://schemas.microsoft.com/office/powerpoint/2010/main" val="1181692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46" y="886883"/>
            <a:ext cx="11029616" cy="1013800"/>
          </a:xfrm>
        </p:spPr>
        <p:txBody>
          <a:bodyPr>
            <a:normAutofit/>
          </a:bodyPr>
          <a:lstStyle/>
          <a:p>
            <a:r>
              <a:rPr lang="en-US" dirty="0"/>
              <a:t>Grid </a:t>
            </a:r>
            <a:r>
              <a:rPr lang="en-US" dirty="0" smtClean="0"/>
              <a:t>Responsive Classes</a:t>
            </a:r>
            <a:r>
              <a:rPr lang="en-US" dirty="0"/>
              <a:t/>
            </a:r>
            <a:br>
              <a:rPr lang="en-US" dirty="0"/>
            </a:br>
            <a:endParaRPr lang="en-IN" dirty="0"/>
          </a:p>
        </p:txBody>
      </p:sp>
      <p:sp>
        <p:nvSpPr>
          <p:cNvPr id="5" name="Rectangle 2"/>
          <p:cNvSpPr>
            <a:spLocks noChangeArrowheads="1"/>
          </p:cNvSpPr>
          <p:nvPr/>
        </p:nvSpPr>
        <p:spPr bwMode="auto">
          <a:xfrm>
            <a:off x="544246" y="1900683"/>
            <a:ext cx="9329289" cy="28469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buFontTx/>
              <a:buNone/>
              <a:tabLst/>
            </a:pPr>
            <a:r>
              <a:rPr lang="en-US" altLang="en-US" dirty="0">
                <a:solidFill>
                  <a:schemeClr val="tx2"/>
                </a:solidFill>
              </a:rPr>
              <a:t>The Bootstrap 5 grid system has six classes:</a:t>
            </a:r>
          </a:p>
          <a:p>
            <a:pPr marL="0" marR="0" lvl="0" indent="0" algn="l" defTabSz="914400" rtl="0" eaLnBrk="0" fontAlgn="base" latinLnBrk="0" hangingPunct="0">
              <a:lnSpc>
                <a:spcPct val="100000"/>
              </a:lnSpc>
              <a:spcBef>
                <a:spcPts val="600"/>
              </a:spcBef>
              <a:spcAft>
                <a:spcPct val="0"/>
              </a:spcAft>
              <a:buClrTx/>
              <a:buSzTx/>
              <a:buFontTx/>
              <a:buChar char="•"/>
              <a:tabLst/>
            </a:pPr>
            <a:r>
              <a:rPr lang="en-US" altLang="en-US" dirty="0">
                <a:solidFill>
                  <a:schemeClr val="tx2"/>
                </a:solidFill>
              </a:rPr>
              <a:t>.col- (extra small devices - screen width less than 576px)</a:t>
            </a:r>
          </a:p>
          <a:p>
            <a:pPr marL="0" marR="0" lvl="0" indent="0" algn="l" defTabSz="914400" rtl="0" eaLnBrk="0" fontAlgn="base" latinLnBrk="0" hangingPunct="0">
              <a:lnSpc>
                <a:spcPct val="100000"/>
              </a:lnSpc>
              <a:spcBef>
                <a:spcPts val="600"/>
              </a:spcBef>
              <a:spcAft>
                <a:spcPct val="0"/>
              </a:spcAft>
              <a:buClrTx/>
              <a:buSzTx/>
              <a:buFontTx/>
              <a:buChar char="•"/>
              <a:tabLst/>
            </a:pPr>
            <a:r>
              <a:rPr lang="en-US" altLang="en-US" dirty="0">
                <a:solidFill>
                  <a:schemeClr val="tx2"/>
                </a:solidFill>
              </a:rPr>
              <a:t>.col-</a:t>
            </a:r>
            <a:r>
              <a:rPr lang="en-US" altLang="en-US" dirty="0" err="1">
                <a:solidFill>
                  <a:schemeClr val="tx2"/>
                </a:solidFill>
              </a:rPr>
              <a:t>sm</a:t>
            </a:r>
            <a:r>
              <a:rPr lang="en-US" altLang="en-US" dirty="0">
                <a:solidFill>
                  <a:schemeClr val="tx2"/>
                </a:solidFill>
              </a:rPr>
              <a:t>- (small devices - screen width equal to or greater than 576px)</a:t>
            </a:r>
          </a:p>
          <a:p>
            <a:pPr marL="0" marR="0" lvl="0" indent="0" algn="l" defTabSz="914400" rtl="0" eaLnBrk="0" fontAlgn="base" latinLnBrk="0" hangingPunct="0">
              <a:lnSpc>
                <a:spcPct val="100000"/>
              </a:lnSpc>
              <a:spcBef>
                <a:spcPts val="600"/>
              </a:spcBef>
              <a:spcAft>
                <a:spcPct val="0"/>
              </a:spcAft>
              <a:buClrTx/>
              <a:buSzTx/>
              <a:buFontTx/>
              <a:buChar char="•"/>
              <a:tabLst/>
            </a:pPr>
            <a:r>
              <a:rPr lang="en-US" altLang="en-US" dirty="0">
                <a:solidFill>
                  <a:schemeClr val="tx2"/>
                </a:solidFill>
              </a:rPr>
              <a:t>.col-md- (medium devices - screen width equal to or greater than 768px)</a:t>
            </a:r>
          </a:p>
          <a:p>
            <a:pPr marL="0" marR="0" lvl="0" indent="0" algn="l" defTabSz="914400" rtl="0" eaLnBrk="0" fontAlgn="base" latinLnBrk="0" hangingPunct="0">
              <a:lnSpc>
                <a:spcPct val="100000"/>
              </a:lnSpc>
              <a:spcBef>
                <a:spcPts val="600"/>
              </a:spcBef>
              <a:spcAft>
                <a:spcPct val="0"/>
              </a:spcAft>
              <a:buClrTx/>
              <a:buSzTx/>
              <a:buFontTx/>
              <a:buChar char="•"/>
              <a:tabLst/>
            </a:pPr>
            <a:r>
              <a:rPr lang="en-US" altLang="en-US" dirty="0">
                <a:solidFill>
                  <a:schemeClr val="tx2"/>
                </a:solidFill>
              </a:rPr>
              <a:t>.col-</a:t>
            </a:r>
            <a:r>
              <a:rPr lang="en-US" altLang="en-US" dirty="0" err="1">
                <a:solidFill>
                  <a:schemeClr val="tx2"/>
                </a:solidFill>
              </a:rPr>
              <a:t>lg</a:t>
            </a:r>
            <a:r>
              <a:rPr lang="en-US" altLang="en-US" dirty="0">
                <a:solidFill>
                  <a:schemeClr val="tx2"/>
                </a:solidFill>
              </a:rPr>
              <a:t>- (large devices - screen width equal to or greater than 992px)</a:t>
            </a:r>
          </a:p>
          <a:p>
            <a:pPr marL="0" marR="0" lvl="0" indent="0" algn="l" defTabSz="914400" rtl="0" eaLnBrk="0" fontAlgn="base" latinLnBrk="0" hangingPunct="0">
              <a:lnSpc>
                <a:spcPct val="100000"/>
              </a:lnSpc>
              <a:spcBef>
                <a:spcPts val="600"/>
              </a:spcBef>
              <a:spcAft>
                <a:spcPct val="0"/>
              </a:spcAft>
              <a:buClrTx/>
              <a:buSzTx/>
              <a:buFontTx/>
              <a:buChar char="•"/>
              <a:tabLst/>
            </a:pPr>
            <a:r>
              <a:rPr lang="en-US" altLang="en-US" dirty="0">
                <a:solidFill>
                  <a:schemeClr val="tx2"/>
                </a:solidFill>
              </a:rPr>
              <a:t>.col-xl- (</a:t>
            </a:r>
            <a:r>
              <a:rPr lang="en-US" altLang="en-US" dirty="0" err="1">
                <a:solidFill>
                  <a:schemeClr val="tx2"/>
                </a:solidFill>
              </a:rPr>
              <a:t>xlarge</a:t>
            </a:r>
            <a:r>
              <a:rPr lang="en-US" altLang="en-US" dirty="0">
                <a:solidFill>
                  <a:schemeClr val="tx2"/>
                </a:solidFill>
              </a:rPr>
              <a:t> devices - screen width equal to or greater than 1200px)</a:t>
            </a:r>
          </a:p>
          <a:p>
            <a:pPr marL="0" marR="0" lvl="0" indent="0" algn="l" defTabSz="914400" rtl="0" eaLnBrk="0" fontAlgn="base" latinLnBrk="0" hangingPunct="0">
              <a:lnSpc>
                <a:spcPct val="100000"/>
              </a:lnSpc>
              <a:spcBef>
                <a:spcPts val="600"/>
              </a:spcBef>
              <a:spcAft>
                <a:spcPct val="0"/>
              </a:spcAft>
              <a:buClrTx/>
              <a:buSzTx/>
              <a:buFontTx/>
              <a:buChar char="•"/>
              <a:tabLst/>
            </a:pPr>
            <a:r>
              <a:rPr lang="en-US" altLang="en-US" dirty="0">
                <a:solidFill>
                  <a:schemeClr val="tx2"/>
                </a:solidFill>
              </a:rPr>
              <a:t>.col-</a:t>
            </a:r>
            <a:r>
              <a:rPr lang="en-US" altLang="en-US" dirty="0" err="1">
                <a:solidFill>
                  <a:schemeClr val="tx2"/>
                </a:solidFill>
              </a:rPr>
              <a:t>xxl</a:t>
            </a:r>
            <a:r>
              <a:rPr lang="en-US" altLang="en-US" dirty="0">
                <a:solidFill>
                  <a:schemeClr val="tx2"/>
                </a:solidFill>
              </a:rPr>
              <a:t>- (</a:t>
            </a:r>
            <a:r>
              <a:rPr lang="en-US" altLang="en-US" dirty="0" err="1">
                <a:solidFill>
                  <a:schemeClr val="tx2"/>
                </a:solidFill>
              </a:rPr>
              <a:t>xxlarge</a:t>
            </a:r>
            <a:r>
              <a:rPr lang="en-US" altLang="en-US" dirty="0">
                <a:solidFill>
                  <a:schemeClr val="tx2"/>
                </a:solidFill>
              </a:rPr>
              <a:t> devices - screen width equal to or greater than 1400px)</a:t>
            </a:r>
          </a:p>
          <a:p>
            <a:pPr marL="0" marR="0" lvl="0" indent="0" algn="l" defTabSz="914400" rtl="0" eaLnBrk="0" fontAlgn="base" latinLnBrk="0" hangingPunct="0">
              <a:lnSpc>
                <a:spcPct val="100000"/>
              </a:lnSpc>
              <a:spcBef>
                <a:spcPts val="600"/>
              </a:spcBef>
              <a:spcAft>
                <a:spcPct val="0"/>
              </a:spcAft>
              <a:buClrTx/>
              <a:buSzTx/>
              <a:buFontTx/>
              <a:buNone/>
              <a:tabLst/>
            </a:pPr>
            <a:endParaRPr lang="en-US" altLang="en-US" dirty="0">
              <a:solidFill>
                <a:schemeClr val="tx2"/>
              </a:solidFill>
            </a:endParaRPr>
          </a:p>
        </p:txBody>
      </p:sp>
      <p:sp>
        <p:nvSpPr>
          <p:cNvPr id="6" name="Rectangle 3"/>
          <p:cNvSpPr>
            <a:spLocks noChangeArrowheads="1"/>
          </p:cNvSpPr>
          <p:nvPr/>
        </p:nvSpPr>
        <p:spPr bwMode="auto">
          <a:xfrm>
            <a:off x="544246" y="4596106"/>
            <a:ext cx="10043712" cy="7232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lang="en-US" altLang="en-US" dirty="0">
                <a:solidFill>
                  <a:schemeClr val="tx2"/>
                </a:solidFill>
                <a:latin typeface="+mn-lt"/>
              </a:rPr>
              <a:t>The classes above can be combined to create more dynamic and flexible layouts.</a:t>
            </a:r>
          </a:p>
          <a:p>
            <a:pPr marL="285750" marR="0" lvl="0" indent="-2857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lang="en-US" altLang="en-US" dirty="0" smtClean="0">
                <a:solidFill>
                  <a:schemeClr val="tx2"/>
                </a:solidFill>
                <a:latin typeface="+mn-lt"/>
              </a:rPr>
              <a:t>Each </a:t>
            </a:r>
            <a:r>
              <a:rPr lang="en-US" altLang="en-US" dirty="0">
                <a:solidFill>
                  <a:schemeClr val="tx2"/>
                </a:solidFill>
                <a:latin typeface="+mn-lt"/>
              </a:rPr>
              <a:t>class scales up, so if you want to set the same widths for </a:t>
            </a:r>
            <a:r>
              <a:rPr lang="en-US" altLang="en-US" dirty="0" err="1">
                <a:solidFill>
                  <a:schemeClr val="tx2"/>
                </a:solidFill>
                <a:latin typeface="+mn-lt"/>
              </a:rPr>
              <a:t>sm</a:t>
            </a:r>
            <a:r>
              <a:rPr lang="en-US" altLang="en-US" dirty="0">
                <a:solidFill>
                  <a:schemeClr val="tx2"/>
                </a:solidFill>
                <a:latin typeface="+mn-lt"/>
              </a:rPr>
              <a:t> and md, you only need to specify sm.</a:t>
            </a:r>
          </a:p>
        </p:txBody>
      </p:sp>
    </p:spTree>
    <p:extLst>
      <p:ext uri="{BB962C8B-B14F-4D97-AF65-F5344CB8AC3E}">
        <p14:creationId xmlns:p14="http://schemas.microsoft.com/office/powerpoint/2010/main" val="18040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sp>
        <p:nvSpPr>
          <p:cNvPr id="4" name="Rectangle 3"/>
          <p:cNvSpPr/>
          <p:nvPr/>
        </p:nvSpPr>
        <p:spPr>
          <a:xfrm>
            <a:off x="414938" y="1963343"/>
            <a:ext cx="5671826" cy="3693319"/>
          </a:xfrm>
          <a:prstGeom prst="rect">
            <a:avLst/>
          </a:prstGeom>
          <a:solidFill>
            <a:schemeClr val="accent5">
              <a:lumMod val="20000"/>
              <a:lumOff val="80000"/>
            </a:schemeClr>
          </a:solidFill>
        </p:spPr>
        <p:txBody>
          <a:bodyPr wrap="square">
            <a:spAutoFit/>
          </a:bodyPr>
          <a:lstStyle/>
          <a:p>
            <a:r>
              <a:rPr lang="en-US" dirty="0">
                <a:solidFill>
                  <a:srgbClr val="008000"/>
                </a:solidFill>
                <a:latin typeface="Consolas" panose="020B0609020204030204" pitchFamily="49" charset="0"/>
              </a:rPr>
              <a:t>&lt;!-- Control the column width, and how they should appear on different devices --&gt;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="row"&gt;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="col-*-*"&gt;&lt;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="col-*-*"&gt;&lt;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="row"&gt;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="col-*-*"&gt;&lt;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="col-*-*"&gt;&lt;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="col-*-*"&gt;&lt;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t/>
            </a:r>
            <a:br>
              <a:rPr lang="en-US" dirty="0"/>
            </a:br>
            <a:endParaRPr lang="en-IN" dirty="0"/>
          </a:p>
        </p:txBody>
      </p:sp>
      <p:sp>
        <p:nvSpPr>
          <p:cNvPr id="5" name="Rectangle 4"/>
          <p:cNvSpPr/>
          <p:nvPr/>
        </p:nvSpPr>
        <p:spPr>
          <a:xfrm>
            <a:off x="6349301" y="2655840"/>
            <a:ext cx="5353172" cy="2308324"/>
          </a:xfrm>
          <a:prstGeom prst="rect">
            <a:avLst/>
          </a:prstGeom>
          <a:solidFill>
            <a:schemeClr val="accent5">
              <a:lumMod val="20000"/>
              <a:lumOff val="80000"/>
            </a:schemeClr>
          </a:solidFill>
        </p:spPr>
        <p:txBody>
          <a:bodyPr wrap="square">
            <a:spAutoFit/>
          </a:bodyPr>
          <a:lstStyle/>
          <a:p>
            <a:r>
              <a:rPr lang="en-US" dirty="0"/>
              <a:t/>
            </a:r>
            <a:br>
              <a:rPr lang="en-US" dirty="0"/>
            </a:br>
            <a:r>
              <a:rPr lang="en-US" dirty="0">
                <a:solidFill>
                  <a:srgbClr val="008000"/>
                </a:solidFill>
                <a:latin typeface="Consolas" panose="020B0609020204030204" pitchFamily="49" charset="0"/>
              </a:rPr>
              <a:t>&lt;!-- Or let Bootstrap automatically handle the layout --&gt;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="row"&gt;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="col"&gt;&lt;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="col"&gt;&lt;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="col"&gt;&lt;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endParaRPr lang="en-IN" dirty="0"/>
          </a:p>
        </p:txBody>
      </p:sp>
      <p:sp>
        <p:nvSpPr>
          <p:cNvPr id="6" name="Rectangle 5"/>
          <p:cNvSpPr/>
          <p:nvPr/>
        </p:nvSpPr>
        <p:spPr>
          <a:xfrm>
            <a:off x="368756" y="5756175"/>
            <a:ext cx="5764190" cy="738664"/>
          </a:xfrm>
          <a:prstGeom prst="rect">
            <a:avLst/>
          </a:prstGeom>
        </p:spPr>
        <p:txBody>
          <a:bodyPr wrap="square">
            <a:spAutoFit/>
          </a:bodyPr>
          <a:lstStyle/>
          <a:p>
            <a:r>
              <a:rPr lang="en-US" sz="1400" dirty="0">
                <a:solidFill>
                  <a:srgbClr val="000000"/>
                </a:solidFill>
                <a:latin typeface="Verdana" panose="020B0604030504040204" pitchFamily="34" charset="0"/>
              </a:rPr>
              <a:t>The first star (*) represents the responsiveness: </a:t>
            </a:r>
            <a:r>
              <a:rPr lang="en-US" sz="1400" dirty="0" err="1">
                <a:solidFill>
                  <a:srgbClr val="000000"/>
                </a:solidFill>
                <a:latin typeface="Verdana" panose="020B0604030504040204" pitchFamily="34" charset="0"/>
              </a:rPr>
              <a:t>sm</a:t>
            </a:r>
            <a:r>
              <a:rPr lang="en-US" sz="1400" dirty="0">
                <a:solidFill>
                  <a:srgbClr val="000000"/>
                </a:solidFill>
                <a:latin typeface="Verdana" panose="020B0604030504040204" pitchFamily="34" charset="0"/>
              </a:rPr>
              <a:t>, md, </a:t>
            </a:r>
            <a:r>
              <a:rPr lang="en-US" sz="1400" dirty="0" err="1">
                <a:solidFill>
                  <a:srgbClr val="000000"/>
                </a:solidFill>
                <a:latin typeface="Verdana" panose="020B0604030504040204" pitchFamily="34" charset="0"/>
              </a:rPr>
              <a:t>lg</a:t>
            </a:r>
            <a:r>
              <a:rPr lang="en-US" sz="1400" dirty="0">
                <a:solidFill>
                  <a:srgbClr val="000000"/>
                </a:solidFill>
                <a:latin typeface="Verdana" panose="020B0604030504040204" pitchFamily="34" charset="0"/>
              </a:rPr>
              <a:t>, xl or </a:t>
            </a:r>
            <a:r>
              <a:rPr lang="en-US" sz="1400" dirty="0" err="1">
                <a:solidFill>
                  <a:srgbClr val="000000"/>
                </a:solidFill>
                <a:latin typeface="Verdana" panose="020B0604030504040204" pitchFamily="34" charset="0"/>
              </a:rPr>
              <a:t>xxl</a:t>
            </a:r>
            <a:r>
              <a:rPr lang="en-US" sz="1400" dirty="0">
                <a:solidFill>
                  <a:srgbClr val="000000"/>
                </a:solidFill>
                <a:latin typeface="Verdana" panose="020B0604030504040204" pitchFamily="34" charset="0"/>
              </a:rPr>
              <a:t>, while the second star represents a number, which should add up to 12 for each row.</a:t>
            </a:r>
            <a:endParaRPr lang="en-IN" sz="1400" dirty="0"/>
          </a:p>
        </p:txBody>
      </p:sp>
    </p:spTree>
    <p:extLst>
      <p:ext uri="{BB962C8B-B14F-4D97-AF65-F5344CB8AC3E}">
        <p14:creationId xmlns:p14="http://schemas.microsoft.com/office/powerpoint/2010/main" val="3020491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sp>
        <p:nvSpPr>
          <p:cNvPr id="4" name="Rectangle 3"/>
          <p:cNvSpPr/>
          <p:nvPr/>
        </p:nvSpPr>
        <p:spPr>
          <a:xfrm>
            <a:off x="360218" y="2126918"/>
            <a:ext cx="6096000" cy="1477328"/>
          </a:xfrm>
          <a:prstGeom prst="rect">
            <a:avLst/>
          </a:prstGeom>
        </p:spPr>
        <p:txBody>
          <a:bodyPr>
            <a:spAutoFit/>
          </a:bodyPr>
          <a:lstStyle/>
          <a:p>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div</a:t>
            </a:r>
            <a:r>
              <a:rPr lang="en-IN" dirty="0">
                <a:solidFill>
                  <a:srgbClr val="FF0000"/>
                </a:solidFill>
                <a:latin typeface="Consolas" panose="020B0609020204030204" pitchFamily="49" charset="0"/>
              </a:rPr>
              <a:t> class</a:t>
            </a:r>
            <a:r>
              <a:rPr lang="en-IN" dirty="0">
                <a:solidFill>
                  <a:srgbClr val="0000CD"/>
                </a:solidFill>
                <a:latin typeface="Consolas" panose="020B0609020204030204" pitchFamily="49" charset="0"/>
              </a:rPr>
              <a:t>="row"&gt;</a:t>
            </a:r>
            <a:r>
              <a:rPr lang="en-IN" dirty="0"/>
              <a:t/>
            </a:r>
            <a:br>
              <a:rPr lang="en-IN" dirty="0"/>
            </a:b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div</a:t>
            </a:r>
            <a:r>
              <a:rPr lang="en-IN" dirty="0">
                <a:solidFill>
                  <a:srgbClr val="FF0000"/>
                </a:solidFill>
                <a:latin typeface="Consolas" panose="020B0609020204030204" pitchFamily="49" charset="0"/>
              </a:rPr>
              <a:t> class</a:t>
            </a:r>
            <a:r>
              <a:rPr lang="en-IN" dirty="0">
                <a:solidFill>
                  <a:srgbClr val="0000CD"/>
                </a:solidFill>
                <a:latin typeface="Consolas" panose="020B0609020204030204" pitchFamily="49" charset="0"/>
              </a:rPr>
              <a:t>="col"&gt;</a:t>
            </a:r>
            <a:r>
              <a:rPr lang="en-IN" dirty="0">
                <a:solidFill>
                  <a:srgbClr val="000000"/>
                </a:solidFill>
                <a:latin typeface="Consolas" panose="020B0609020204030204" pitchFamily="49" charset="0"/>
              </a:rPr>
              <a:t>.col</a:t>
            </a: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/div</a:t>
            </a:r>
            <a:r>
              <a:rPr lang="en-IN" dirty="0">
                <a:solidFill>
                  <a:srgbClr val="0000CD"/>
                </a:solidFill>
                <a:latin typeface="Consolas" panose="020B0609020204030204" pitchFamily="49" charset="0"/>
              </a:rPr>
              <a:t>&gt;</a:t>
            </a:r>
            <a:r>
              <a:rPr lang="en-IN" dirty="0"/>
              <a:t/>
            </a:r>
            <a:br>
              <a:rPr lang="en-IN" dirty="0"/>
            </a:b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div</a:t>
            </a:r>
            <a:r>
              <a:rPr lang="en-IN" dirty="0">
                <a:solidFill>
                  <a:srgbClr val="FF0000"/>
                </a:solidFill>
                <a:latin typeface="Consolas" panose="020B0609020204030204" pitchFamily="49" charset="0"/>
              </a:rPr>
              <a:t> class</a:t>
            </a:r>
            <a:r>
              <a:rPr lang="en-IN" dirty="0">
                <a:solidFill>
                  <a:srgbClr val="0000CD"/>
                </a:solidFill>
                <a:latin typeface="Consolas" panose="020B0609020204030204" pitchFamily="49" charset="0"/>
              </a:rPr>
              <a:t>="col"&gt;</a:t>
            </a:r>
            <a:r>
              <a:rPr lang="en-IN" dirty="0">
                <a:solidFill>
                  <a:srgbClr val="000000"/>
                </a:solidFill>
                <a:latin typeface="Consolas" panose="020B0609020204030204" pitchFamily="49" charset="0"/>
              </a:rPr>
              <a:t>.col</a:t>
            </a: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/div</a:t>
            </a:r>
            <a:r>
              <a:rPr lang="en-IN" dirty="0">
                <a:solidFill>
                  <a:srgbClr val="0000CD"/>
                </a:solidFill>
                <a:latin typeface="Consolas" panose="020B0609020204030204" pitchFamily="49" charset="0"/>
              </a:rPr>
              <a:t>&gt;</a:t>
            </a:r>
            <a:r>
              <a:rPr lang="en-IN" dirty="0"/>
              <a:t/>
            </a:r>
            <a:br>
              <a:rPr lang="en-IN" dirty="0"/>
            </a:b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div</a:t>
            </a:r>
            <a:r>
              <a:rPr lang="en-IN" dirty="0">
                <a:solidFill>
                  <a:srgbClr val="FF0000"/>
                </a:solidFill>
                <a:latin typeface="Consolas" panose="020B0609020204030204" pitchFamily="49" charset="0"/>
              </a:rPr>
              <a:t> class</a:t>
            </a:r>
            <a:r>
              <a:rPr lang="en-IN" dirty="0">
                <a:solidFill>
                  <a:srgbClr val="0000CD"/>
                </a:solidFill>
                <a:latin typeface="Consolas" panose="020B0609020204030204" pitchFamily="49" charset="0"/>
              </a:rPr>
              <a:t>="col"&gt;</a:t>
            </a:r>
            <a:r>
              <a:rPr lang="en-IN" dirty="0">
                <a:solidFill>
                  <a:srgbClr val="000000"/>
                </a:solidFill>
                <a:latin typeface="Consolas" panose="020B0609020204030204" pitchFamily="49" charset="0"/>
              </a:rPr>
              <a:t>.col</a:t>
            </a: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/div</a:t>
            </a:r>
            <a:r>
              <a:rPr lang="en-IN" dirty="0">
                <a:solidFill>
                  <a:srgbClr val="0000CD"/>
                </a:solidFill>
                <a:latin typeface="Consolas" panose="020B0609020204030204" pitchFamily="49" charset="0"/>
              </a:rPr>
              <a:t>&gt;</a:t>
            </a:r>
            <a:r>
              <a:rPr lang="en-IN" dirty="0"/>
              <a:t/>
            </a:r>
            <a:br>
              <a:rPr lang="en-IN" dirty="0"/>
            </a:br>
            <a:r>
              <a:rPr lang="en-IN" dirty="0">
                <a:solidFill>
                  <a:srgbClr val="0000CD"/>
                </a:solidFill>
                <a:latin typeface="Consolas" panose="020B0609020204030204" pitchFamily="49" charset="0"/>
              </a:rPr>
              <a:t>&lt;</a:t>
            </a:r>
            <a:r>
              <a:rPr lang="en-IN" dirty="0">
                <a:solidFill>
                  <a:srgbClr val="A52A2A"/>
                </a:solidFill>
                <a:latin typeface="Consolas" panose="020B0609020204030204" pitchFamily="49" charset="0"/>
              </a:rPr>
              <a:t>/div</a:t>
            </a:r>
            <a:r>
              <a:rPr lang="en-IN" dirty="0">
                <a:solidFill>
                  <a:srgbClr val="0000CD"/>
                </a:solidFill>
                <a:latin typeface="Consolas" panose="020B0609020204030204" pitchFamily="49" charset="0"/>
              </a:rPr>
              <a:t>&gt;</a:t>
            </a:r>
            <a:endParaRPr lang="en-IN" dirty="0"/>
          </a:p>
        </p:txBody>
      </p:sp>
      <p:sp>
        <p:nvSpPr>
          <p:cNvPr id="5" name="Rectangle 4"/>
          <p:cNvSpPr/>
          <p:nvPr/>
        </p:nvSpPr>
        <p:spPr>
          <a:xfrm>
            <a:off x="461818" y="4015208"/>
            <a:ext cx="6096000" cy="1754326"/>
          </a:xfrm>
          <a:prstGeom prst="rect">
            <a:avLst/>
          </a:prstGeom>
        </p:spPr>
        <p:txBody>
          <a:bodyPr>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="row"&gt;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="col-sm-3"&gt;</a:t>
            </a:r>
            <a:r>
              <a:rPr lang="en-US" dirty="0">
                <a:solidFill>
                  <a:srgbClr val="000000"/>
                </a:solidFill>
                <a:latin typeface="Consolas" panose="020B0609020204030204" pitchFamily="49" charset="0"/>
              </a:rPr>
              <a:t>.col-sm-3</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="col-sm-3"&gt;</a:t>
            </a:r>
            <a:r>
              <a:rPr lang="en-US" dirty="0">
                <a:solidFill>
                  <a:srgbClr val="000000"/>
                </a:solidFill>
                <a:latin typeface="Consolas" panose="020B0609020204030204" pitchFamily="49" charset="0"/>
              </a:rPr>
              <a:t>.col-sm-3</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="col-sm-3"&gt;</a:t>
            </a:r>
            <a:r>
              <a:rPr lang="en-US" dirty="0">
                <a:solidFill>
                  <a:srgbClr val="000000"/>
                </a:solidFill>
                <a:latin typeface="Consolas" panose="020B0609020204030204" pitchFamily="49" charset="0"/>
              </a:rPr>
              <a:t>.col-sm-3</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="col-sm-3"&gt;</a:t>
            </a:r>
            <a:r>
              <a:rPr lang="en-US" dirty="0">
                <a:solidFill>
                  <a:srgbClr val="000000"/>
                </a:solidFill>
                <a:latin typeface="Consolas" panose="020B0609020204030204" pitchFamily="49" charset="0"/>
              </a:rPr>
              <a:t>.col-sm-3</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endParaRPr lang="en-IN" dirty="0"/>
          </a:p>
        </p:txBody>
      </p:sp>
      <p:sp>
        <p:nvSpPr>
          <p:cNvPr id="6" name="Rectangle 5"/>
          <p:cNvSpPr/>
          <p:nvPr/>
        </p:nvSpPr>
        <p:spPr>
          <a:xfrm>
            <a:off x="6234546" y="2265417"/>
            <a:ext cx="6096000" cy="1200329"/>
          </a:xfrm>
          <a:prstGeom prst="rect">
            <a:avLst/>
          </a:prstGeom>
        </p:spPr>
        <p:txBody>
          <a:bodyPr>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="row"&gt;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="col-sm-4"&gt;</a:t>
            </a:r>
            <a:r>
              <a:rPr lang="en-US" dirty="0">
                <a:solidFill>
                  <a:srgbClr val="000000"/>
                </a:solidFill>
                <a:latin typeface="Consolas" panose="020B0609020204030204" pitchFamily="49" charset="0"/>
              </a:rPr>
              <a:t>.col-sm-4</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FF0000"/>
                </a:solidFill>
                <a:latin typeface="Consolas" panose="020B0609020204030204" pitchFamily="49" charset="0"/>
              </a:rPr>
              <a:t> class</a:t>
            </a:r>
            <a:r>
              <a:rPr lang="en-US" dirty="0">
                <a:solidFill>
                  <a:srgbClr val="0000CD"/>
                </a:solidFill>
                <a:latin typeface="Consolas" panose="020B0609020204030204" pitchFamily="49" charset="0"/>
              </a:rPr>
              <a:t>="col-sm-8"&gt;</a:t>
            </a:r>
            <a:r>
              <a:rPr lang="en-US" dirty="0">
                <a:solidFill>
                  <a:srgbClr val="000000"/>
                </a:solidFill>
                <a:latin typeface="Consolas" panose="020B0609020204030204" pitchFamily="49" charset="0"/>
              </a:rPr>
              <a:t>.col-sm-8</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/div</a:t>
            </a:r>
            <a:r>
              <a:rPr lang="en-US" dirty="0">
                <a:solidFill>
                  <a:srgbClr val="0000CD"/>
                </a:solidFill>
                <a:latin typeface="Consolas" panose="020B0609020204030204" pitchFamily="49" charset="0"/>
              </a:rPr>
              <a:t>&gt;</a:t>
            </a:r>
            <a:endParaRPr lang="en-IN" dirty="0"/>
          </a:p>
        </p:txBody>
      </p:sp>
      <p:sp>
        <p:nvSpPr>
          <p:cNvPr id="3" name="Rectangle 2"/>
          <p:cNvSpPr/>
          <p:nvPr/>
        </p:nvSpPr>
        <p:spPr>
          <a:xfrm>
            <a:off x="6071062" y="4153707"/>
            <a:ext cx="6096000" cy="1200329"/>
          </a:xfrm>
          <a:prstGeom prst="rect">
            <a:avLst/>
          </a:prstGeom>
        </p:spPr>
        <p:txBody>
          <a:bodyPr>
            <a:spAutoFit/>
          </a:bodyPr>
          <a:lstStyle/>
          <a:p>
            <a:r>
              <a:rPr lang="en-IN" dirty="0"/>
              <a:t>Place columns inside for each row. </a:t>
            </a:r>
          </a:p>
          <a:p>
            <a:r>
              <a:rPr lang="en-IN" dirty="0"/>
              <a:t>Set each column width using class prefixes:  .col-</a:t>
            </a:r>
            <a:r>
              <a:rPr lang="en-IN" dirty="0" err="1"/>
              <a:t>xs</a:t>
            </a:r>
            <a:r>
              <a:rPr lang="en-IN" dirty="0"/>
              <a:t>-* , .col-</a:t>
            </a:r>
            <a:r>
              <a:rPr lang="en-IN" dirty="0" err="1"/>
              <a:t>sm</a:t>
            </a:r>
            <a:r>
              <a:rPr lang="en-IN" dirty="0"/>
              <a:t>-* , .col-md-*, .col-</a:t>
            </a:r>
            <a:r>
              <a:rPr lang="en-IN" dirty="0" err="1"/>
              <a:t>lg</a:t>
            </a:r>
            <a:r>
              <a:rPr lang="en-IN" dirty="0"/>
              <a:t>-* </a:t>
            </a:r>
          </a:p>
          <a:p>
            <a:endParaRPr lang="en-IN" dirty="0"/>
          </a:p>
        </p:txBody>
      </p:sp>
    </p:spTree>
    <p:extLst>
      <p:ext uri="{BB962C8B-B14F-4D97-AF65-F5344CB8AC3E}">
        <p14:creationId xmlns:p14="http://schemas.microsoft.com/office/powerpoint/2010/main" val="3806656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Picture 4"/>
          <p:cNvPicPr>
            <a:picLocks noChangeAspect="1"/>
          </p:cNvPicPr>
          <p:nvPr/>
        </p:nvPicPr>
        <p:blipFill>
          <a:blip r:embed="rId2"/>
          <a:stretch>
            <a:fillRect/>
          </a:stretch>
        </p:blipFill>
        <p:spPr>
          <a:xfrm>
            <a:off x="1971675" y="2338907"/>
            <a:ext cx="8248650" cy="3609975"/>
          </a:xfrm>
          <a:prstGeom prst="rect">
            <a:avLst/>
          </a:prstGeom>
        </p:spPr>
      </p:pic>
    </p:spTree>
    <p:extLst>
      <p:ext uri="{BB962C8B-B14F-4D97-AF65-F5344CB8AC3E}">
        <p14:creationId xmlns:p14="http://schemas.microsoft.com/office/powerpoint/2010/main" val="2364590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37" y="240145"/>
            <a:ext cx="10515600" cy="1325563"/>
          </a:xfrm>
        </p:spPr>
        <p:txBody>
          <a:bodyPr/>
          <a:lstStyle/>
          <a:p>
            <a:r>
              <a:rPr lang="en-IN" dirty="0" smtClean="0"/>
              <a:t>Example</a:t>
            </a:r>
            <a:endParaRPr lang="en-IN" dirty="0"/>
          </a:p>
        </p:txBody>
      </p:sp>
      <p:sp>
        <p:nvSpPr>
          <p:cNvPr id="3" name="Content Placeholder 2"/>
          <p:cNvSpPr>
            <a:spLocks noGrp="1"/>
          </p:cNvSpPr>
          <p:nvPr>
            <p:ph idx="1"/>
          </p:nvPr>
        </p:nvSpPr>
        <p:spPr>
          <a:xfrm>
            <a:off x="384532" y="2778411"/>
            <a:ext cx="11732654" cy="3208600"/>
          </a:xfrm>
        </p:spPr>
        <p:txBody>
          <a:bodyPr>
            <a:noAutofit/>
          </a:bodyPr>
          <a:lstStyle/>
          <a:p>
            <a:pPr marL="0" indent="0">
              <a:buNone/>
            </a:pPr>
            <a:r>
              <a:rPr lang="en-IN" sz="1200" b="1" dirty="0" smtClean="0"/>
              <a:t>&lt;!-- Stack the columns on mobile by making one full-width and the other half-width --&gt;</a:t>
            </a:r>
          </a:p>
          <a:p>
            <a:pPr marL="0" indent="0">
              <a:buNone/>
            </a:pPr>
            <a:r>
              <a:rPr lang="en-IN" sz="1200" dirty="0" smtClean="0"/>
              <a:t>&lt;div class="row"&gt;</a:t>
            </a:r>
          </a:p>
          <a:p>
            <a:pPr marL="0" indent="0">
              <a:buNone/>
            </a:pPr>
            <a:r>
              <a:rPr lang="en-IN" sz="1200" dirty="0" smtClean="0"/>
              <a:t>  &lt;div class="</a:t>
            </a:r>
            <a:r>
              <a:rPr lang="en-IN" sz="1200" b="1" dirty="0" smtClean="0"/>
              <a:t>col-xs-6 col-md-8</a:t>
            </a:r>
            <a:r>
              <a:rPr lang="en-IN" sz="1200" dirty="0" smtClean="0"/>
              <a:t>"&gt;.col-xs-6 .col-md-8&lt;/div&gt;</a:t>
            </a:r>
          </a:p>
          <a:p>
            <a:pPr marL="0" indent="0">
              <a:buNone/>
            </a:pPr>
            <a:r>
              <a:rPr lang="en-IN" sz="1200" dirty="0" smtClean="0"/>
              <a:t>  &lt;div class</a:t>
            </a:r>
            <a:r>
              <a:rPr lang="en-IN" sz="1200" b="1" dirty="0" smtClean="0"/>
              <a:t>="col-xs-6 col-md-4</a:t>
            </a:r>
            <a:r>
              <a:rPr lang="en-IN" sz="1200" dirty="0" smtClean="0"/>
              <a:t>"&gt;.col-xs-6 .col-md-4&lt;/div&gt;</a:t>
            </a:r>
          </a:p>
          <a:p>
            <a:pPr marL="0" indent="0">
              <a:buNone/>
            </a:pPr>
            <a:r>
              <a:rPr lang="en-IN" sz="1200" dirty="0" smtClean="0"/>
              <a:t>&lt;/div&gt;</a:t>
            </a:r>
          </a:p>
          <a:p>
            <a:pPr marL="0" indent="0">
              <a:buNone/>
            </a:pPr>
            <a:r>
              <a:rPr lang="en-IN" sz="1200" b="1" dirty="0" smtClean="0"/>
              <a:t>&lt;!-- Columns start at 50% wide on mobile and reduced up to 33.3% wide on desktop </a:t>
            </a:r>
            <a:r>
              <a:rPr lang="en-IN" sz="1200" dirty="0" smtClean="0"/>
              <a:t>--&gt;</a:t>
            </a:r>
          </a:p>
          <a:p>
            <a:pPr marL="0" indent="0">
              <a:buNone/>
            </a:pPr>
            <a:r>
              <a:rPr lang="en-IN" sz="1200" dirty="0" smtClean="0"/>
              <a:t>&lt;div class="row"&gt;</a:t>
            </a:r>
          </a:p>
          <a:p>
            <a:pPr marL="0" indent="0">
              <a:buNone/>
            </a:pPr>
            <a:r>
              <a:rPr lang="en-IN" sz="1200" dirty="0" smtClean="0"/>
              <a:t>  &lt;div class="</a:t>
            </a:r>
            <a:r>
              <a:rPr lang="en-IN" sz="1200" b="1" dirty="0" smtClean="0"/>
              <a:t>col-sm-6 col-md-4</a:t>
            </a:r>
            <a:r>
              <a:rPr lang="en-IN" sz="1200" dirty="0" smtClean="0"/>
              <a:t>"&gt;.col-xs-6 .col-md-4&lt;/div&gt;</a:t>
            </a:r>
          </a:p>
          <a:p>
            <a:pPr marL="0" indent="0">
              <a:buNone/>
            </a:pPr>
            <a:r>
              <a:rPr lang="en-IN" sz="1200" dirty="0" smtClean="0"/>
              <a:t>  &lt;div class="</a:t>
            </a:r>
            <a:r>
              <a:rPr lang="en-IN" sz="1200" b="1" dirty="0" smtClean="0"/>
              <a:t>col-sm-6 col-md-4</a:t>
            </a:r>
            <a:r>
              <a:rPr lang="en-IN" sz="1200" dirty="0" smtClean="0"/>
              <a:t>"&gt;.col-xs-6 .col-md-4&lt;/div&gt;</a:t>
            </a:r>
          </a:p>
          <a:p>
            <a:pPr marL="0" indent="0">
              <a:buNone/>
            </a:pPr>
            <a:r>
              <a:rPr lang="en-IN" sz="1200" dirty="0" smtClean="0"/>
              <a:t>  &lt;div class="</a:t>
            </a:r>
            <a:r>
              <a:rPr lang="en-IN" sz="1200" b="1" dirty="0" smtClean="0"/>
              <a:t>col-sm-6 col-md-4</a:t>
            </a:r>
            <a:r>
              <a:rPr lang="en-IN" sz="1200" dirty="0" smtClean="0"/>
              <a:t>"&gt;.col-xs-6 .col-md-4&lt;/div&gt;</a:t>
            </a:r>
          </a:p>
          <a:p>
            <a:pPr marL="0" indent="0">
              <a:buNone/>
            </a:pPr>
            <a:r>
              <a:rPr lang="en-IN" sz="1200" dirty="0" smtClean="0"/>
              <a:t>&lt;/div&gt;</a:t>
            </a:r>
          </a:p>
          <a:p>
            <a:pPr marL="0" indent="0">
              <a:buNone/>
            </a:pPr>
            <a:r>
              <a:rPr lang="en-IN" sz="1200" dirty="0" smtClean="0"/>
              <a:t>&lt;!-- </a:t>
            </a:r>
            <a:r>
              <a:rPr lang="en-IN" sz="1200" b="1" dirty="0" smtClean="0"/>
              <a:t>Columns are always 50% wide, on mobile and desktop </a:t>
            </a:r>
            <a:r>
              <a:rPr lang="en-IN" sz="1200" dirty="0" smtClean="0"/>
              <a:t>--&gt;</a:t>
            </a:r>
          </a:p>
          <a:p>
            <a:pPr marL="0" indent="0">
              <a:buNone/>
            </a:pPr>
            <a:r>
              <a:rPr lang="en-IN" sz="1200" dirty="0" smtClean="0"/>
              <a:t>&lt;div class="row"&gt;</a:t>
            </a:r>
          </a:p>
          <a:p>
            <a:pPr marL="0" indent="0">
              <a:buNone/>
            </a:pPr>
            <a:r>
              <a:rPr lang="en-IN" sz="1200" dirty="0" smtClean="0"/>
              <a:t>  &lt;div class="</a:t>
            </a:r>
            <a:r>
              <a:rPr lang="en-IN" sz="1200" b="1" dirty="0" smtClean="0"/>
              <a:t>col-sm-6"</a:t>
            </a:r>
            <a:r>
              <a:rPr lang="en-IN" sz="1200" dirty="0" smtClean="0"/>
              <a:t>&gt;.col-xs-6&lt;/div&gt;</a:t>
            </a:r>
          </a:p>
          <a:p>
            <a:pPr marL="0" indent="0">
              <a:buNone/>
            </a:pPr>
            <a:r>
              <a:rPr lang="en-IN" sz="1200" dirty="0" smtClean="0"/>
              <a:t>  &lt;div class="</a:t>
            </a:r>
            <a:r>
              <a:rPr lang="en-IN" sz="1200" b="1" dirty="0" smtClean="0"/>
              <a:t>col-sm-6</a:t>
            </a:r>
            <a:r>
              <a:rPr lang="en-IN" sz="1200" dirty="0" smtClean="0"/>
              <a:t>"&gt;.col-xs-6&lt;/div&gt;</a:t>
            </a:r>
          </a:p>
          <a:p>
            <a:pPr marL="0" indent="0">
              <a:buNone/>
            </a:pPr>
            <a:r>
              <a:rPr lang="en-IN" sz="1200" dirty="0" smtClean="0"/>
              <a:t>&lt;/div&gt;</a:t>
            </a:r>
            <a:endParaRPr lang="en-IN" sz="1200" dirty="0"/>
          </a:p>
        </p:txBody>
      </p:sp>
      <p:pic>
        <p:nvPicPr>
          <p:cNvPr id="4" name="Picture 3"/>
          <p:cNvPicPr>
            <a:picLocks noChangeAspect="1"/>
          </p:cNvPicPr>
          <p:nvPr/>
        </p:nvPicPr>
        <p:blipFill>
          <a:blip r:embed="rId2"/>
          <a:stretch>
            <a:fillRect/>
          </a:stretch>
        </p:blipFill>
        <p:spPr>
          <a:xfrm>
            <a:off x="6666271" y="5132175"/>
            <a:ext cx="3679767" cy="1165641"/>
          </a:xfrm>
          <a:prstGeom prst="rect">
            <a:avLst/>
          </a:prstGeom>
        </p:spPr>
      </p:pic>
      <p:sp>
        <p:nvSpPr>
          <p:cNvPr id="5" name="Rectangle 4"/>
          <p:cNvSpPr/>
          <p:nvPr/>
        </p:nvSpPr>
        <p:spPr>
          <a:xfrm>
            <a:off x="6666271" y="3769650"/>
            <a:ext cx="6032806" cy="861774"/>
          </a:xfrm>
          <a:prstGeom prst="rect">
            <a:avLst/>
          </a:prstGeom>
        </p:spPr>
        <p:txBody>
          <a:bodyPr wrap="square">
            <a:spAutoFit/>
          </a:bodyPr>
          <a:lstStyle/>
          <a:p>
            <a:r>
              <a:rPr lang="en-IN" sz="1400" dirty="0" smtClean="0"/>
              <a:t>&lt;!-- </a:t>
            </a:r>
            <a:r>
              <a:rPr lang="en-IN" sz="1400" b="1" dirty="0"/>
              <a:t>Columns are </a:t>
            </a:r>
            <a:r>
              <a:rPr lang="en-IN" sz="1400" b="1" dirty="0" smtClean="0"/>
              <a:t>50</a:t>
            </a:r>
            <a:r>
              <a:rPr lang="en-IN" sz="1400" b="1" dirty="0"/>
              <a:t>% </a:t>
            </a:r>
            <a:r>
              <a:rPr lang="en-IN" sz="1400" b="1" dirty="0" smtClean="0"/>
              <a:t>wide until </a:t>
            </a:r>
            <a:r>
              <a:rPr lang="en-IN" sz="1400" b="1" dirty="0"/>
              <a:t>on </a:t>
            </a:r>
            <a:r>
              <a:rPr lang="en-IN" sz="1400" b="1" dirty="0" smtClean="0"/>
              <a:t>large device </a:t>
            </a:r>
            <a:r>
              <a:rPr lang="en-IN" sz="1400" dirty="0" smtClean="0"/>
              <a:t>--&gt;</a:t>
            </a:r>
            <a:endParaRPr lang="en-IN" sz="1400" dirty="0"/>
          </a:p>
          <a:p>
            <a:r>
              <a:rPr lang="it-IT" dirty="0"/>
              <a:t> &lt;div class="col-md-6 col-lg-4"&gt;.col-xs-6&lt;/div&gt;</a:t>
            </a:r>
          </a:p>
          <a:p>
            <a:r>
              <a:rPr lang="it-IT" dirty="0"/>
              <a:t> </a:t>
            </a:r>
            <a:r>
              <a:rPr lang="it-IT" dirty="0" smtClean="0"/>
              <a:t>&lt;</a:t>
            </a:r>
            <a:r>
              <a:rPr lang="it-IT" dirty="0"/>
              <a:t>div class="col-md-6 col-lg-8"&gt;.col-xs-6&lt;/div&gt;</a:t>
            </a:r>
          </a:p>
        </p:txBody>
      </p:sp>
    </p:spTree>
    <p:extLst>
      <p:ext uri="{BB962C8B-B14F-4D97-AF65-F5344CB8AC3E}">
        <p14:creationId xmlns:p14="http://schemas.microsoft.com/office/powerpoint/2010/main" val="302496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71" y="228796"/>
            <a:ext cx="8610600" cy="1293028"/>
          </a:xfrm>
        </p:spPr>
        <p:txBody>
          <a:bodyPr>
            <a:normAutofit/>
          </a:bodyPr>
          <a:lstStyle/>
          <a:p>
            <a:r>
              <a:rPr lang="en-IN" dirty="0" smtClean="0"/>
              <a:t>Introduction</a:t>
            </a:r>
            <a:endParaRPr lang="en-IN" dirty="0"/>
          </a:p>
        </p:txBody>
      </p:sp>
      <p:sp>
        <p:nvSpPr>
          <p:cNvPr id="3" name="Content Placeholder 2"/>
          <p:cNvSpPr>
            <a:spLocks noGrp="1"/>
          </p:cNvSpPr>
          <p:nvPr>
            <p:ph idx="1"/>
          </p:nvPr>
        </p:nvSpPr>
        <p:spPr>
          <a:xfrm>
            <a:off x="402969" y="1651558"/>
            <a:ext cx="11218224" cy="4533111"/>
          </a:xfrm>
        </p:spPr>
        <p:txBody>
          <a:bodyPr>
            <a:normAutofit/>
          </a:bodyPr>
          <a:lstStyle/>
          <a:p>
            <a:pPr algn="just"/>
            <a:r>
              <a:rPr lang="en-US" dirty="0"/>
              <a:t>Bootstrap is the most popular HTML, CSS and JavaScript framework for developing a </a:t>
            </a:r>
            <a:r>
              <a:rPr lang="en-US" b="1" dirty="0"/>
              <a:t>responsive</a:t>
            </a:r>
            <a:r>
              <a:rPr lang="en-US" dirty="0"/>
              <a:t> and </a:t>
            </a:r>
            <a:r>
              <a:rPr lang="en-US" b="1" dirty="0"/>
              <a:t>mobile friendly website</a:t>
            </a:r>
            <a:r>
              <a:rPr lang="en-US" dirty="0" smtClean="0"/>
              <a:t>.</a:t>
            </a:r>
          </a:p>
          <a:p>
            <a:pPr lvl="1" algn="just"/>
            <a:r>
              <a:rPr lang="en-US" dirty="0"/>
              <a:t>A website is called </a:t>
            </a:r>
            <a:r>
              <a:rPr lang="en-US" b="1" dirty="0"/>
              <a:t>responsive website </a:t>
            </a:r>
            <a:r>
              <a:rPr lang="en-US" dirty="0"/>
              <a:t>which can </a:t>
            </a:r>
            <a:r>
              <a:rPr lang="en-US" b="1" dirty="0"/>
              <a:t>automatically adjust itself to look good on all devices</a:t>
            </a:r>
            <a:r>
              <a:rPr lang="en-US" dirty="0"/>
              <a:t>, from smart phones to desktops etc.</a:t>
            </a:r>
            <a:endParaRPr lang="en-US" dirty="0" smtClean="0"/>
          </a:p>
          <a:p>
            <a:pPr algn="just"/>
            <a:r>
              <a:rPr lang="en-US" dirty="0" smtClean="0"/>
              <a:t>Bootstrap </a:t>
            </a:r>
            <a:r>
              <a:rPr lang="en-US" dirty="0"/>
              <a:t>was developed by </a:t>
            </a:r>
            <a:r>
              <a:rPr lang="en-US" i="1" dirty="0"/>
              <a:t>Mark Otto</a:t>
            </a:r>
            <a:r>
              <a:rPr lang="en-US" dirty="0"/>
              <a:t> and </a:t>
            </a:r>
            <a:r>
              <a:rPr lang="en-US" i="1" dirty="0"/>
              <a:t>Jacob Thornton</a:t>
            </a:r>
            <a:r>
              <a:rPr lang="en-US" dirty="0"/>
              <a:t> at </a:t>
            </a:r>
            <a:r>
              <a:rPr lang="en-US" i="1" dirty="0"/>
              <a:t>Twitter</a:t>
            </a:r>
            <a:r>
              <a:rPr lang="en-US" dirty="0"/>
              <a:t>. It was released as an open source product in August 2011 on GitHub</a:t>
            </a:r>
            <a:r>
              <a:rPr lang="en-US" dirty="0" smtClean="0"/>
              <a:t>.</a:t>
            </a:r>
          </a:p>
          <a:p>
            <a:pPr algn="just"/>
            <a:r>
              <a:rPr lang="en-US" b="1" dirty="0" smtClean="0"/>
              <a:t>Mobile-first </a:t>
            </a:r>
            <a:r>
              <a:rPr lang="en-US" b="1" dirty="0"/>
              <a:t>styles are part of the core framework of Bootstrap</a:t>
            </a:r>
            <a:r>
              <a:rPr lang="en-US" b="1" dirty="0" smtClean="0"/>
              <a:t>. </a:t>
            </a:r>
          </a:p>
          <a:p>
            <a:pPr algn="just"/>
            <a:r>
              <a:rPr lang="en-US" b="1" dirty="0"/>
              <a:t>M</a:t>
            </a:r>
            <a:r>
              <a:rPr lang="en-US" b="1" dirty="0" smtClean="0"/>
              <a:t>obile first indicates </a:t>
            </a:r>
            <a:r>
              <a:rPr lang="en-US" dirty="0" smtClean="0"/>
              <a:t>that the </a:t>
            </a:r>
            <a:r>
              <a:rPr lang="en-US" b="1" dirty="0" smtClean="0"/>
              <a:t>code for Bootstrap now starts by targeting smaller screens like mobile devices</a:t>
            </a:r>
            <a:r>
              <a:rPr lang="en-US" dirty="0" smtClean="0"/>
              <a:t>, tablets, and </a:t>
            </a:r>
            <a:r>
              <a:rPr lang="en-US" b="1" dirty="0" smtClean="0"/>
              <a:t>then “expands” components and grids for larger screens</a:t>
            </a:r>
            <a:r>
              <a:rPr lang="en-US" dirty="0" smtClean="0"/>
              <a:t> such as laptops, desktops.</a:t>
            </a:r>
            <a:endParaRPr lang="en-US" b="1" dirty="0" smtClean="0"/>
          </a:p>
          <a:p>
            <a:pPr algn="just"/>
            <a:endParaRPr lang="en-IN" dirty="0"/>
          </a:p>
        </p:txBody>
      </p:sp>
    </p:spTree>
    <p:extLst>
      <p:ext uri="{BB962C8B-B14F-4D97-AF65-F5344CB8AC3E}">
        <p14:creationId xmlns:p14="http://schemas.microsoft.com/office/powerpoint/2010/main" val="2747318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width </a:t>
            </a:r>
            <a:r>
              <a:rPr lang="en-US" dirty="0" smtClean="0"/>
              <a:t>content</a:t>
            </a:r>
            <a:endParaRPr lang="en-IN" dirty="0"/>
          </a:p>
        </p:txBody>
      </p:sp>
      <p:sp>
        <p:nvSpPr>
          <p:cNvPr id="3" name="Content Placeholder 2"/>
          <p:cNvSpPr>
            <a:spLocks noGrp="1"/>
          </p:cNvSpPr>
          <p:nvPr>
            <p:ph idx="1"/>
          </p:nvPr>
        </p:nvSpPr>
        <p:spPr>
          <a:xfrm>
            <a:off x="529199" y="1801206"/>
            <a:ext cx="11133602" cy="4970276"/>
          </a:xfrm>
        </p:spPr>
        <p:txBody>
          <a:bodyPr>
            <a:normAutofit fontScale="92500" lnSpcReduction="20000"/>
          </a:bodyPr>
          <a:lstStyle/>
          <a:p>
            <a:r>
              <a:rPr lang="en-US" dirty="0" smtClean="0"/>
              <a:t>Use </a:t>
            </a:r>
            <a:r>
              <a:rPr lang="en-US" b="1" dirty="0"/>
              <a:t>col-{breakpoint}-auto </a:t>
            </a:r>
            <a:r>
              <a:rPr lang="en-US" dirty="0"/>
              <a:t>classes to </a:t>
            </a:r>
            <a:r>
              <a:rPr lang="en-US" b="1" dirty="0"/>
              <a:t>size columns based on the natural width of their content</a:t>
            </a:r>
            <a:r>
              <a:rPr lang="en-US" dirty="0" smtClean="0"/>
              <a:t>.</a:t>
            </a:r>
          </a:p>
          <a:p>
            <a:endParaRPr lang="en-US" dirty="0" smtClean="0"/>
          </a:p>
          <a:p>
            <a:pPr marL="0" indent="0">
              <a:buNone/>
            </a:pPr>
            <a:r>
              <a:rPr lang="en-US" dirty="0"/>
              <a:t>&lt;div class="</a:t>
            </a:r>
            <a:r>
              <a:rPr lang="en-US" b="1" dirty="0"/>
              <a:t>container</a:t>
            </a:r>
            <a:r>
              <a:rPr lang="en-US" dirty="0"/>
              <a:t>"&gt;</a:t>
            </a:r>
          </a:p>
          <a:p>
            <a:pPr marL="0" indent="0">
              <a:buNone/>
            </a:pPr>
            <a:r>
              <a:rPr lang="en-US" dirty="0"/>
              <a:t>  &lt;div class="</a:t>
            </a:r>
            <a:r>
              <a:rPr lang="en-US" b="1" dirty="0"/>
              <a:t>row</a:t>
            </a:r>
            <a:r>
              <a:rPr lang="en-US" dirty="0"/>
              <a:t> </a:t>
            </a:r>
            <a:r>
              <a:rPr lang="en-US" dirty="0" smtClean="0"/>
              <a:t>"&gt;</a:t>
            </a:r>
            <a:endParaRPr lang="en-US" dirty="0"/>
          </a:p>
          <a:p>
            <a:pPr marL="0" indent="0">
              <a:buNone/>
            </a:pPr>
            <a:r>
              <a:rPr lang="en-US" dirty="0"/>
              <a:t>    &lt;div class</a:t>
            </a:r>
            <a:r>
              <a:rPr lang="en-US" dirty="0" smtClean="0"/>
              <a:t>=" </a:t>
            </a:r>
            <a:r>
              <a:rPr lang="en-US" b="1" dirty="0"/>
              <a:t>col-lg-2</a:t>
            </a:r>
            <a:r>
              <a:rPr lang="en-US" dirty="0"/>
              <a:t>"&gt;</a:t>
            </a:r>
          </a:p>
          <a:p>
            <a:pPr marL="0" indent="0">
              <a:buNone/>
            </a:pPr>
            <a:r>
              <a:rPr lang="en-US" dirty="0"/>
              <a:t>      1 of 3</a:t>
            </a:r>
          </a:p>
          <a:p>
            <a:pPr marL="0" indent="0">
              <a:buNone/>
            </a:pPr>
            <a:r>
              <a:rPr lang="en-US" dirty="0"/>
              <a:t>    &lt;/div&gt;</a:t>
            </a:r>
          </a:p>
          <a:p>
            <a:pPr marL="0" indent="0">
              <a:buNone/>
            </a:pPr>
            <a:r>
              <a:rPr lang="en-US" dirty="0"/>
              <a:t>    &lt;div class="</a:t>
            </a:r>
            <a:r>
              <a:rPr lang="en-US" b="1" dirty="0"/>
              <a:t>col-md-auto</a:t>
            </a:r>
            <a:r>
              <a:rPr lang="en-US" dirty="0"/>
              <a:t>"&gt;</a:t>
            </a:r>
          </a:p>
          <a:p>
            <a:pPr marL="0" indent="0">
              <a:buNone/>
            </a:pPr>
            <a:r>
              <a:rPr lang="en-US" dirty="0"/>
              <a:t>      Variable width content</a:t>
            </a:r>
          </a:p>
          <a:p>
            <a:pPr marL="0" indent="0">
              <a:buNone/>
            </a:pPr>
            <a:r>
              <a:rPr lang="en-US" dirty="0"/>
              <a:t>    &lt;/div&gt;</a:t>
            </a:r>
          </a:p>
          <a:p>
            <a:pPr marL="0" indent="0">
              <a:buNone/>
            </a:pPr>
            <a:r>
              <a:rPr lang="en-US" dirty="0"/>
              <a:t>    &lt;div class</a:t>
            </a:r>
            <a:r>
              <a:rPr lang="en-US" dirty="0" smtClean="0"/>
              <a:t>="</a:t>
            </a:r>
            <a:r>
              <a:rPr lang="en-US" b="1" dirty="0" smtClean="0"/>
              <a:t> col-lg-2</a:t>
            </a:r>
            <a:r>
              <a:rPr lang="en-US" dirty="0" smtClean="0"/>
              <a:t>"&gt;</a:t>
            </a:r>
            <a:endParaRPr lang="en-US" dirty="0"/>
          </a:p>
          <a:p>
            <a:pPr marL="0" indent="0">
              <a:buNone/>
            </a:pPr>
            <a:r>
              <a:rPr lang="en-US" dirty="0"/>
              <a:t>      3 of 3</a:t>
            </a:r>
          </a:p>
          <a:p>
            <a:pPr marL="0" indent="0">
              <a:buNone/>
            </a:pPr>
            <a:r>
              <a:rPr lang="en-US" dirty="0"/>
              <a:t>    &lt;/div&gt;</a:t>
            </a:r>
          </a:p>
          <a:p>
            <a:pPr marL="0" indent="0">
              <a:buNone/>
            </a:pPr>
            <a:r>
              <a:rPr lang="en-US" dirty="0"/>
              <a:t>  &lt;/div&gt;</a:t>
            </a:r>
            <a:endParaRPr lang="en-IN" dirty="0"/>
          </a:p>
        </p:txBody>
      </p:sp>
      <p:pic>
        <p:nvPicPr>
          <p:cNvPr id="5" name="Picture 4"/>
          <p:cNvPicPr>
            <a:picLocks noChangeAspect="1"/>
          </p:cNvPicPr>
          <p:nvPr/>
        </p:nvPicPr>
        <p:blipFill>
          <a:blip r:embed="rId2"/>
          <a:stretch>
            <a:fillRect/>
          </a:stretch>
        </p:blipFill>
        <p:spPr>
          <a:xfrm>
            <a:off x="6368823" y="3351983"/>
            <a:ext cx="4810125" cy="781050"/>
          </a:xfrm>
          <a:prstGeom prst="rect">
            <a:avLst/>
          </a:prstGeom>
        </p:spPr>
      </p:pic>
    </p:spTree>
    <p:extLst>
      <p:ext uri="{BB962C8B-B14F-4D97-AF65-F5344CB8AC3E}">
        <p14:creationId xmlns:p14="http://schemas.microsoft.com/office/powerpoint/2010/main" val="4098946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Column </a:t>
            </a:r>
            <a:r>
              <a:rPr lang="en-US" dirty="0" smtClean="0"/>
              <a:t>breaks</a:t>
            </a:r>
            <a:endParaRPr lang="en-IN" dirty="0"/>
          </a:p>
        </p:txBody>
      </p:sp>
      <p:sp>
        <p:nvSpPr>
          <p:cNvPr id="3" name="Content Placeholder 2"/>
          <p:cNvSpPr>
            <a:spLocks noGrp="1"/>
          </p:cNvSpPr>
          <p:nvPr>
            <p:ph idx="1"/>
          </p:nvPr>
        </p:nvSpPr>
        <p:spPr>
          <a:xfrm>
            <a:off x="320281" y="1715956"/>
            <a:ext cx="11732654" cy="5328740"/>
          </a:xfrm>
        </p:spPr>
        <p:txBody>
          <a:bodyPr>
            <a:normAutofit lnSpcReduction="10000"/>
          </a:bodyPr>
          <a:lstStyle/>
          <a:p>
            <a:r>
              <a:rPr lang="en-US" b="1" dirty="0" smtClean="0"/>
              <a:t>Breaking </a:t>
            </a:r>
            <a:r>
              <a:rPr lang="en-US" b="1" dirty="0"/>
              <a:t>columns to a new line </a:t>
            </a:r>
            <a:r>
              <a:rPr lang="en-US" dirty="0"/>
              <a:t>in flexbox requires a small hack: </a:t>
            </a:r>
            <a:r>
              <a:rPr lang="en-US" b="1" dirty="0" smtClean="0"/>
              <a:t>add </a:t>
            </a:r>
            <a:r>
              <a:rPr lang="en-US" b="1" dirty="0"/>
              <a:t>an element with width: </a:t>
            </a:r>
            <a:r>
              <a:rPr lang="en-US" b="1" dirty="0" smtClean="0"/>
              <a:t>100</a:t>
            </a:r>
            <a:r>
              <a:rPr lang="en-US" b="1" dirty="0"/>
              <a:t>% </a:t>
            </a:r>
            <a:r>
              <a:rPr lang="en-US" dirty="0"/>
              <a:t>wherever you want to wrap your columns to a new line. </a:t>
            </a:r>
            <a:endParaRPr lang="en-US" dirty="0" smtClean="0"/>
          </a:p>
          <a:p>
            <a:pPr marL="0" indent="0">
              <a:buNone/>
            </a:pPr>
            <a:r>
              <a:rPr lang="en-IN" dirty="0" smtClean="0"/>
              <a:t>&lt;</a:t>
            </a:r>
            <a:r>
              <a:rPr lang="en-IN" dirty="0"/>
              <a:t>div class="container"&gt;</a:t>
            </a:r>
          </a:p>
          <a:p>
            <a:pPr marL="0" indent="0">
              <a:buNone/>
            </a:pPr>
            <a:r>
              <a:rPr lang="en-IN" dirty="0"/>
              <a:t>  &lt;div class="row"&gt;</a:t>
            </a:r>
          </a:p>
          <a:p>
            <a:pPr marL="0" indent="0">
              <a:buNone/>
            </a:pPr>
            <a:r>
              <a:rPr lang="en-IN" dirty="0"/>
              <a:t>    &lt;div class</a:t>
            </a:r>
            <a:r>
              <a:rPr lang="en-IN" dirty="0" smtClean="0"/>
              <a:t>="col-sm-3</a:t>
            </a:r>
            <a:r>
              <a:rPr lang="en-IN" dirty="0"/>
              <a:t>"&gt;.col-6 .col-sm-3&lt;/div&gt;</a:t>
            </a:r>
          </a:p>
          <a:p>
            <a:pPr marL="0" indent="0">
              <a:buNone/>
            </a:pPr>
            <a:r>
              <a:rPr lang="en-IN" dirty="0"/>
              <a:t>    &lt;div class</a:t>
            </a:r>
            <a:r>
              <a:rPr lang="en-IN" dirty="0" smtClean="0"/>
              <a:t>="col-sm-3</a:t>
            </a:r>
            <a:r>
              <a:rPr lang="en-IN" dirty="0"/>
              <a:t>"&gt;.col-6 .col-sm-3&lt;/div&gt;</a:t>
            </a:r>
          </a:p>
          <a:p>
            <a:pPr marL="0" indent="0">
              <a:buNone/>
            </a:pPr>
            <a:endParaRPr lang="en-IN" dirty="0"/>
          </a:p>
          <a:p>
            <a:pPr marL="0" indent="0">
              <a:buNone/>
            </a:pPr>
            <a:r>
              <a:rPr lang="en-IN" dirty="0"/>
              <a:t>    &lt;!-- Force next columns to break to new line --&gt;</a:t>
            </a:r>
          </a:p>
          <a:p>
            <a:pPr marL="0" indent="0">
              <a:buNone/>
            </a:pPr>
            <a:r>
              <a:rPr lang="en-IN" b="1" dirty="0"/>
              <a:t>    &lt;div class="w-100"&gt;&lt;/div&gt;</a:t>
            </a:r>
          </a:p>
          <a:p>
            <a:pPr marL="0" indent="0">
              <a:buNone/>
            </a:pPr>
            <a:endParaRPr lang="en-IN" dirty="0"/>
          </a:p>
          <a:p>
            <a:pPr marL="0" indent="0">
              <a:buNone/>
            </a:pPr>
            <a:r>
              <a:rPr lang="en-IN" dirty="0"/>
              <a:t>    &lt;div class</a:t>
            </a:r>
            <a:r>
              <a:rPr lang="en-IN" dirty="0" smtClean="0"/>
              <a:t>="col-sm-3</a:t>
            </a:r>
            <a:r>
              <a:rPr lang="en-IN" dirty="0"/>
              <a:t>"&gt;.col-6 .col-sm-3&lt;/div&gt;</a:t>
            </a:r>
          </a:p>
          <a:p>
            <a:pPr marL="0" indent="0">
              <a:buNone/>
            </a:pPr>
            <a:r>
              <a:rPr lang="en-IN" dirty="0"/>
              <a:t>    &lt;div class</a:t>
            </a:r>
            <a:r>
              <a:rPr lang="en-IN" dirty="0" smtClean="0"/>
              <a:t>="col-sm-3</a:t>
            </a:r>
            <a:r>
              <a:rPr lang="en-IN" dirty="0"/>
              <a:t>"&gt;.col-6 .col-sm-3&lt;/div&gt;</a:t>
            </a:r>
          </a:p>
          <a:p>
            <a:pPr marL="0" indent="0">
              <a:buNone/>
            </a:pPr>
            <a:r>
              <a:rPr lang="en-IN" dirty="0"/>
              <a:t>  &lt;/div&gt;</a:t>
            </a:r>
          </a:p>
          <a:p>
            <a:pPr marL="0" indent="0">
              <a:buNone/>
            </a:pPr>
            <a:r>
              <a:rPr lang="en-IN" dirty="0"/>
              <a:t>&lt;/div&gt;</a:t>
            </a:r>
          </a:p>
        </p:txBody>
      </p:sp>
    </p:spTree>
    <p:extLst>
      <p:ext uri="{BB962C8B-B14F-4D97-AF65-F5344CB8AC3E}">
        <p14:creationId xmlns:p14="http://schemas.microsoft.com/office/powerpoint/2010/main" val="2745448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Alignment of Grid Columns</a:t>
            </a:r>
          </a:p>
        </p:txBody>
      </p:sp>
      <p:sp>
        <p:nvSpPr>
          <p:cNvPr id="6" name="Rectangle 5"/>
          <p:cNvSpPr/>
          <p:nvPr/>
        </p:nvSpPr>
        <p:spPr>
          <a:xfrm>
            <a:off x="475129" y="2151547"/>
            <a:ext cx="10390093" cy="1477328"/>
          </a:xfrm>
          <a:prstGeom prst="rect">
            <a:avLst/>
          </a:prstGeom>
        </p:spPr>
        <p:txBody>
          <a:bodyPr wrap="square">
            <a:spAutoFit/>
          </a:bodyPr>
          <a:lstStyle/>
          <a:p>
            <a:r>
              <a:rPr lang="en-US" b="1" dirty="0"/>
              <a:t>Vertical Alignment of Grid Columns</a:t>
            </a:r>
          </a:p>
          <a:p>
            <a:endParaRPr lang="en-US" dirty="0" smtClean="0"/>
          </a:p>
          <a:p>
            <a:r>
              <a:rPr lang="en-US" dirty="0" smtClean="0"/>
              <a:t>You </a:t>
            </a:r>
            <a:r>
              <a:rPr lang="en-US" dirty="0"/>
              <a:t>can use the classes .align-items-start, .align-items-center, and .align-items-end to align the grid columns vertically at the top, middle and bottom of a container, respectively</a:t>
            </a:r>
            <a:r>
              <a:rPr lang="en-US" dirty="0" smtClean="0"/>
              <a:t>.</a:t>
            </a:r>
          </a:p>
          <a:p>
            <a:endParaRPr lang="en-IN" dirty="0"/>
          </a:p>
        </p:txBody>
      </p:sp>
      <p:sp>
        <p:nvSpPr>
          <p:cNvPr id="7" name="Rectangle 6"/>
          <p:cNvSpPr/>
          <p:nvPr/>
        </p:nvSpPr>
        <p:spPr>
          <a:xfrm>
            <a:off x="475129" y="3662903"/>
            <a:ext cx="10390093" cy="1477328"/>
          </a:xfrm>
          <a:prstGeom prst="rect">
            <a:avLst/>
          </a:prstGeom>
        </p:spPr>
        <p:txBody>
          <a:bodyPr wrap="square">
            <a:spAutoFit/>
          </a:bodyPr>
          <a:lstStyle/>
          <a:p>
            <a:pPr fontAlgn="base"/>
            <a:r>
              <a:rPr lang="en-US" b="1" dirty="0"/>
              <a:t>Horizontal Alignment of Grid Columns</a:t>
            </a:r>
          </a:p>
          <a:p>
            <a:endParaRPr lang="en-US" dirty="0" smtClean="0"/>
          </a:p>
          <a:p>
            <a:r>
              <a:rPr lang="en-US" dirty="0"/>
              <a:t>You can use the classes .justify-content-start, .justify-content-center, and .justify-content-end to align the grid columns horizontally at the left, center and right of a container, respectively.</a:t>
            </a:r>
            <a:endParaRPr lang="en-IN" dirty="0"/>
          </a:p>
          <a:p>
            <a:endParaRPr lang="en-IN" dirty="0"/>
          </a:p>
        </p:txBody>
      </p:sp>
    </p:spTree>
    <p:extLst>
      <p:ext uri="{BB962C8B-B14F-4D97-AF65-F5344CB8AC3E}">
        <p14:creationId xmlns:p14="http://schemas.microsoft.com/office/powerpoint/2010/main" val="4172004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Grid - Offsetting </a:t>
            </a:r>
            <a:r>
              <a:rPr lang="en-IN" dirty="0"/>
              <a:t>columns</a:t>
            </a:r>
          </a:p>
        </p:txBody>
      </p:sp>
      <p:sp>
        <p:nvSpPr>
          <p:cNvPr id="3" name="Content Placeholder 2"/>
          <p:cNvSpPr>
            <a:spLocks noGrp="1"/>
          </p:cNvSpPr>
          <p:nvPr>
            <p:ph idx="1"/>
          </p:nvPr>
        </p:nvSpPr>
        <p:spPr/>
        <p:txBody>
          <a:bodyPr/>
          <a:lstStyle/>
          <a:p>
            <a:r>
              <a:rPr lang="en-IN" dirty="0"/>
              <a:t>Offset classes</a:t>
            </a:r>
            <a:endParaRPr lang="en-US" dirty="0"/>
          </a:p>
          <a:p>
            <a:pPr lvl="1"/>
            <a:r>
              <a:rPr lang="en-US" dirty="0" smtClean="0"/>
              <a:t>Offsets </a:t>
            </a:r>
            <a:r>
              <a:rPr lang="en-US" dirty="0"/>
              <a:t>are a useful feature for more specialized layouts. </a:t>
            </a:r>
            <a:endParaRPr lang="en-US" dirty="0" smtClean="0"/>
          </a:p>
          <a:p>
            <a:pPr lvl="1"/>
            <a:r>
              <a:rPr lang="en-US" dirty="0" smtClean="0"/>
              <a:t>They </a:t>
            </a:r>
            <a:r>
              <a:rPr lang="en-US" dirty="0"/>
              <a:t>can be used to push columns over for more </a:t>
            </a:r>
            <a:r>
              <a:rPr lang="en-US" dirty="0" smtClean="0"/>
              <a:t>spacing.</a:t>
            </a:r>
          </a:p>
          <a:p>
            <a:pPr lvl="1"/>
            <a:r>
              <a:rPr lang="en-US" altLang="en-US" dirty="0">
                <a:solidFill>
                  <a:srgbClr val="212529"/>
                </a:solidFill>
                <a:latin typeface="-apple-system"/>
              </a:rPr>
              <a:t>Move columns to the right using </a:t>
            </a:r>
            <a:r>
              <a:rPr lang="en-US" altLang="en-US" sz="1100" dirty="0">
                <a:solidFill>
                  <a:srgbClr val="E83E8C"/>
                </a:solidFill>
                <a:latin typeface="SFMono-Regular"/>
              </a:rPr>
              <a:t>.</a:t>
            </a:r>
            <a:r>
              <a:rPr lang="en-US" altLang="en-US" sz="1100" dirty="0" smtClean="0">
                <a:solidFill>
                  <a:srgbClr val="E83E8C"/>
                </a:solidFill>
                <a:latin typeface="SFMono-Regular"/>
              </a:rPr>
              <a:t>offset-*-*</a:t>
            </a:r>
            <a:r>
              <a:rPr lang="en-US" altLang="en-US" dirty="0">
                <a:solidFill>
                  <a:srgbClr val="212529"/>
                </a:solidFill>
                <a:latin typeface="-apple-system"/>
              </a:rPr>
              <a:t> classes. </a:t>
            </a:r>
            <a:endParaRPr lang="en-US" altLang="en-US" dirty="0" smtClean="0">
              <a:solidFill>
                <a:srgbClr val="212529"/>
              </a:solidFill>
              <a:latin typeface="-apple-system"/>
            </a:endParaRPr>
          </a:p>
          <a:p>
            <a:pPr lvl="1"/>
            <a:r>
              <a:rPr lang="en-US" altLang="en-US" dirty="0" smtClean="0">
                <a:solidFill>
                  <a:srgbClr val="212529"/>
                </a:solidFill>
                <a:latin typeface="-apple-system"/>
              </a:rPr>
              <a:t>These </a:t>
            </a:r>
            <a:r>
              <a:rPr lang="en-US" altLang="en-US" dirty="0">
                <a:solidFill>
                  <a:srgbClr val="212529"/>
                </a:solidFill>
                <a:latin typeface="-apple-system"/>
              </a:rPr>
              <a:t>classes increase the left margin of a column by </a:t>
            </a:r>
            <a:r>
              <a:rPr lang="en-US" altLang="en-US" sz="1100" dirty="0">
                <a:solidFill>
                  <a:srgbClr val="E83E8C"/>
                </a:solidFill>
                <a:latin typeface="SFMono-Regular"/>
              </a:rPr>
              <a:t>*</a:t>
            </a:r>
            <a:r>
              <a:rPr lang="en-US" altLang="en-US" dirty="0">
                <a:solidFill>
                  <a:srgbClr val="212529"/>
                </a:solidFill>
                <a:latin typeface="-apple-system"/>
              </a:rPr>
              <a:t> columns. </a:t>
            </a:r>
            <a:endParaRPr lang="en-US" altLang="en-US" dirty="0" smtClean="0">
              <a:solidFill>
                <a:srgbClr val="212529"/>
              </a:solidFill>
              <a:latin typeface="-apple-system"/>
            </a:endParaRPr>
          </a:p>
          <a:p>
            <a:pPr lvl="1"/>
            <a:r>
              <a:rPr lang="en-US" altLang="en-US" dirty="0" smtClean="0">
                <a:solidFill>
                  <a:srgbClr val="212529"/>
                </a:solidFill>
                <a:latin typeface="-apple-system"/>
              </a:rPr>
              <a:t>For </a:t>
            </a:r>
            <a:r>
              <a:rPr lang="en-US" altLang="en-US" dirty="0">
                <a:solidFill>
                  <a:srgbClr val="212529"/>
                </a:solidFill>
                <a:latin typeface="-apple-system"/>
              </a:rPr>
              <a:t>example, </a:t>
            </a:r>
            <a:r>
              <a:rPr lang="en-US" altLang="en-US" sz="1100" dirty="0">
                <a:solidFill>
                  <a:srgbClr val="E83E8C"/>
                </a:solidFill>
                <a:latin typeface="SFMono-Regular"/>
              </a:rPr>
              <a:t>.offset-md-4</a:t>
            </a:r>
            <a:r>
              <a:rPr lang="en-US" altLang="en-US" dirty="0">
                <a:solidFill>
                  <a:srgbClr val="212529"/>
                </a:solidFill>
                <a:latin typeface="-apple-system"/>
              </a:rPr>
              <a:t> moves </a:t>
            </a:r>
            <a:r>
              <a:rPr lang="en-US" altLang="en-US" sz="1100" dirty="0">
                <a:solidFill>
                  <a:srgbClr val="E83E8C"/>
                </a:solidFill>
                <a:latin typeface="SFMono-Regular"/>
              </a:rPr>
              <a:t>.col-md-4</a:t>
            </a:r>
            <a:r>
              <a:rPr lang="en-US" altLang="en-US" dirty="0">
                <a:solidFill>
                  <a:srgbClr val="212529"/>
                </a:solidFill>
                <a:latin typeface="-apple-system"/>
              </a:rPr>
              <a:t> over four columns</a:t>
            </a:r>
            <a:r>
              <a:rPr lang="en-US" altLang="en-US" dirty="0" smtClean="0">
                <a:solidFill>
                  <a:srgbClr val="212529"/>
                </a:solidFill>
                <a:latin typeface="-apple-system"/>
              </a:rPr>
              <a:t>.</a:t>
            </a:r>
          </a:p>
          <a:p>
            <a:pPr lvl="1"/>
            <a:endParaRPr lang="en-US" altLang="en-US" dirty="0">
              <a:solidFill>
                <a:srgbClr val="212529"/>
              </a:solidFill>
              <a:latin typeface="-apple-system"/>
            </a:endParaRPr>
          </a:p>
          <a:p>
            <a:pPr lvl="1"/>
            <a:endParaRPr lang="en-US" dirty="0" smtClean="0"/>
          </a:p>
          <a:p>
            <a:pPr lvl="1"/>
            <a:endParaRPr lang="en-US" dirty="0" smtClean="0"/>
          </a:p>
          <a:p>
            <a:endParaRPr lang="en-IN" dirty="0"/>
          </a:p>
        </p:txBody>
      </p:sp>
      <p:sp>
        <p:nvSpPr>
          <p:cNvPr id="5"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3690304" y="4873858"/>
            <a:ext cx="5704687"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smtClean="0">
                <a:ln>
                  <a:noFill/>
                </a:ln>
                <a:solidFill>
                  <a:srgbClr val="2F6F9F"/>
                </a:solidFill>
                <a:effectLst/>
                <a:latin typeface="SFMono-Regular"/>
              </a:rPr>
              <a:t>&lt;div</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4F9FCF"/>
                </a:solidFill>
                <a:effectLst/>
                <a:latin typeface="SFMono-Regular"/>
              </a:rPr>
              <a:t>class=</a:t>
            </a:r>
            <a:r>
              <a:rPr kumimoji="0" lang="en-US" altLang="en-US" sz="1000" b="0" i="0" u="none" strike="noStrike" cap="none" normalizeH="0" baseline="0" dirty="0" smtClean="0">
                <a:ln>
                  <a:noFill/>
                </a:ln>
                <a:solidFill>
                  <a:srgbClr val="D44950"/>
                </a:solidFill>
                <a:effectLst/>
                <a:latin typeface="SFMono-Regular"/>
              </a:rPr>
              <a:t>"row"</a:t>
            </a:r>
            <a:r>
              <a:rPr kumimoji="0" lang="en-US" altLang="en-US" sz="1000" b="0" i="0" u="none" strike="noStrike" cap="none" normalizeH="0" baseline="0" dirty="0" smtClean="0">
                <a:ln>
                  <a:noFill/>
                </a:ln>
                <a:solidFill>
                  <a:srgbClr val="2F6F9F"/>
                </a:solidFill>
                <a:effectLst/>
                <a:latin typeface="SFMono-Regular"/>
              </a:rPr>
              <a:t>&gt;</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2F6F9F"/>
                </a:solidFill>
                <a:effectLst/>
                <a:latin typeface="SFMono-Regular"/>
              </a:rPr>
              <a:t>&lt;div</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4F9FCF"/>
                </a:solidFill>
                <a:effectLst/>
                <a:latin typeface="SFMono-Regular"/>
              </a:rPr>
              <a:t>class=</a:t>
            </a:r>
            <a:r>
              <a:rPr kumimoji="0" lang="en-US" altLang="en-US" sz="1000" b="0" i="0" u="none" strike="noStrike" cap="none" normalizeH="0" baseline="0" dirty="0" smtClean="0">
                <a:ln>
                  <a:noFill/>
                </a:ln>
                <a:solidFill>
                  <a:srgbClr val="D44950"/>
                </a:solidFill>
                <a:effectLst/>
                <a:latin typeface="SFMono-Regular"/>
              </a:rPr>
              <a:t>"col-md-4"</a:t>
            </a:r>
            <a:r>
              <a:rPr kumimoji="0" lang="en-US" altLang="en-US" sz="1000" b="0" i="0" u="none" strike="noStrike" cap="none" normalizeH="0" baseline="0" dirty="0" smtClean="0">
                <a:ln>
                  <a:noFill/>
                </a:ln>
                <a:solidFill>
                  <a:srgbClr val="2F6F9F"/>
                </a:solidFill>
                <a:effectLst/>
                <a:latin typeface="SFMono-Regular"/>
              </a:rPr>
              <a:t>&gt;</a:t>
            </a:r>
            <a:r>
              <a:rPr kumimoji="0" lang="en-US" altLang="en-US" sz="1000" b="0" i="0" u="none" strike="noStrike" cap="none" normalizeH="0" baseline="0" dirty="0" smtClean="0">
                <a:ln>
                  <a:noFill/>
                </a:ln>
                <a:solidFill>
                  <a:srgbClr val="212529"/>
                </a:solidFill>
                <a:effectLst/>
                <a:latin typeface="SFMono-Regular"/>
              </a:rPr>
              <a:t>.col-md-4</a:t>
            </a:r>
            <a:r>
              <a:rPr kumimoji="0" lang="en-US" altLang="en-US" sz="1000" b="0" i="0" u="none" strike="noStrike" cap="none" normalizeH="0" baseline="0" dirty="0" smtClean="0">
                <a:ln>
                  <a:noFill/>
                </a:ln>
                <a:solidFill>
                  <a:srgbClr val="2F6F9F"/>
                </a:solidFill>
                <a:effectLst/>
                <a:latin typeface="SFMono-Regular"/>
              </a:rPr>
              <a:t>&lt;/div&gt;</a:t>
            </a:r>
            <a:r>
              <a:rPr kumimoji="0" lang="en-US" altLang="en-US" sz="1000" b="0" i="0" u="none" strike="noStrike" cap="none" normalizeH="0" baseline="0" dirty="0" smtClean="0">
                <a:ln>
                  <a:noFill/>
                </a:ln>
                <a:solidFill>
                  <a:srgbClr val="212529"/>
                </a:solidFill>
                <a:effectLst/>
                <a:latin typeface="SFMono-Regular"/>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smtClean="0">
                <a:ln>
                  <a:noFill/>
                </a:ln>
                <a:solidFill>
                  <a:srgbClr val="2F6F9F"/>
                </a:solidFill>
                <a:effectLst/>
                <a:latin typeface="SFMono-Regular"/>
              </a:rPr>
              <a:t>&lt;div</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4F9FCF"/>
                </a:solidFill>
                <a:effectLst/>
                <a:latin typeface="SFMono-Regular"/>
              </a:rPr>
              <a:t>class=</a:t>
            </a:r>
            <a:r>
              <a:rPr kumimoji="0" lang="en-US" altLang="en-US" sz="1000" b="0" i="0" u="none" strike="noStrike" cap="none" normalizeH="0" baseline="0" dirty="0" smtClean="0">
                <a:ln>
                  <a:noFill/>
                </a:ln>
                <a:solidFill>
                  <a:srgbClr val="D44950"/>
                </a:solidFill>
                <a:effectLst/>
                <a:latin typeface="SFMono-Regular"/>
              </a:rPr>
              <a:t>"col-md-4 offset-md-4"</a:t>
            </a:r>
            <a:r>
              <a:rPr kumimoji="0" lang="en-US" altLang="en-US" sz="1000" b="0" i="0" u="none" strike="noStrike" cap="none" normalizeH="0" baseline="0" dirty="0" smtClean="0">
                <a:ln>
                  <a:noFill/>
                </a:ln>
                <a:solidFill>
                  <a:srgbClr val="2F6F9F"/>
                </a:solidFill>
                <a:effectLst/>
                <a:latin typeface="SFMono-Regular"/>
              </a:rPr>
              <a:t>&gt;</a:t>
            </a:r>
            <a:r>
              <a:rPr kumimoji="0" lang="en-US" altLang="en-US" sz="1000" b="0" i="0" u="none" strike="noStrike" cap="none" normalizeH="0" baseline="0" dirty="0" smtClean="0">
                <a:ln>
                  <a:noFill/>
                </a:ln>
                <a:solidFill>
                  <a:srgbClr val="212529"/>
                </a:solidFill>
                <a:effectLst/>
                <a:latin typeface="SFMono-Regular"/>
              </a:rPr>
              <a:t>.col-md-4 .offset-md-4</a:t>
            </a:r>
            <a:r>
              <a:rPr kumimoji="0" lang="en-US" altLang="en-US" sz="1000" b="0" i="0" u="none" strike="noStrike" cap="none" normalizeH="0" baseline="0" dirty="0" smtClean="0">
                <a:ln>
                  <a:noFill/>
                </a:ln>
                <a:solidFill>
                  <a:srgbClr val="2F6F9F"/>
                </a:solidFill>
                <a:effectLst/>
                <a:latin typeface="SFMono-Regular"/>
              </a:rPr>
              <a:t>&lt;/div&gt;</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2F6F9F"/>
                </a:solidFill>
                <a:effectLst/>
                <a:latin typeface="SFMono-Regular"/>
              </a:rPr>
              <a:t>&lt;/div&gt;</a:t>
            </a:r>
            <a:r>
              <a:rPr kumimoji="0" lang="en-US" altLang="en-US" sz="1000" b="0" i="0" u="none" strike="noStrike" cap="none" normalizeH="0" baseline="0" dirty="0" smtClean="0">
                <a:ln>
                  <a:noFill/>
                </a:ln>
                <a:solidFill>
                  <a:srgbClr val="212529"/>
                </a:solidFill>
                <a:effectLst/>
                <a:latin typeface="SFMono-Regular"/>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smtClean="0">
                <a:ln>
                  <a:noFill/>
                </a:ln>
                <a:solidFill>
                  <a:srgbClr val="2F6F9F"/>
                </a:solidFill>
                <a:effectLst/>
                <a:latin typeface="SFMono-Regular"/>
              </a:rPr>
              <a:t>&lt;div</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4F9FCF"/>
                </a:solidFill>
                <a:effectLst/>
                <a:latin typeface="SFMono-Regular"/>
              </a:rPr>
              <a:t>class=</a:t>
            </a:r>
            <a:r>
              <a:rPr kumimoji="0" lang="en-US" altLang="en-US" sz="1000" b="0" i="0" u="none" strike="noStrike" cap="none" normalizeH="0" baseline="0" dirty="0" smtClean="0">
                <a:ln>
                  <a:noFill/>
                </a:ln>
                <a:solidFill>
                  <a:srgbClr val="D44950"/>
                </a:solidFill>
                <a:effectLst/>
                <a:latin typeface="SFMono-Regular"/>
              </a:rPr>
              <a:t>"row"</a:t>
            </a:r>
            <a:r>
              <a:rPr kumimoji="0" lang="en-US" altLang="en-US" sz="1000" b="0" i="0" u="none" strike="noStrike" cap="none" normalizeH="0" baseline="0" dirty="0" smtClean="0">
                <a:ln>
                  <a:noFill/>
                </a:ln>
                <a:solidFill>
                  <a:srgbClr val="2F6F9F"/>
                </a:solidFill>
                <a:effectLst/>
                <a:latin typeface="SFMono-Regular"/>
              </a:rPr>
              <a:t>&gt;</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2F6F9F"/>
                </a:solidFill>
                <a:effectLst/>
                <a:latin typeface="SFMono-Regular"/>
              </a:rPr>
              <a:t>&lt;div</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4F9FCF"/>
                </a:solidFill>
                <a:effectLst/>
                <a:latin typeface="SFMono-Regular"/>
              </a:rPr>
              <a:t>class=</a:t>
            </a:r>
            <a:r>
              <a:rPr kumimoji="0" lang="en-US" altLang="en-US" sz="1000" b="0" i="0" u="none" strike="noStrike" cap="none" normalizeH="0" baseline="0" dirty="0" smtClean="0">
                <a:ln>
                  <a:noFill/>
                </a:ln>
                <a:solidFill>
                  <a:srgbClr val="D44950"/>
                </a:solidFill>
                <a:effectLst/>
                <a:latin typeface="SFMono-Regular"/>
              </a:rPr>
              <a:t>"col-md-3 offset-md-3"</a:t>
            </a:r>
            <a:r>
              <a:rPr kumimoji="0" lang="en-US" altLang="en-US" sz="1000" b="0" i="0" u="none" strike="noStrike" cap="none" normalizeH="0" baseline="0" dirty="0" smtClean="0">
                <a:ln>
                  <a:noFill/>
                </a:ln>
                <a:solidFill>
                  <a:srgbClr val="2F6F9F"/>
                </a:solidFill>
                <a:effectLst/>
                <a:latin typeface="SFMono-Regular"/>
              </a:rPr>
              <a:t>&gt;</a:t>
            </a:r>
            <a:r>
              <a:rPr kumimoji="0" lang="en-US" altLang="en-US" sz="1000" b="0" i="0" u="none" strike="noStrike" cap="none" normalizeH="0" baseline="0" dirty="0" smtClean="0">
                <a:ln>
                  <a:noFill/>
                </a:ln>
                <a:solidFill>
                  <a:srgbClr val="212529"/>
                </a:solidFill>
                <a:effectLst/>
                <a:latin typeface="SFMono-Regular"/>
              </a:rPr>
              <a:t>.col-md-3 .offset-md-3</a:t>
            </a:r>
            <a:r>
              <a:rPr kumimoji="0" lang="en-US" altLang="en-US" sz="1000" b="0" i="0" u="none" strike="noStrike" cap="none" normalizeH="0" baseline="0" dirty="0" smtClean="0">
                <a:ln>
                  <a:noFill/>
                </a:ln>
                <a:solidFill>
                  <a:srgbClr val="2F6F9F"/>
                </a:solidFill>
                <a:effectLst/>
                <a:latin typeface="SFMono-Regular"/>
              </a:rPr>
              <a:t>&lt;/div&gt;</a:t>
            </a:r>
            <a:r>
              <a:rPr kumimoji="0" lang="en-US" altLang="en-US" sz="1000" b="0" i="0" u="none" strike="noStrike" cap="none" normalizeH="0" baseline="0" dirty="0" smtClean="0">
                <a:ln>
                  <a:noFill/>
                </a:ln>
                <a:solidFill>
                  <a:srgbClr val="212529"/>
                </a:solidFill>
                <a:effectLst/>
                <a:latin typeface="SFMono-Regular"/>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smtClean="0">
                <a:ln>
                  <a:noFill/>
                </a:ln>
                <a:solidFill>
                  <a:srgbClr val="2F6F9F"/>
                </a:solidFill>
                <a:effectLst/>
                <a:latin typeface="SFMono-Regular"/>
              </a:rPr>
              <a:t>&lt;div</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4F9FCF"/>
                </a:solidFill>
                <a:effectLst/>
                <a:latin typeface="SFMono-Regular"/>
              </a:rPr>
              <a:t>class=</a:t>
            </a:r>
            <a:r>
              <a:rPr kumimoji="0" lang="en-US" altLang="en-US" sz="1000" b="0" i="0" u="none" strike="noStrike" cap="none" normalizeH="0" baseline="0" dirty="0" smtClean="0">
                <a:ln>
                  <a:noFill/>
                </a:ln>
                <a:solidFill>
                  <a:srgbClr val="D44950"/>
                </a:solidFill>
                <a:effectLst/>
                <a:latin typeface="SFMono-Regular"/>
              </a:rPr>
              <a:t>"col-md-3 offset-md-3"</a:t>
            </a:r>
            <a:r>
              <a:rPr kumimoji="0" lang="en-US" altLang="en-US" sz="1000" b="0" i="0" u="none" strike="noStrike" cap="none" normalizeH="0" baseline="0" dirty="0" smtClean="0">
                <a:ln>
                  <a:noFill/>
                </a:ln>
                <a:solidFill>
                  <a:srgbClr val="2F6F9F"/>
                </a:solidFill>
                <a:effectLst/>
                <a:latin typeface="SFMono-Regular"/>
              </a:rPr>
              <a:t>&gt;</a:t>
            </a:r>
            <a:r>
              <a:rPr kumimoji="0" lang="en-US" altLang="en-US" sz="1000" b="0" i="0" u="none" strike="noStrike" cap="none" normalizeH="0" baseline="0" dirty="0" smtClean="0">
                <a:ln>
                  <a:noFill/>
                </a:ln>
                <a:solidFill>
                  <a:srgbClr val="212529"/>
                </a:solidFill>
                <a:effectLst/>
                <a:latin typeface="SFMono-Regular"/>
              </a:rPr>
              <a:t>.col-md-3 .offset-md-3</a:t>
            </a:r>
            <a:r>
              <a:rPr kumimoji="0" lang="en-US" altLang="en-US" sz="1000" b="0" i="0" u="none" strike="noStrike" cap="none" normalizeH="0" baseline="0" dirty="0" smtClean="0">
                <a:ln>
                  <a:noFill/>
                </a:ln>
                <a:solidFill>
                  <a:srgbClr val="2F6F9F"/>
                </a:solidFill>
                <a:effectLst/>
                <a:latin typeface="SFMono-Regular"/>
              </a:rPr>
              <a:t>&lt;/div&gt;</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2F6F9F"/>
                </a:solidFill>
                <a:effectLst/>
                <a:latin typeface="SFMono-Regular"/>
              </a:rPr>
              <a:t>&lt;/div&gt;</a:t>
            </a:r>
            <a:r>
              <a:rPr kumimoji="0" lang="en-US" altLang="en-US" sz="1000" b="0" i="0" u="none" strike="noStrike" cap="none" normalizeH="0" baseline="0" dirty="0" smtClean="0">
                <a:ln>
                  <a:noFill/>
                </a:ln>
                <a:solidFill>
                  <a:srgbClr val="212529"/>
                </a:solidFill>
                <a:effectLst/>
                <a:latin typeface="SFMono-Regular"/>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smtClean="0">
                <a:ln>
                  <a:noFill/>
                </a:ln>
                <a:solidFill>
                  <a:srgbClr val="2F6F9F"/>
                </a:solidFill>
                <a:effectLst/>
                <a:latin typeface="SFMono-Regular"/>
              </a:rPr>
              <a:t>&lt;div</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4F9FCF"/>
                </a:solidFill>
                <a:effectLst/>
                <a:latin typeface="SFMono-Regular"/>
              </a:rPr>
              <a:t>class=</a:t>
            </a:r>
            <a:r>
              <a:rPr kumimoji="0" lang="en-US" altLang="en-US" sz="1000" b="0" i="0" u="none" strike="noStrike" cap="none" normalizeH="0" baseline="0" dirty="0" smtClean="0">
                <a:ln>
                  <a:noFill/>
                </a:ln>
                <a:solidFill>
                  <a:srgbClr val="D44950"/>
                </a:solidFill>
                <a:effectLst/>
                <a:latin typeface="SFMono-Regular"/>
              </a:rPr>
              <a:t>"row"</a:t>
            </a:r>
            <a:r>
              <a:rPr kumimoji="0" lang="en-US" altLang="en-US" sz="1000" b="0" i="0" u="none" strike="noStrike" cap="none" normalizeH="0" baseline="0" dirty="0" smtClean="0">
                <a:ln>
                  <a:noFill/>
                </a:ln>
                <a:solidFill>
                  <a:srgbClr val="2F6F9F"/>
                </a:solidFill>
                <a:effectLst/>
                <a:latin typeface="SFMono-Regular"/>
              </a:rPr>
              <a:t>&gt;</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2F6F9F"/>
                </a:solidFill>
                <a:effectLst/>
                <a:latin typeface="SFMono-Regular"/>
              </a:rPr>
              <a:t>&lt;div</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4F9FCF"/>
                </a:solidFill>
                <a:effectLst/>
                <a:latin typeface="SFMono-Regular"/>
              </a:rPr>
              <a:t>class=</a:t>
            </a:r>
            <a:r>
              <a:rPr kumimoji="0" lang="en-US" altLang="en-US" sz="1000" b="0" i="0" u="none" strike="noStrike" cap="none" normalizeH="0" baseline="0" dirty="0" smtClean="0">
                <a:ln>
                  <a:noFill/>
                </a:ln>
                <a:solidFill>
                  <a:srgbClr val="D44950"/>
                </a:solidFill>
                <a:effectLst/>
                <a:latin typeface="SFMono-Regular"/>
              </a:rPr>
              <a:t>"col-md-6 offset-md-3"</a:t>
            </a:r>
            <a:r>
              <a:rPr kumimoji="0" lang="en-US" altLang="en-US" sz="1000" b="0" i="0" u="none" strike="noStrike" cap="none" normalizeH="0" baseline="0" dirty="0" smtClean="0">
                <a:ln>
                  <a:noFill/>
                </a:ln>
                <a:solidFill>
                  <a:srgbClr val="2F6F9F"/>
                </a:solidFill>
                <a:effectLst/>
                <a:latin typeface="SFMono-Regular"/>
              </a:rPr>
              <a:t>&gt;</a:t>
            </a:r>
            <a:r>
              <a:rPr kumimoji="0" lang="en-US" altLang="en-US" sz="1000" b="0" i="0" u="none" strike="noStrike" cap="none" normalizeH="0" baseline="0" dirty="0" smtClean="0">
                <a:ln>
                  <a:noFill/>
                </a:ln>
                <a:solidFill>
                  <a:srgbClr val="212529"/>
                </a:solidFill>
                <a:effectLst/>
                <a:latin typeface="SFMono-Regular"/>
              </a:rPr>
              <a:t>.col-md-6 .offset-md-3</a:t>
            </a:r>
            <a:r>
              <a:rPr kumimoji="0" lang="en-US" altLang="en-US" sz="1000" b="0" i="0" u="none" strike="noStrike" cap="none" normalizeH="0" baseline="0" dirty="0" smtClean="0">
                <a:ln>
                  <a:noFill/>
                </a:ln>
                <a:solidFill>
                  <a:srgbClr val="2F6F9F"/>
                </a:solidFill>
                <a:effectLst/>
                <a:latin typeface="SFMono-Regular"/>
              </a:rPr>
              <a:t>&lt;/div&gt;</a:t>
            </a:r>
            <a:r>
              <a:rPr kumimoji="0" lang="en-US" altLang="en-US" sz="1000" b="0" i="0" u="none" strike="noStrike" cap="none" normalizeH="0" baseline="0" dirty="0" smtClean="0">
                <a:ln>
                  <a:noFill/>
                </a:ln>
                <a:solidFill>
                  <a:srgbClr val="212529"/>
                </a:solidFill>
                <a:effectLst/>
                <a:latin typeface="SFMono-Regular"/>
              </a:rPr>
              <a:t> </a:t>
            </a:r>
            <a:r>
              <a:rPr kumimoji="0" lang="en-US" altLang="en-US" sz="1000" b="0" i="0" u="none" strike="noStrike" cap="none" normalizeH="0" baseline="0" dirty="0" smtClean="0">
                <a:ln>
                  <a:noFill/>
                </a:ln>
                <a:solidFill>
                  <a:srgbClr val="2F6F9F"/>
                </a:solidFill>
                <a:effectLst/>
                <a:latin typeface="SFMono-Regular"/>
              </a:rPr>
              <a:t>&lt;/div&gt;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0983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356748" y="1989417"/>
            <a:ext cx="5153173" cy="1715453"/>
          </a:xfrm>
          <a:prstGeom prst="rect">
            <a:avLst/>
          </a:prstGeom>
        </p:spPr>
      </p:pic>
      <p:pic>
        <p:nvPicPr>
          <p:cNvPr id="6" name="Picture 5"/>
          <p:cNvPicPr>
            <a:picLocks noChangeAspect="1"/>
          </p:cNvPicPr>
          <p:nvPr/>
        </p:nvPicPr>
        <p:blipFill>
          <a:blip r:embed="rId3"/>
          <a:stretch>
            <a:fillRect/>
          </a:stretch>
        </p:blipFill>
        <p:spPr>
          <a:xfrm>
            <a:off x="3324033" y="4078085"/>
            <a:ext cx="7743825" cy="2209800"/>
          </a:xfrm>
          <a:prstGeom prst="rect">
            <a:avLst/>
          </a:prstGeom>
        </p:spPr>
      </p:pic>
    </p:spTree>
    <p:extLst>
      <p:ext uri="{BB962C8B-B14F-4D97-AF65-F5344CB8AC3E}">
        <p14:creationId xmlns:p14="http://schemas.microsoft.com/office/powerpoint/2010/main" val="1456155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Bootstrap </a:t>
            </a:r>
            <a:r>
              <a:rPr lang="en-IN" b="1" dirty="0" smtClean="0"/>
              <a:t>Typography</a:t>
            </a:r>
            <a:endParaRPr lang="en-IN"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96656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Working with </a:t>
            </a:r>
            <a:r>
              <a:rPr lang="en-IN" b="1" dirty="0" smtClean="0"/>
              <a:t>Headings</a:t>
            </a:r>
            <a:endParaRPr lang="en-IN" dirty="0"/>
          </a:p>
        </p:txBody>
      </p:sp>
      <p:sp>
        <p:nvSpPr>
          <p:cNvPr id="3" name="Content Placeholder 2"/>
          <p:cNvSpPr>
            <a:spLocks noGrp="1"/>
          </p:cNvSpPr>
          <p:nvPr>
            <p:ph idx="1"/>
          </p:nvPr>
        </p:nvSpPr>
        <p:spPr/>
        <p:txBody>
          <a:bodyPr/>
          <a:lstStyle/>
          <a:p>
            <a:r>
              <a:rPr lang="en-US" dirty="0"/>
              <a:t>All HTML headings, </a:t>
            </a:r>
            <a:r>
              <a:rPr lang="en-US" b="1" dirty="0"/>
              <a:t>&lt;h1&gt; through &lt;h6&gt;, are available</a:t>
            </a:r>
            <a:r>
              <a:rPr lang="en-US" dirty="0"/>
              <a:t>. </a:t>
            </a:r>
          </a:p>
          <a:p>
            <a:r>
              <a:rPr lang="en-US" b="1" dirty="0"/>
              <a:t>.h1 through .h6 classes are also available</a:t>
            </a:r>
            <a:r>
              <a:rPr lang="en-US" dirty="0"/>
              <a:t>, for when you want to match the font styling of a heading but still want your text to be displayed inline.</a:t>
            </a:r>
          </a:p>
          <a:p>
            <a:r>
              <a:rPr lang="en-US" dirty="0"/>
              <a:t>Additionally, you can use the &lt;small&gt; tag with </a:t>
            </a:r>
            <a:r>
              <a:rPr lang="en-US" b="1" dirty="0"/>
              <a:t>.text-muted</a:t>
            </a:r>
            <a:r>
              <a:rPr lang="en-US" dirty="0"/>
              <a:t> class to display the secondary text of any heading in a smaller and </a:t>
            </a:r>
            <a:r>
              <a:rPr lang="en-US" dirty="0" smtClean="0"/>
              <a:t>lighter </a:t>
            </a:r>
            <a:r>
              <a:rPr lang="en-US" dirty="0"/>
              <a:t>variation. </a:t>
            </a:r>
            <a:endParaRPr lang="en-US" dirty="0" smtClean="0"/>
          </a:p>
          <a:p>
            <a:r>
              <a:rPr lang="en-IN" b="1" dirty="0"/>
              <a:t>Display Headings</a:t>
            </a:r>
          </a:p>
          <a:p>
            <a:pPr lvl="1"/>
            <a:r>
              <a:rPr lang="en-US" dirty="0"/>
              <a:t>Bootstrap also provides display headings that can be used when you need a heading to stand out. Display headings are displayed in larger font-size but lighter font-weight.</a:t>
            </a:r>
          </a:p>
          <a:p>
            <a:pPr lvl="1"/>
            <a:r>
              <a:rPr lang="en-US" b="1" dirty="0" smtClean="0"/>
              <a:t>Six</a:t>
            </a:r>
            <a:r>
              <a:rPr lang="en-US" dirty="0" smtClean="0"/>
              <a:t> </a:t>
            </a:r>
            <a:r>
              <a:rPr lang="en-US" dirty="0"/>
              <a:t>different display headings are available</a:t>
            </a:r>
            <a:r>
              <a:rPr lang="en-US" dirty="0" smtClean="0"/>
              <a:t>.  E.g. &lt;</a:t>
            </a:r>
            <a:r>
              <a:rPr lang="en-US" dirty="0"/>
              <a:t>h1 class="display-1</a:t>
            </a:r>
            <a:r>
              <a:rPr lang="en-US" dirty="0" smtClean="0"/>
              <a:t>"&gt; Display </a:t>
            </a:r>
            <a:r>
              <a:rPr lang="en-US" dirty="0"/>
              <a:t>Heading 1&lt;/h1&gt;</a:t>
            </a:r>
            <a:endParaRPr lang="en-IN" dirty="0"/>
          </a:p>
        </p:txBody>
      </p:sp>
    </p:spTree>
    <p:extLst>
      <p:ext uri="{BB962C8B-B14F-4D97-AF65-F5344CB8AC3E}">
        <p14:creationId xmlns:p14="http://schemas.microsoft.com/office/powerpoint/2010/main" val="1157301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Working with Paragraphs</a:t>
            </a:r>
          </a:p>
        </p:txBody>
      </p:sp>
      <p:sp>
        <p:nvSpPr>
          <p:cNvPr id="3" name="Content Placeholder 2"/>
          <p:cNvSpPr>
            <a:spLocks noGrp="1"/>
          </p:cNvSpPr>
          <p:nvPr>
            <p:ph idx="1"/>
          </p:nvPr>
        </p:nvSpPr>
        <p:spPr/>
        <p:txBody>
          <a:bodyPr/>
          <a:lstStyle/>
          <a:p>
            <a:r>
              <a:rPr lang="en-US" dirty="0"/>
              <a:t>Bootstrap's global default font-size is 1rem (typically 16px), with a line-height of 1.5 (typically 24px), which is applied to the &lt;body&gt; element as well as all the paragraphs i.e. the &lt;p&gt; elements. </a:t>
            </a:r>
            <a:endParaRPr lang="en-US" dirty="0" smtClean="0"/>
          </a:p>
          <a:p>
            <a:r>
              <a:rPr lang="en-US" dirty="0" smtClean="0"/>
              <a:t>In </a:t>
            </a:r>
            <a:r>
              <a:rPr lang="en-US" dirty="0"/>
              <a:t>addition to that margin-bottom of 1rem is also applied to all the paragraphs.</a:t>
            </a:r>
          </a:p>
          <a:p>
            <a:r>
              <a:rPr lang="en-US" dirty="0" smtClean="0"/>
              <a:t>You </a:t>
            </a:r>
            <a:r>
              <a:rPr lang="en-US" dirty="0"/>
              <a:t>can also make a paragraph stand out by adding the class .lead on it</a:t>
            </a:r>
            <a:r>
              <a:rPr lang="en-US" dirty="0" smtClean="0"/>
              <a:t>. </a:t>
            </a:r>
            <a:endParaRPr lang="en-IN" dirty="0"/>
          </a:p>
        </p:txBody>
      </p:sp>
    </p:spTree>
    <p:extLst>
      <p:ext uri="{BB962C8B-B14F-4D97-AF65-F5344CB8AC3E}">
        <p14:creationId xmlns:p14="http://schemas.microsoft.com/office/powerpoint/2010/main" val="1181594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Text </a:t>
            </a:r>
            <a:r>
              <a:rPr lang="en-IN" b="1" dirty="0" smtClean="0"/>
              <a:t>Alignment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t>You can easily align text to left, right, and center using the text alignment classes.</a:t>
            </a:r>
            <a:endParaRPr lang="en-US" dirty="0" smtClean="0"/>
          </a:p>
          <a:p>
            <a:pPr lvl="1"/>
            <a:r>
              <a:rPr lang="en-US" dirty="0" smtClean="0"/>
              <a:t>&lt;</a:t>
            </a:r>
            <a:r>
              <a:rPr lang="en-US" dirty="0"/>
              <a:t>p class="text-start"&gt;Left aligned text on all viewport sizes.&lt;/p&gt;</a:t>
            </a:r>
          </a:p>
          <a:p>
            <a:pPr lvl="1"/>
            <a:r>
              <a:rPr lang="en-US" dirty="0"/>
              <a:t>&lt;p class="text-center"&gt;Center aligned text on all viewport sizes.&lt;/p&gt;</a:t>
            </a:r>
          </a:p>
          <a:p>
            <a:pPr lvl="1"/>
            <a:r>
              <a:rPr lang="en-US" dirty="0"/>
              <a:t>&lt;p class="text-end"&gt;Right aligned text on all viewport sizes.&lt;/p</a:t>
            </a:r>
            <a:r>
              <a:rPr lang="en-US" dirty="0" smtClean="0"/>
              <a:t>&gt;</a:t>
            </a:r>
          </a:p>
          <a:p>
            <a:endParaRPr lang="en-US" dirty="0"/>
          </a:p>
          <a:p>
            <a:r>
              <a:rPr lang="en-US" dirty="0"/>
              <a:t>You can also align text based on screen size using the responsive text alignment classes. These classes use the same viewport width breakpoints as the grid system</a:t>
            </a:r>
            <a:r>
              <a:rPr lang="en-US" dirty="0" smtClean="0"/>
              <a:t>.</a:t>
            </a:r>
          </a:p>
          <a:p>
            <a:pPr lvl="1"/>
            <a:r>
              <a:rPr lang="en-US" dirty="0"/>
              <a:t>&lt;p class="text-</a:t>
            </a:r>
            <a:r>
              <a:rPr lang="en-US" dirty="0" err="1"/>
              <a:t>sm</a:t>
            </a:r>
            <a:r>
              <a:rPr lang="en-US" dirty="0"/>
              <a:t>-center"&gt;Text will be center aligned on small sized (</a:t>
            </a:r>
            <a:r>
              <a:rPr lang="en-US" dirty="0" err="1"/>
              <a:t>sm</a:t>
            </a:r>
            <a:r>
              <a:rPr lang="en-US" dirty="0"/>
              <a:t>) viewports and up.&lt;/p&gt; </a:t>
            </a:r>
            <a:endParaRPr lang="en-US" dirty="0" smtClean="0"/>
          </a:p>
          <a:p>
            <a:pPr lvl="1"/>
            <a:r>
              <a:rPr lang="en-US" dirty="0" smtClean="0"/>
              <a:t>&lt;</a:t>
            </a:r>
            <a:r>
              <a:rPr lang="en-US" dirty="0"/>
              <a:t>p class="text-md-center"&gt;Text will be center aligned on medium sized (md) viewports and up.&lt;/p&gt; </a:t>
            </a:r>
            <a:endParaRPr lang="en-US" dirty="0" smtClean="0"/>
          </a:p>
          <a:p>
            <a:pPr lvl="1"/>
            <a:r>
              <a:rPr lang="en-US" dirty="0" smtClean="0"/>
              <a:t>&lt;</a:t>
            </a:r>
            <a:r>
              <a:rPr lang="en-US" dirty="0"/>
              <a:t>p class="text-</a:t>
            </a:r>
            <a:r>
              <a:rPr lang="en-US" dirty="0" err="1"/>
              <a:t>lg</a:t>
            </a:r>
            <a:r>
              <a:rPr lang="en-US" dirty="0"/>
              <a:t>-center"&gt;Text will be center aligned on large sized (</a:t>
            </a:r>
            <a:r>
              <a:rPr lang="en-US" dirty="0" err="1"/>
              <a:t>lg</a:t>
            </a:r>
            <a:r>
              <a:rPr lang="en-US" dirty="0"/>
              <a:t>) viewports and up.&lt;/p&gt; </a:t>
            </a:r>
            <a:endParaRPr lang="en-US" dirty="0" smtClean="0"/>
          </a:p>
          <a:p>
            <a:pPr lvl="1"/>
            <a:r>
              <a:rPr lang="en-US" dirty="0" smtClean="0"/>
              <a:t>&lt;</a:t>
            </a:r>
            <a:r>
              <a:rPr lang="en-US" dirty="0"/>
              <a:t>p class="text-xl-center"&gt;Text will be center aligned on extra-large sized (xl) viewports and up.&lt;/p&gt;</a:t>
            </a:r>
            <a:endParaRPr lang="en-IN" dirty="0"/>
          </a:p>
        </p:txBody>
      </p:sp>
    </p:spTree>
    <p:extLst>
      <p:ext uri="{BB962C8B-B14F-4D97-AF65-F5344CB8AC3E}">
        <p14:creationId xmlns:p14="http://schemas.microsoft.com/office/powerpoint/2010/main" val="2215971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Text Transformation</a:t>
            </a:r>
          </a:p>
        </p:txBody>
      </p:sp>
      <p:sp>
        <p:nvSpPr>
          <p:cNvPr id="3" name="Content Placeholder 2"/>
          <p:cNvSpPr>
            <a:spLocks noGrp="1"/>
          </p:cNvSpPr>
          <p:nvPr>
            <p:ph idx="1"/>
          </p:nvPr>
        </p:nvSpPr>
        <p:spPr/>
        <p:txBody>
          <a:bodyPr/>
          <a:lstStyle/>
          <a:p>
            <a:r>
              <a:rPr lang="en-US" dirty="0"/>
              <a:t>You can also transform the text to lowercase, uppercase or make them capitalize</a:t>
            </a:r>
            <a:r>
              <a:rPr lang="en-US" dirty="0" smtClean="0"/>
              <a:t>.</a:t>
            </a:r>
          </a:p>
          <a:p>
            <a:pPr lvl="1"/>
            <a:r>
              <a:rPr lang="en-IN" dirty="0"/>
              <a:t>&lt;p class="text-lowercase"&gt;The quick brown fox jumps over the lazy dog.&lt;/p&gt; </a:t>
            </a:r>
            <a:endParaRPr lang="en-IN" dirty="0" smtClean="0"/>
          </a:p>
          <a:p>
            <a:pPr lvl="1"/>
            <a:r>
              <a:rPr lang="en-IN" dirty="0" smtClean="0"/>
              <a:t>&lt;</a:t>
            </a:r>
            <a:r>
              <a:rPr lang="en-IN" dirty="0"/>
              <a:t>p class="text-uppercase"&gt;The quick brown fox jumps over the lazy dog.&lt;/p&gt; </a:t>
            </a:r>
            <a:endParaRPr lang="en-IN" dirty="0" smtClean="0"/>
          </a:p>
          <a:p>
            <a:pPr lvl="1"/>
            <a:r>
              <a:rPr lang="en-IN" dirty="0" smtClean="0"/>
              <a:t>&lt;</a:t>
            </a:r>
            <a:r>
              <a:rPr lang="en-IN" dirty="0"/>
              <a:t>p class="text-capitalize"&gt;The quick brown fox jumps over the lazy dog.&lt;/p&gt;</a:t>
            </a:r>
          </a:p>
        </p:txBody>
      </p:sp>
    </p:spTree>
    <p:extLst>
      <p:ext uri="{BB962C8B-B14F-4D97-AF65-F5344CB8AC3E}">
        <p14:creationId xmlns:p14="http://schemas.microsoft.com/office/powerpoint/2010/main" val="124409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96" y="514553"/>
            <a:ext cx="11029616" cy="1013800"/>
          </a:xfrm>
        </p:spPr>
        <p:txBody>
          <a:bodyPr>
            <a:normAutofit/>
          </a:bodyPr>
          <a:lstStyle/>
          <a:p>
            <a:r>
              <a:rPr lang="en-IN" dirty="0"/>
              <a:t>Features</a:t>
            </a:r>
          </a:p>
        </p:txBody>
      </p:sp>
      <p:sp>
        <p:nvSpPr>
          <p:cNvPr id="4" name="Content Placeholder 3"/>
          <p:cNvSpPr>
            <a:spLocks noGrp="1"/>
          </p:cNvSpPr>
          <p:nvPr>
            <p:ph idx="1"/>
          </p:nvPr>
        </p:nvSpPr>
        <p:spPr>
          <a:xfrm>
            <a:off x="182181" y="2114218"/>
            <a:ext cx="11029615" cy="3678303"/>
          </a:xfrm>
        </p:spPr>
        <p:txBody>
          <a:bodyPr>
            <a:normAutofit/>
          </a:bodyPr>
          <a:lstStyle/>
          <a:p>
            <a:pPr lvl="1"/>
            <a:r>
              <a:rPr lang="en-US" altLang="en-US" sz="2400" dirty="0"/>
              <a:t>Easy to use: Anybody with just basic knowledge of HTML and CSS can start using Bootstrap</a:t>
            </a:r>
          </a:p>
          <a:p>
            <a:pPr lvl="1"/>
            <a:r>
              <a:rPr lang="en-US" altLang="en-US" sz="2400" dirty="0"/>
              <a:t>Responsive features: Bootstrap's responsive CSS adjusts to phones, tablets, and desktops</a:t>
            </a:r>
          </a:p>
          <a:p>
            <a:pPr lvl="1"/>
            <a:r>
              <a:rPr lang="en-US" altLang="en-US" sz="2400" dirty="0"/>
              <a:t>Mobile-first approach: In Bootstrap 3, mobile-first styles are part of the core framework</a:t>
            </a:r>
          </a:p>
          <a:p>
            <a:pPr lvl="1"/>
            <a:r>
              <a:rPr lang="en-US" altLang="en-US" sz="2400" dirty="0"/>
              <a:t>Browser compatibility: Bootstrap is compatible with all modern browsers (Chrome, Firefox, Internet Explorer, Safari, and Opera)</a:t>
            </a:r>
          </a:p>
          <a:p>
            <a:endParaRPr lang="en-IN" sz="2800" dirty="0"/>
          </a:p>
        </p:txBody>
      </p:sp>
    </p:spTree>
    <p:extLst>
      <p:ext uri="{BB962C8B-B14F-4D97-AF65-F5344CB8AC3E}">
        <p14:creationId xmlns:p14="http://schemas.microsoft.com/office/powerpoint/2010/main" val="3576846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Text </a:t>
            </a:r>
            <a:r>
              <a:rPr lang="en-IN" b="1" dirty="0" err="1" smtClean="0"/>
              <a:t>Coloring</a:t>
            </a:r>
            <a:endParaRPr lang="en-IN" dirty="0"/>
          </a:p>
        </p:txBody>
      </p:sp>
      <p:sp>
        <p:nvSpPr>
          <p:cNvPr id="3" name="Content Placeholder 2"/>
          <p:cNvSpPr>
            <a:spLocks noGrp="1"/>
          </p:cNvSpPr>
          <p:nvPr>
            <p:ph idx="1"/>
          </p:nvPr>
        </p:nvSpPr>
        <p:spPr/>
        <p:txBody>
          <a:bodyPr/>
          <a:lstStyle/>
          <a:p>
            <a:pPr fontAlgn="base"/>
            <a:r>
              <a:rPr lang="en-US" dirty="0" smtClean="0"/>
              <a:t>Bootstrap </a:t>
            </a:r>
            <a:r>
              <a:rPr lang="en-US" dirty="0"/>
              <a:t>has handful of emphasis utility classes that can be used for this purpose such as showing success message in green color, warning or error message in red color, etc</a:t>
            </a:r>
            <a:r>
              <a:rPr lang="en-US" dirty="0" smtClean="0"/>
              <a:t>.</a:t>
            </a:r>
          </a:p>
          <a:p>
            <a:pPr fontAlgn="base"/>
            <a:r>
              <a:rPr lang="en-IN" b="1" dirty="0" err="1"/>
              <a:t>Color</a:t>
            </a:r>
            <a:r>
              <a:rPr lang="en-IN" b="1" dirty="0"/>
              <a:t> </a:t>
            </a:r>
            <a:r>
              <a:rPr lang="en-IN" b="1" dirty="0" smtClean="0"/>
              <a:t>Classes</a:t>
            </a:r>
          </a:p>
          <a:p>
            <a:pPr fontAlgn="base"/>
            <a:endParaRPr lang="en-IN" b="1" dirty="0" smtClean="0"/>
          </a:p>
          <a:p>
            <a:pPr fontAlgn="base"/>
            <a:endParaRPr lang="en-IN" b="1" dirty="0"/>
          </a:p>
          <a:p>
            <a:pPr fontAlgn="base"/>
            <a:endParaRPr lang="en-US" dirty="0"/>
          </a:p>
          <a:p>
            <a:endParaRPr lang="en-IN" dirty="0"/>
          </a:p>
        </p:txBody>
      </p:sp>
      <p:sp>
        <p:nvSpPr>
          <p:cNvPr id="5" name="Rectangle 1"/>
          <p:cNvSpPr>
            <a:spLocks noChangeArrowheads="1"/>
          </p:cNvSpPr>
          <p:nvPr/>
        </p:nvSpPr>
        <p:spPr bwMode="auto">
          <a:xfrm>
            <a:off x="5081587" y="1947593"/>
            <a:ext cx="240923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726142" y="3728989"/>
            <a:ext cx="6096000" cy="2862322"/>
          </a:xfrm>
          <a:prstGeom prst="rect">
            <a:avLst/>
          </a:prstGeom>
        </p:spPr>
        <p:txBody>
          <a:bodyPr>
            <a:spAutoFit/>
          </a:bodyPr>
          <a:lstStyle/>
          <a:p>
            <a:r>
              <a:rPr lang="en-IN" dirty="0"/>
              <a:t>&lt;p class="text-primary"&gt;.text-primary&lt;/p&gt;</a:t>
            </a:r>
          </a:p>
          <a:p>
            <a:r>
              <a:rPr lang="en-IN" dirty="0"/>
              <a:t>&lt;p class="text-secondary"&gt;.text-secondary&lt;/p&gt;</a:t>
            </a:r>
          </a:p>
          <a:p>
            <a:r>
              <a:rPr lang="en-IN" dirty="0"/>
              <a:t>&lt;p class="text-success"&gt;.text-success&lt;/p&gt;</a:t>
            </a:r>
          </a:p>
          <a:p>
            <a:r>
              <a:rPr lang="en-IN" dirty="0"/>
              <a:t>&lt;p class="text-danger"&gt;.text-danger&lt;/p&gt;</a:t>
            </a:r>
          </a:p>
          <a:p>
            <a:r>
              <a:rPr lang="en-IN" dirty="0"/>
              <a:t>&lt;p class="text-warning"&gt;.text-warning&lt;/p&gt;</a:t>
            </a:r>
          </a:p>
          <a:p>
            <a:r>
              <a:rPr lang="en-IN" dirty="0"/>
              <a:t>&lt;p class="text-info"&gt;.text-info&lt;/p&gt;</a:t>
            </a:r>
          </a:p>
          <a:p>
            <a:r>
              <a:rPr lang="en-IN" dirty="0"/>
              <a:t>&lt;p class="</a:t>
            </a:r>
            <a:r>
              <a:rPr lang="en-IN" dirty="0" smtClean="0"/>
              <a:t>text-light"&gt;.</a:t>
            </a:r>
            <a:r>
              <a:rPr lang="en-IN" dirty="0"/>
              <a:t>text-light&lt;/p&gt;</a:t>
            </a:r>
          </a:p>
          <a:p>
            <a:r>
              <a:rPr lang="en-IN" dirty="0"/>
              <a:t>&lt;p class="text-dark"&gt;.text-dark&lt;/p&gt;</a:t>
            </a:r>
          </a:p>
          <a:p>
            <a:r>
              <a:rPr lang="en-IN" dirty="0"/>
              <a:t>&lt;p class="text-muted"&gt;.text-muted&lt;/p&gt;</a:t>
            </a:r>
          </a:p>
          <a:p>
            <a:r>
              <a:rPr lang="en-IN" dirty="0"/>
              <a:t>&lt;p class="</a:t>
            </a:r>
            <a:r>
              <a:rPr lang="en-IN" dirty="0" smtClean="0"/>
              <a:t>text-white"&gt;.</a:t>
            </a:r>
            <a:r>
              <a:rPr lang="en-IN" dirty="0"/>
              <a:t>text-white&lt;/p&gt;</a:t>
            </a:r>
          </a:p>
        </p:txBody>
      </p:sp>
    </p:spTree>
    <p:extLst>
      <p:ext uri="{BB962C8B-B14F-4D97-AF65-F5344CB8AC3E}">
        <p14:creationId xmlns:p14="http://schemas.microsoft.com/office/powerpoint/2010/main" val="2455041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t>
            </a:r>
            <a:r>
              <a:rPr lang="en-IN" dirty="0" err="1"/>
              <a:t>color</a:t>
            </a:r>
            <a:endParaRPr lang="en-IN" dirty="0"/>
          </a:p>
        </p:txBody>
      </p:sp>
      <p:sp>
        <p:nvSpPr>
          <p:cNvPr id="3" name="Content Placeholder 2"/>
          <p:cNvSpPr>
            <a:spLocks noGrp="1"/>
          </p:cNvSpPr>
          <p:nvPr>
            <p:ph idx="1"/>
          </p:nvPr>
        </p:nvSpPr>
        <p:spPr/>
        <p:txBody>
          <a:bodyPr>
            <a:normAutofit fontScale="92500" lnSpcReduction="20000"/>
          </a:bodyPr>
          <a:lstStyle/>
          <a:p>
            <a:r>
              <a:rPr lang="en-US" dirty="0"/>
              <a:t>Similar to the contextual text color classes, easily set the background of an element to any contextual class. Anchor components will darken on hover, just like the text classes. </a:t>
            </a:r>
            <a:endParaRPr lang="en-US" dirty="0" smtClean="0"/>
          </a:p>
          <a:p>
            <a:r>
              <a:rPr lang="en-US" b="1" dirty="0" smtClean="0"/>
              <a:t>Classes</a:t>
            </a:r>
          </a:p>
          <a:p>
            <a:pPr lvl="1"/>
            <a:r>
              <a:rPr lang="en-IN" dirty="0"/>
              <a:t>&lt;div class="p-3 mb-2 </a:t>
            </a:r>
            <a:r>
              <a:rPr lang="en-IN" dirty="0" err="1"/>
              <a:t>bg</a:t>
            </a:r>
            <a:r>
              <a:rPr lang="en-IN" dirty="0"/>
              <a:t>-primary text-white"&gt;.</a:t>
            </a:r>
            <a:r>
              <a:rPr lang="en-IN" dirty="0" err="1"/>
              <a:t>bg</a:t>
            </a:r>
            <a:r>
              <a:rPr lang="en-IN" dirty="0"/>
              <a:t>-primary&lt;/div&gt;</a:t>
            </a:r>
          </a:p>
          <a:p>
            <a:pPr lvl="1"/>
            <a:r>
              <a:rPr lang="en-IN" dirty="0"/>
              <a:t>&lt;div class="p-3 mb-2 </a:t>
            </a:r>
            <a:r>
              <a:rPr lang="en-IN" dirty="0" err="1"/>
              <a:t>bg</a:t>
            </a:r>
            <a:r>
              <a:rPr lang="en-IN" dirty="0"/>
              <a:t>-secondary text-white"&gt;.</a:t>
            </a:r>
            <a:r>
              <a:rPr lang="en-IN" dirty="0" err="1"/>
              <a:t>bg</a:t>
            </a:r>
            <a:r>
              <a:rPr lang="en-IN" dirty="0"/>
              <a:t>-secondary&lt;/div&gt;</a:t>
            </a:r>
          </a:p>
          <a:p>
            <a:pPr lvl="1"/>
            <a:r>
              <a:rPr lang="en-IN" dirty="0"/>
              <a:t>&lt;div class="p-3 mb-2 </a:t>
            </a:r>
            <a:r>
              <a:rPr lang="en-IN" dirty="0" err="1"/>
              <a:t>bg</a:t>
            </a:r>
            <a:r>
              <a:rPr lang="en-IN" dirty="0"/>
              <a:t>-success text-white"&gt;.</a:t>
            </a:r>
            <a:r>
              <a:rPr lang="en-IN" dirty="0" err="1"/>
              <a:t>bg</a:t>
            </a:r>
            <a:r>
              <a:rPr lang="en-IN" dirty="0"/>
              <a:t>-success&lt;/div&gt;</a:t>
            </a:r>
          </a:p>
          <a:p>
            <a:pPr lvl="1"/>
            <a:r>
              <a:rPr lang="en-IN" dirty="0"/>
              <a:t>&lt;div class="p-3 mb-2 </a:t>
            </a:r>
            <a:r>
              <a:rPr lang="en-IN" dirty="0" err="1"/>
              <a:t>bg</a:t>
            </a:r>
            <a:r>
              <a:rPr lang="en-IN" dirty="0"/>
              <a:t>-danger text-white"&gt;.</a:t>
            </a:r>
            <a:r>
              <a:rPr lang="en-IN" dirty="0" err="1"/>
              <a:t>bg</a:t>
            </a:r>
            <a:r>
              <a:rPr lang="en-IN" dirty="0"/>
              <a:t>-danger&lt;/div&gt;</a:t>
            </a:r>
          </a:p>
          <a:p>
            <a:pPr lvl="1"/>
            <a:r>
              <a:rPr lang="en-IN" dirty="0"/>
              <a:t>&lt;div class="p-3 mb-2 </a:t>
            </a:r>
            <a:r>
              <a:rPr lang="en-IN" dirty="0" err="1"/>
              <a:t>bg</a:t>
            </a:r>
            <a:r>
              <a:rPr lang="en-IN" dirty="0"/>
              <a:t>-warning text-dark"&gt;.</a:t>
            </a:r>
            <a:r>
              <a:rPr lang="en-IN" dirty="0" err="1"/>
              <a:t>bg</a:t>
            </a:r>
            <a:r>
              <a:rPr lang="en-IN" dirty="0"/>
              <a:t>-warning&lt;/div&gt;</a:t>
            </a:r>
          </a:p>
          <a:p>
            <a:pPr lvl="1"/>
            <a:r>
              <a:rPr lang="en-IN" dirty="0"/>
              <a:t>&lt;div class="p-3 mb-2 </a:t>
            </a:r>
            <a:r>
              <a:rPr lang="en-IN" dirty="0" err="1"/>
              <a:t>bg</a:t>
            </a:r>
            <a:r>
              <a:rPr lang="en-IN" dirty="0"/>
              <a:t>-info text-white"&gt;.</a:t>
            </a:r>
            <a:r>
              <a:rPr lang="en-IN" dirty="0" err="1"/>
              <a:t>bg</a:t>
            </a:r>
            <a:r>
              <a:rPr lang="en-IN" dirty="0"/>
              <a:t>-info&lt;/div&gt;</a:t>
            </a:r>
          </a:p>
          <a:p>
            <a:pPr lvl="1"/>
            <a:r>
              <a:rPr lang="en-IN" dirty="0"/>
              <a:t>&lt;div class="p-3 mb-2 </a:t>
            </a:r>
            <a:r>
              <a:rPr lang="en-IN" dirty="0" err="1"/>
              <a:t>bg</a:t>
            </a:r>
            <a:r>
              <a:rPr lang="en-IN" dirty="0"/>
              <a:t>-light text-dark"&gt;.</a:t>
            </a:r>
            <a:r>
              <a:rPr lang="en-IN" dirty="0" err="1"/>
              <a:t>bg</a:t>
            </a:r>
            <a:r>
              <a:rPr lang="en-IN" dirty="0"/>
              <a:t>-light&lt;/div&gt;</a:t>
            </a:r>
          </a:p>
          <a:p>
            <a:pPr lvl="1"/>
            <a:r>
              <a:rPr lang="en-IN" dirty="0"/>
              <a:t>&lt;div class="p-3 mb-2 </a:t>
            </a:r>
            <a:r>
              <a:rPr lang="en-IN" dirty="0" err="1"/>
              <a:t>bg</a:t>
            </a:r>
            <a:r>
              <a:rPr lang="en-IN" dirty="0"/>
              <a:t>-dark text-white"&gt;.</a:t>
            </a:r>
            <a:r>
              <a:rPr lang="en-IN" dirty="0" err="1"/>
              <a:t>bg</a:t>
            </a:r>
            <a:r>
              <a:rPr lang="en-IN" dirty="0"/>
              <a:t>-dark&lt;/div&gt;</a:t>
            </a:r>
          </a:p>
          <a:p>
            <a:pPr lvl="1"/>
            <a:r>
              <a:rPr lang="en-IN" dirty="0"/>
              <a:t>&lt;div class="p-3 mb-2 </a:t>
            </a:r>
            <a:r>
              <a:rPr lang="en-IN" dirty="0" err="1"/>
              <a:t>bg</a:t>
            </a:r>
            <a:r>
              <a:rPr lang="en-IN" dirty="0"/>
              <a:t>-white text-dark"&gt;.</a:t>
            </a:r>
            <a:r>
              <a:rPr lang="en-IN" dirty="0" err="1"/>
              <a:t>bg</a:t>
            </a:r>
            <a:r>
              <a:rPr lang="en-IN" dirty="0"/>
              <a:t>-white&lt;/div&gt;</a:t>
            </a:r>
          </a:p>
        </p:txBody>
      </p:sp>
    </p:spTree>
    <p:extLst>
      <p:ext uri="{BB962C8B-B14F-4D97-AF65-F5344CB8AC3E}">
        <p14:creationId xmlns:p14="http://schemas.microsoft.com/office/powerpoint/2010/main" val="336934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Truncating Long </a:t>
            </a:r>
            <a:r>
              <a:rPr lang="en-IN" b="1" dirty="0" smtClean="0"/>
              <a:t>Text</a:t>
            </a:r>
            <a:endParaRPr lang="en-IN" dirty="0"/>
          </a:p>
        </p:txBody>
      </p:sp>
      <p:sp>
        <p:nvSpPr>
          <p:cNvPr id="3" name="Content Placeholder 2"/>
          <p:cNvSpPr>
            <a:spLocks noGrp="1"/>
          </p:cNvSpPr>
          <p:nvPr>
            <p:ph idx="1"/>
          </p:nvPr>
        </p:nvSpPr>
        <p:spPr>
          <a:xfrm>
            <a:off x="392934" y="1918448"/>
            <a:ext cx="11029615" cy="4679576"/>
          </a:xfrm>
        </p:spPr>
        <p:txBody>
          <a:bodyPr>
            <a:normAutofit fontScale="92500" lnSpcReduction="20000"/>
          </a:bodyPr>
          <a:lstStyle/>
          <a:p>
            <a:r>
              <a:rPr lang="en-US" dirty="0"/>
              <a:t>For longer text, you can use the class .text-truncate to truncate the text with an ellipsis. The display property value of the element must be inline-block or block</a:t>
            </a:r>
            <a:r>
              <a:rPr lang="en-US" dirty="0" smtClean="0"/>
              <a:t>.</a:t>
            </a:r>
          </a:p>
          <a:p>
            <a:endParaRPr lang="en-US" dirty="0" smtClean="0"/>
          </a:p>
          <a:p>
            <a:pPr marL="0" indent="0">
              <a:buNone/>
            </a:pPr>
            <a:r>
              <a:rPr lang="en-IN" dirty="0"/>
              <a:t>&lt;!-- Block level element --&gt;</a:t>
            </a:r>
          </a:p>
          <a:p>
            <a:pPr marL="0" indent="0">
              <a:buNone/>
            </a:pPr>
            <a:r>
              <a:rPr lang="en-IN" dirty="0"/>
              <a:t>&lt;div class="row"&gt;</a:t>
            </a:r>
          </a:p>
          <a:p>
            <a:pPr marL="0" indent="0">
              <a:buNone/>
            </a:pPr>
            <a:r>
              <a:rPr lang="en-IN" dirty="0"/>
              <a:t>    &lt;div class="col-2 text-truncate"&gt;</a:t>
            </a:r>
          </a:p>
          <a:p>
            <a:pPr marL="0" indent="0">
              <a:buNone/>
            </a:pPr>
            <a:r>
              <a:rPr lang="en-IN" dirty="0"/>
              <a:t>        The quick brown fox jumps over the lazy dog.</a:t>
            </a:r>
          </a:p>
          <a:p>
            <a:pPr marL="0" indent="0">
              <a:buNone/>
            </a:pPr>
            <a:r>
              <a:rPr lang="en-IN" dirty="0"/>
              <a:t>    &lt;/div&gt;</a:t>
            </a:r>
          </a:p>
          <a:p>
            <a:pPr marL="0" indent="0">
              <a:buNone/>
            </a:pPr>
            <a:r>
              <a:rPr lang="en-IN" dirty="0"/>
              <a:t>&lt;/div&gt;</a:t>
            </a:r>
          </a:p>
          <a:p>
            <a:pPr marL="0" indent="0">
              <a:buNone/>
            </a:pPr>
            <a:endParaRPr lang="en-IN" dirty="0"/>
          </a:p>
          <a:p>
            <a:pPr marL="0" indent="0">
              <a:buNone/>
            </a:pPr>
            <a:r>
              <a:rPr lang="en-IN" dirty="0"/>
              <a:t>&lt;!-- Inline level element --&gt;</a:t>
            </a:r>
          </a:p>
          <a:p>
            <a:pPr marL="0" indent="0">
              <a:buNone/>
            </a:pPr>
            <a:r>
              <a:rPr lang="en-IN" dirty="0"/>
              <a:t>&lt;span class="d-inline-block text-truncate" style="max-width: 100px;"&gt;</a:t>
            </a:r>
          </a:p>
          <a:p>
            <a:pPr marL="0" indent="0">
              <a:buNone/>
            </a:pPr>
            <a:r>
              <a:rPr lang="en-IN" dirty="0"/>
              <a:t>    The quick brown fox jumps over the lazy dog.</a:t>
            </a:r>
          </a:p>
          <a:p>
            <a:pPr marL="0" indent="0">
              <a:buNone/>
            </a:pPr>
            <a:r>
              <a:rPr lang="en-IN" dirty="0"/>
              <a:t>&lt;/span&gt;</a:t>
            </a:r>
          </a:p>
        </p:txBody>
      </p:sp>
    </p:spTree>
    <p:extLst>
      <p:ext uri="{BB962C8B-B14F-4D97-AF65-F5344CB8AC3E}">
        <p14:creationId xmlns:p14="http://schemas.microsoft.com/office/powerpoint/2010/main" val="2575011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Text wrapping and </a:t>
            </a:r>
            <a:r>
              <a:rPr lang="en-IN" b="1" dirty="0" smtClean="0"/>
              <a:t>Overflow</a:t>
            </a:r>
            <a:endParaRPr lang="en-IN" dirty="0"/>
          </a:p>
        </p:txBody>
      </p:sp>
      <p:sp>
        <p:nvSpPr>
          <p:cNvPr id="3" name="Content Placeholder 2"/>
          <p:cNvSpPr>
            <a:spLocks noGrp="1"/>
          </p:cNvSpPr>
          <p:nvPr>
            <p:ph idx="1"/>
          </p:nvPr>
        </p:nvSpPr>
        <p:spPr>
          <a:xfrm>
            <a:off x="437757" y="1972235"/>
            <a:ext cx="11029615" cy="4598893"/>
          </a:xfrm>
        </p:spPr>
        <p:txBody>
          <a:bodyPr/>
          <a:lstStyle/>
          <a:p>
            <a:r>
              <a:rPr lang="en-US" dirty="0"/>
              <a:t>You can use the class .text-wrap to wrap the text within an element by overwriting its white-space property if it is set to pre or </a:t>
            </a:r>
            <a:r>
              <a:rPr lang="en-US" dirty="0" err="1"/>
              <a:t>nowrap</a:t>
            </a:r>
            <a:r>
              <a:rPr lang="en-US" dirty="0"/>
              <a:t>, such as Bootstrap badge components.</a:t>
            </a:r>
          </a:p>
          <a:p>
            <a:r>
              <a:rPr lang="en-US" dirty="0" smtClean="0"/>
              <a:t>Similarly</a:t>
            </a:r>
            <a:r>
              <a:rPr lang="en-US" dirty="0"/>
              <a:t>, you can use the class .text-</a:t>
            </a:r>
            <a:r>
              <a:rPr lang="en-US" dirty="0" err="1"/>
              <a:t>nowrap</a:t>
            </a:r>
            <a:r>
              <a:rPr lang="en-US" dirty="0"/>
              <a:t> to prevent text from wrapping within an element</a:t>
            </a:r>
            <a:r>
              <a:rPr lang="en-US" dirty="0" smtClean="0"/>
              <a:t>.</a:t>
            </a:r>
          </a:p>
          <a:p>
            <a:r>
              <a:rPr lang="en-IN" b="1" dirty="0"/>
              <a:t>Wrapping Long Word</a:t>
            </a:r>
          </a:p>
          <a:p>
            <a:pPr lvl="1"/>
            <a:r>
              <a:rPr lang="en-US" dirty="0"/>
              <a:t>You can use the class .text-break to prevent long word from breaking your layout.</a:t>
            </a:r>
            <a:endParaRPr lang="en-IN" dirty="0"/>
          </a:p>
        </p:txBody>
      </p:sp>
    </p:spTree>
    <p:extLst>
      <p:ext uri="{BB962C8B-B14F-4D97-AF65-F5344CB8AC3E}">
        <p14:creationId xmlns:p14="http://schemas.microsoft.com/office/powerpoint/2010/main" val="2584148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Bootstrap </a:t>
            </a:r>
            <a:r>
              <a:rPr lang="en-IN" b="1" dirty="0" smtClean="0"/>
              <a:t>Tables</a:t>
            </a:r>
            <a:endParaRPr lang="en-IN"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9186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91545" y="2359790"/>
            <a:ext cx="11029615" cy="3678303"/>
          </a:xfrm>
        </p:spPr>
        <p:txBody>
          <a:bodyPr>
            <a:noAutofit/>
          </a:bodyPr>
          <a:lstStyle/>
          <a:p>
            <a:r>
              <a:rPr lang="en-US" sz="1600" dirty="0"/>
              <a:t>Creating a Simple Table with Bootstrap</a:t>
            </a:r>
          </a:p>
          <a:p>
            <a:r>
              <a:rPr lang="en-US" sz="1600" dirty="0"/>
              <a:t>You can create tables with basic styling that has horizontal dividers and small cell padding (8px by default), by just adding the Bootstrap's class .table to the &lt;table&gt; element</a:t>
            </a:r>
            <a:r>
              <a:rPr lang="en-US" sz="1600" dirty="0" smtClean="0"/>
              <a:t>.</a:t>
            </a:r>
          </a:p>
          <a:p>
            <a:pPr marL="0" indent="0">
              <a:buNone/>
            </a:pPr>
            <a:r>
              <a:rPr lang="en-US" sz="1600" dirty="0"/>
              <a:t>&lt;table class="table"&gt;</a:t>
            </a:r>
          </a:p>
          <a:p>
            <a:pPr marL="0" indent="0">
              <a:buNone/>
            </a:pPr>
            <a:r>
              <a:rPr lang="en-US" sz="1600" dirty="0"/>
              <a:t>    &lt;</a:t>
            </a:r>
            <a:r>
              <a:rPr lang="en-US" sz="1600" dirty="0" err="1"/>
              <a:t>thead</a:t>
            </a:r>
            <a:r>
              <a:rPr lang="en-US" sz="1600" dirty="0"/>
              <a:t>&gt;</a:t>
            </a:r>
          </a:p>
          <a:p>
            <a:pPr marL="0" indent="0">
              <a:buNone/>
            </a:pPr>
            <a:r>
              <a:rPr lang="en-US" sz="1600" dirty="0"/>
              <a:t>        &lt;</a:t>
            </a:r>
            <a:r>
              <a:rPr lang="en-US" sz="1600" dirty="0" err="1"/>
              <a:t>tr</a:t>
            </a:r>
            <a:r>
              <a:rPr lang="en-US" sz="1600" dirty="0"/>
              <a:t>&gt;</a:t>
            </a:r>
          </a:p>
          <a:p>
            <a:pPr marL="0" indent="0">
              <a:buNone/>
            </a:pPr>
            <a:r>
              <a:rPr lang="en-US" sz="1600" dirty="0"/>
              <a:t>            &lt;</a:t>
            </a:r>
            <a:r>
              <a:rPr lang="en-US" sz="1600" dirty="0" err="1"/>
              <a:t>th</a:t>
            </a:r>
            <a:r>
              <a:rPr lang="en-US" sz="1600" dirty="0"/>
              <a:t>&gt;#&lt;/</a:t>
            </a:r>
            <a:r>
              <a:rPr lang="en-US" sz="1600" dirty="0" err="1"/>
              <a:t>th</a:t>
            </a:r>
            <a:r>
              <a:rPr lang="en-US" sz="1600" dirty="0"/>
              <a:t>&gt;</a:t>
            </a:r>
          </a:p>
          <a:p>
            <a:pPr marL="0" indent="0">
              <a:buNone/>
            </a:pPr>
            <a:r>
              <a:rPr lang="en-US" sz="1600" dirty="0"/>
              <a:t>            &lt;</a:t>
            </a:r>
            <a:r>
              <a:rPr lang="en-US" sz="1600" dirty="0" err="1"/>
              <a:t>th</a:t>
            </a:r>
            <a:r>
              <a:rPr lang="en-US" sz="1600" dirty="0"/>
              <a:t>&gt;First Name&lt;/</a:t>
            </a:r>
            <a:r>
              <a:rPr lang="en-US" sz="1600" dirty="0" err="1"/>
              <a:t>th</a:t>
            </a:r>
            <a:r>
              <a:rPr lang="en-US" sz="1600" dirty="0"/>
              <a:t>&gt;</a:t>
            </a:r>
          </a:p>
          <a:p>
            <a:pPr marL="0" indent="0">
              <a:buNone/>
            </a:pPr>
            <a:r>
              <a:rPr lang="en-US" sz="1600" dirty="0"/>
              <a:t>            &lt;</a:t>
            </a:r>
            <a:r>
              <a:rPr lang="en-US" sz="1600" dirty="0" err="1"/>
              <a:t>th</a:t>
            </a:r>
            <a:r>
              <a:rPr lang="en-US" sz="1600" dirty="0"/>
              <a:t>&gt;Last Name&lt;/</a:t>
            </a:r>
            <a:r>
              <a:rPr lang="en-US" sz="1600" dirty="0" err="1"/>
              <a:t>th</a:t>
            </a:r>
            <a:r>
              <a:rPr lang="en-US" sz="1600" dirty="0"/>
              <a:t>&gt;</a:t>
            </a:r>
          </a:p>
          <a:p>
            <a:pPr marL="0" indent="0">
              <a:buNone/>
            </a:pPr>
            <a:r>
              <a:rPr lang="en-US" sz="1600" dirty="0"/>
              <a:t>            &lt;</a:t>
            </a:r>
            <a:r>
              <a:rPr lang="en-US" sz="1600" dirty="0" err="1"/>
              <a:t>th</a:t>
            </a:r>
            <a:r>
              <a:rPr lang="en-US" sz="1600" dirty="0"/>
              <a:t>&gt;Email&lt;/</a:t>
            </a:r>
            <a:r>
              <a:rPr lang="en-US" sz="1600" dirty="0" err="1"/>
              <a:t>th</a:t>
            </a:r>
            <a:r>
              <a:rPr lang="en-US" sz="1600" dirty="0"/>
              <a:t>&gt;</a:t>
            </a:r>
          </a:p>
          <a:p>
            <a:pPr marL="0" indent="0">
              <a:buNone/>
            </a:pPr>
            <a:r>
              <a:rPr lang="en-US" sz="1600" dirty="0"/>
              <a:t>        &lt;/</a:t>
            </a:r>
            <a:r>
              <a:rPr lang="en-US" sz="1600" dirty="0" err="1"/>
              <a:t>tr</a:t>
            </a:r>
            <a:r>
              <a:rPr lang="en-US" sz="1600" dirty="0"/>
              <a:t>&gt;</a:t>
            </a:r>
          </a:p>
          <a:p>
            <a:pPr marL="0" indent="0">
              <a:buNone/>
            </a:pPr>
            <a:r>
              <a:rPr lang="en-US" sz="1600" dirty="0"/>
              <a:t>    &lt;/</a:t>
            </a:r>
            <a:r>
              <a:rPr lang="en-US" sz="1600" dirty="0" err="1"/>
              <a:t>thead</a:t>
            </a:r>
            <a:r>
              <a:rPr lang="en-US" sz="1600" dirty="0" smtClean="0"/>
              <a:t>&gt;</a:t>
            </a:r>
            <a:endParaRPr lang="en-IN" sz="1600" dirty="0" smtClean="0"/>
          </a:p>
          <a:p>
            <a:pPr marL="0" indent="0">
              <a:buNone/>
            </a:pPr>
            <a:r>
              <a:rPr lang="en-US" sz="1600" dirty="0" smtClean="0"/>
              <a:t>&lt;/table&gt;</a:t>
            </a:r>
          </a:p>
        </p:txBody>
      </p:sp>
    </p:spTree>
    <p:extLst>
      <p:ext uri="{BB962C8B-B14F-4D97-AF65-F5344CB8AC3E}">
        <p14:creationId xmlns:p14="http://schemas.microsoft.com/office/powerpoint/2010/main" val="2294773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Accented </a:t>
            </a:r>
            <a:r>
              <a:rPr lang="en-IN" b="1" dirty="0" smtClean="0"/>
              <a:t>Tables</a:t>
            </a:r>
            <a:endParaRPr lang="en-IN" dirty="0"/>
          </a:p>
        </p:txBody>
      </p:sp>
      <p:sp>
        <p:nvSpPr>
          <p:cNvPr id="3" name="Content Placeholder 2"/>
          <p:cNvSpPr>
            <a:spLocks noGrp="1"/>
          </p:cNvSpPr>
          <p:nvPr>
            <p:ph idx="1"/>
          </p:nvPr>
        </p:nvSpPr>
        <p:spPr/>
        <p:txBody>
          <a:bodyPr/>
          <a:lstStyle/>
          <a:p>
            <a:r>
              <a:rPr lang="en-US" dirty="0"/>
              <a:t>Bootstrap even provides a handful of contextual classes such as .table-primary, .table-secondary, .table-success, .table-danger, .table-warning, .table-info, .table-light and .table-dark to color tables, table rows or individual cells</a:t>
            </a:r>
            <a:r>
              <a:rPr lang="en-US" dirty="0" smtClean="0"/>
              <a:t>.</a:t>
            </a:r>
          </a:p>
          <a:p>
            <a:r>
              <a:rPr lang="en-US" dirty="0"/>
              <a:t>E.g. &lt;table class="table table-dark</a:t>
            </a:r>
            <a:r>
              <a:rPr lang="en-US" dirty="0" smtClean="0"/>
              <a:t>"&gt;</a:t>
            </a:r>
          </a:p>
          <a:p>
            <a:r>
              <a:rPr lang="en-US" b="1" dirty="0"/>
              <a:t>Creating Tables with Striped Rows</a:t>
            </a:r>
          </a:p>
          <a:p>
            <a:pPr lvl="1"/>
            <a:r>
              <a:rPr lang="en-US" dirty="0"/>
              <a:t>You can also add zebra-striping to the table rows within the &lt;</a:t>
            </a:r>
            <a:r>
              <a:rPr lang="en-US" dirty="0" err="1"/>
              <a:t>tbody</a:t>
            </a:r>
            <a:r>
              <a:rPr lang="en-US" dirty="0"/>
              <a:t>&gt; by simply adding an additional class .table-striped to the .table base class.</a:t>
            </a:r>
          </a:p>
          <a:p>
            <a:r>
              <a:rPr lang="en-IN" b="1" dirty="0"/>
              <a:t>Creating Bordered Tables</a:t>
            </a:r>
          </a:p>
          <a:p>
            <a:pPr lvl="1"/>
            <a:r>
              <a:rPr lang="en-US" dirty="0"/>
              <a:t>You can add borders on all sides of the table and cells by adding the modifier class .table-bordered to the .table base class</a:t>
            </a:r>
            <a:endParaRPr lang="en-IN" dirty="0"/>
          </a:p>
          <a:p>
            <a:r>
              <a:rPr lang="en-IN" b="1" dirty="0"/>
              <a:t>Creating Borderless Tables</a:t>
            </a:r>
          </a:p>
          <a:p>
            <a:pPr lvl="1"/>
            <a:r>
              <a:rPr lang="en-US" dirty="0"/>
              <a:t>You can also create borderless tables using the class .table-borderless on the .table element.</a:t>
            </a:r>
            <a:endParaRPr lang="en-IN" dirty="0"/>
          </a:p>
        </p:txBody>
      </p:sp>
    </p:spTree>
    <p:extLst>
      <p:ext uri="{BB962C8B-B14F-4D97-AF65-F5344CB8AC3E}">
        <p14:creationId xmlns:p14="http://schemas.microsoft.com/office/powerpoint/2010/main" val="2049462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Enabling Hover State on Table Rows</a:t>
            </a:r>
          </a:p>
          <a:p>
            <a:pPr lvl="1"/>
            <a:r>
              <a:rPr lang="en-US" dirty="0" smtClean="0"/>
              <a:t>You </a:t>
            </a:r>
            <a:r>
              <a:rPr lang="en-US" dirty="0"/>
              <a:t>can also enable a hover state on table rows within a &lt;</a:t>
            </a:r>
            <a:r>
              <a:rPr lang="en-US" dirty="0" err="1"/>
              <a:t>tbody</a:t>
            </a:r>
            <a:r>
              <a:rPr lang="en-US" dirty="0"/>
              <a:t>&gt; element by adding the modifier class .table-hover to the .table base class</a:t>
            </a:r>
            <a:r>
              <a:rPr lang="en-US" dirty="0" smtClean="0"/>
              <a:t>.</a:t>
            </a:r>
          </a:p>
          <a:p>
            <a:r>
              <a:rPr lang="en-US" b="1" dirty="0"/>
              <a:t>Creating Small or Compact Tables</a:t>
            </a:r>
          </a:p>
          <a:p>
            <a:pPr lvl="1"/>
            <a:r>
              <a:rPr lang="en-US" dirty="0"/>
              <a:t>You can also make your tables more compact and save the space through adding the modifier class .table-</a:t>
            </a:r>
            <a:r>
              <a:rPr lang="en-US" dirty="0" err="1"/>
              <a:t>sm</a:t>
            </a:r>
            <a:r>
              <a:rPr lang="en-US" dirty="0"/>
              <a:t> to the .table base class. The .table-</a:t>
            </a:r>
            <a:r>
              <a:rPr lang="en-US" dirty="0" err="1"/>
              <a:t>sm</a:t>
            </a:r>
            <a:r>
              <a:rPr lang="en-US" dirty="0"/>
              <a:t> class </a:t>
            </a:r>
            <a:r>
              <a:rPr lang="en-US" dirty="0" smtClean="0"/>
              <a:t>makes </a:t>
            </a:r>
            <a:r>
              <a:rPr lang="en-US" dirty="0"/>
              <a:t>the table compact by cutting all cell padding in half. </a:t>
            </a:r>
            <a:endParaRPr lang="en-US" dirty="0" smtClean="0"/>
          </a:p>
          <a:p>
            <a:r>
              <a:rPr lang="en-IN" b="1" dirty="0"/>
              <a:t>Setting Table Head </a:t>
            </a:r>
            <a:r>
              <a:rPr lang="en-IN" b="1" dirty="0" err="1" smtClean="0"/>
              <a:t>Colors</a:t>
            </a:r>
            <a:endParaRPr lang="en-IN" b="1" dirty="0" smtClean="0"/>
          </a:p>
          <a:p>
            <a:pPr lvl="1"/>
            <a:r>
              <a:rPr lang="en-US" dirty="0"/>
              <a:t>Similar to light and dark tables, you can use the modifier classes .table-light or .table-dark on the &lt;</a:t>
            </a:r>
            <a:r>
              <a:rPr lang="en-US" dirty="0" err="1"/>
              <a:t>thead</a:t>
            </a:r>
            <a:r>
              <a:rPr lang="en-US" dirty="0"/>
              <a:t>&gt; element to make it appear in light or dark gray.</a:t>
            </a:r>
            <a:endParaRPr lang="en-IN" dirty="0"/>
          </a:p>
          <a:p>
            <a:pPr lvl="1"/>
            <a:endParaRPr lang="en-IN" dirty="0"/>
          </a:p>
        </p:txBody>
      </p:sp>
    </p:spTree>
    <p:extLst>
      <p:ext uri="{BB962C8B-B14F-4D97-AF65-F5344CB8AC3E}">
        <p14:creationId xmlns:p14="http://schemas.microsoft.com/office/powerpoint/2010/main" val="899994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5686" y="2485296"/>
            <a:ext cx="11029615" cy="3678303"/>
          </a:xfrm>
        </p:spPr>
        <p:txBody>
          <a:bodyPr>
            <a:noAutofit/>
          </a:bodyPr>
          <a:lstStyle/>
          <a:p>
            <a:r>
              <a:rPr lang="en-US" sz="1400" b="1" dirty="0"/>
              <a:t>Creating Responsive Tables with Bootstrap</a:t>
            </a:r>
          </a:p>
          <a:p>
            <a:r>
              <a:rPr lang="en-US" sz="1400" dirty="0"/>
              <a:t>You can also create responsive tables to enable horizontal scrolling on small devices.</a:t>
            </a:r>
          </a:p>
          <a:p>
            <a:r>
              <a:rPr lang="en-US" sz="1400" dirty="0" smtClean="0"/>
              <a:t>To </a:t>
            </a:r>
            <a:r>
              <a:rPr lang="en-US" sz="1400" dirty="0"/>
              <a:t>make any table responsive just place it inside a &lt;div&gt; element and apply the .table-responsive class on it. </a:t>
            </a:r>
            <a:endParaRPr lang="en-US" sz="1400" dirty="0" smtClean="0"/>
          </a:p>
          <a:p>
            <a:r>
              <a:rPr lang="en-US" sz="1400" dirty="0" smtClean="0"/>
              <a:t>You </a:t>
            </a:r>
            <a:r>
              <a:rPr lang="en-US" sz="1400" dirty="0"/>
              <a:t>can also specify when the table should have a scrollbar, based on the viewport width (i.e. breakpoints), using the classes .table-responsive{-</a:t>
            </a:r>
            <a:r>
              <a:rPr lang="en-US" sz="1400" dirty="0" err="1"/>
              <a:t>sm</a:t>
            </a:r>
            <a:r>
              <a:rPr lang="en-US" sz="1400" dirty="0"/>
              <a:t>|-md|-</a:t>
            </a:r>
            <a:r>
              <a:rPr lang="en-US" sz="1400" dirty="0" err="1"/>
              <a:t>lg</a:t>
            </a:r>
            <a:r>
              <a:rPr lang="en-US" sz="1400" dirty="0"/>
              <a:t>|-xl</a:t>
            </a:r>
            <a:r>
              <a:rPr lang="en-US" sz="1400" dirty="0" smtClean="0"/>
              <a:t>}.</a:t>
            </a:r>
          </a:p>
          <a:p>
            <a:pPr marL="0" indent="0">
              <a:buNone/>
            </a:pPr>
            <a:r>
              <a:rPr lang="en-US" sz="1400" dirty="0"/>
              <a:t>&lt;div class="table-responsive"&gt; </a:t>
            </a:r>
          </a:p>
          <a:p>
            <a:pPr marL="0" indent="0">
              <a:buNone/>
            </a:pPr>
            <a:r>
              <a:rPr lang="en-US" sz="1400" dirty="0"/>
              <a:t>    &lt;table class="table"&gt;</a:t>
            </a:r>
          </a:p>
          <a:p>
            <a:pPr marL="0" indent="0">
              <a:buNone/>
            </a:pPr>
            <a:r>
              <a:rPr lang="en-US" sz="1400" dirty="0"/>
              <a:t>        &lt;</a:t>
            </a:r>
            <a:r>
              <a:rPr lang="en-US" sz="1400" dirty="0" err="1"/>
              <a:t>thead</a:t>
            </a:r>
            <a:r>
              <a:rPr lang="en-US" sz="1400" dirty="0"/>
              <a:t>&gt;</a:t>
            </a:r>
          </a:p>
          <a:p>
            <a:pPr marL="0" indent="0">
              <a:buNone/>
            </a:pPr>
            <a:r>
              <a:rPr lang="en-US" sz="1400" dirty="0"/>
              <a:t>            &lt;</a:t>
            </a:r>
            <a:r>
              <a:rPr lang="en-US" sz="1400" dirty="0" err="1"/>
              <a:t>tr</a:t>
            </a:r>
            <a:r>
              <a:rPr lang="en-US" sz="1400" dirty="0"/>
              <a:t>&gt;</a:t>
            </a:r>
          </a:p>
          <a:p>
            <a:pPr marL="0" indent="0">
              <a:buNone/>
            </a:pPr>
            <a:r>
              <a:rPr lang="en-US" sz="1400" dirty="0"/>
              <a:t>                &lt;</a:t>
            </a:r>
            <a:r>
              <a:rPr lang="en-US" sz="1400" dirty="0" err="1"/>
              <a:t>th</a:t>
            </a:r>
            <a:r>
              <a:rPr lang="en-US" sz="1400" dirty="0"/>
              <a:t>&gt;#&lt;/</a:t>
            </a:r>
            <a:r>
              <a:rPr lang="en-US" sz="1400" dirty="0" err="1"/>
              <a:t>th</a:t>
            </a:r>
            <a:r>
              <a:rPr lang="en-US" sz="1400" dirty="0"/>
              <a:t>&gt;</a:t>
            </a:r>
          </a:p>
          <a:p>
            <a:pPr marL="0" indent="0">
              <a:buNone/>
            </a:pPr>
            <a:r>
              <a:rPr lang="en-US" sz="1400" dirty="0"/>
              <a:t>                &lt;</a:t>
            </a:r>
            <a:r>
              <a:rPr lang="en-US" sz="1400" dirty="0" err="1"/>
              <a:t>th</a:t>
            </a:r>
            <a:r>
              <a:rPr lang="en-US" sz="1400" dirty="0"/>
              <a:t>&gt;First Name&lt;/</a:t>
            </a:r>
            <a:r>
              <a:rPr lang="en-US" sz="1400" dirty="0" err="1"/>
              <a:t>th</a:t>
            </a:r>
            <a:r>
              <a:rPr lang="en-US" sz="1400" dirty="0" smtClean="0"/>
              <a:t>&gt;</a:t>
            </a:r>
          </a:p>
          <a:p>
            <a:pPr marL="0" indent="0">
              <a:buNone/>
            </a:pPr>
            <a:r>
              <a:rPr lang="en-US" sz="1400" dirty="0"/>
              <a:t>	</a:t>
            </a:r>
            <a:r>
              <a:rPr lang="en-US" sz="1400" dirty="0" smtClean="0"/>
              <a:t>   &lt;/</a:t>
            </a:r>
            <a:r>
              <a:rPr lang="en-US" sz="1400" dirty="0" err="1" smtClean="0"/>
              <a:t>tr</a:t>
            </a:r>
            <a:r>
              <a:rPr lang="en-US" sz="1400" dirty="0" smtClean="0"/>
              <a:t>&gt;</a:t>
            </a:r>
          </a:p>
          <a:p>
            <a:pPr marL="0" indent="0">
              <a:buNone/>
            </a:pPr>
            <a:r>
              <a:rPr lang="en-US" sz="1400" dirty="0"/>
              <a:t> </a:t>
            </a:r>
            <a:r>
              <a:rPr lang="en-US" sz="1400" dirty="0" smtClean="0"/>
              <a:t>      &lt;/</a:t>
            </a:r>
            <a:r>
              <a:rPr lang="en-US" sz="1400" dirty="0" err="1" smtClean="0"/>
              <a:t>thead</a:t>
            </a:r>
            <a:r>
              <a:rPr lang="en-US" sz="1400" dirty="0" smtClean="0"/>
              <a:t>&gt;</a:t>
            </a:r>
          </a:p>
          <a:p>
            <a:pPr marL="0" indent="0">
              <a:buNone/>
            </a:pPr>
            <a:r>
              <a:rPr lang="en-US" sz="1400" dirty="0"/>
              <a:t> </a:t>
            </a:r>
            <a:r>
              <a:rPr lang="en-US" sz="1400" dirty="0" smtClean="0"/>
              <a:t>  &lt;/table&gt;</a:t>
            </a:r>
          </a:p>
          <a:p>
            <a:pPr marL="0" indent="0">
              <a:buNone/>
            </a:pPr>
            <a:r>
              <a:rPr lang="en-US" sz="1400" dirty="0" smtClean="0"/>
              <a:t>&lt;/div&gt;</a:t>
            </a:r>
            <a:endParaRPr lang="en-IN" sz="1400" dirty="0"/>
          </a:p>
        </p:txBody>
      </p:sp>
    </p:spTree>
    <p:extLst>
      <p:ext uri="{BB962C8B-B14F-4D97-AF65-F5344CB8AC3E}">
        <p14:creationId xmlns:p14="http://schemas.microsoft.com/office/powerpoint/2010/main" val="1984336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a:t>Bootstrap </a:t>
            </a:r>
            <a:r>
              <a:rPr lang="en-IN" b="1" dirty="0" smtClean="0"/>
              <a:t>Lists</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295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Bootstrap Package Elements</a:t>
            </a:r>
            <a:endParaRPr lang="en-IN" dirty="0"/>
          </a:p>
        </p:txBody>
      </p:sp>
      <p:sp>
        <p:nvSpPr>
          <p:cNvPr id="3" name="Content Placeholder 2"/>
          <p:cNvSpPr>
            <a:spLocks noGrp="1"/>
          </p:cNvSpPr>
          <p:nvPr>
            <p:ph idx="1"/>
          </p:nvPr>
        </p:nvSpPr>
        <p:spPr>
          <a:xfrm>
            <a:off x="464127" y="1795251"/>
            <a:ext cx="11263745" cy="4563986"/>
          </a:xfrm>
        </p:spPr>
        <p:txBody>
          <a:bodyPr>
            <a:normAutofit/>
          </a:bodyPr>
          <a:lstStyle/>
          <a:p>
            <a:pPr algn="just"/>
            <a:r>
              <a:rPr lang="en-US" b="1" dirty="0" smtClean="0"/>
              <a:t>CSS</a:t>
            </a:r>
            <a:r>
              <a:rPr lang="en-US" dirty="0"/>
              <a:t> − Bootstrap comes with the feature of global CSS settings, fundamental HTML elements styled and enhanced with extensible classes, and an advanced grid system. </a:t>
            </a:r>
            <a:endParaRPr lang="en-US" dirty="0" smtClean="0"/>
          </a:p>
          <a:p>
            <a:pPr algn="just"/>
            <a:endParaRPr lang="en-US" dirty="0"/>
          </a:p>
          <a:p>
            <a:pPr algn="just"/>
            <a:r>
              <a:rPr lang="en-US" b="1" dirty="0"/>
              <a:t>Components</a:t>
            </a:r>
            <a:r>
              <a:rPr lang="en-US" dirty="0"/>
              <a:t> − Bootstrap contains over a dozen reusable components built to provide iconography, dropdowns, navigation, alerts, pop-overs, and much more. </a:t>
            </a:r>
            <a:endParaRPr lang="en-US" dirty="0" smtClean="0"/>
          </a:p>
          <a:p>
            <a:pPr algn="just"/>
            <a:endParaRPr lang="en-US" dirty="0"/>
          </a:p>
          <a:p>
            <a:pPr algn="just"/>
            <a:r>
              <a:rPr lang="en-US" b="1" dirty="0"/>
              <a:t>JavaScript Plugins</a:t>
            </a:r>
            <a:r>
              <a:rPr lang="en-US" dirty="0"/>
              <a:t> − Bootstrap contains over a dozen custom jQuery plugins. You can easily include them all, or one by one. </a:t>
            </a:r>
            <a:endParaRPr lang="en-US" dirty="0" smtClean="0"/>
          </a:p>
          <a:p>
            <a:pPr algn="just"/>
            <a:endParaRPr lang="en-US" dirty="0"/>
          </a:p>
          <a:p>
            <a:pPr algn="just"/>
            <a:r>
              <a:rPr lang="en-US" b="1" dirty="0"/>
              <a:t>Customize</a:t>
            </a:r>
            <a:r>
              <a:rPr lang="en-US" dirty="0"/>
              <a:t> − You can customize Bootstrap's components, LESS variables, and jQuery plugins to get your very own version.</a:t>
            </a:r>
          </a:p>
          <a:p>
            <a:pPr algn="just"/>
            <a:endParaRPr lang="en-IN" dirty="0"/>
          </a:p>
        </p:txBody>
      </p:sp>
    </p:spTree>
    <p:extLst>
      <p:ext uri="{BB962C8B-B14F-4D97-AF65-F5344CB8AC3E}">
        <p14:creationId xmlns:p14="http://schemas.microsoft.com/office/powerpoint/2010/main" val="36055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Lists With </a:t>
            </a:r>
            <a:r>
              <a:rPr lang="en-IN" b="1" dirty="0" smtClean="0"/>
              <a:t>Bootstrap</a:t>
            </a:r>
            <a:endParaRPr lang="en-IN" dirty="0"/>
          </a:p>
        </p:txBody>
      </p:sp>
      <p:sp>
        <p:nvSpPr>
          <p:cNvPr id="3" name="Content Placeholder 2"/>
          <p:cNvSpPr>
            <a:spLocks noGrp="1"/>
          </p:cNvSpPr>
          <p:nvPr>
            <p:ph idx="1"/>
          </p:nvPr>
        </p:nvSpPr>
        <p:spPr>
          <a:xfrm>
            <a:off x="437757" y="2359790"/>
            <a:ext cx="11029615" cy="3678303"/>
          </a:xfrm>
        </p:spPr>
        <p:txBody>
          <a:bodyPr>
            <a:noAutofit/>
          </a:bodyPr>
          <a:lstStyle/>
          <a:p>
            <a:r>
              <a:rPr lang="en-US" sz="1600" b="1" dirty="0" err="1"/>
              <a:t>Unstyled</a:t>
            </a:r>
            <a:r>
              <a:rPr lang="en-US" sz="1600" b="1" dirty="0"/>
              <a:t> Ordered and Unordered Lists</a:t>
            </a:r>
          </a:p>
          <a:p>
            <a:r>
              <a:rPr lang="en-US" sz="1600" dirty="0"/>
              <a:t>Sometimes you might need to remove the default styling form the list items. You can do this by simply applying the class .list-</a:t>
            </a:r>
            <a:r>
              <a:rPr lang="en-US" sz="1600" dirty="0" err="1"/>
              <a:t>unstyled</a:t>
            </a:r>
            <a:r>
              <a:rPr lang="en-US" sz="1600" dirty="0"/>
              <a:t> to the respective &lt;</a:t>
            </a:r>
            <a:r>
              <a:rPr lang="en-US" sz="1600" dirty="0" err="1"/>
              <a:t>ul</a:t>
            </a:r>
            <a:r>
              <a:rPr lang="en-US" sz="1600" dirty="0"/>
              <a:t>&gt; or &lt;</a:t>
            </a:r>
            <a:r>
              <a:rPr lang="en-US" sz="1600" dirty="0" err="1"/>
              <a:t>ol</a:t>
            </a:r>
            <a:r>
              <a:rPr lang="en-US" sz="1600" dirty="0"/>
              <a:t>&gt; elements</a:t>
            </a:r>
            <a:r>
              <a:rPr lang="en-US" sz="1600" dirty="0" smtClean="0"/>
              <a:t>.</a:t>
            </a:r>
          </a:p>
          <a:p>
            <a:r>
              <a:rPr lang="en-US" sz="1600" b="1" dirty="0"/>
              <a:t>Placing Ordered and Unordered List Items Inline</a:t>
            </a:r>
          </a:p>
          <a:p>
            <a:r>
              <a:rPr lang="en-US" sz="1600" dirty="0"/>
              <a:t>If you want to create a horizontal menu using the ordered or unordered list you need to place all list items in a single line (i.e. side by side). You can do this simply by adding the class .list-inline to the &lt;</a:t>
            </a:r>
            <a:r>
              <a:rPr lang="en-US" sz="1600" dirty="0" err="1"/>
              <a:t>ul</a:t>
            </a:r>
            <a:r>
              <a:rPr lang="en-US" sz="1600" dirty="0"/>
              <a:t>&gt; or &lt;</a:t>
            </a:r>
            <a:r>
              <a:rPr lang="en-US" sz="1600" dirty="0" err="1"/>
              <a:t>ol</a:t>
            </a:r>
            <a:r>
              <a:rPr lang="en-US" sz="1600" dirty="0"/>
              <a:t>&gt;, and the class .list-inline-item to the child &lt;li&gt; elements</a:t>
            </a:r>
            <a:r>
              <a:rPr lang="en-US" sz="1600" dirty="0" smtClean="0"/>
              <a:t>.</a:t>
            </a:r>
          </a:p>
          <a:p>
            <a:pPr marL="0" indent="0">
              <a:buNone/>
            </a:pPr>
            <a:r>
              <a:rPr lang="en-IN" sz="1600" dirty="0"/>
              <a:t>&lt;</a:t>
            </a:r>
            <a:r>
              <a:rPr lang="en-IN" sz="1600" dirty="0" err="1"/>
              <a:t>ul</a:t>
            </a:r>
            <a:r>
              <a:rPr lang="en-IN" sz="1600" dirty="0"/>
              <a:t> class="list-inline"&gt; </a:t>
            </a:r>
            <a:endParaRPr lang="en-IN" sz="1600" dirty="0" smtClean="0"/>
          </a:p>
          <a:p>
            <a:pPr marL="0" indent="0">
              <a:buNone/>
            </a:pPr>
            <a:r>
              <a:rPr lang="en-IN" sz="1600" dirty="0" smtClean="0"/>
              <a:t>&lt;</a:t>
            </a:r>
            <a:r>
              <a:rPr lang="en-IN" sz="1600" dirty="0"/>
              <a:t>li class="list-inline-item"&gt;Home&lt;/li&gt; </a:t>
            </a:r>
            <a:endParaRPr lang="en-IN" sz="1600" dirty="0" smtClean="0"/>
          </a:p>
          <a:p>
            <a:pPr marL="0" indent="0">
              <a:buNone/>
            </a:pPr>
            <a:r>
              <a:rPr lang="en-IN" sz="1600" dirty="0" smtClean="0"/>
              <a:t>&lt;</a:t>
            </a:r>
            <a:r>
              <a:rPr lang="en-IN" sz="1600" dirty="0"/>
              <a:t>li class="list-inline-item"&gt;Products&lt;/li&gt; </a:t>
            </a:r>
            <a:endParaRPr lang="en-IN" sz="1600" dirty="0" smtClean="0"/>
          </a:p>
          <a:p>
            <a:pPr marL="0" indent="0">
              <a:buNone/>
            </a:pPr>
            <a:r>
              <a:rPr lang="en-IN" sz="1600" dirty="0" smtClean="0"/>
              <a:t>&lt;</a:t>
            </a:r>
            <a:r>
              <a:rPr lang="en-IN" sz="1600" dirty="0"/>
              <a:t>li class="list-inline-item"&gt;About Us&lt;/li&gt; </a:t>
            </a:r>
            <a:endParaRPr lang="en-IN" sz="1600" dirty="0" smtClean="0"/>
          </a:p>
          <a:p>
            <a:pPr marL="0" indent="0">
              <a:buNone/>
            </a:pPr>
            <a:r>
              <a:rPr lang="en-IN" sz="1600" dirty="0" smtClean="0"/>
              <a:t>&lt;</a:t>
            </a:r>
            <a:r>
              <a:rPr lang="en-IN" sz="1600" dirty="0"/>
              <a:t>li class="list-inline-item"&gt;Contact&lt;/li&gt; </a:t>
            </a:r>
            <a:endParaRPr lang="en-IN" sz="1600" dirty="0" smtClean="0"/>
          </a:p>
          <a:p>
            <a:pPr marL="0" indent="0">
              <a:buNone/>
            </a:pPr>
            <a:r>
              <a:rPr lang="en-IN" sz="1600" dirty="0" smtClean="0"/>
              <a:t>&lt;/</a:t>
            </a:r>
            <a:r>
              <a:rPr lang="en-IN" sz="1600" dirty="0" err="1"/>
              <a:t>ul</a:t>
            </a:r>
            <a:r>
              <a:rPr lang="en-IN" sz="1600" dirty="0"/>
              <a:t>&gt;</a:t>
            </a:r>
          </a:p>
        </p:txBody>
      </p:sp>
    </p:spTree>
    <p:extLst>
      <p:ext uri="{BB962C8B-B14F-4D97-AF65-F5344CB8AC3E}">
        <p14:creationId xmlns:p14="http://schemas.microsoft.com/office/powerpoint/2010/main" val="789396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3" y="2180496"/>
            <a:ext cx="4833489" cy="3678303"/>
          </a:xfrm>
        </p:spPr>
        <p:txBody>
          <a:bodyPr/>
          <a:lstStyle/>
          <a:p>
            <a:r>
              <a:rPr lang="en-IN" b="1" dirty="0"/>
              <a:t>Creating Horizontal Definition Lists</a:t>
            </a:r>
          </a:p>
          <a:p>
            <a:r>
              <a:rPr lang="en-US" dirty="0"/>
              <a:t>The terms and descriptions in a definition list can also be aligned horizontally side-by-side using the Bootstrap grid system's predefined classes. </a:t>
            </a:r>
            <a:endParaRPr lang="en-IN" dirty="0"/>
          </a:p>
        </p:txBody>
      </p:sp>
      <p:sp>
        <p:nvSpPr>
          <p:cNvPr id="4" name="Rectangle 3"/>
          <p:cNvSpPr/>
          <p:nvPr/>
        </p:nvSpPr>
        <p:spPr>
          <a:xfrm>
            <a:off x="5351929" y="2025639"/>
            <a:ext cx="6445624" cy="3970318"/>
          </a:xfrm>
          <a:prstGeom prst="rect">
            <a:avLst/>
          </a:prstGeom>
        </p:spPr>
        <p:txBody>
          <a:bodyPr wrap="square">
            <a:spAutoFit/>
          </a:bodyPr>
          <a:lstStyle/>
          <a:p>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dl </a:t>
            </a:r>
            <a:r>
              <a:rPr lang="en-US" dirty="0">
                <a:solidFill>
                  <a:srgbClr val="669900"/>
                </a:solidFill>
                <a:latin typeface="Consolas" panose="020B0609020204030204" pitchFamily="49" charset="0"/>
              </a:rPr>
              <a:t>class</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row</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dt</a:t>
            </a:r>
            <a:r>
              <a:rPr lang="en-US" dirty="0">
                <a:solidFill>
                  <a:srgbClr val="990055"/>
                </a:solidFill>
                <a:latin typeface="Consolas" panose="020B0609020204030204" pitchFamily="49" charset="0"/>
              </a:rPr>
              <a:t> </a:t>
            </a:r>
            <a:r>
              <a:rPr lang="en-US" dirty="0">
                <a:solidFill>
                  <a:srgbClr val="669900"/>
                </a:solidFill>
                <a:latin typeface="Consolas" panose="020B0609020204030204" pitchFamily="49" charset="0"/>
              </a:rPr>
              <a:t>class</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col-sm-3</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User Agent</a:t>
            </a:r>
            <a:r>
              <a:rPr lang="en-US" dirty="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dd</a:t>
            </a:r>
            <a:r>
              <a:rPr lang="en-US" dirty="0">
                <a:solidFill>
                  <a:srgbClr val="990055"/>
                </a:solidFill>
                <a:latin typeface="Consolas" panose="020B0609020204030204" pitchFamily="49" charset="0"/>
              </a:rPr>
              <a:t> </a:t>
            </a:r>
            <a:r>
              <a:rPr lang="en-US" dirty="0">
                <a:solidFill>
                  <a:srgbClr val="669900"/>
                </a:solidFill>
                <a:latin typeface="Consolas" panose="020B0609020204030204" pitchFamily="49" charset="0"/>
              </a:rPr>
              <a:t>class</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col-sm-9</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An HTML user agent is any device that interprets HTML documents.</a:t>
            </a:r>
            <a:r>
              <a:rPr lang="en-US" dirty="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dd</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dt</a:t>
            </a:r>
            <a:r>
              <a:rPr lang="en-US" dirty="0">
                <a:solidFill>
                  <a:srgbClr val="990055"/>
                </a:solidFill>
                <a:latin typeface="Consolas" panose="020B0609020204030204" pitchFamily="49" charset="0"/>
              </a:rPr>
              <a:t> </a:t>
            </a:r>
            <a:r>
              <a:rPr lang="en-US" dirty="0">
                <a:solidFill>
                  <a:srgbClr val="669900"/>
                </a:solidFill>
                <a:latin typeface="Consolas" panose="020B0609020204030204" pitchFamily="49" charset="0"/>
              </a:rPr>
              <a:t>class</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col-sm-3 text-truncate</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Client-side Scripting</a:t>
            </a:r>
            <a:r>
              <a:rPr lang="en-US" dirty="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dd</a:t>
            </a:r>
            <a:r>
              <a:rPr lang="en-US" dirty="0">
                <a:solidFill>
                  <a:srgbClr val="990055"/>
                </a:solidFill>
                <a:latin typeface="Consolas" panose="020B0609020204030204" pitchFamily="49" charset="0"/>
              </a:rPr>
              <a:t> </a:t>
            </a:r>
            <a:r>
              <a:rPr lang="en-US" dirty="0">
                <a:solidFill>
                  <a:srgbClr val="669900"/>
                </a:solidFill>
                <a:latin typeface="Consolas" panose="020B0609020204030204" pitchFamily="49" charset="0"/>
              </a:rPr>
              <a:t>class</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col-sm-9</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Client-side scripting generally refers to the category of computer programs on the web that are executed by the user's web browser.</a:t>
            </a:r>
            <a:r>
              <a:rPr lang="en-US" dirty="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dd</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dt</a:t>
            </a:r>
            <a:r>
              <a:rPr lang="en-US" dirty="0">
                <a:solidFill>
                  <a:srgbClr val="990055"/>
                </a:solidFill>
                <a:latin typeface="Consolas" panose="020B0609020204030204" pitchFamily="49" charset="0"/>
              </a:rPr>
              <a:t> </a:t>
            </a:r>
            <a:r>
              <a:rPr lang="en-US" dirty="0">
                <a:solidFill>
                  <a:srgbClr val="669900"/>
                </a:solidFill>
                <a:latin typeface="Consolas" panose="020B0609020204030204" pitchFamily="49" charset="0"/>
              </a:rPr>
              <a:t>class</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col-sm-3</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Document Tree</a:t>
            </a:r>
            <a:r>
              <a:rPr lang="en-US" dirty="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dd</a:t>
            </a:r>
            <a:r>
              <a:rPr lang="en-US" dirty="0">
                <a:solidFill>
                  <a:srgbClr val="990055"/>
                </a:solidFill>
                <a:latin typeface="Consolas" panose="020B0609020204030204" pitchFamily="49" charset="0"/>
              </a:rPr>
              <a:t> </a:t>
            </a:r>
            <a:r>
              <a:rPr lang="en-US" dirty="0">
                <a:solidFill>
                  <a:srgbClr val="669900"/>
                </a:solidFill>
                <a:latin typeface="Consolas" panose="020B0609020204030204" pitchFamily="49" charset="0"/>
              </a:rPr>
              <a:t>class</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col-sm-9</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The tree of elements encoded in the source document.</a:t>
            </a:r>
            <a:r>
              <a:rPr lang="en-US" dirty="0">
                <a:solidFill>
                  <a:srgbClr val="5F6364"/>
                </a:solidFill>
                <a:latin typeface="Consolas" panose="020B0609020204030204" pitchFamily="49" charset="0"/>
              </a:rPr>
              <a:t>&lt;/</a:t>
            </a:r>
            <a:r>
              <a:rPr lang="en-US" dirty="0" err="1">
                <a:solidFill>
                  <a:srgbClr val="990055"/>
                </a:solidFill>
                <a:latin typeface="Consolas" panose="020B0609020204030204" pitchFamily="49" charset="0"/>
              </a:rPr>
              <a:t>dd</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dl</a:t>
            </a:r>
            <a:r>
              <a:rPr lang="en-US" dirty="0">
                <a:solidFill>
                  <a:srgbClr val="5F6364"/>
                </a:solidFill>
                <a:latin typeface="Consolas" panose="020B0609020204030204" pitchFamily="49" charset="0"/>
              </a:rPr>
              <a:t>&gt;</a:t>
            </a:r>
            <a:endParaRPr lang="en-IN" dirty="0"/>
          </a:p>
        </p:txBody>
      </p:sp>
    </p:spTree>
    <p:extLst>
      <p:ext uri="{BB962C8B-B14F-4D97-AF65-F5344CB8AC3E}">
        <p14:creationId xmlns:p14="http://schemas.microsoft.com/office/powerpoint/2010/main" val="40767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Bootstrap List </a:t>
            </a:r>
            <a:r>
              <a:rPr lang="en-IN" b="1" dirty="0" smtClean="0"/>
              <a:t>Groups</a:t>
            </a:r>
            <a:endParaRPr lang="en-IN" dirty="0"/>
          </a:p>
        </p:txBody>
      </p:sp>
      <p:sp>
        <p:nvSpPr>
          <p:cNvPr id="3" name="Content Placeholder 2"/>
          <p:cNvSpPr>
            <a:spLocks noGrp="1"/>
          </p:cNvSpPr>
          <p:nvPr>
            <p:ph idx="1"/>
          </p:nvPr>
        </p:nvSpPr>
        <p:spPr/>
        <p:txBody>
          <a:bodyPr/>
          <a:lstStyle/>
          <a:p>
            <a:r>
              <a:rPr lang="en-US" dirty="0"/>
              <a:t>The list groups are very useful and flexible component for displaying lists of elements in a beautiful manner. </a:t>
            </a:r>
            <a:endParaRPr lang="en-US" dirty="0" smtClean="0"/>
          </a:p>
          <a:p>
            <a:r>
              <a:rPr lang="en-US" dirty="0" smtClean="0"/>
              <a:t>In </a:t>
            </a:r>
            <a:r>
              <a:rPr lang="en-US" dirty="0"/>
              <a:t>most basic form a list group is simply an unordered list with the class .list-group whereas, the list items having the class .list-group-item</a:t>
            </a:r>
            <a:r>
              <a:rPr lang="en-US" dirty="0" smtClean="0"/>
              <a:t>.</a:t>
            </a:r>
          </a:p>
          <a:p>
            <a:pPr marL="0" indent="0">
              <a:buNone/>
            </a:pPr>
            <a:r>
              <a:rPr lang="en-IN" dirty="0"/>
              <a:t>&lt;</a:t>
            </a:r>
            <a:r>
              <a:rPr lang="en-IN" dirty="0" err="1"/>
              <a:t>ul</a:t>
            </a:r>
            <a:r>
              <a:rPr lang="en-IN" dirty="0"/>
              <a:t> class="list-group w-50"&gt;</a:t>
            </a:r>
          </a:p>
          <a:p>
            <a:pPr marL="0" indent="0">
              <a:buNone/>
            </a:pPr>
            <a:r>
              <a:rPr lang="en-IN" dirty="0"/>
              <a:t>    &lt;li class="list-group-item"&gt;Pictures&lt;/li&gt;</a:t>
            </a:r>
          </a:p>
          <a:p>
            <a:pPr marL="0" indent="0">
              <a:buNone/>
            </a:pPr>
            <a:r>
              <a:rPr lang="en-IN" dirty="0"/>
              <a:t>    &lt;li class="list-group-item"&gt;Documents&lt;/li&gt;        </a:t>
            </a:r>
          </a:p>
          <a:p>
            <a:pPr marL="0" indent="0">
              <a:buNone/>
            </a:pPr>
            <a:r>
              <a:rPr lang="en-IN" dirty="0"/>
              <a:t>    &lt;li class="list-group-item"&gt;Music&lt;/li&gt;</a:t>
            </a:r>
          </a:p>
          <a:p>
            <a:pPr marL="0" indent="0">
              <a:buNone/>
            </a:pPr>
            <a:r>
              <a:rPr lang="en-IN" dirty="0"/>
              <a:t>    &lt;li class="list-group-item"&gt;Videos&lt;/li&gt;</a:t>
            </a:r>
          </a:p>
          <a:p>
            <a:pPr marL="0" indent="0">
              <a:buNone/>
            </a:pPr>
            <a:r>
              <a:rPr lang="en-IN" dirty="0"/>
              <a:t>&lt;/</a:t>
            </a:r>
            <a:r>
              <a:rPr lang="en-IN" dirty="0" err="1"/>
              <a:t>ul</a:t>
            </a:r>
            <a:r>
              <a:rPr lang="en-IN" dirty="0"/>
              <a:t>&gt;</a:t>
            </a:r>
          </a:p>
        </p:txBody>
      </p:sp>
    </p:spTree>
    <p:extLst>
      <p:ext uri="{BB962C8B-B14F-4D97-AF65-F5344CB8AC3E}">
        <p14:creationId xmlns:p14="http://schemas.microsoft.com/office/powerpoint/2010/main" val="972518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Indicate Disabled and Active </a:t>
            </a:r>
            <a:r>
              <a:rPr lang="en-US" b="1" dirty="0" smtClean="0"/>
              <a:t>Items</a:t>
            </a:r>
            <a:endParaRPr lang="en-IN" dirty="0"/>
          </a:p>
        </p:txBody>
      </p:sp>
      <p:sp>
        <p:nvSpPr>
          <p:cNvPr id="3" name="Content Placeholder 2"/>
          <p:cNvSpPr>
            <a:spLocks noGrp="1"/>
          </p:cNvSpPr>
          <p:nvPr>
            <p:ph idx="1"/>
          </p:nvPr>
        </p:nvSpPr>
        <p:spPr/>
        <p:txBody>
          <a:bodyPr/>
          <a:lstStyle/>
          <a:p>
            <a:r>
              <a:rPr lang="en-US" dirty="0"/>
              <a:t>You can simply add the class .active to a .list-group-item to indicate the current active selection. </a:t>
            </a:r>
            <a:endParaRPr lang="en-US" dirty="0" smtClean="0"/>
          </a:p>
          <a:p>
            <a:r>
              <a:rPr lang="en-US" dirty="0" smtClean="0"/>
              <a:t>Similarly</a:t>
            </a:r>
            <a:r>
              <a:rPr lang="en-US" dirty="0"/>
              <a:t>, you can add .</a:t>
            </a:r>
            <a:r>
              <a:rPr lang="en-US" dirty="0" smtClean="0"/>
              <a:t>disabled </a:t>
            </a:r>
            <a:r>
              <a:rPr lang="en-US" dirty="0"/>
              <a:t>to a .list-group-item to make it look like disabled</a:t>
            </a:r>
            <a:r>
              <a:rPr lang="en-US" dirty="0" smtClean="0"/>
              <a:t>.</a:t>
            </a:r>
          </a:p>
          <a:p>
            <a:pPr marL="0" indent="0">
              <a:buNone/>
            </a:pPr>
            <a:r>
              <a:rPr lang="en-IN" dirty="0"/>
              <a:t>&lt;</a:t>
            </a:r>
            <a:r>
              <a:rPr lang="en-IN" dirty="0" err="1"/>
              <a:t>ul</a:t>
            </a:r>
            <a:r>
              <a:rPr lang="en-IN" dirty="0"/>
              <a:t> class="list-group w-50"&gt; </a:t>
            </a:r>
            <a:endParaRPr lang="en-IN" dirty="0" smtClean="0"/>
          </a:p>
          <a:p>
            <a:pPr marL="0" indent="0">
              <a:buNone/>
            </a:pPr>
            <a:r>
              <a:rPr lang="en-IN" dirty="0" smtClean="0"/>
              <a:t>&lt;</a:t>
            </a:r>
            <a:r>
              <a:rPr lang="en-IN" dirty="0"/>
              <a:t>li class="list-group-item active"&gt;Pictures&lt;/li&gt; </a:t>
            </a:r>
            <a:endParaRPr lang="en-IN" dirty="0" smtClean="0"/>
          </a:p>
          <a:p>
            <a:pPr marL="0" indent="0">
              <a:buNone/>
            </a:pPr>
            <a:r>
              <a:rPr lang="en-IN" dirty="0" smtClean="0"/>
              <a:t>&lt;</a:t>
            </a:r>
            <a:r>
              <a:rPr lang="en-IN" dirty="0"/>
              <a:t>li class="list-group-item"&gt;Documents&lt;/li&gt; </a:t>
            </a:r>
            <a:endParaRPr lang="en-IN" dirty="0" smtClean="0"/>
          </a:p>
          <a:p>
            <a:pPr marL="0" indent="0">
              <a:buNone/>
            </a:pPr>
            <a:r>
              <a:rPr lang="en-IN" dirty="0" smtClean="0"/>
              <a:t>&lt;</a:t>
            </a:r>
            <a:r>
              <a:rPr lang="en-IN" dirty="0"/>
              <a:t>li class="list-group-item"&gt;Music&lt;/li&gt; </a:t>
            </a:r>
            <a:endParaRPr lang="en-IN" dirty="0" smtClean="0"/>
          </a:p>
          <a:p>
            <a:pPr marL="0" indent="0">
              <a:buNone/>
            </a:pPr>
            <a:r>
              <a:rPr lang="en-IN" dirty="0" smtClean="0"/>
              <a:t>&lt;</a:t>
            </a:r>
            <a:r>
              <a:rPr lang="en-IN" dirty="0"/>
              <a:t>li class="list-group-item disabled"&gt;Videos&lt;/li&gt; </a:t>
            </a:r>
            <a:endParaRPr lang="en-IN" dirty="0" smtClean="0"/>
          </a:p>
          <a:p>
            <a:pPr marL="0" indent="0">
              <a:buNone/>
            </a:pPr>
            <a:r>
              <a:rPr lang="en-IN" dirty="0" smtClean="0"/>
              <a:t>&lt;/</a:t>
            </a:r>
            <a:r>
              <a:rPr lang="en-IN" dirty="0" err="1"/>
              <a:t>ul</a:t>
            </a:r>
            <a:r>
              <a:rPr lang="en-IN" dirty="0"/>
              <a:t>&gt;</a:t>
            </a:r>
          </a:p>
        </p:txBody>
      </p:sp>
    </p:spTree>
    <p:extLst>
      <p:ext uri="{BB962C8B-B14F-4D97-AF65-F5344CB8AC3E}">
        <p14:creationId xmlns:p14="http://schemas.microsoft.com/office/powerpoint/2010/main" val="2540352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Edge-to-Edge List </a:t>
            </a:r>
            <a:r>
              <a:rPr lang="en-IN" b="1" dirty="0" smtClean="0"/>
              <a:t>Groups</a:t>
            </a:r>
            <a:endParaRPr lang="en-IN" dirty="0"/>
          </a:p>
        </p:txBody>
      </p:sp>
      <p:sp>
        <p:nvSpPr>
          <p:cNvPr id="3" name="Content Placeholder 2"/>
          <p:cNvSpPr>
            <a:spLocks noGrp="1"/>
          </p:cNvSpPr>
          <p:nvPr>
            <p:ph idx="1"/>
          </p:nvPr>
        </p:nvSpPr>
        <p:spPr/>
        <p:txBody>
          <a:bodyPr/>
          <a:lstStyle/>
          <a:p>
            <a:r>
              <a:rPr lang="en-US" dirty="0"/>
              <a:t>You can optionally add the class .list-group-flush to the list-group element to remove outer borders and rounded corners to create list groups that are edge-to-edge with their parent container</a:t>
            </a:r>
            <a:r>
              <a:rPr lang="en-US" dirty="0" smtClean="0"/>
              <a:t>.</a:t>
            </a:r>
          </a:p>
          <a:p>
            <a:pPr marL="0" indent="0">
              <a:buNone/>
            </a:pPr>
            <a:r>
              <a:rPr lang="en-IN" dirty="0"/>
              <a:t>&lt;</a:t>
            </a:r>
            <a:r>
              <a:rPr lang="en-IN" dirty="0" err="1"/>
              <a:t>ul</a:t>
            </a:r>
            <a:r>
              <a:rPr lang="en-IN" dirty="0"/>
              <a:t> class="list-group list-group-flush w-50"&gt; </a:t>
            </a:r>
            <a:endParaRPr lang="en-IN" dirty="0" smtClean="0"/>
          </a:p>
          <a:p>
            <a:pPr marL="0" indent="0">
              <a:buNone/>
            </a:pPr>
            <a:r>
              <a:rPr lang="en-IN" dirty="0" smtClean="0"/>
              <a:t>&lt;</a:t>
            </a:r>
            <a:r>
              <a:rPr lang="en-IN" dirty="0"/>
              <a:t>li class="list-group-item"&gt;Pictures&lt;/li&gt; </a:t>
            </a:r>
            <a:endParaRPr lang="en-IN" dirty="0" smtClean="0"/>
          </a:p>
          <a:p>
            <a:pPr marL="0" indent="0">
              <a:buNone/>
            </a:pPr>
            <a:r>
              <a:rPr lang="en-IN" dirty="0" smtClean="0"/>
              <a:t>&lt;</a:t>
            </a:r>
            <a:r>
              <a:rPr lang="en-IN" dirty="0"/>
              <a:t>li class="list-group-item"&gt;Documents&lt;/li&gt; </a:t>
            </a:r>
            <a:endParaRPr lang="en-IN" dirty="0" smtClean="0"/>
          </a:p>
          <a:p>
            <a:pPr marL="0" indent="0">
              <a:buNone/>
            </a:pPr>
            <a:r>
              <a:rPr lang="en-IN" dirty="0" smtClean="0"/>
              <a:t>&lt;</a:t>
            </a:r>
            <a:r>
              <a:rPr lang="en-IN" dirty="0"/>
              <a:t>li class="list-group-item"&gt;Music&lt;/li&gt; </a:t>
            </a:r>
            <a:endParaRPr lang="en-IN" dirty="0" smtClean="0"/>
          </a:p>
          <a:p>
            <a:pPr marL="0" indent="0">
              <a:buNone/>
            </a:pPr>
            <a:r>
              <a:rPr lang="en-IN" dirty="0" smtClean="0"/>
              <a:t>&lt;</a:t>
            </a:r>
            <a:r>
              <a:rPr lang="en-IN" dirty="0"/>
              <a:t>li class="list-group-item"&gt;Videos&lt;/li&gt; </a:t>
            </a:r>
            <a:endParaRPr lang="en-IN" dirty="0" smtClean="0"/>
          </a:p>
          <a:p>
            <a:pPr marL="0" indent="0">
              <a:buNone/>
            </a:pPr>
            <a:r>
              <a:rPr lang="en-IN" dirty="0" smtClean="0"/>
              <a:t>&lt;/</a:t>
            </a:r>
            <a:r>
              <a:rPr lang="en-IN" dirty="0" err="1"/>
              <a:t>ul</a:t>
            </a:r>
            <a:r>
              <a:rPr lang="en-IN" dirty="0"/>
              <a:t>&gt;</a:t>
            </a:r>
          </a:p>
        </p:txBody>
      </p:sp>
    </p:spTree>
    <p:extLst>
      <p:ext uri="{BB962C8B-B14F-4D97-AF65-F5344CB8AC3E}">
        <p14:creationId xmlns:p14="http://schemas.microsoft.com/office/powerpoint/2010/main" val="2689943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Numbered List </a:t>
            </a:r>
            <a:r>
              <a:rPr lang="en-IN" b="1" dirty="0" smtClean="0"/>
              <a:t>Groups</a:t>
            </a:r>
            <a:endParaRPr lang="en-IN" dirty="0"/>
          </a:p>
        </p:txBody>
      </p:sp>
      <p:sp>
        <p:nvSpPr>
          <p:cNvPr id="3" name="Content Placeholder 2"/>
          <p:cNvSpPr>
            <a:spLocks noGrp="1"/>
          </p:cNvSpPr>
          <p:nvPr>
            <p:ph idx="1"/>
          </p:nvPr>
        </p:nvSpPr>
        <p:spPr/>
        <p:txBody>
          <a:bodyPr/>
          <a:lstStyle/>
          <a:p>
            <a:r>
              <a:rPr lang="en-US" dirty="0"/>
              <a:t>You can also create list groups where items are numbered through simply adding the modifier class .list-group-numbered on the .list-group </a:t>
            </a:r>
            <a:r>
              <a:rPr lang="en-US" dirty="0" smtClean="0"/>
              <a:t>element.</a:t>
            </a:r>
          </a:p>
          <a:p>
            <a:pPr marL="0" indent="0">
              <a:buNone/>
            </a:pPr>
            <a:r>
              <a:rPr lang="en-IN" dirty="0"/>
              <a:t>&lt;</a:t>
            </a:r>
            <a:r>
              <a:rPr lang="en-IN" dirty="0" err="1"/>
              <a:t>ol</a:t>
            </a:r>
            <a:r>
              <a:rPr lang="en-IN" dirty="0"/>
              <a:t> class="list-group list-group-numbered w-50"&gt; </a:t>
            </a:r>
            <a:endParaRPr lang="en-IN" dirty="0" smtClean="0"/>
          </a:p>
          <a:p>
            <a:pPr marL="0" indent="0">
              <a:buNone/>
            </a:pPr>
            <a:r>
              <a:rPr lang="en-IN" dirty="0" smtClean="0"/>
              <a:t>&lt;</a:t>
            </a:r>
            <a:r>
              <a:rPr lang="en-IN" dirty="0"/>
              <a:t>li class="list-group-item"&gt;An item&lt;/li&gt; </a:t>
            </a:r>
            <a:endParaRPr lang="en-IN" dirty="0" smtClean="0"/>
          </a:p>
          <a:p>
            <a:pPr marL="0" indent="0">
              <a:buNone/>
            </a:pPr>
            <a:r>
              <a:rPr lang="en-IN" dirty="0" smtClean="0"/>
              <a:t>&lt;</a:t>
            </a:r>
            <a:r>
              <a:rPr lang="en-IN" dirty="0"/>
              <a:t>li class="list-group-item"&gt;A second item&lt;/li&gt; </a:t>
            </a:r>
            <a:endParaRPr lang="en-IN" dirty="0" smtClean="0"/>
          </a:p>
          <a:p>
            <a:pPr marL="0" indent="0">
              <a:buNone/>
            </a:pPr>
            <a:r>
              <a:rPr lang="en-IN" dirty="0" smtClean="0"/>
              <a:t>&lt;</a:t>
            </a:r>
            <a:r>
              <a:rPr lang="en-IN" dirty="0"/>
              <a:t>li class="list-group-item"&gt;A third item&lt;/li&gt; </a:t>
            </a:r>
            <a:endParaRPr lang="en-IN" dirty="0" smtClean="0"/>
          </a:p>
          <a:p>
            <a:pPr marL="0" indent="0">
              <a:buNone/>
            </a:pPr>
            <a:r>
              <a:rPr lang="en-IN" dirty="0" smtClean="0"/>
              <a:t>&lt;</a:t>
            </a:r>
            <a:r>
              <a:rPr lang="en-IN" dirty="0"/>
              <a:t>li class="list-group-item"&gt;A fourth item&lt;/li&gt; </a:t>
            </a:r>
            <a:endParaRPr lang="en-IN" dirty="0" smtClean="0"/>
          </a:p>
          <a:p>
            <a:pPr marL="0" indent="0">
              <a:buNone/>
            </a:pPr>
            <a:r>
              <a:rPr lang="en-IN" dirty="0" smtClean="0"/>
              <a:t>&lt;/</a:t>
            </a:r>
            <a:r>
              <a:rPr lang="en-IN" dirty="0" err="1"/>
              <a:t>ol</a:t>
            </a:r>
            <a:r>
              <a:rPr lang="en-IN" dirty="0"/>
              <a:t>&gt;</a:t>
            </a:r>
          </a:p>
        </p:txBody>
      </p:sp>
    </p:spTree>
    <p:extLst>
      <p:ext uri="{BB962C8B-B14F-4D97-AF65-F5344CB8AC3E}">
        <p14:creationId xmlns:p14="http://schemas.microsoft.com/office/powerpoint/2010/main" val="403936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a:t>Bootstrap </a:t>
            </a:r>
            <a:r>
              <a:rPr lang="en-IN" b="1" dirty="0" smtClean="0"/>
              <a:t>Forms</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1374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Creating Forms with Bootstrap</a:t>
            </a:r>
          </a:p>
          <a:p>
            <a:pPr fontAlgn="base"/>
            <a:r>
              <a:rPr lang="en-US" dirty="0"/>
              <a:t>HTML forms are an integral part of the web pages and applications, but creating the form layouts or styling the form controls manually one by one using CSS are often boring and tedious. Bootstrap greatly simplifies the process of styling and alignment of form controls like labels, input fields, </a:t>
            </a:r>
            <a:r>
              <a:rPr lang="en-US" dirty="0" err="1"/>
              <a:t>selectboxes</a:t>
            </a:r>
            <a:r>
              <a:rPr lang="en-US" dirty="0"/>
              <a:t>, </a:t>
            </a:r>
            <a:r>
              <a:rPr lang="en-US" dirty="0" err="1"/>
              <a:t>textareas</a:t>
            </a:r>
            <a:r>
              <a:rPr lang="en-US" dirty="0"/>
              <a:t>, buttons, etc. through predefined set of classes.</a:t>
            </a:r>
          </a:p>
          <a:p>
            <a:pPr fontAlgn="base"/>
            <a:r>
              <a:rPr lang="en-US" dirty="0"/>
              <a:t>Bootstrap provides three different types of form layouts:</a:t>
            </a:r>
          </a:p>
          <a:p>
            <a:pPr lvl="1"/>
            <a:r>
              <a:rPr lang="en-US" dirty="0"/>
              <a:t>Vertical Form (default form layout)</a:t>
            </a:r>
          </a:p>
          <a:p>
            <a:pPr lvl="1"/>
            <a:r>
              <a:rPr lang="en-US" dirty="0"/>
              <a:t>Horizontal Form</a:t>
            </a:r>
          </a:p>
          <a:p>
            <a:pPr lvl="1"/>
            <a:r>
              <a:rPr lang="en-US" dirty="0"/>
              <a:t>Inline Form</a:t>
            </a:r>
          </a:p>
          <a:p>
            <a:endParaRPr lang="en-IN" dirty="0"/>
          </a:p>
        </p:txBody>
      </p:sp>
    </p:spTree>
    <p:extLst>
      <p:ext uri="{BB962C8B-B14F-4D97-AF65-F5344CB8AC3E}">
        <p14:creationId xmlns:p14="http://schemas.microsoft.com/office/powerpoint/2010/main" val="3416282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Creating Vertical Form Layout</a:t>
            </a:r>
          </a:p>
          <a:p>
            <a:r>
              <a:rPr lang="en-US" dirty="0"/>
              <a:t>To create vertical form layouts simply use the predefined </a:t>
            </a:r>
            <a:r>
              <a:rPr lang="en-US" dirty="0">
                <a:hlinkClick r:id="rId2"/>
              </a:rPr>
              <a:t>margin utility classes</a:t>
            </a:r>
            <a:r>
              <a:rPr lang="en-US" dirty="0"/>
              <a:t> for grouping the labels, form controls, optional form text, and form validation messages.</a:t>
            </a:r>
            <a:endParaRPr lang="en-IN" dirty="0"/>
          </a:p>
        </p:txBody>
      </p:sp>
    </p:spTree>
    <p:extLst>
      <p:ext uri="{BB962C8B-B14F-4D97-AF65-F5344CB8AC3E}">
        <p14:creationId xmlns:p14="http://schemas.microsoft.com/office/powerpoint/2010/main" val="705643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505" y="839937"/>
            <a:ext cx="11029616" cy="1013800"/>
          </a:xfrm>
        </p:spPr>
        <p:txBody>
          <a:bodyPr>
            <a:normAutofit/>
          </a:bodyPr>
          <a:lstStyle/>
          <a:p>
            <a:r>
              <a:rPr lang="en-IN" dirty="0"/>
              <a:t>Tables</a:t>
            </a:r>
            <a:r>
              <a:rPr lang="en-IN" b="0" dirty="0"/>
              <a:t/>
            </a:r>
            <a:br>
              <a:rPr lang="en-IN" b="0" dirty="0"/>
            </a:br>
            <a:endParaRPr lang="en-IN" dirty="0"/>
          </a:p>
        </p:txBody>
      </p:sp>
      <p:sp>
        <p:nvSpPr>
          <p:cNvPr id="3" name="Content Placeholder 2"/>
          <p:cNvSpPr>
            <a:spLocks noGrp="1"/>
          </p:cNvSpPr>
          <p:nvPr>
            <p:ph idx="1"/>
          </p:nvPr>
        </p:nvSpPr>
        <p:spPr>
          <a:xfrm>
            <a:off x="479729" y="1853737"/>
            <a:ext cx="11712271" cy="6087291"/>
          </a:xfrm>
        </p:spPr>
        <p:txBody>
          <a:bodyPr>
            <a:normAutofit lnSpcReduction="10000"/>
          </a:bodyPr>
          <a:lstStyle/>
          <a:p>
            <a:r>
              <a:rPr lang="en-US" dirty="0"/>
              <a:t>For basic styling—light padding and only horizontal </a:t>
            </a:r>
            <a:r>
              <a:rPr lang="en-US" dirty="0" smtClean="0"/>
              <a:t>dividers :</a:t>
            </a:r>
          </a:p>
          <a:p>
            <a:pPr lvl="1"/>
            <a:r>
              <a:rPr lang="en-US" b="1" dirty="0" smtClean="0"/>
              <a:t>add </a:t>
            </a:r>
            <a:r>
              <a:rPr lang="en-US" b="1" dirty="0"/>
              <a:t>the base class .table to any &lt;table</a:t>
            </a:r>
            <a:r>
              <a:rPr lang="en-US" b="1" dirty="0" smtClean="0"/>
              <a:t>&gt;</a:t>
            </a:r>
          </a:p>
          <a:p>
            <a:r>
              <a:rPr lang="en-US" dirty="0" smtClean="0"/>
              <a:t>Example </a:t>
            </a:r>
            <a:r>
              <a:rPr lang="en-US" dirty="0"/>
              <a:t>:  </a:t>
            </a:r>
            <a:r>
              <a:rPr lang="en-US" b="1" dirty="0"/>
              <a:t>&lt;table class="table</a:t>
            </a:r>
            <a:r>
              <a:rPr lang="en-US" b="1" dirty="0" smtClean="0"/>
              <a:t>"&gt;  ... &lt;/</a:t>
            </a:r>
            <a:r>
              <a:rPr lang="en-US" b="1" dirty="0"/>
              <a:t>table</a:t>
            </a:r>
            <a:r>
              <a:rPr lang="en-US" b="1" dirty="0" smtClean="0"/>
              <a:t>&gt;</a:t>
            </a:r>
          </a:p>
          <a:p>
            <a:r>
              <a:rPr lang="en-US" dirty="0"/>
              <a:t>Add .</a:t>
            </a:r>
            <a:r>
              <a:rPr lang="en-US" b="1" dirty="0"/>
              <a:t>table-</a:t>
            </a:r>
            <a:r>
              <a:rPr lang="en-US" b="1" dirty="0" err="1"/>
              <a:t>sm</a:t>
            </a:r>
            <a:r>
              <a:rPr lang="en-US" dirty="0"/>
              <a:t> to make tables more compact by cutting cell padding in half</a:t>
            </a:r>
            <a:r>
              <a:rPr lang="en-US" b="1" dirty="0"/>
              <a:t>.</a:t>
            </a:r>
            <a:endParaRPr lang="en-US" b="1" dirty="0" smtClean="0"/>
          </a:p>
          <a:p>
            <a:endParaRPr lang="en-US" b="1" dirty="0"/>
          </a:p>
          <a:p>
            <a:r>
              <a:rPr lang="en-IN" b="1" dirty="0"/>
              <a:t>Striped rows</a:t>
            </a:r>
          </a:p>
          <a:p>
            <a:r>
              <a:rPr lang="en-US" dirty="0"/>
              <a:t>Use </a:t>
            </a:r>
            <a:r>
              <a:rPr lang="en-US" b="1" dirty="0"/>
              <a:t>.table-striped </a:t>
            </a:r>
            <a:r>
              <a:rPr lang="en-US" dirty="0"/>
              <a:t>to add zebra-striping to any table row within the &lt;</a:t>
            </a:r>
            <a:r>
              <a:rPr lang="en-US" b="1" dirty="0" err="1"/>
              <a:t>tbody</a:t>
            </a:r>
            <a:r>
              <a:rPr lang="en-US" dirty="0" smtClean="0"/>
              <a:t>&gt;</a:t>
            </a:r>
          </a:p>
          <a:p>
            <a:r>
              <a:rPr lang="en-US" dirty="0"/>
              <a:t>Example : </a:t>
            </a:r>
            <a:r>
              <a:rPr lang="en-US" b="1" dirty="0"/>
              <a:t>&lt;table class="table table-striped</a:t>
            </a:r>
            <a:r>
              <a:rPr lang="en-US" b="1" dirty="0" smtClean="0"/>
              <a:t>"&gt;    ... &lt;/</a:t>
            </a:r>
            <a:r>
              <a:rPr lang="en-US" b="1" dirty="0"/>
              <a:t>table</a:t>
            </a:r>
            <a:r>
              <a:rPr lang="en-US" b="1" dirty="0" smtClean="0"/>
              <a:t>&gt;</a:t>
            </a:r>
          </a:p>
          <a:p>
            <a:endParaRPr lang="en-US" b="1" dirty="0"/>
          </a:p>
          <a:p>
            <a:r>
              <a:rPr lang="en-US" b="1" dirty="0"/>
              <a:t>Bordered table</a:t>
            </a:r>
          </a:p>
          <a:p>
            <a:r>
              <a:rPr lang="en-US" dirty="0"/>
              <a:t>Add .table-bordered for borders on all sides of the table and cells</a:t>
            </a:r>
            <a:r>
              <a:rPr lang="en-US" dirty="0" smtClean="0"/>
              <a:t>.</a:t>
            </a:r>
          </a:p>
          <a:p>
            <a:r>
              <a:rPr lang="en-US" dirty="0"/>
              <a:t>Example : </a:t>
            </a:r>
            <a:r>
              <a:rPr lang="en-US" b="1" dirty="0"/>
              <a:t>&lt;table class="table table-bordered</a:t>
            </a:r>
            <a:r>
              <a:rPr lang="en-US" b="1" dirty="0" smtClean="0"/>
              <a:t>"&gt;   ... &lt;/</a:t>
            </a:r>
            <a:r>
              <a:rPr lang="en-US" b="1" dirty="0"/>
              <a:t>table</a:t>
            </a:r>
            <a:r>
              <a:rPr lang="en-US" b="1" dirty="0" smtClean="0"/>
              <a:t>&gt;</a:t>
            </a:r>
          </a:p>
          <a:p>
            <a:r>
              <a:rPr lang="en-US" dirty="0"/>
              <a:t>Add .</a:t>
            </a:r>
            <a:r>
              <a:rPr lang="en-US" b="1" dirty="0"/>
              <a:t>table-borderless</a:t>
            </a:r>
            <a:r>
              <a:rPr lang="en-US" dirty="0"/>
              <a:t> for a table without borders</a:t>
            </a:r>
            <a:r>
              <a:rPr lang="en-US" dirty="0" smtClean="0"/>
              <a:t>.</a:t>
            </a:r>
          </a:p>
          <a:p>
            <a:endParaRPr lang="en-US" dirty="0"/>
          </a:p>
          <a:p>
            <a:r>
              <a:rPr lang="en-US" dirty="0"/>
              <a:t>A &lt;</a:t>
            </a:r>
            <a:r>
              <a:rPr lang="en-US" b="1" dirty="0"/>
              <a:t>caption</a:t>
            </a:r>
            <a:r>
              <a:rPr lang="en-US" dirty="0"/>
              <a:t>&gt; functions like a heading for a table. It helps users with screen readers to find a table and understand what it’s about and decide if they want to read it</a:t>
            </a:r>
            <a:r>
              <a:rPr lang="en-US" dirty="0" smtClean="0"/>
              <a:t>.</a:t>
            </a:r>
            <a:endParaRPr lang="en-IN" dirty="0"/>
          </a:p>
        </p:txBody>
      </p:sp>
    </p:spTree>
    <p:extLst>
      <p:ext uri="{BB962C8B-B14F-4D97-AF65-F5344CB8AC3E}">
        <p14:creationId xmlns:p14="http://schemas.microsoft.com/office/powerpoint/2010/main" val="1786866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a:t>
            </a:r>
            <a:r>
              <a:rPr lang="en-US" dirty="0" smtClean="0"/>
              <a:t>Versions</a:t>
            </a:r>
            <a:endParaRPr lang="en-IN" dirty="0"/>
          </a:p>
        </p:txBody>
      </p:sp>
      <p:sp>
        <p:nvSpPr>
          <p:cNvPr id="3" name="Content Placeholder 2"/>
          <p:cNvSpPr>
            <a:spLocks noGrp="1"/>
          </p:cNvSpPr>
          <p:nvPr>
            <p:ph idx="1"/>
          </p:nvPr>
        </p:nvSpPr>
        <p:spPr/>
        <p:txBody>
          <a:bodyPr/>
          <a:lstStyle/>
          <a:p>
            <a:r>
              <a:rPr lang="en-US" dirty="0" smtClean="0"/>
              <a:t>Bootstrap </a:t>
            </a:r>
            <a:r>
              <a:rPr lang="en-US" dirty="0"/>
              <a:t>5 (released 2021) is the newest version of </a:t>
            </a:r>
            <a:r>
              <a:rPr lang="en-US" dirty="0">
                <a:hlinkClick r:id="rId2"/>
              </a:rPr>
              <a:t>Bootstrap</a:t>
            </a:r>
            <a:r>
              <a:rPr lang="en-US" dirty="0"/>
              <a:t> (released 2013); with new components, faster stylesheet and more responsiveness.</a:t>
            </a:r>
          </a:p>
          <a:p>
            <a:r>
              <a:rPr lang="en-US" dirty="0"/>
              <a:t>Bootstrap 5 supports the latest, stable releases of all major browsers and platforms. However, Internet Explorer 11 and down is not supported.</a:t>
            </a:r>
          </a:p>
          <a:p>
            <a:r>
              <a:rPr lang="en-US" dirty="0"/>
              <a:t>The main differences between Bootstrap 5 and Bootstrap 3 &amp; 4, is that Bootstrap 5 has switched to vanilla JavaScript instead of jQuery.</a:t>
            </a:r>
          </a:p>
          <a:p>
            <a:endParaRPr lang="en-IN" dirty="0"/>
          </a:p>
        </p:txBody>
      </p:sp>
    </p:spTree>
    <p:extLst>
      <p:ext uri="{BB962C8B-B14F-4D97-AF65-F5344CB8AC3E}">
        <p14:creationId xmlns:p14="http://schemas.microsoft.com/office/powerpoint/2010/main" val="937884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Tables</a:t>
            </a:r>
            <a:r>
              <a:rPr lang="en-IN" b="0" dirty="0"/>
              <a:t/>
            </a:r>
            <a:br>
              <a:rPr lang="en-IN" b="0" dirty="0"/>
            </a:br>
            <a:endParaRPr lang="en-IN" dirty="0"/>
          </a:p>
        </p:txBody>
      </p:sp>
      <p:sp>
        <p:nvSpPr>
          <p:cNvPr id="3" name="Content Placeholder 2"/>
          <p:cNvSpPr>
            <a:spLocks noGrp="1"/>
          </p:cNvSpPr>
          <p:nvPr>
            <p:ph idx="1"/>
          </p:nvPr>
        </p:nvSpPr>
        <p:spPr>
          <a:xfrm>
            <a:off x="415636" y="1050945"/>
            <a:ext cx="11712271" cy="5807055"/>
          </a:xfrm>
        </p:spPr>
        <p:txBody>
          <a:bodyPr>
            <a:normAutofit/>
          </a:bodyPr>
          <a:lstStyle/>
          <a:p>
            <a:r>
              <a:rPr lang="en-US" b="1" dirty="0"/>
              <a:t>Hover rows</a:t>
            </a:r>
          </a:p>
          <a:p>
            <a:r>
              <a:rPr lang="en-US" dirty="0"/>
              <a:t>Add </a:t>
            </a:r>
            <a:r>
              <a:rPr lang="en-US" b="1" dirty="0"/>
              <a:t>.table-hover </a:t>
            </a:r>
            <a:r>
              <a:rPr lang="en-US" dirty="0"/>
              <a:t>to enable a hover state on table rows within a &lt;</a:t>
            </a:r>
            <a:r>
              <a:rPr lang="en-US" b="1" dirty="0" err="1"/>
              <a:t>tbody</a:t>
            </a:r>
            <a:r>
              <a:rPr lang="en-US" dirty="0" smtClean="0"/>
              <a:t>&gt;</a:t>
            </a:r>
          </a:p>
          <a:p>
            <a:r>
              <a:rPr lang="en-US" dirty="0" smtClean="0"/>
              <a:t>Example</a:t>
            </a:r>
            <a:r>
              <a:rPr lang="en-US" b="1" dirty="0" smtClean="0"/>
              <a:t> </a:t>
            </a:r>
            <a:r>
              <a:rPr lang="en-US" b="1" dirty="0"/>
              <a:t>: &lt;table class="table table-hover</a:t>
            </a:r>
            <a:r>
              <a:rPr lang="en-US" b="1" dirty="0" smtClean="0"/>
              <a:t>"&gt;   ... &lt;/</a:t>
            </a:r>
            <a:r>
              <a:rPr lang="en-US" b="1" dirty="0"/>
              <a:t>table</a:t>
            </a:r>
            <a:r>
              <a:rPr lang="en-US" b="1" dirty="0" smtClean="0"/>
              <a:t>&gt;</a:t>
            </a:r>
          </a:p>
          <a:p>
            <a:endParaRPr lang="en-US" b="1" dirty="0"/>
          </a:p>
          <a:p>
            <a:r>
              <a:rPr lang="en-US" b="1" dirty="0"/>
              <a:t>Contextual classes</a:t>
            </a:r>
          </a:p>
          <a:p>
            <a:r>
              <a:rPr lang="en-US" dirty="0"/>
              <a:t>Use contextual classes to </a:t>
            </a:r>
            <a:r>
              <a:rPr lang="en-US" b="1" dirty="0"/>
              <a:t>color table rows </a:t>
            </a:r>
            <a:r>
              <a:rPr lang="en-US" dirty="0"/>
              <a:t>or </a:t>
            </a:r>
            <a:r>
              <a:rPr lang="en-US" b="1" dirty="0"/>
              <a:t>individual cells</a:t>
            </a:r>
            <a:r>
              <a:rPr lang="en-US" dirty="0"/>
              <a:t>.</a:t>
            </a:r>
          </a:p>
          <a:p>
            <a:endParaRPr lang="en-US" b="1" dirty="0"/>
          </a:p>
          <a:p>
            <a:endParaRPr lang="en-IN" b="1" dirty="0" smtClean="0"/>
          </a:p>
          <a:p>
            <a:endParaRPr lang="en-IN" b="1" dirty="0"/>
          </a:p>
          <a:p>
            <a:endParaRPr lang="en-IN" b="1" dirty="0" smtClean="0"/>
          </a:p>
        </p:txBody>
      </p:sp>
      <p:graphicFrame>
        <p:nvGraphicFramePr>
          <p:cNvPr id="6" name="Table 5"/>
          <p:cNvGraphicFramePr>
            <a:graphicFrameLocks noGrp="1"/>
          </p:cNvGraphicFramePr>
          <p:nvPr>
            <p:extLst>
              <p:ext uri="{D42A27DB-BD31-4B8C-83A1-F6EECF244321}">
                <p14:modId xmlns:p14="http://schemas.microsoft.com/office/powerpoint/2010/main" val="3490940288"/>
              </p:ext>
            </p:extLst>
          </p:nvPr>
        </p:nvGraphicFramePr>
        <p:xfrm>
          <a:off x="3427596" y="4297680"/>
          <a:ext cx="8067676" cy="2560320"/>
        </p:xfrm>
        <a:graphic>
          <a:graphicData uri="http://schemas.openxmlformats.org/drawingml/2006/table">
            <a:tbl>
              <a:tblPr/>
              <a:tblGrid>
                <a:gridCol w="1278527">
                  <a:extLst>
                    <a:ext uri="{9D8B030D-6E8A-4147-A177-3AD203B41FA5}">
                      <a16:colId xmlns:a16="http://schemas.microsoft.com/office/drawing/2014/main" val="1541285477"/>
                    </a:ext>
                  </a:extLst>
                </a:gridCol>
                <a:gridCol w="6789149">
                  <a:extLst>
                    <a:ext uri="{9D8B030D-6E8A-4147-A177-3AD203B41FA5}">
                      <a16:colId xmlns:a16="http://schemas.microsoft.com/office/drawing/2014/main" val="2443516135"/>
                    </a:ext>
                  </a:extLst>
                </a:gridCol>
              </a:tblGrid>
              <a:tr h="252678">
                <a:tc>
                  <a:txBody>
                    <a:bodyPr/>
                    <a:lstStyle/>
                    <a:p>
                      <a:pPr algn="l" fontAlgn="b"/>
                      <a:r>
                        <a:rPr lang="en-IN">
                          <a:effectLst/>
                        </a:rPr>
                        <a:t>Class</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A81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a:effectLst/>
                        </a:rPr>
                        <a:t>Description</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A81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0880686"/>
                  </a:ext>
                </a:extLst>
              </a:tr>
              <a:tr h="415114">
                <a:tc>
                  <a:txBody>
                    <a:bodyPr/>
                    <a:lstStyle/>
                    <a:p>
                      <a:pPr algn="l" fontAlgn="t"/>
                      <a:r>
                        <a:rPr lang="en-IN">
                          <a:effectLst/>
                        </a:rPr>
                        <a:t>.active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Applies the hover color to a particular row or cell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38099340"/>
                  </a:ext>
                </a:extLst>
              </a:tr>
              <a:tr h="415114">
                <a:tc>
                  <a:txBody>
                    <a:bodyPr/>
                    <a:lstStyle/>
                    <a:p>
                      <a:pPr algn="l" fontAlgn="t"/>
                      <a:r>
                        <a:rPr lang="en-IN">
                          <a:effectLst/>
                        </a:rPr>
                        <a:t>.success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Indicates a successful or positive action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9564112"/>
                  </a:ext>
                </a:extLst>
              </a:tr>
              <a:tr h="415114">
                <a:tc>
                  <a:txBody>
                    <a:bodyPr/>
                    <a:lstStyle/>
                    <a:p>
                      <a:pPr algn="l" fontAlgn="t"/>
                      <a:r>
                        <a:rPr lang="en-IN">
                          <a:effectLst/>
                        </a:rPr>
                        <a:t>.info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Indicates a neutral informative change or action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39756176"/>
                  </a:ext>
                </a:extLst>
              </a:tr>
              <a:tr h="415114">
                <a:tc>
                  <a:txBody>
                    <a:bodyPr/>
                    <a:lstStyle/>
                    <a:p>
                      <a:pPr algn="l" fontAlgn="t"/>
                      <a:r>
                        <a:rPr lang="en-IN" dirty="0">
                          <a:effectLst/>
                        </a:rPr>
                        <a:t>.warning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Indicates a warning that might need attention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66045091"/>
                  </a:ext>
                </a:extLst>
              </a:tr>
              <a:tr h="415114">
                <a:tc>
                  <a:txBody>
                    <a:bodyPr/>
                    <a:lstStyle/>
                    <a:p>
                      <a:pPr algn="l" fontAlgn="t"/>
                      <a:r>
                        <a:rPr lang="en-IN">
                          <a:effectLst/>
                        </a:rPr>
                        <a:t>.danger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Indicates a dangerous or potentially negative action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22350227"/>
                  </a:ext>
                </a:extLst>
              </a:tr>
            </a:tbl>
          </a:graphicData>
        </a:graphic>
      </p:graphicFrame>
      <p:sp>
        <p:nvSpPr>
          <p:cNvPr id="7" name="Rectangle 3"/>
          <p:cNvSpPr>
            <a:spLocks noChangeArrowheads="1"/>
          </p:cNvSpPr>
          <p:nvPr/>
        </p:nvSpPr>
        <p:spPr bwMode="auto">
          <a:xfrm>
            <a:off x="543079" y="6411143"/>
            <a:ext cx="99072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chemeClr val="bg1"/>
                </a:solidFill>
                <a:effectLst/>
              </a:rPr>
              <a:t>Example</a:t>
            </a:r>
            <a:r>
              <a:rPr kumimoji="0" lang="en-US" altLang="en-US" sz="2000" b="1" i="0" u="none" strike="noStrike" cap="none" normalizeH="0" baseline="0" dirty="0" smtClean="0">
                <a:ln>
                  <a:noFill/>
                </a:ln>
                <a:solidFill>
                  <a:schemeClr val="bg1"/>
                </a:solidFill>
                <a:effectLst/>
              </a:rPr>
              <a:t> : &lt;</a:t>
            </a:r>
            <a:r>
              <a:rPr kumimoji="0" lang="en-US" altLang="en-US" sz="2000" b="1" i="0" u="none" strike="noStrike" cap="none" normalizeH="0" baseline="0" dirty="0" err="1" smtClean="0">
                <a:ln>
                  <a:noFill/>
                </a:ln>
                <a:solidFill>
                  <a:schemeClr val="bg1"/>
                </a:solidFill>
                <a:effectLst/>
              </a:rPr>
              <a:t>tr</a:t>
            </a:r>
            <a:r>
              <a:rPr kumimoji="0" lang="en-US" altLang="en-US" sz="2000" b="1" i="0" u="none" strike="noStrike" cap="none" normalizeH="0" baseline="0" dirty="0" smtClean="0">
                <a:ln>
                  <a:noFill/>
                </a:ln>
                <a:solidFill>
                  <a:schemeClr val="bg1"/>
                </a:solidFill>
                <a:effectLst/>
              </a:rPr>
              <a:t> class="active"&gt;...&lt;/</a:t>
            </a:r>
            <a:r>
              <a:rPr kumimoji="0" lang="en-US" altLang="en-US" sz="2000" b="1" i="0" u="none" strike="noStrike" cap="none" normalizeH="0" baseline="0" dirty="0" err="1" smtClean="0">
                <a:ln>
                  <a:noFill/>
                </a:ln>
                <a:solidFill>
                  <a:schemeClr val="bg1"/>
                </a:solidFill>
                <a:effectLst/>
              </a:rPr>
              <a:t>tr</a:t>
            </a:r>
            <a:r>
              <a:rPr kumimoji="0" lang="en-US" altLang="en-US" sz="2000" b="1" i="0" u="none" strike="noStrike" cap="none" normalizeH="0" baseline="0" dirty="0" smtClean="0">
                <a:ln>
                  <a:noFill/>
                </a:ln>
                <a:solidFill>
                  <a:schemeClr val="bg1"/>
                </a:solidFill>
                <a:effectLst/>
              </a:rPr>
              <a:t>&gt; &lt;</a:t>
            </a:r>
            <a:r>
              <a:rPr kumimoji="0" lang="en-US" altLang="en-US" sz="2000" b="1" i="0" u="none" strike="noStrike" cap="none" normalizeH="0" baseline="0" dirty="0" err="1" smtClean="0">
                <a:ln>
                  <a:noFill/>
                </a:ln>
                <a:solidFill>
                  <a:schemeClr val="bg1"/>
                </a:solidFill>
                <a:effectLst/>
              </a:rPr>
              <a:t>tr</a:t>
            </a:r>
            <a:r>
              <a:rPr kumimoji="0" lang="en-US" altLang="en-US" sz="2000" b="1" i="0" u="none" strike="noStrike" cap="none" normalizeH="0" baseline="0" dirty="0" smtClean="0">
                <a:ln>
                  <a:noFill/>
                </a:ln>
                <a:solidFill>
                  <a:schemeClr val="bg1"/>
                </a:solidFill>
                <a:effectLst/>
              </a:rPr>
              <a:t> class="success"&gt;...&lt;/</a:t>
            </a:r>
            <a:r>
              <a:rPr kumimoji="0" lang="en-US" altLang="en-US" sz="2000" b="1" i="0" u="none" strike="noStrike" cap="none" normalizeH="0" baseline="0" dirty="0" err="1" smtClean="0">
                <a:ln>
                  <a:noFill/>
                </a:ln>
                <a:solidFill>
                  <a:schemeClr val="bg1"/>
                </a:solidFill>
                <a:effectLst/>
              </a:rPr>
              <a:t>tr</a:t>
            </a:r>
            <a:r>
              <a:rPr kumimoji="0" lang="en-US" altLang="en-US" sz="2000" b="1" i="0" u="none" strike="noStrike" cap="none" normalizeH="0" baseline="0" dirty="0" smtClean="0">
                <a:ln>
                  <a:noFill/>
                </a:ln>
                <a:solidFill>
                  <a:schemeClr val="bg1"/>
                </a:solidFill>
                <a:effectLst/>
              </a:rPr>
              <a:t>&gt; </a:t>
            </a:r>
          </a:p>
        </p:txBody>
      </p:sp>
    </p:spTree>
    <p:extLst>
      <p:ext uri="{BB962C8B-B14F-4D97-AF65-F5344CB8AC3E}">
        <p14:creationId xmlns:p14="http://schemas.microsoft.com/office/powerpoint/2010/main" val="29216881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7347" y="1959429"/>
            <a:ext cx="10515600" cy="1623332"/>
          </a:xfrm>
        </p:spPr>
        <p:txBody>
          <a:bodyPr/>
          <a:lstStyle/>
          <a:p>
            <a:pPr algn="ctr"/>
            <a:r>
              <a:rPr lang="en-IN" b="1" dirty="0" smtClean="0"/>
              <a:t>COMPONENTS</a:t>
            </a:r>
            <a:endParaRPr lang="en-IN" b="1"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6948412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JUMBOTRON</a:t>
            </a:r>
            <a:endParaRPr lang="en-IN" dirty="0"/>
          </a:p>
        </p:txBody>
      </p:sp>
      <p:sp>
        <p:nvSpPr>
          <p:cNvPr id="5" name="Content Placeholder 4"/>
          <p:cNvSpPr>
            <a:spLocks noGrp="1"/>
          </p:cNvSpPr>
          <p:nvPr>
            <p:ph idx="1"/>
          </p:nvPr>
        </p:nvSpPr>
        <p:spPr>
          <a:xfrm>
            <a:off x="407831" y="1587291"/>
            <a:ext cx="11784169" cy="5658241"/>
          </a:xfrm>
        </p:spPr>
        <p:txBody>
          <a:bodyPr>
            <a:normAutofit/>
          </a:bodyPr>
          <a:lstStyle/>
          <a:p>
            <a:r>
              <a:rPr lang="en-US" dirty="0"/>
              <a:t>A lightweight, flexible component that can </a:t>
            </a:r>
            <a:r>
              <a:rPr lang="en-US" b="1" dirty="0"/>
              <a:t>optionally extend</a:t>
            </a:r>
            <a:r>
              <a:rPr lang="en-US" dirty="0"/>
              <a:t> the entire viewport to </a:t>
            </a:r>
            <a:r>
              <a:rPr lang="en-US" b="1" dirty="0"/>
              <a:t>showcase key marketing messages </a:t>
            </a:r>
            <a:r>
              <a:rPr lang="en-US" dirty="0"/>
              <a:t>on your site</a:t>
            </a:r>
            <a:r>
              <a:rPr lang="en-US" dirty="0" smtClean="0"/>
              <a:t>.</a:t>
            </a:r>
          </a:p>
          <a:p>
            <a:r>
              <a:rPr lang="en-US" dirty="0" smtClean="0"/>
              <a:t>Example :</a:t>
            </a:r>
          </a:p>
          <a:p>
            <a:pPr lvl="1"/>
            <a:r>
              <a:rPr lang="en-US" dirty="0"/>
              <a:t>&lt;div class="</a:t>
            </a:r>
            <a:r>
              <a:rPr lang="en-US" b="1" dirty="0" err="1"/>
              <a:t>jumbotron</a:t>
            </a:r>
            <a:r>
              <a:rPr lang="en-US" dirty="0"/>
              <a:t>"&gt;</a:t>
            </a:r>
          </a:p>
          <a:p>
            <a:pPr lvl="1"/>
            <a:r>
              <a:rPr lang="en-US" dirty="0"/>
              <a:t>  &lt;h1 class="</a:t>
            </a:r>
            <a:r>
              <a:rPr lang="en-US" b="1" dirty="0"/>
              <a:t>display-4</a:t>
            </a:r>
            <a:r>
              <a:rPr lang="en-US" dirty="0"/>
              <a:t>"&gt;Hello, world!&lt;/h1&gt;</a:t>
            </a:r>
          </a:p>
          <a:p>
            <a:pPr lvl="1"/>
            <a:r>
              <a:rPr lang="en-US" dirty="0"/>
              <a:t>  &lt;p class="</a:t>
            </a:r>
            <a:r>
              <a:rPr lang="en-US" b="1" dirty="0"/>
              <a:t>lead</a:t>
            </a:r>
            <a:r>
              <a:rPr lang="en-US" dirty="0"/>
              <a:t>"&gt;This is a simple hero unit, a simple </a:t>
            </a:r>
            <a:r>
              <a:rPr lang="en-US" dirty="0" err="1"/>
              <a:t>jumbotron</a:t>
            </a:r>
            <a:r>
              <a:rPr lang="en-US" dirty="0"/>
              <a:t>-style component for calling extra attention to featured content or information.&lt;/p&gt;</a:t>
            </a:r>
          </a:p>
          <a:p>
            <a:pPr lvl="1"/>
            <a:r>
              <a:rPr lang="en-US" dirty="0"/>
              <a:t>  &lt;</a:t>
            </a:r>
            <a:r>
              <a:rPr lang="en-US" dirty="0" err="1"/>
              <a:t>hr</a:t>
            </a:r>
            <a:r>
              <a:rPr lang="en-US" dirty="0"/>
              <a:t> class="</a:t>
            </a:r>
            <a:r>
              <a:rPr lang="en-US" b="1" dirty="0"/>
              <a:t>my-4</a:t>
            </a:r>
            <a:r>
              <a:rPr lang="en-US" dirty="0"/>
              <a:t>"&gt;</a:t>
            </a:r>
          </a:p>
          <a:p>
            <a:pPr lvl="1"/>
            <a:r>
              <a:rPr lang="en-US" dirty="0"/>
              <a:t>  &lt;p&gt;It uses utility classes for typography and spacing to space content out within the larger container.&lt;/p&gt;</a:t>
            </a:r>
          </a:p>
          <a:p>
            <a:pPr lvl="1"/>
            <a:r>
              <a:rPr lang="en-US" dirty="0"/>
              <a:t>  &lt;a </a:t>
            </a:r>
            <a:r>
              <a:rPr lang="en-US" dirty="0" smtClean="0"/>
              <a:t> </a:t>
            </a:r>
            <a:r>
              <a:rPr lang="en-US" dirty="0" err="1"/>
              <a:t>href</a:t>
            </a:r>
            <a:r>
              <a:rPr lang="en-US" dirty="0"/>
              <a:t>="#" role="button"&gt;Learn more&lt;/a&gt;</a:t>
            </a:r>
          </a:p>
          <a:p>
            <a:pPr lvl="1"/>
            <a:r>
              <a:rPr lang="en-US" dirty="0"/>
              <a:t>&lt;/div</a:t>
            </a:r>
            <a:r>
              <a:rPr lang="en-US" dirty="0" smtClean="0"/>
              <a:t>&gt;</a:t>
            </a:r>
          </a:p>
          <a:p>
            <a:pPr lvl="1"/>
            <a:endParaRPr lang="en-US" dirty="0"/>
          </a:p>
          <a:p>
            <a:r>
              <a:rPr lang="en-US" dirty="0"/>
              <a:t>To make the </a:t>
            </a:r>
            <a:r>
              <a:rPr lang="en-US" b="1" dirty="0" err="1"/>
              <a:t>jumbotron</a:t>
            </a:r>
            <a:r>
              <a:rPr lang="en-US" b="1" dirty="0"/>
              <a:t> full width</a:t>
            </a:r>
            <a:r>
              <a:rPr lang="en-US" dirty="0"/>
              <a:t>, and </a:t>
            </a:r>
            <a:r>
              <a:rPr lang="en-US" b="1" dirty="0"/>
              <a:t>without rounded corners</a:t>
            </a:r>
            <a:r>
              <a:rPr lang="en-US" dirty="0"/>
              <a:t>, add the </a:t>
            </a:r>
            <a:r>
              <a:rPr lang="en-US" b="1" dirty="0"/>
              <a:t>.</a:t>
            </a:r>
            <a:r>
              <a:rPr lang="en-US" b="1" dirty="0" err="1"/>
              <a:t>jumbotron</a:t>
            </a:r>
            <a:r>
              <a:rPr lang="en-US" b="1" dirty="0"/>
              <a:t>-fluid </a:t>
            </a:r>
            <a:r>
              <a:rPr lang="en-US" dirty="0"/>
              <a:t>modifier class and </a:t>
            </a:r>
            <a:r>
              <a:rPr lang="en-US" b="1" dirty="0"/>
              <a:t>add a .container or .container-fluid within</a:t>
            </a:r>
            <a:r>
              <a:rPr lang="en-US" dirty="0"/>
              <a:t>.</a:t>
            </a:r>
            <a:endParaRPr lang="en-IN" dirty="0"/>
          </a:p>
        </p:txBody>
      </p:sp>
    </p:spTree>
    <p:extLst>
      <p:ext uri="{BB962C8B-B14F-4D97-AF65-F5344CB8AC3E}">
        <p14:creationId xmlns:p14="http://schemas.microsoft.com/office/powerpoint/2010/main" val="33012499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Buttons</a:t>
            </a:r>
            <a:endParaRPr lang="en-IN" dirty="0"/>
          </a:p>
        </p:txBody>
      </p:sp>
      <p:sp>
        <p:nvSpPr>
          <p:cNvPr id="3" name="Content Placeholder 2"/>
          <p:cNvSpPr>
            <a:spLocks noGrp="1"/>
          </p:cNvSpPr>
          <p:nvPr>
            <p:ph idx="1"/>
          </p:nvPr>
        </p:nvSpPr>
        <p:spPr/>
        <p:txBody>
          <a:bodyPr/>
          <a:lstStyle/>
          <a:p>
            <a:r>
              <a:rPr lang="en-US" dirty="0" smtClean="0"/>
              <a:t>Use </a:t>
            </a:r>
            <a:r>
              <a:rPr lang="en-US" dirty="0"/>
              <a:t>Bootstrap’s custom button styles for actions in forms, dialogs, and more with support for multiple sizes, states, and more</a:t>
            </a:r>
            <a:r>
              <a:rPr lang="en-US" dirty="0" smtClean="0"/>
              <a:t>.</a:t>
            </a:r>
          </a:p>
          <a:p>
            <a:r>
              <a:rPr lang="en-US" dirty="0"/>
              <a:t>Bootstrap includes several predefined button styles, each serving its own semantic </a:t>
            </a:r>
            <a:r>
              <a:rPr lang="en-US" dirty="0" smtClean="0"/>
              <a:t>purpose</a:t>
            </a:r>
          </a:p>
          <a:p>
            <a:r>
              <a:rPr lang="en-US" dirty="0"/>
              <a:t>Example: </a:t>
            </a:r>
            <a:endParaRPr lang="en-US" dirty="0" smtClean="0"/>
          </a:p>
          <a:p>
            <a:pPr lvl="1"/>
            <a:r>
              <a:rPr lang="en-US" dirty="0" smtClean="0"/>
              <a:t>&lt;</a:t>
            </a:r>
            <a:r>
              <a:rPr lang="en-US" dirty="0"/>
              <a:t>button type="button" class="</a:t>
            </a:r>
            <a:r>
              <a:rPr lang="en-US" dirty="0" err="1"/>
              <a:t>btn</a:t>
            </a:r>
            <a:r>
              <a:rPr lang="en-US" dirty="0"/>
              <a:t> </a:t>
            </a:r>
            <a:r>
              <a:rPr lang="en-US" dirty="0" err="1"/>
              <a:t>btn</a:t>
            </a:r>
            <a:r>
              <a:rPr lang="en-US" dirty="0"/>
              <a:t>-primary"&gt;Primary&lt;/button&gt;</a:t>
            </a:r>
          </a:p>
          <a:p>
            <a:pPr lvl="1"/>
            <a:r>
              <a:rPr lang="en-US" dirty="0"/>
              <a:t>&lt;button type="button" class="</a:t>
            </a:r>
            <a:r>
              <a:rPr lang="en-US" dirty="0" err="1"/>
              <a:t>btn</a:t>
            </a:r>
            <a:r>
              <a:rPr lang="en-US" dirty="0"/>
              <a:t> </a:t>
            </a:r>
            <a:r>
              <a:rPr lang="en-US" dirty="0" err="1"/>
              <a:t>btn</a:t>
            </a:r>
            <a:r>
              <a:rPr lang="en-US" dirty="0"/>
              <a:t>-secondary"&gt;Secondary&lt;/button&gt;</a:t>
            </a:r>
          </a:p>
          <a:p>
            <a:pPr lvl="1"/>
            <a:r>
              <a:rPr lang="en-US" dirty="0"/>
              <a:t>&lt;button type="button" class="</a:t>
            </a:r>
            <a:r>
              <a:rPr lang="en-US" dirty="0" err="1"/>
              <a:t>btn</a:t>
            </a:r>
            <a:r>
              <a:rPr lang="en-US" dirty="0"/>
              <a:t> </a:t>
            </a:r>
            <a:r>
              <a:rPr lang="en-US" dirty="0" err="1"/>
              <a:t>btn</a:t>
            </a:r>
            <a:r>
              <a:rPr lang="en-US" dirty="0"/>
              <a:t>-success"&gt;Success&lt;/button&gt;</a:t>
            </a:r>
          </a:p>
          <a:p>
            <a:pPr lvl="1"/>
            <a:r>
              <a:rPr lang="en-US" dirty="0"/>
              <a:t>&lt;button type="button" class="</a:t>
            </a:r>
            <a:r>
              <a:rPr lang="en-US" dirty="0" err="1"/>
              <a:t>btn</a:t>
            </a:r>
            <a:r>
              <a:rPr lang="en-US" dirty="0"/>
              <a:t> </a:t>
            </a:r>
            <a:r>
              <a:rPr lang="en-US" dirty="0" err="1"/>
              <a:t>btn</a:t>
            </a:r>
            <a:r>
              <a:rPr lang="en-US" dirty="0"/>
              <a:t>-danger"&gt;Danger&lt;/button</a:t>
            </a:r>
            <a:r>
              <a:rPr lang="en-US" dirty="0" smtClean="0"/>
              <a:t>&gt;</a:t>
            </a:r>
          </a:p>
          <a:p>
            <a:pPr lvl="1"/>
            <a:r>
              <a:rPr lang="en-US" dirty="0"/>
              <a:t>&lt;button type="button" class="</a:t>
            </a:r>
            <a:r>
              <a:rPr lang="en-US" dirty="0" err="1"/>
              <a:t>btn</a:t>
            </a:r>
            <a:r>
              <a:rPr lang="en-US" dirty="0"/>
              <a:t> </a:t>
            </a:r>
            <a:r>
              <a:rPr lang="en-US" dirty="0" err="1"/>
              <a:t>btn</a:t>
            </a:r>
            <a:r>
              <a:rPr lang="en-US" dirty="0"/>
              <a:t>-link"&gt;Link&lt;/button&gt;</a:t>
            </a:r>
          </a:p>
          <a:p>
            <a:endParaRPr lang="en-IN" dirty="0"/>
          </a:p>
        </p:txBody>
      </p:sp>
    </p:spTree>
    <p:extLst>
      <p:ext uri="{BB962C8B-B14F-4D97-AF65-F5344CB8AC3E}">
        <p14:creationId xmlns:p14="http://schemas.microsoft.com/office/powerpoint/2010/main" val="90106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BUTTON as LINK</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b="1" dirty="0" err="1"/>
              <a:t>btn</a:t>
            </a:r>
            <a:r>
              <a:rPr lang="en-US" dirty="0"/>
              <a:t> classes are designed to be used with the &lt;</a:t>
            </a:r>
            <a:r>
              <a:rPr lang="en-US" b="1" dirty="0"/>
              <a:t>button</a:t>
            </a:r>
            <a:r>
              <a:rPr lang="en-US" dirty="0"/>
              <a:t>&gt; element</a:t>
            </a:r>
            <a:r>
              <a:rPr lang="en-US" dirty="0" smtClean="0"/>
              <a:t>.</a:t>
            </a:r>
          </a:p>
          <a:p>
            <a:r>
              <a:rPr lang="en-US" dirty="0" smtClean="0"/>
              <a:t>However</a:t>
            </a:r>
            <a:r>
              <a:rPr lang="en-US" dirty="0"/>
              <a:t>, you can also use these classes on &lt;</a:t>
            </a:r>
            <a:r>
              <a:rPr lang="en-US" b="1" dirty="0"/>
              <a:t>a</a:t>
            </a:r>
            <a:r>
              <a:rPr lang="en-US" dirty="0"/>
              <a:t>&gt; or &lt;</a:t>
            </a:r>
            <a:r>
              <a:rPr lang="en-US" b="1" dirty="0"/>
              <a:t>input</a:t>
            </a:r>
            <a:r>
              <a:rPr lang="en-US" dirty="0"/>
              <a:t>&gt; </a:t>
            </a:r>
            <a:r>
              <a:rPr lang="en-US" dirty="0" smtClean="0"/>
              <a:t>elements.</a:t>
            </a:r>
          </a:p>
          <a:p>
            <a:r>
              <a:rPr lang="en-US" dirty="0" smtClean="0"/>
              <a:t>&lt;a&gt; </a:t>
            </a:r>
            <a:r>
              <a:rPr lang="en-US" dirty="0"/>
              <a:t>links should be given a </a:t>
            </a:r>
            <a:r>
              <a:rPr lang="en-US" b="1" dirty="0"/>
              <a:t>role="</a:t>
            </a:r>
            <a:r>
              <a:rPr lang="en-US" b="1" dirty="0" smtClean="0"/>
              <a:t>button</a:t>
            </a:r>
            <a:r>
              <a:rPr lang="en-US" dirty="0" smtClean="0"/>
              <a:t>“.</a:t>
            </a:r>
          </a:p>
          <a:p>
            <a:endParaRPr lang="en-US" dirty="0"/>
          </a:p>
          <a:p>
            <a:r>
              <a:rPr lang="en-US" dirty="0" smtClean="0"/>
              <a:t>Example :</a:t>
            </a:r>
          </a:p>
          <a:p>
            <a:pPr lvl="1"/>
            <a:r>
              <a:rPr lang="en-US" dirty="0"/>
              <a:t> &lt;a class="</a:t>
            </a:r>
            <a:r>
              <a:rPr lang="en-US" dirty="0" err="1"/>
              <a:t>btn</a:t>
            </a:r>
            <a:r>
              <a:rPr lang="en-US" dirty="0"/>
              <a:t> </a:t>
            </a:r>
            <a:r>
              <a:rPr lang="en-US" dirty="0" err="1"/>
              <a:t>btn</a:t>
            </a:r>
            <a:r>
              <a:rPr lang="en-US" dirty="0"/>
              <a:t>-primary" </a:t>
            </a:r>
            <a:r>
              <a:rPr lang="en-US" dirty="0" err="1"/>
              <a:t>href</a:t>
            </a:r>
            <a:r>
              <a:rPr lang="en-US" dirty="0"/>
              <a:t>="#" role="button"&gt;Link&lt;/a&gt;</a:t>
            </a:r>
          </a:p>
          <a:p>
            <a:pPr lvl="1"/>
            <a:r>
              <a:rPr lang="en-US" dirty="0"/>
              <a:t>&lt;button class="</a:t>
            </a:r>
            <a:r>
              <a:rPr lang="en-US" dirty="0" err="1"/>
              <a:t>btn</a:t>
            </a:r>
            <a:r>
              <a:rPr lang="en-US" dirty="0"/>
              <a:t> </a:t>
            </a:r>
            <a:r>
              <a:rPr lang="en-US" dirty="0" err="1"/>
              <a:t>btn</a:t>
            </a:r>
            <a:r>
              <a:rPr lang="en-US" dirty="0"/>
              <a:t>-primary" type="submit"&gt;Button&lt;/button&gt;</a:t>
            </a:r>
          </a:p>
          <a:p>
            <a:pPr lvl="1"/>
            <a:r>
              <a:rPr lang="en-US" dirty="0"/>
              <a:t>&lt;input class="</a:t>
            </a:r>
            <a:r>
              <a:rPr lang="en-US" dirty="0" err="1"/>
              <a:t>btn</a:t>
            </a:r>
            <a:r>
              <a:rPr lang="en-US" dirty="0"/>
              <a:t> </a:t>
            </a:r>
            <a:r>
              <a:rPr lang="en-US" dirty="0" err="1"/>
              <a:t>btn</a:t>
            </a:r>
            <a:r>
              <a:rPr lang="en-US" dirty="0"/>
              <a:t>-primary" type="button" value="Input"&gt;</a:t>
            </a:r>
          </a:p>
          <a:p>
            <a:pPr lvl="1"/>
            <a:r>
              <a:rPr lang="en-US" dirty="0"/>
              <a:t>&lt;input class="</a:t>
            </a:r>
            <a:r>
              <a:rPr lang="en-US" dirty="0" err="1"/>
              <a:t>btn</a:t>
            </a:r>
            <a:r>
              <a:rPr lang="en-US" dirty="0"/>
              <a:t> </a:t>
            </a:r>
            <a:r>
              <a:rPr lang="en-US" dirty="0" err="1"/>
              <a:t>btn</a:t>
            </a:r>
            <a:r>
              <a:rPr lang="en-US" dirty="0"/>
              <a:t>-primary" type="submit" value="Submit"&gt;</a:t>
            </a:r>
          </a:p>
          <a:p>
            <a:pPr lvl="1"/>
            <a:r>
              <a:rPr lang="en-US" dirty="0"/>
              <a:t>&lt;input class="</a:t>
            </a:r>
            <a:r>
              <a:rPr lang="en-US" dirty="0" err="1"/>
              <a:t>btn</a:t>
            </a:r>
            <a:r>
              <a:rPr lang="en-US" dirty="0"/>
              <a:t> </a:t>
            </a:r>
            <a:r>
              <a:rPr lang="en-US" dirty="0" err="1"/>
              <a:t>btn</a:t>
            </a:r>
            <a:r>
              <a:rPr lang="en-US" dirty="0"/>
              <a:t>-primary" type="reset" value="Reset"&gt;</a:t>
            </a:r>
            <a:endParaRPr lang="en-IN" dirty="0"/>
          </a:p>
        </p:txBody>
      </p:sp>
      <p:pic>
        <p:nvPicPr>
          <p:cNvPr id="4" name="Picture 3"/>
          <p:cNvPicPr>
            <a:picLocks noChangeAspect="1"/>
          </p:cNvPicPr>
          <p:nvPr/>
        </p:nvPicPr>
        <p:blipFill>
          <a:blip r:embed="rId2"/>
          <a:stretch>
            <a:fillRect/>
          </a:stretch>
        </p:blipFill>
        <p:spPr>
          <a:xfrm>
            <a:off x="1657213" y="6087214"/>
            <a:ext cx="3495675" cy="514350"/>
          </a:xfrm>
          <a:prstGeom prst="rect">
            <a:avLst/>
          </a:prstGeom>
        </p:spPr>
      </p:pic>
    </p:spTree>
    <p:extLst>
      <p:ext uri="{BB962C8B-B14F-4D97-AF65-F5344CB8AC3E}">
        <p14:creationId xmlns:p14="http://schemas.microsoft.com/office/powerpoint/2010/main" val="17748758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SIZE BUTTONS</a:t>
            </a:r>
            <a:endParaRPr lang="en-IN" dirty="0"/>
          </a:p>
        </p:txBody>
      </p:sp>
      <p:sp>
        <p:nvSpPr>
          <p:cNvPr id="3" name="Content Placeholder 2"/>
          <p:cNvSpPr>
            <a:spLocks noGrp="1"/>
          </p:cNvSpPr>
          <p:nvPr>
            <p:ph idx="1"/>
          </p:nvPr>
        </p:nvSpPr>
        <p:spPr>
          <a:xfrm>
            <a:off x="380142" y="1970469"/>
            <a:ext cx="11784169" cy="3489806"/>
          </a:xfrm>
        </p:spPr>
        <p:txBody>
          <a:bodyPr>
            <a:normAutofit/>
          </a:bodyPr>
          <a:lstStyle/>
          <a:p>
            <a:r>
              <a:rPr lang="en-IN" sz="2400" dirty="0"/>
              <a:t>&lt;button type="button" class="</a:t>
            </a:r>
            <a:r>
              <a:rPr lang="en-IN" sz="2400" dirty="0" err="1"/>
              <a:t>btn</a:t>
            </a:r>
            <a:r>
              <a:rPr lang="en-IN" sz="2400" dirty="0"/>
              <a:t> </a:t>
            </a:r>
            <a:r>
              <a:rPr lang="en-IN" sz="2400" dirty="0" err="1"/>
              <a:t>btn</a:t>
            </a:r>
            <a:r>
              <a:rPr lang="en-IN" sz="2400" dirty="0"/>
              <a:t>-primary </a:t>
            </a:r>
            <a:r>
              <a:rPr lang="en-IN" sz="2400" dirty="0" err="1"/>
              <a:t>btn-lg</a:t>
            </a:r>
            <a:r>
              <a:rPr lang="en-IN" sz="2400" dirty="0"/>
              <a:t>"&gt;Large button&lt;/button&gt;</a:t>
            </a:r>
          </a:p>
          <a:p>
            <a:r>
              <a:rPr lang="en-IN" sz="2400" dirty="0"/>
              <a:t>&lt;button type="button" class="</a:t>
            </a:r>
            <a:r>
              <a:rPr lang="en-IN" sz="2400" dirty="0" err="1"/>
              <a:t>btn</a:t>
            </a:r>
            <a:r>
              <a:rPr lang="en-IN" sz="2400" dirty="0"/>
              <a:t> </a:t>
            </a:r>
            <a:r>
              <a:rPr lang="en-IN" sz="2400" dirty="0" err="1"/>
              <a:t>btn</a:t>
            </a:r>
            <a:r>
              <a:rPr lang="en-IN" sz="2400" dirty="0"/>
              <a:t>-secondary </a:t>
            </a:r>
            <a:r>
              <a:rPr lang="en-IN" sz="2400" dirty="0" err="1"/>
              <a:t>btn-lg</a:t>
            </a:r>
            <a:r>
              <a:rPr lang="en-IN" sz="2400" dirty="0"/>
              <a:t>"&gt;Large button&lt;/button</a:t>
            </a:r>
            <a:r>
              <a:rPr lang="en-IN" sz="2400" dirty="0" smtClean="0"/>
              <a:t>&gt;</a:t>
            </a:r>
          </a:p>
          <a:p>
            <a:endParaRPr lang="en-IN" sz="2400" dirty="0"/>
          </a:p>
          <a:p>
            <a:endParaRPr lang="en-IN" sz="2400" dirty="0" smtClean="0"/>
          </a:p>
          <a:p>
            <a:r>
              <a:rPr lang="en-IN" sz="2400" dirty="0"/>
              <a:t>&lt;button type="button" class="</a:t>
            </a:r>
            <a:r>
              <a:rPr lang="en-IN" sz="2400" dirty="0" err="1"/>
              <a:t>btn</a:t>
            </a:r>
            <a:r>
              <a:rPr lang="en-IN" sz="2400" dirty="0"/>
              <a:t> </a:t>
            </a:r>
            <a:r>
              <a:rPr lang="en-IN" sz="2400" dirty="0" err="1"/>
              <a:t>btn</a:t>
            </a:r>
            <a:r>
              <a:rPr lang="en-IN" sz="2400" dirty="0"/>
              <a:t>-primary </a:t>
            </a:r>
            <a:r>
              <a:rPr lang="en-IN" sz="2400" dirty="0" err="1"/>
              <a:t>btn-sm</a:t>
            </a:r>
            <a:r>
              <a:rPr lang="en-IN" sz="2400" dirty="0"/>
              <a:t>"&gt;Small button&lt;/button&gt;</a:t>
            </a:r>
          </a:p>
          <a:p>
            <a:r>
              <a:rPr lang="en-IN" sz="2400" dirty="0"/>
              <a:t>&lt;button type="button" class="</a:t>
            </a:r>
            <a:r>
              <a:rPr lang="en-IN" sz="2400" dirty="0" err="1"/>
              <a:t>btn</a:t>
            </a:r>
            <a:r>
              <a:rPr lang="en-IN" sz="2400" dirty="0"/>
              <a:t> </a:t>
            </a:r>
            <a:r>
              <a:rPr lang="en-IN" sz="2400" dirty="0" err="1"/>
              <a:t>btn</a:t>
            </a:r>
            <a:r>
              <a:rPr lang="en-IN" sz="2400" dirty="0"/>
              <a:t>-secondary </a:t>
            </a:r>
            <a:r>
              <a:rPr lang="en-IN" sz="2400" dirty="0" err="1"/>
              <a:t>btn-sm</a:t>
            </a:r>
            <a:r>
              <a:rPr lang="en-IN" sz="2400" dirty="0"/>
              <a:t>"&gt;Small button&lt;/button&gt;</a:t>
            </a:r>
          </a:p>
        </p:txBody>
      </p:sp>
      <p:pic>
        <p:nvPicPr>
          <p:cNvPr id="4" name="Picture 3"/>
          <p:cNvPicPr>
            <a:picLocks noChangeAspect="1"/>
          </p:cNvPicPr>
          <p:nvPr/>
        </p:nvPicPr>
        <p:blipFill>
          <a:blip r:embed="rId2"/>
          <a:stretch>
            <a:fillRect/>
          </a:stretch>
        </p:blipFill>
        <p:spPr>
          <a:xfrm>
            <a:off x="1557609" y="3132699"/>
            <a:ext cx="3076575" cy="638175"/>
          </a:xfrm>
          <a:prstGeom prst="rect">
            <a:avLst/>
          </a:prstGeom>
        </p:spPr>
      </p:pic>
      <p:pic>
        <p:nvPicPr>
          <p:cNvPr id="5" name="Picture 4"/>
          <p:cNvPicPr>
            <a:picLocks noChangeAspect="1"/>
          </p:cNvPicPr>
          <p:nvPr/>
        </p:nvPicPr>
        <p:blipFill>
          <a:blip r:embed="rId3"/>
          <a:stretch>
            <a:fillRect/>
          </a:stretch>
        </p:blipFill>
        <p:spPr>
          <a:xfrm>
            <a:off x="1721304" y="5324361"/>
            <a:ext cx="2000250" cy="447675"/>
          </a:xfrm>
          <a:prstGeom prst="rect">
            <a:avLst/>
          </a:prstGeom>
        </p:spPr>
      </p:pic>
      <p:sp>
        <p:nvSpPr>
          <p:cNvPr id="6" name="Title 1"/>
          <p:cNvSpPr txBox="1">
            <a:spLocks/>
          </p:cNvSpPr>
          <p:nvPr/>
        </p:nvSpPr>
        <p:spPr>
          <a:xfrm>
            <a:off x="380142" y="4503333"/>
            <a:ext cx="10515600" cy="781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4282632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Button </a:t>
            </a:r>
            <a:r>
              <a:rPr lang="en-US" dirty="0" smtClean="0"/>
              <a:t>group</a:t>
            </a:r>
            <a:endParaRPr lang="en-IN" dirty="0"/>
          </a:p>
        </p:txBody>
      </p:sp>
      <p:sp>
        <p:nvSpPr>
          <p:cNvPr id="3" name="Content Placeholder 2"/>
          <p:cNvSpPr>
            <a:spLocks noGrp="1"/>
          </p:cNvSpPr>
          <p:nvPr>
            <p:ph idx="1"/>
          </p:nvPr>
        </p:nvSpPr>
        <p:spPr/>
        <p:txBody>
          <a:bodyPr/>
          <a:lstStyle/>
          <a:p>
            <a:r>
              <a:rPr lang="en-US" dirty="0" smtClean="0"/>
              <a:t>Group </a:t>
            </a:r>
            <a:r>
              <a:rPr lang="en-US" dirty="0"/>
              <a:t>a series of buttons together on a single line with the button </a:t>
            </a:r>
            <a:r>
              <a:rPr lang="en-US" dirty="0" smtClean="0"/>
              <a:t>group</a:t>
            </a:r>
          </a:p>
          <a:p>
            <a:r>
              <a:rPr lang="en-US" dirty="0"/>
              <a:t>Wrap a series of buttons with .</a:t>
            </a:r>
            <a:r>
              <a:rPr lang="en-US" b="1" dirty="0" err="1"/>
              <a:t>btn</a:t>
            </a:r>
            <a:r>
              <a:rPr lang="en-US" dirty="0"/>
              <a:t> in </a:t>
            </a:r>
            <a:r>
              <a:rPr lang="en-US" dirty="0" smtClean="0"/>
              <a:t>.</a:t>
            </a:r>
            <a:r>
              <a:rPr lang="en-US" b="1" dirty="0" err="1" smtClean="0"/>
              <a:t>btn</a:t>
            </a:r>
            <a:r>
              <a:rPr lang="en-US" b="1" dirty="0" smtClean="0"/>
              <a:t>-group</a:t>
            </a:r>
            <a:r>
              <a:rPr lang="en-US" dirty="0" smtClean="0"/>
              <a:t>.</a:t>
            </a:r>
          </a:p>
          <a:p>
            <a:endParaRPr lang="en-US" dirty="0"/>
          </a:p>
          <a:p>
            <a:r>
              <a:rPr lang="en-US" dirty="0" smtClean="0"/>
              <a:t>Example : </a:t>
            </a:r>
          </a:p>
          <a:p>
            <a:pPr marL="0" indent="0">
              <a:buNone/>
            </a:pPr>
            <a:r>
              <a:rPr lang="en-IN" dirty="0"/>
              <a:t>&lt;div class="</a:t>
            </a:r>
            <a:r>
              <a:rPr lang="en-IN" dirty="0" err="1"/>
              <a:t>btn</a:t>
            </a:r>
            <a:r>
              <a:rPr lang="en-IN" dirty="0"/>
              <a:t>-group" role="group" aria-label="Basic example"&gt;</a:t>
            </a:r>
          </a:p>
          <a:p>
            <a:pPr marL="0" indent="0">
              <a:buNone/>
            </a:pPr>
            <a:r>
              <a:rPr lang="en-IN" dirty="0"/>
              <a:t>  &lt;button type="button" class="</a:t>
            </a:r>
            <a:r>
              <a:rPr lang="en-IN" dirty="0" err="1"/>
              <a:t>btn</a:t>
            </a:r>
            <a:r>
              <a:rPr lang="en-IN" dirty="0"/>
              <a:t> </a:t>
            </a:r>
            <a:r>
              <a:rPr lang="en-IN" dirty="0" err="1"/>
              <a:t>btn</a:t>
            </a:r>
            <a:r>
              <a:rPr lang="en-IN" dirty="0"/>
              <a:t>-secondary"&gt;Left&lt;/button&gt;</a:t>
            </a:r>
          </a:p>
          <a:p>
            <a:pPr marL="0" indent="0">
              <a:buNone/>
            </a:pPr>
            <a:r>
              <a:rPr lang="en-IN" dirty="0"/>
              <a:t>  &lt;button type="button" class="</a:t>
            </a:r>
            <a:r>
              <a:rPr lang="en-IN" dirty="0" err="1"/>
              <a:t>btn</a:t>
            </a:r>
            <a:r>
              <a:rPr lang="en-IN" dirty="0"/>
              <a:t> </a:t>
            </a:r>
            <a:r>
              <a:rPr lang="en-IN" dirty="0" err="1"/>
              <a:t>btn</a:t>
            </a:r>
            <a:r>
              <a:rPr lang="en-IN" dirty="0"/>
              <a:t>-secondary"&gt;Middle&lt;/button&gt;</a:t>
            </a:r>
          </a:p>
          <a:p>
            <a:pPr marL="0" indent="0">
              <a:buNone/>
            </a:pPr>
            <a:r>
              <a:rPr lang="en-IN" dirty="0"/>
              <a:t>  &lt;button type="button" class="</a:t>
            </a:r>
            <a:r>
              <a:rPr lang="en-IN" dirty="0" err="1"/>
              <a:t>btn</a:t>
            </a:r>
            <a:r>
              <a:rPr lang="en-IN" dirty="0"/>
              <a:t> </a:t>
            </a:r>
            <a:r>
              <a:rPr lang="en-IN" dirty="0" err="1"/>
              <a:t>btn</a:t>
            </a:r>
            <a:r>
              <a:rPr lang="en-IN" dirty="0"/>
              <a:t>-secondary"&gt;Right&lt;/button&gt;</a:t>
            </a:r>
          </a:p>
          <a:p>
            <a:pPr marL="0" indent="0">
              <a:buNone/>
            </a:pPr>
            <a:r>
              <a:rPr lang="en-IN" dirty="0"/>
              <a:t>&lt;/div&gt;</a:t>
            </a:r>
          </a:p>
        </p:txBody>
      </p:sp>
    </p:spTree>
    <p:extLst>
      <p:ext uri="{BB962C8B-B14F-4D97-AF65-F5344CB8AC3E}">
        <p14:creationId xmlns:p14="http://schemas.microsoft.com/office/powerpoint/2010/main" val="2686337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Cards</a:t>
            </a:r>
            <a:endParaRPr lang="en-IN" dirty="0"/>
          </a:p>
        </p:txBody>
      </p:sp>
      <p:sp>
        <p:nvSpPr>
          <p:cNvPr id="3" name="Content Placeholder 2"/>
          <p:cNvSpPr>
            <a:spLocks noGrp="1"/>
          </p:cNvSpPr>
          <p:nvPr>
            <p:ph idx="1"/>
          </p:nvPr>
        </p:nvSpPr>
        <p:spPr>
          <a:xfrm>
            <a:off x="231819" y="1056068"/>
            <a:ext cx="11784169" cy="5553738"/>
          </a:xfrm>
        </p:spPr>
        <p:txBody>
          <a:bodyPr>
            <a:normAutofit/>
          </a:bodyPr>
          <a:lstStyle/>
          <a:p>
            <a:r>
              <a:rPr lang="en-US" dirty="0"/>
              <a:t>A card is a flexible and extensible content container. It includes options for headers and footers, a wide variety of content, contextual background colors, and powerful display options</a:t>
            </a:r>
            <a:r>
              <a:rPr lang="en-US" dirty="0" smtClean="0"/>
              <a:t>.</a:t>
            </a:r>
          </a:p>
          <a:p>
            <a:r>
              <a:rPr lang="en-US" dirty="0"/>
              <a:t>They have </a:t>
            </a:r>
            <a:r>
              <a:rPr lang="en-US" b="1" dirty="0"/>
              <a:t>no </a:t>
            </a:r>
            <a:r>
              <a:rPr lang="en-US" b="1" dirty="0" smtClean="0"/>
              <a:t>margin </a:t>
            </a:r>
            <a:r>
              <a:rPr lang="en-US" dirty="0"/>
              <a:t>by default, so use spacing utilities as needed</a:t>
            </a:r>
            <a:r>
              <a:rPr lang="en-US" dirty="0" smtClean="0"/>
              <a:t>.</a:t>
            </a:r>
          </a:p>
          <a:p>
            <a:r>
              <a:rPr lang="en-US" dirty="0"/>
              <a:t>Cards assume </a:t>
            </a:r>
            <a:r>
              <a:rPr lang="en-US" b="1" dirty="0"/>
              <a:t>no specific width </a:t>
            </a:r>
            <a:r>
              <a:rPr lang="en-US" dirty="0"/>
              <a:t>to start, so </a:t>
            </a:r>
            <a:r>
              <a:rPr lang="en-US" b="1" dirty="0"/>
              <a:t>they’ll be 100% wide </a:t>
            </a:r>
            <a:r>
              <a:rPr lang="en-US" dirty="0"/>
              <a:t>unless otherwise stated. You can change this as needed with custom CSS, grid classes, grid Sass </a:t>
            </a:r>
            <a:r>
              <a:rPr lang="en-US" dirty="0" err="1"/>
              <a:t>mixins</a:t>
            </a:r>
            <a:r>
              <a:rPr lang="en-US" dirty="0"/>
              <a:t>, or utilities</a:t>
            </a:r>
            <a:r>
              <a:rPr lang="en-US" dirty="0" smtClean="0"/>
              <a:t>.</a:t>
            </a:r>
          </a:p>
        </p:txBody>
      </p:sp>
    </p:spTree>
    <p:extLst>
      <p:ext uri="{BB962C8B-B14F-4D97-AF65-F5344CB8AC3E}">
        <p14:creationId xmlns:p14="http://schemas.microsoft.com/office/powerpoint/2010/main" val="1005632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Content </a:t>
            </a:r>
            <a:r>
              <a:rPr lang="en-US" dirty="0" smtClean="0"/>
              <a:t>types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Cards </a:t>
            </a:r>
            <a:r>
              <a:rPr lang="en-US" dirty="0"/>
              <a:t>support a wide variety of content, including images, text, list groups, links, and more. Below are examples of what’s supported.</a:t>
            </a:r>
          </a:p>
          <a:p>
            <a:endParaRPr lang="en-US" dirty="0"/>
          </a:p>
          <a:p>
            <a:r>
              <a:rPr lang="en-US" b="1" dirty="0"/>
              <a:t>Body</a:t>
            </a:r>
          </a:p>
          <a:p>
            <a:r>
              <a:rPr lang="en-US" dirty="0"/>
              <a:t>The </a:t>
            </a:r>
            <a:r>
              <a:rPr lang="en-US" b="1" dirty="0"/>
              <a:t>building block of a card </a:t>
            </a:r>
            <a:r>
              <a:rPr lang="en-US" dirty="0"/>
              <a:t>is the .</a:t>
            </a:r>
            <a:r>
              <a:rPr lang="en-US" b="1" dirty="0"/>
              <a:t>card-body</a:t>
            </a:r>
            <a:r>
              <a:rPr lang="en-US" dirty="0"/>
              <a:t>. Use it whenever you need a padded section within a card</a:t>
            </a:r>
            <a:r>
              <a:rPr lang="en-US" dirty="0" smtClean="0"/>
              <a:t>.</a:t>
            </a:r>
          </a:p>
          <a:p>
            <a:endParaRPr lang="en-US" dirty="0"/>
          </a:p>
          <a:p>
            <a:r>
              <a:rPr lang="en-US" b="1" dirty="0"/>
              <a:t>Titles, text, and links</a:t>
            </a:r>
          </a:p>
          <a:p>
            <a:r>
              <a:rPr lang="en-US" dirty="0"/>
              <a:t>Card titles are used by adding .</a:t>
            </a:r>
            <a:r>
              <a:rPr lang="en-US" b="1" dirty="0"/>
              <a:t>card-title</a:t>
            </a:r>
            <a:r>
              <a:rPr lang="en-US" dirty="0"/>
              <a:t> to a &lt;h*&gt; tag. </a:t>
            </a:r>
            <a:endParaRPr lang="en-US" dirty="0" smtClean="0"/>
          </a:p>
          <a:p>
            <a:r>
              <a:rPr lang="en-US" dirty="0" smtClean="0"/>
              <a:t>Links </a:t>
            </a:r>
            <a:r>
              <a:rPr lang="en-US" dirty="0"/>
              <a:t>are added and placed next to each other by adding .</a:t>
            </a:r>
            <a:r>
              <a:rPr lang="en-US" b="1" dirty="0"/>
              <a:t>card-link</a:t>
            </a:r>
            <a:r>
              <a:rPr lang="en-US" dirty="0"/>
              <a:t> to an &lt;a&gt; tag.</a:t>
            </a:r>
          </a:p>
          <a:p>
            <a:r>
              <a:rPr lang="en-US" dirty="0" smtClean="0"/>
              <a:t>Subtitles </a:t>
            </a:r>
            <a:r>
              <a:rPr lang="en-US" dirty="0"/>
              <a:t>are used by adding a .</a:t>
            </a:r>
            <a:r>
              <a:rPr lang="en-US" b="1" dirty="0"/>
              <a:t>card-subtitle</a:t>
            </a:r>
            <a:r>
              <a:rPr lang="en-US" dirty="0"/>
              <a:t> to a &lt;h*&gt; tag. </a:t>
            </a:r>
            <a:endParaRPr lang="en-US" dirty="0" smtClean="0"/>
          </a:p>
          <a:p>
            <a:pPr lvl="1"/>
            <a:r>
              <a:rPr lang="en-US" dirty="0" smtClean="0"/>
              <a:t>If </a:t>
            </a:r>
            <a:r>
              <a:rPr lang="en-US" dirty="0"/>
              <a:t>the .card-title and the .card-subtitle items are placed in a .card-body item, the card title and subtitle are aligned nicely.</a:t>
            </a:r>
            <a:endParaRPr lang="en-IN" dirty="0"/>
          </a:p>
        </p:txBody>
      </p:sp>
    </p:spTree>
    <p:extLst>
      <p:ext uri="{BB962C8B-B14F-4D97-AF65-F5344CB8AC3E}">
        <p14:creationId xmlns:p14="http://schemas.microsoft.com/office/powerpoint/2010/main" val="5733492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Card : Example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&lt;div class="</a:t>
            </a:r>
            <a:r>
              <a:rPr lang="en-US" b="1" dirty="0"/>
              <a:t>card</a:t>
            </a:r>
            <a:r>
              <a:rPr lang="en-US" dirty="0"/>
              <a:t>" style="width: 18rem;"&gt;</a:t>
            </a:r>
          </a:p>
          <a:p>
            <a:pPr marL="0" indent="0">
              <a:buNone/>
            </a:pPr>
            <a:r>
              <a:rPr lang="en-US" dirty="0"/>
              <a:t>  &lt;div class="</a:t>
            </a:r>
            <a:r>
              <a:rPr lang="en-US" b="1" dirty="0"/>
              <a:t>card-body</a:t>
            </a:r>
            <a:r>
              <a:rPr lang="en-US" dirty="0"/>
              <a:t>"&gt;</a:t>
            </a:r>
          </a:p>
          <a:p>
            <a:pPr marL="0" indent="0">
              <a:buNone/>
            </a:pPr>
            <a:r>
              <a:rPr lang="en-US" dirty="0"/>
              <a:t>    &lt;h5 class="</a:t>
            </a:r>
            <a:r>
              <a:rPr lang="en-US" b="1" dirty="0"/>
              <a:t>card-title</a:t>
            </a:r>
            <a:r>
              <a:rPr lang="en-US" dirty="0"/>
              <a:t>"&gt;Card title&lt;/h5&gt;</a:t>
            </a:r>
          </a:p>
          <a:p>
            <a:pPr marL="0" indent="0">
              <a:buNone/>
            </a:pPr>
            <a:r>
              <a:rPr lang="en-US" dirty="0"/>
              <a:t>    &lt;h6 class="</a:t>
            </a:r>
            <a:r>
              <a:rPr lang="en-US" b="1" dirty="0"/>
              <a:t>card-subtitle</a:t>
            </a:r>
            <a:r>
              <a:rPr lang="en-US" dirty="0"/>
              <a:t> mb-2 text-muted"&gt;Card subtitle&lt;/h6&gt;</a:t>
            </a:r>
          </a:p>
          <a:p>
            <a:pPr marL="0" indent="0">
              <a:buNone/>
            </a:pPr>
            <a:r>
              <a:rPr lang="en-US" dirty="0"/>
              <a:t>    &lt;p class="</a:t>
            </a:r>
            <a:r>
              <a:rPr lang="en-US" b="1" dirty="0"/>
              <a:t>card-text</a:t>
            </a:r>
            <a:r>
              <a:rPr lang="en-US" dirty="0"/>
              <a:t>"&gt;Some quick example text to build on the card title and make up the bulk of the card's content.&lt;/p&gt;</a:t>
            </a:r>
          </a:p>
          <a:p>
            <a:pPr marL="0" indent="0">
              <a:buNone/>
            </a:pPr>
            <a:r>
              <a:rPr lang="en-US" dirty="0"/>
              <a:t>    &lt;a </a:t>
            </a:r>
            <a:r>
              <a:rPr lang="en-US" dirty="0" err="1"/>
              <a:t>href</a:t>
            </a:r>
            <a:r>
              <a:rPr lang="en-US" dirty="0"/>
              <a:t>="#" class="</a:t>
            </a:r>
            <a:r>
              <a:rPr lang="en-US" b="1" dirty="0"/>
              <a:t>card-link</a:t>
            </a:r>
            <a:r>
              <a:rPr lang="en-US" dirty="0"/>
              <a:t>"&gt;Card link&lt;/a&gt;</a:t>
            </a:r>
          </a:p>
          <a:p>
            <a:pPr marL="0" indent="0">
              <a:buNone/>
            </a:pPr>
            <a:r>
              <a:rPr lang="en-US" dirty="0"/>
              <a:t>    &lt;a </a:t>
            </a:r>
            <a:r>
              <a:rPr lang="en-US" dirty="0" err="1"/>
              <a:t>href</a:t>
            </a:r>
            <a:r>
              <a:rPr lang="en-US" dirty="0"/>
              <a:t>="#" class="</a:t>
            </a:r>
            <a:r>
              <a:rPr lang="en-US" b="1" dirty="0"/>
              <a:t>card-link</a:t>
            </a:r>
            <a:r>
              <a:rPr lang="en-US" dirty="0"/>
              <a:t>"&gt;Another link&lt;/a&gt;</a:t>
            </a:r>
          </a:p>
          <a:p>
            <a:pPr marL="0" indent="0">
              <a:buNone/>
            </a:pPr>
            <a:r>
              <a:rPr lang="en-US" dirty="0"/>
              <a:t>  &lt;/div&gt;</a:t>
            </a:r>
          </a:p>
          <a:p>
            <a:pPr marL="0" indent="0">
              <a:buNone/>
            </a:pPr>
            <a:r>
              <a:rPr lang="en-US" dirty="0"/>
              <a:t>&lt;/div&gt;</a:t>
            </a:r>
            <a:endParaRPr lang="en-IN" dirty="0"/>
          </a:p>
        </p:txBody>
      </p:sp>
      <p:pic>
        <p:nvPicPr>
          <p:cNvPr id="4" name="Picture 3"/>
          <p:cNvPicPr>
            <a:picLocks noChangeAspect="1"/>
          </p:cNvPicPr>
          <p:nvPr/>
        </p:nvPicPr>
        <p:blipFill>
          <a:blip r:embed="rId2"/>
          <a:stretch>
            <a:fillRect/>
          </a:stretch>
        </p:blipFill>
        <p:spPr>
          <a:xfrm>
            <a:off x="8538617" y="4248889"/>
            <a:ext cx="2847975" cy="2095500"/>
          </a:xfrm>
          <a:prstGeom prst="rect">
            <a:avLst/>
          </a:prstGeom>
          <a:ln>
            <a:solidFill>
              <a:schemeClr val="accent1"/>
            </a:solidFill>
          </a:ln>
        </p:spPr>
      </p:pic>
    </p:spTree>
    <p:extLst>
      <p:ext uri="{BB962C8B-B14F-4D97-AF65-F5344CB8AC3E}">
        <p14:creationId xmlns:p14="http://schemas.microsoft.com/office/powerpoint/2010/main" val="1133071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a:r>
              <a:rPr lang="en-US" altLang="en-US" dirty="0" smtClean="0"/>
              <a:t>Where to Get Bootstrap?</a:t>
            </a:r>
          </a:p>
        </p:txBody>
      </p:sp>
      <p:sp>
        <p:nvSpPr>
          <p:cNvPr id="6147" name="Content Placeholder 2"/>
          <p:cNvSpPr>
            <a:spLocks noGrp="1"/>
          </p:cNvSpPr>
          <p:nvPr>
            <p:ph idx="1"/>
          </p:nvPr>
        </p:nvSpPr>
        <p:spPr>
          <a:xfrm>
            <a:off x="581193" y="2205433"/>
            <a:ext cx="10466422" cy="3678303"/>
          </a:xfrm>
        </p:spPr>
        <p:txBody>
          <a:bodyPr>
            <a:normAutofit/>
          </a:bodyPr>
          <a:lstStyle/>
          <a:p>
            <a:r>
              <a:rPr lang="en-US" altLang="en-US" sz="2000" dirty="0" smtClean="0"/>
              <a:t>There are two ways to start using Bootstrap on your own web site.</a:t>
            </a:r>
          </a:p>
          <a:p>
            <a:pPr lvl="1"/>
            <a:r>
              <a:rPr lang="en-US" altLang="en-US" sz="1800" dirty="0" smtClean="0"/>
              <a:t>Download Bootstrap from getbootstrap.com</a:t>
            </a:r>
          </a:p>
          <a:p>
            <a:pPr lvl="2"/>
            <a:r>
              <a:rPr lang="en-US" altLang="en-US" sz="1600" dirty="0" smtClean="0"/>
              <a:t>If you want to download and host Bootstrap yourself, go to </a:t>
            </a:r>
            <a:r>
              <a:rPr lang="en-US" altLang="en-US" sz="1600" u="sng" dirty="0" smtClean="0">
                <a:hlinkClick r:id="rId2"/>
              </a:rPr>
              <a:t>getbootstrap.com</a:t>
            </a:r>
            <a:r>
              <a:rPr lang="en-US" altLang="en-US" sz="1600" dirty="0" smtClean="0"/>
              <a:t>, and follow the instructions there.</a:t>
            </a:r>
          </a:p>
          <a:p>
            <a:pPr lvl="1"/>
            <a:r>
              <a:rPr lang="en-US" altLang="en-US" sz="1800" dirty="0" smtClean="0"/>
              <a:t>Include Bootstrap from a CDN</a:t>
            </a:r>
          </a:p>
          <a:p>
            <a:pPr lvl="2"/>
            <a:r>
              <a:rPr lang="en-US" altLang="en-US" sz="1600" dirty="0" smtClean="0"/>
              <a:t>If you don't want to download and host Bootstrap yourself, you can include it from a CDN (Content Delivery Network).</a:t>
            </a:r>
          </a:p>
          <a:p>
            <a:pPr>
              <a:buFont typeface="Arial" panose="020B0604020202020204" pitchFamily="34" charset="0"/>
              <a:buNone/>
            </a:pPr>
            <a:r>
              <a:rPr lang="en-US" altLang="en-US" sz="2000" dirty="0" smtClean="0"/>
              <a:t/>
            </a:r>
            <a:br>
              <a:rPr lang="en-US" altLang="en-US" sz="2000" dirty="0" smtClean="0"/>
            </a:br>
            <a:endParaRPr lang="en-US" altLang="en-US" sz="2000" dirty="0" smtClean="0"/>
          </a:p>
        </p:txBody>
      </p:sp>
    </p:spTree>
    <p:extLst>
      <p:ext uri="{BB962C8B-B14F-4D97-AF65-F5344CB8AC3E}">
        <p14:creationId xmlns:p14="http://schemas.microsoft.com/office/powerpoint/2010/main" val="7944311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Card Content</a:t>
            </a:r>
            <a:endParaRPr lang="en-IN" dirty="0"/>
          </a:p>
        </p:txBody>
      </p:sp>
      <p:sp>
        <p:nvSpPr>
          <p:cNvPr id="3" name="Content Placeholder 2"/>
          <p:cNvSpPr>
            <a:spLocks noGrp="1"/>
          </p:cNvSpPr>
          <p:nvPr>
            <p:ph idx="1"/>
          </p:nvPr>
        </p:nvSpPr>
        <p:spPr>
          <a:xfrm>
            <a:off x="468791" y="1615441"/>
            <a:ext cx="11784169" cy="5995851"/>
          </a:xfrm>
        </p:spPr>
        <p:txBody>
          <a:bodyPr>
            <a:normAutofit/>
          </a:bodyPr>
          <a:lstStyle/>
          <a:p>
            <a:r>
              <a:rPr lang="en-US" b="1" dirty="0"/>
              <a:t>Images</a:t>
            </a:r>
          </a:p>
          <a:p>
            <a:pPr lvl="1"/>
            <a:r>
              <a:rPr lang="en-US" dirty="0"/>
              <a:t>.</a:t>
            </a:r>
            <a:r>
              <a:rPr lang="en-US" b="1" dirty="0" smtClean="0"/>
              <a:t>card-</a:t>
            </a:r>
            <a:r>
              <a:rPr lang="en-US" b="1" dirty="0" err="1" smtClean="0"/>
              <a:t>img</a:t>
            </a:r>
            <a:r>
              <a:rPr lang="en-US" dirty="0" smtClean="0"/>
              <a:t> </a:t>
            </a:r>
            <a:r>
              <a:rPr lang="en-US" dirty="0"/>
              <a:t>places an image </a:t>
            </a:r>
            <a:r>
              <a:rPr lang="en-US" dirty="0" smtClean="0"/>
              <a:t>into the </a:t>
            </a:r>
            <a:r>
              <a:rPr lang="en-US" dirty="0"/>
              <a:t>card. </a:t>
            </a:r>
            <a:endParaRPr lang="en-US" dirty="0" smtClean="0"/>
          </a:p>
          <a:p>
            <a:r>
              <a:rPr lang="en-US" b="1" dirty="0" smtClean="0"/>
              <a:t>Header </a:t>
            </a:r>
            <a:r>
              <a:rPr lang="en-US" b="1" dirty="0"/>
              <a:t>and footer</a:t>
            </a:r>
          </a:p>
          <a:p>
            <a:pPr lvl="1"/>
            <a:r>
              <a:rPr lang="en-US" dirty="0"/>
              <a:t>Add an optional header and/or footer within a card</a:t>
            </a:r>
            <a:r>
              <a:rPr lang="en-US" dirty="0" smtClean="0"/>
              <a:t>.</a:t>
            </a:r>
          </a:p>
          <a:p>
            <a:pPr lvl="1"/>
            <a:r>
              <a:rPr lang="en-US" dirty="0"/>
              <a:t>Card headers </a:t>
            </a:r>
            <a:r>
              <a:rPr lang="en-US" dirty="0" smtClean="0"/>
              <a:t>can </a:t>
            </a:r>
            <a:r>
              <a:rPr lang="en-US" dirty="0"/>
              <a:t>be styled by adding .</a:t>
            </a:r>
            <a:r>
              <a:rPr lang="en-US" b="1" dirty="0" smtClean="0"/>
              <a:t>card-header class</a:t>
            </a:r>
            <a:r>
              <a:rPr lang="en-US" dirty="0" smtClean="0"/>
              <a:t>.</a:t>
            </a:r>
            <a:endParaRPr lang="en-IN" dirty="0" smtClean="0"/>
          </a:p>
          <a:p>
            <a:pPr lvl="1"/>
            <a:r>
              <a:rPr lang="en-US" dirty="0"/>
              <a:t>Card </a:t>
            </a:r>
            <a:r>
              <a:rPr lang="en-US" dirty="0" smtClean="0"/>
              <a:t>footer </a:t>
            </a:r>
            <a:r>
              <a:rPr lang="en-US" dirty="0"/>
              <a:t>can be styled by adding </a:t>
            </a:r>
            <a:r>
              <a:rPr lang="en-US" dirty="0" smtClean="0"/>
              <a:t>.</a:t>
            </a:r>
            <a:r>
              <a:rPr lang="en-US" b="1" dirty="0"/>
              <a:t> </a:t>
            </a:r>
            <a:r>
              <a:rPr lang="en-US" b="1" dirty="0" smtClean="0"/>
              <a:t>card-footer class</a:t>
            </a:r>
            <a:r>
              <a:rPr lang="en-US" dirty="0" smtClean="0"/>
              <a:t>.</a:t>
            </a:r>
          </a:p>
          <a:p>
            <a:r>
              <a:rPr lang="en-US" b="1" dirty="0" smtClean="0"/>
              <a:t>Example</a:t>
            </a:r>
            <a:r>
              <a:rPr lang="en-US" dirty="0" smtClean="0"/>
              <a:t> :</a:t>
            </a:r>
          </a:p>
          <a:p>
            <a:pPr marL="0" indent="0">
              <a:buNone/>
            </a:pPr>
            <a:r>
              <a:rPr lang="en-US" dirty="0"/>
              <a:t>&lt;div class="</a:t>
            </a:r>
            <a:r>
              <a:rPr lang="en-US" b="1" dirty="0"/>
              <a:t>card</a:t>
            </a:r>
            <a:r>
              <a:rPr lang="en-US" dirty="0"/>
              <a:t>" style="width: 18rem</a:t>
            </a:r>
            <a:r>
              <a:rPr lang="en-US" dirty="0" smtClean="0"/>
              <a:t>;"&gt;</a:t>
            </a:r>
          </a:p>
          <a:p>
            <a:pPr marL="0" indent="0">
              <a:buNone/>
            </a:pPr>
            <a:r>
              <a:rPr lang="en-US" dirty="0"/>
              <a:t>&lt;div class="</a:t>
            </a:r>
            <a:r>
              <a:rPr lang="en-US" b="1" dirty="0"/>
              <a:t>card-header</a:t>
            </a:r>
            <a:r>
              <a:rPr lang="en-US" dirty="0" smtClean="0"/>
              <a:t>"&gt;       Featured     </a:t>
            </a:r>
            <a:r>
              <a:rPr lang="en-US" dirty="0"/>
              <a:t>&lt;/div&gt;</a:t>
            </a:r>
          </a:p>
          <a:p>
            <a:pPr marL="0" indent="0">
              <a:buNone/>
            </a:pPr>
            <a:r>
              <a:rPr lang="en-US" dirty="0"/>
              <a:t>  &lt;</a:t>
            </a:r>
            <a:r>
              <a:rPr lang="en-US" dirty="0" err="1"/>
              <a:t>img</a:t>
            </a:r>
            <a:r>
              <a:rPr lang="en-US" dirty="0"/>
              <a:t> </a:t>
            </a:r>
            <a:r>
              <a:rPr lang="en-US" dirty="0" err="1"/>
              <a:t>src</a:t>
            </a:r>
            <a:r>
              <a:rPr lang="en-US" dirty="0"/>
              <a:t>="..." class="</a:t>
            </a:r>
            <a:r>
              <a:rPr lang="en-US" b="1" dirty="0"/>
              <a:t>card-</a:t>
            </a:r>
            <a:r>
              <a:rPr lang="en-US" b="1" dirty="0" err="1"/>
              <a:t>img</a:t>
            </a:r>
            <a:r>
              <a:rPr lang="en-US" b="1" dirty="0"/>
              <a:t>-top</a:t>
            </a:r>
            <a:r>
              <a:rPr lang="en-US" dirty="0"/>
              <a:t>" alt="..."&gt;</a:t>
            </a:r>
          </a:p>
          <a:p>
            <a:pPr marL="0" indent="0">
              <a:buNone/>
            </a:pPr>
            <a:r>
              <a:rPr lang="en-US" dirty="0"/>
              <a:t>  &lt;div class="</a:t>
            </a:r>
            <a:r>
              <a:rPr lang="en-US" b="1" dirty="0"/>
              <a:t>card-body</a:t>
            </a:r>
            <a:r>
              <a:rPr lang="en-US" dirty="0"/>
              <a:t>"&gt;</a:t>
            </a:r>
          </a:p>
          <a:p>
            <a:pPr marL="0" indent="0">
              <a:buNone/>
            </a:pPr>
            <a:r>
              <a:rPr lang="en-US" dirty="0"/>
              <a:t>    &lt;p class="</a:t>
            </a:r>
            <a:r>
              <a:rPr lang="en-US" b="1" dirty="0"/>
              <a:t>card-text</a:t>
            </a:r>
            <a:r>
              <a:rPr lang="en-US" dirty="0"/>
              <a:t>"&gt;Some quick example text to build on the card title and make up the bulk of the card's content.&lt;/p&gt;</a:t>
            </a:r>
          </a:p>
          <a:p>
            <a:pPr marL="0" indent="0">
              <a:buNone/>
            </a:pPr>
            <a:r>
              <a:rPr lang="en-US" dirty="0"/>
              <a:t>  &lt;/div</a:t>
            </a:r>
            <a:r>
              <a:rPr lang="en-US" dirty="0" smtClean="0"/>
              <a:t>&gt; &lt;/</a:t>
            </a:r>
            <a:r>
              <a:rPr lang="en-US" dirty="0"/>
              <a:t>div&gt;</a:t>
            </a:r>
          </a:p>
          <a:p>
            <a:endParaRPr lang="en-IN" dirty="0"/>
          </a:p>
        </p:txBody>
      </p:sp>
    </p:spTree>
    <p:extLst>
      <p:ext uri="{BB962C8B-B14F-4D97-AF65-F5344CB8AC3E}">
        <p14:creationId xmlns:p14="http://schemas.microsoft.com/office/powerpoint/2010/main" val="22014622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7950"/>
            <a:ext cx="10515600" cy="584200"/>
          </a:xfrm>
        </p:spPr>
        <p:txBody>
          <a:bodyPr>
            <a:normAutofit/>
          </a:bodyPr>
          <a:lstStyle/>
          <a:p>
            <a:r>
              <a:rPr lang="en-IN" dirty="0" smtClean="0"/>
              <a:t>Example</a:t>
            </a:r>
            <a:endParaRPr lang="en-IN" dirty="0"/>
          </a:p>
        </p:txBody>
      </p:sp>
      <p:sp>
        <p:nvSpPr>
          <p:cNvPr id="3" name="Content Placeholder 2"/>
          <p:cNvSpPr>
            <a:spLocks noGrp="1"/>
          </p:cNvSpPr>
          <p:nvPr>
            <p:ph idx="4294967295"/>
          </p:nvPr>
        </p:nvSpPr>
        <p:spPr>
          <a:xfrm>
            <a:off x="0" y="692150"/>
            <a:ext cx="11784013" cy="5999163"/>
          </a:xfrm>
        </p:spPr>
        <p:txBody>
          <a:bodyPr>
            <a:noAutofit/>
          </a:bodyPr>
          <a:lstStyle/>
          <a:p>
            <a:pPr marL="0" indent="0">
              <a:buNone/>
            </a:pPr>
            <a:r>
              <a:rPr lang="en-US" sz="2000" dirty="0"/>
              <a:t>&lt;div class="</a:t>
            </a:r>
            <a:r>
              <a:rPr lang="en-US" sz="2000" b="1" dirty="0"/>
              <a:t>row</a:t>
            </a:r>
            <a:r>
              <a:rPr lang="en-US" sz="2000" dirty="0"/>
              <a:t>"&gt;</a:t>
            </a:r>
          </a:p>
          <a:p>
            <a:pPr marL="0" indent="0">
              <a:buNone/>
            </a:pPr>
            <a:r>
              <a:rPr lang="en-US" sz="2000" dirty="0"/>
              <a:t>  &lt;div class="</a:t>
            </a:r>
            <a:r>
              <a:rPr lang="en-US" sz="2000" b="1" dirty="0"/>
              <a:t>col-sm-6</a:t>
            </a:r>
            <a:r>
              <a:rPr lang="en-US" sz="2000" dirty="0"/>
              <a:t>"&gt;</a:t>
            </a:r>
          </a:p>
          <a:p>
            <a:pPr marL="0" indent="0">
              <a:buNone/>
            </a:pPr>
            <a:r>
              <a:rPr lang="en-US" sz="2000" dirty="0"/>
              <a:t>    &lt;div class="</a:t>
            </a:r>
            <a:r>
              <a:rPr lang="en-US" sz="2000" b="1" dirty="0"/>
              <a:t>card</a:t>
            </a:r>
            <a:r>
              <a:rPr lang="en-US" sz="2000" dirty="0"/>
              <a:t>"&gt;</a:t>
            </a:r>
          </a:p>
          <a:p>
            <a:pPr marL="0" indent="0">
              <a:buNone/>
            </a:pPr>
            <a:r>
              <a:rPr lang="en-US" sz="2000" dirty="0"/>
              <a:t>      &lt;div class="</a:t>
            </a:r>
            <a:r>
              <a:rPr lang="en-US" sz="2000" b="1" dirty="0"/>
              <a:t>card-body</a:t>
            </a:r>
            <a:r>
              <a:rPr lang="en-US" sz="2000" dirty="0"/>
              <a:t>"&gt;</a:t>
            </a:r>
          </a:p>
          <a:p>
            <a:pPr marL="0" indent="0">
              <a:buNone/>
            </a:pPr>
            <a:r>
              <a:rPr lang="en-US" sz="2000" dirty="0"/>
              <a:t>        &lt;h5 class="</a:t>
            </a:r>
            <a:r>
              <a:rPr lang="en-US" sz="2000" b="1" dirty="0"/>
              <a:t>card-title</a:t>
            </a:r>
            <a:r>
              <a:rPr lang="en-US" sz="2000" dirty="0"/>
              <a:t>"&gt;Special title treatment&lt;/h5&gt;</a:t>
            </a:r>
          </a:p>
          <a:p>
            <a:pPr marL="0" indent="0">
              <a:buNone/>
            </a:pPr>
            <a:r>
              <a:rPr lang="en-US" sz="2000" dirty="0"/>
              <a:t>        &lt;p class="</a:t>
            </a:r>
            <a:r>
              <a:rPr lang="en-US" sz="2000" b="1" dirty="0"/>
              <a:t>card-text</a:t>
            </a:r>
            <a:r>
              <a:rPr lang="en-US" sz="2000" dirty="0"/>
              <a:t>"&gt;With supporting text below as a natural lead-in to additional content.&lt;/p&gt;</a:t>
            </a:r>
          </a:p>
          <a:p>
            <a:pPr marL="0" indent="0">
              <a:buNone/>
            </a:pPr>
            <a:r>
              <a:rPr lang="en-US" sz="2000" dirty="0"/>
              <a:t>        &lt;a </a:t>
            </a:r>
            <a:r>
              <a:rPr lang="en-US" sz="2000" dirty="0" err="1"/>
              <a:t>href</a:t>
            </a:r>
            <a:r>
              <a:rPr lang="en-US" sz="2000" dirty="0"/>
              <a:t>="#" class="</a:t>
            </a:r>
            <a:r>
              <a:rPr lang="en-US" sz="2000" b="1" dirty="0" err="1"/>
              <a:t>btn</a:t>
            </a:r>
            <a:r>
              <a:rPr lang="en-US" sz="2000" dirty="0"/>
              <a:t> </a:t>
            </a:r>
            <a:r>
              <a:rPr lang="en-US" sz="2000" b="1" dirty="0" err="1"/>
              <a:t>btn</a:t>
            </a:r>
            <a:r>
              <a:rPr lang="en-US" sz="2000" b="1" dirty="0"/>
              <a:t>-primary</a:t>
            </a:r>
            <a:r>
              <a:rPr lang="en-US" sz="2000" dirty="0"/>
              <a:t>"&gt;Go somewhere&lt;/a&gt;</a:t>
            </a:r>
          </a:p>
          <a:p>
            <a:pPr marL="0" indent="0">
              <a:buNone/>
            </a:pPr>
            <a:r>
              <a:rPr lang="en-US" sz="2000" dirty="0"/>
              <a:t>      &lt;/div</a:t>
            </a:r>
            <a:r>
              <a:rPr lang="en-US" sz="2000" dirty="0" smtClean="0"/>
              <a:t>&gt;    </a:t>
            </a:r>
            <a:r>
              <a:rPr lang="en-US" sz="2000" dirty="0"/>
              <a:t>&lt;/div</a:t>
            </a:r>
            <a:r>
              <a:rPr lang="en-US" sz="2000" dirty="0" smtClean="0"/>
              <a:t>&gt;  </a:t>
            </a:r>
            <a:r>
              <a:rPr lang="en-US" sz="2000" dirty="0"/>
              <a:t>&lt;/div&gt;</a:t>
            </a:r>
          </a:p>
          <a:p>
            <a:pPr marL="0" indent="0">
              <a:buNone/>
            </a:pPr>
            <a:r>
              <a:rPr lang="en-US" sz="2000" dirty="0"/>
              <a:t>  &lt;div class="</a:t>
            </a:r>
            <a:r>
              <a:rPr lang="en-US" sz="2000" b="1" dirty="0"/>
              <a:t>col-sm-6</a:t>
            </a:r>
            <a:r>
              <a:rPr lang="en-US" sz="2000" dirty="0"/>
              <a:t>"&gt;</a:t>
            </a:r>
          </a:p>
          <a:p>
            <a:pPr marL="0" indent="0">
              <a:buNone/>
            </a:pPr>
            <a:r>
              <a:rPr lang="en-US" sz="2000" dirty="0"/>
              <a:t>    &lt;div class="</a:t>
            </a:r>
            <a:r>
              <a:rPr lang="en-US" sz="2000" b="1" dirty="0"/>
              <a:t>card</a:t>
            </a:r>
            <a:r>
              <a:rPr lang="en-US" sz="2000" dirty="0"/>
              <a:t>"&gt;</a:t>
            </a:r>
          </a:p>
          <a:p>
            <a:pPr marL="0" indent="0">
              <a:buNone/>
            </a:pPr>
            <a:r>
              <a:rPr lang="en-US" sz="2000" dirty="0"/>
              <a:t>      &lt;div class="</a:t>
            </a:r>
            <a:r>
              <a:rPr lang="en-US" sz="2000" b="1" dirty="0"/>
              <a:t>card-body</a:t>
            </a:r>
            <a:r>
              <a:rPr lang="en-US" sz="2000" dirty="0"/>
              <a:t>"&gt;</a:t>
            </a:r>
          </a:p>
          <a:p>
            <a:pPr marL="0" indent="0">
              <a:buNone/>
            </a:pPr>
            <a:r>
              <a:rPr lang="en-US" sz="2000" dirty="0"/>
              <a:t>        &lt;h5 class="</a:t>
            </a:r>
            <a:r>
              <a:rPr lang="en-US" sz="2000" b="1" dirty="0"/>
              <a:t>card-title</a:t>
            </a:r>
            <a:r>
              <a:rPr lang="en-US" sz="2000" dirty="0"/>
              <a:t>"&gt;Special title treatment&lt;/h5&gt;</a:t>
            </a:r>
          </a:p>
          <a:p>
            <a:pPr marL="0" indent="0">
              <a:buNone/>
            </a:pPr>
            <a:r>
              <a:rPr lang="en-US" sz="2000" dirty="0"/>
              <a:t>        &lt;p class="</a:t>
            </a:r>
            <a:r>
              <a:rPr lang="en-US" sz="2000" b="1" dirty="0"/>
              <a:t>card-text</a:t>
            </a:r>
            <a:r>
              <a:rPr lang="en-US" sz="2000" dirty="0"/>
              <a:t>"&gt;With supporting text below as a natural lead-in to additional content.&lt;/p&gt;</a:t>
            </a:r>
          </a:p>
          <a:p>
            <a:pPr marL="0" indent="0">
              <a:buNone/>
            </a:pPr>
            <a:r>
              <a:rPr lang="en-US" sz="2000" dirty="0"/>
              <a:t>        &lt;a </a:t>
            </a:r>
            <a:r>
              <a:rPr lang="en-US" sz="2000" dirty="0" err="1"/>
              <a:t>href</a:t>
            </a:r>
            <a:r>
              <a:rPr lang="en-US" sz="2000" dirty="0"/>
              <a:t>="#" class="</a:t>
            </a:r>
            <a:r>
              <a:rPr lang="en-US" sz="2000" b="1" dirty="0" err="1"/>
              <a:t>btn</a:t>
            </a:r>
            <a:r>
              <a:rPr lang="en-US" sz="2000" dirty="0"/>
              <a:t> </a:t>
            </a:r>
            <a:r>
              <a:rPr lang="en-US" sz="2000" b="1" dirty="0" err="1"/>
              <a:t>btn</a:t>
            </a:r>
            <a:r>
              <a:rPr lang="en-US" sz="2000" b="1" dirty="0"/>
              <a:t>-primary</a:t>
            </a:r>
            <a:r>
              <a:rPr lang="en-US" sz="2000" dirty="0"/>
              <a:t>"&gt;Go somewhere&lt;/a&gt;</a:t>
            </a:r>
          </a:p>
          <a:p>
            <a:pPr marL="0" indent="0">
              <a:buNone/>
            </a:pPr>
            <a:r>
              <a:rPr lang="en-US" sz="2000" dirty="0"/>
              <a:t>      &lt;/div</a:t>
            </a:r>
            <a:r>
              <a:rPr lang="en-US" sz="2000" dirty="0" smtClean="0"/>
              <a:t>&gt;    </a:t>
            </a:r>
            <a:r>
              <a:rPr lang="en-US" sz="2000" dirty="0"/>
              <a:t>&lt;/div</a:t>
            </a:r>
            <a:r>
              <a:rPr lang="en-US" sz="2000" dirty="0" smtClean="0"/>
              <a:t>&gt;  </a:t>
            </a:r>
            <a:r>
              <a:rPr lang="en-US" sz="2000" dirty="0"/>
              <a:t>&lt;/div</a:t>
            </a:r>
            <a:r>
              <a:rPr lang="en-US" sz="2000" dirty="0" smtClean="0"/>
              <a:t>&gt; &lt;/</a:t>
            </a:r>
            <a:r>
              <a:rPr lang="en-US" sz="2000" dirty="0"/>
              <a:t>div&gt;</a:t>
            </a:r>
            <a:endParaRPr lang="en-IN" sz="2000" dirty="0"/>
          </a:p>
        </p:txBody>
      </p:sp>
      <p:pic>
        <p:nvPicPr>
          <p:cNvPr id="4" name="Picture 3"/>
          <p:cNvPicPr>
            <a:picLocks noChangeAspect="1"/>
          </p:cNvPicPr>
          <p:nvPr/>
        </p:nvPicPr>
        <p:blipFill>
          <a:blip r:embed="rId2"/>
          <a:stretch>
            <a:fillRect/>
          </a:stretch>
        </p:blipFill>
        <p:spPr>
          <a:xfrm>
            <a:off x="6174377" y="3691731"/>
            <a:ext cx="5268686" cy="1295687"/>
          </a:xfrm>
          <a:prstGeom prst="rect">
            <a:avLst/>
          </a:prstGeom>
          <a:ln w="38100">
            <a:solidFill>
              <a:schemeClr val="accent1"/>
            </a:solidFill>
          </a:ln>
        </p:spPr>
      </p:pic>
    </p:spTree>
    <p:extLst>
      <p:ext uri="{BB962C8B-B14F-4D97-AF65-F5344CB8AC3E}">
        <p14:creationId xmlns:p14="http://schemas.microsoft.com/office/powerpoint/2010/main" val="41897008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smtClean="0"/>
              <a:t>Collapse</a:t>
            </a:r>
            <a:endParaRPr lang="en-IN" dirty="0"/>
          </a:p>
        </p:txBody>
      </p:sp>
      <p:sp>
        <p:nvSpPr>
          <p:cNvPr id="3" name="Content Placeholder 2"/>
          <p:cNvSpPr>
            <a:spLocks noGrp="1"/>
          </p:cNvSpPr>
          <p:nvPr>
            <p:ph idx="1"/>
          </p:nvPr>
        </p:nvSpPr>
        <p:spPr>
          <a:xfrm>
            <a:off x="231819" y="1056068"/>
            <a:ext cx="11784169" cy="5671303"/>
          </a:xfrm>
        </p:spPr>
        <p:txBody>
          <a:bodyPr>
            <a:normAutofit/>
          </a:bodyPr>
          <a:lstStyle/>
          <a:p>
            <a:r>
              <a:rPr lang="en-US" dirty="0"/>
              <a:t>The collapse JavaScript plugin is used to </a:t>
            </a:r>
            <a:r>
              <a:rPr lang="en-US" b="1" dirty="0"/>
              <a:t>show and hide content</a:t>
            </a:r>
            <a:r>
              <a:rPr lang="en-US" dirty="0"/>
              <a:t>. </a:t>
            </a:r>
            <a:endParaRPr lang="en-US" dirty="0" smtClean="0"/>
          </a:p>
          <a:p>
            <a:r>
              <a:rPr lang="en-US" b="1" dirty="0" smtClean="0"/>
              <a:t>Buttons</a:t>
            </a:r>
            <a:r>
              <a:rPr lang="en-US" dirty="0" smtClean="0"/>
              <a:t> </a:t>
            </a:r>
            <a:r>
              <a:rPr lang="en-US" dirty="0"/>
              <a:t>or </a:t>
            </a:r>
            <a:r>
              <a:rPr lang="en-US" b="1" dirty="0"/>
              <a:t>anchors</a:t>
            </a:r>
            <a:r>
              <a:rPr lang="en-US" dirty="0"/>
              <a:t> are used as </a:t>
            </a:r>
            <a:r>
              <a:rPr lang="en-US" b="1" dirty="0"/>
              <a:t>triggers</a:t>
            </a:r>
            <a:r>
              <a:rPr lang="en-US" dirty="0"/>
              <a:t> that are </a:t>
            </a:r>
            <a:r>
              <a:rPr lang="en-US" b="1" dirty="0"/>
              <a:t>mapped to specific elements </a:t>
            </a:r>
            <a:r>
              <a:rPr lang="en-US" dirty="0"/>
              <a:t>you toggle. </a:t>
            </a:r>
            <a:endParaRPr lang="en-US" dirty="0" smtClean="0"/>
          </a:p>
          <a:p>
            <a:r>
              <a:rPr lang="en-US" dirty="0" smtClean="0"/>
              <a:t>Collapsing </a:t>
            </a:r>
            <a:r>
              <a:rPr lang="en-US" dirty="0"/>
              <a:t>an element will </a:t>
            </a:r>
            <a:r>
              <a:rPr lang="en-US" b="1" dirty="0"/>
              <a:t>animate the height from its current value to 0</a:t>
            </a:r>
            <a:r>
              <a:rPr lang="en-US" dirty="0" smtClean="0"/>
              <a:t>.</a:t>
            </a:r>
          </a:p>
          <a:p>
            <a:endParaRPr lang="en-US" dirty="0"/>
          </a:p>
          <a:p>
            <a:r>
              <a:rPr lang="en-US" dirty="0"/>
              <a:t>.</a:t>
            </a:r>
            <a:r>
              <a:rPr lang="en-US" b="1" dirty="0"/>
              <a:t>collapse</a:t>
            </a:r>
            <a:r>
              <a:rPr lang="en-US" dirty="0"/>
              <a:t> hides content</a:t>
            </a:r>
          </a:p>
          <a:p>
            <a:r>
              <a:rPr lang="en-US" dirty="0"/>
              <a:t>.</a:t>
            </a:r>
            <a:r>
              <a:rPr lang="en-US" b="1" dirty="0"/>
              <a:t>collapsing</a:t>
            </a:r>
            <a:r>
              <a:rPr lang="en-US" dirty="0"/>
              <a:t> is applied during transitions</a:t>
            </a:r>
          </a:p>
          <a:p>
            <a:r>
              <a:rPr lang="en-US" dirty="0"/>
              <a:t>.</a:t>
            </a:r>
            <a:r>
              <a:rPr lang="en-US" b="1" dirty="0" err="1"/>
              <a:t>collapse.show</a:t>
            </a:r>
            <a:r>
              <a:rPr lang="en-US" dirty="0"/>
              <a:t> shows </a:t>
            </a:r>
            <a:r>
              <a:rPr lang="en-US" dirty="0" smtClean="0"/>
              <a:t>content</a:t>
            </a:r>
          </a:p>
          <a:p>
            <a:endParaRPr lang="en-US" dirty="0"/>
          </a:p>
          <a:p>
            <a:r>
              <a:rPr lang="en-US" dirty="0"/>
              <a:t>You can use a </a:t>
            </a:r>
            <a:r>
              <a:rPr lang="en-US" b="1" dirty="0"/>
              <a:t>link with the </a:t>
            </a:r>
            <a:r>
              <a:rPr lang="en-US" b="1" dirty="0" err="1"/>
              <a:t>href</a:t>
            </a:r>
            <a:r>
              <a:rPr lang="en-US" b="1" dirty="0"/>
              <a:t> </a:t>
            </a:r>
            <a:r>
              <a:rPr lang="en-US" dirty="0"/>
              <a:t>attribute, or a </a:t>
            </a:r>
            <a:r>
              <a:rPr lang="en-US" b="1" dirty="0"/>
              <a:t>button with the data-target </a:t>
            </a:r>
            <a:r>
              <a:rPr lang="en-US" dirty="0"/>
              <a:t>attribute. In both cases, the </a:t>
            </a:r>
            <a:r>
              <a:rPr lang="en-US" b="1" dirty="0"/>
              <a:t>data-toggle="collapse" </a:t>
            </a:r>
            <a:r>
              <a:rPr lang="en-US" dirty="0"/>
              <a:t>is required.</a:t>
            </a:r>
            <a:endParaRPr lang="en-IN" dirty="0"/>
          </a:p>
        </p:txBody>
      </p:sp>
    </p:spTree>
    <p:extLst>
      <p:ext uri="{BB962C8B-B14F-4D97-AF65-F5344CB8AC3E}">
        <p14:creationId xmlns:p14="http://schemas.microsoft.com/office/powerpoint/2010/main" val="34179287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484368" y="1715956"/>
            <a:ext cx="11784169" cy="5801932"/>
          </a:xfrm>
        </p:spPr>
        <p:txBody>
          <a:bodyPr>
            <a:normAutofit lnSpcReduction="10000"/>
          </a:bodyPr>
          <a:lstStyle/>
          <a:p>
            <a:pPr marL="0" indent="0">
              <a:buNone/>
            </a:pPr>
            <a:r>
              <a:rPr lang="en-IN" dirty="0"/>
              <a:t>&lt;p&gt;</a:t>
            </a:r>
          </a:p>
          <a:p>
            <a:pPr marL="0" indent="0">
              <a:buNone/>
            </a:pPr>
            <a:r>
              <a:rPr lang="en-IN" dirty="0"/>
              <a:t>  &lt;a class="</a:t>
            </a:r>
            <a:r>
              <a:rPr lang="en-IN" dirty="0" err="1"/>
              <a:t>btn</a:t>
            </a:r>
            <a:r>
              <a:rPr lang="en-IN" dirty="0"/>
              <a:t> </a:t>
            </a:r>
            <a:r>
              <a:rPr lang="en-IN" dirty="0" err="1"/>
              <a:t>btn</a:t>
            </a:r>
            <a:r>
              <a:rPr lang="en-IN" dirty="0"/>
              <a:t>-primary" data-toggle="collapse" </a:t>
            </a:r>
            <a:r>
              <a:rPr lang="en-IN" dirty="0" err="1"/>
              <a:t>href</a:t>
            </a:r>
            <a:r>
              <a:rPr lang="en-IN" dirty="0"/>
              <a:t>="#</a:t>
            </a:r>
            <a:r>
              <a:rPr lang="en-IN" dirty="0" err="1"/>
              <a:t>collapseExample</a:t>
            </a:r>
            <a:r>
              <a:rPr lang="en-IN" dirty="0"/>
              <a:t>" role="button" aria-expanded="false" aria-controls="</a:t>
            </a:r>
            <a:r>
              <a:rPr lang="en-IN" dirty="0" err="1"/>
              <a:t>collapseExample</a:t>
            </a:r>
            <a:r>
              <a:rPr lang="en-IN" dirty="0"/>
              <a:t>"&gt;</a:t>
            </a:r>
          </a:p>
          <a:p>
            <a:pPr marL="0" indent="0">
              <a:buNone/>
            </a:pPr>
            <a:r>
              <a:rPr lang="en-IN" dirty="0"/>
              <a:t>    Link with </a:t>
            </a:r>
            <a:r>
              <a:rPr lang="en-IN" dirty="0" err="1"/>
              <a:t>href</a:t>
            </a:r>
            <a:endParaRPr lang="en-IN" dirty="0"/>
          </a:p>
          <a:p>
            <a:pPr marL="0" indent="0">
              <a:buNone/>
            </a:pPr>
            <a:r>
              <a:rPr lang="en-IN" dirty="0"/>
              <a:t>  &lt;/a&gt;</a:t>
            </a:r>
          </a:p>
          <a:p>
            <a:pPr marL="0" indent="0">
              <a:buNone/>
            </a:pPr>
            <a:r>
              <a:rPr lang="en-IN" dirty="0"/>
              <a:t>  &lt;button class="</a:t>
            </a:r>
            <a:r>
              <a:rPr lang="en-IN" dirty="0" err="1"/>
              <a:t>btn</a:t>
            </a:r>
            <a:r>
              <a:rPr lang="en-IN" dirty="0"/>
              <a:t> </a:t>
            </a:r>
            <a:r>
              <a:rPr lang="en-IN" dirty="0" err="1"/>
              <a:t>btn</a:t>
            </a:r>
            <a:r>
              <a:rPr lang="en-IN" dirty="0"/>
              <a:t>-primary" type="button" data-toggle="collapse" data-target="#</a:t>
            </a:r>
            <a:r>
              <a:rPr lang="en-IN" dirty="0" err="1"/>
              <a:t>collapseExample</a:t>
            </a:r>
            <a:r>
              <a:rPr lang="en-IN" dirty="0"/>
              <a:t>" aria-expanded="false" aria-controls="</a:t>
            </a:r>
            <a:r>
              <a:rPr lang="en-IN" dirty="0" err="1"/>
              <a:t>collapseExample</a:t>
            </a:r>
            <a:r>
              <a:rPr lang="en-IN" dirty="0"/>
              <a:t>"&gt;</a:t>
            </a:r>
          </a:p>
          <a:p>
            <a:pPr marL="0" indent="0">
              <a:buNone/>
            </a:pPr>
            <a:r>
              <a:rPr lang="en-IN" dirty="0"/>
              <a:t>    Button with data-target</a:t>
            </a:r>
          </a:p>
          <a:p>
            <a:pPr marL="0" indent="0">
              <a:buNone/>
            </a:pPr>
            <a:r>
              <a:rPr lang="en-IN" dirty="0"/>
              <a:t>  &lt;/button&gt;</a:t>
            </a:r>
          </a:p>
          <a:p>
            <a:pPr marL="0" indent="0">
              <a:buNone/>
            </a:pPr>
            <a:r>
              <a:rPr lang="en-IN" dirty="0"/>
              <a:t>&lt;/p&gt;</a:t>
            </a:r>
          </a:p>
          <a:p>
            <a:pPr marL="0" indent="0">
              <a:buNone/>
            </a:pPr>
            <a:r>
              <a:rPr lang="en-IN" dirty="0"/>
              <a:t>&lt;div class="collapse" id="</a:t>
            </a:r>
            <a:r>
              <a:rPr lang="en-IN" dirty="0" err="1"/>
              <a:t>collapseExample</a:t>
            </a:r>
            <a:r>
              <a:rPr lang="en-IN" dirty="0"/>
              <a:t>"&gt;</a:t>
            </a:r>
          </a:p>
          <a:p>
            <a:pPr marL="0" indent="0">
              <a:buNone/>
            </a:pPr>
            <a:r>
              <a:rPr lang="en-IN" dirty="0"/>
              <a:t>  &lt;div class="card card-body"&gt;</a:t>
            </a:r>
          </a:p>
          <a:p>
            <a:pPr marL="0" indent="0">
              <a:buNone/>
            </a:pPr>
            <a:r>
              <a:rPr lang="en-IN" dirty="0"/>
              <a:t>    </a:t>
            </a:r>
            <a:r>
              <a:rPr lang="en-IN" dirty="0" err="1"/>
              <a:t>Anim</a:t>
            </a:r>
            <a:r>
              <a:rPr lang="en-IN" dirty="0"/>
              <a:t> </a:t>
            </a:r>
            <a:r>
              <a:rPr lang="en-IN" dirty="0" err="1"/>
              <a:t>pariatur</a:t>
            </a:r>
            <a:r>
              <a:rPr lang="en-IN" dirty="0"/>
              <a:t> </a:t>
            </a:r>
            <a:r>
              <a:rPr lang="en-IN" dirty="0" err="1"/>
              <a:t>cliche</a:t>
            </a:r>
            <a:r>
              <a:rPr lang="en-IN" dirty="0"/>
              <a:t> </a:t>
            </a:r>
            <a:r>
              <a:rPr lang="en-IN" dirty="0" err="1"/>
              <a:t>reprehenderit</a:t>
            </a:r>
            <a:r>
              <a:rPr lang="en-IN" dirty="0"/>
              <a:t>, </a:t>
            </a:r>
            <a:r>
              <a:rPr lang="en-IN" dirty="0" err="1"/>
              <a:t>enim</a:t>
            </a:r>
            <a:r>
              <a:rPr lang="en-IN" dirty="0"/>
              <a:t> </a:t>
            </a:r>
            <a:r>
              <a:rPr lang="en-IN" dirty="0" err="1"/>
              <a:t>eiusmod</a:t>
            </a:r>
            <a:r>
              <a:rPr lang="en-IN" dirty="0"/>
              <a:t> high life </a:t>
            </a:r>
            <a:r>
              <a:rPr lang="en-IN" dirty="0" err="1"/>
              <a:t>accusamus</a:t>
            </a:r>
            <a:r>
              <a:rPr lang="en-IN" dirty="0"/>
              <a:t> terry </a:t>
            </a:r>
            <a:r>
              <a:rPr lang="en-IN" dirty="0" err="1"/>
              <a:t>richardson</a:t>
            </a:r>
            <a:r>
              <a:rPr lang="en-IN" dirty="0"/>
              <a:t> ad squid. Nihil </a:t>
            </a:r>
            <a:r>
              <a:rPr lang="en-IN" dirty="0" err="1"/>
              <a:t>anim</a:t>
            </a:r>
            <a:r>
              <a:rPr lang="en-IN" dirty="0"/>
              <a:t> </a:t>
            </a:r>
            <a:r>
              <a:rPr lang="en-IN" dirty="0" err="1"/>
              <a:t>keffiyeh</a:t>
            </a:r>
            <a:r>
              <a:rPr lang="en-IN" dirty="0"/>
              <a:t> </a:t>
            </a:r>
            <a:r>
              <a:rPr lang="en-IN" dirty="0" err="1"/>
              <a:t>helvetica</a:t>
            </a:r>
            <a:r>
              <a:rPr lang="en-IN" dirty="0"/>
              <a:t>, craft beer </a:t>
            </a:r>
            <a:r>
              <a:rPr lang="en-IN" dirty="0" err="1"/>
              <a:t>labore</a:t>
            </a:r>
            <a:r>
              <a:rPr lang="en-IN" dirty="0"/>
              <a:t> </a:t>
            </a:r>
            <a:r>
              <a:rPr lang="en-IN" dirty="0" err="1"/>
              <a:t>wes</a:t>
            </a:r>
            <a:r>
              <a:rPr lang="en-IN" dirty="0"/>
              <a:t> </a:t>
            </a:r>
            <a:r>
              <a:rPr lang="en-IN" dirty="0" err="1"/>
              <a:t>anderson</a:t>
            </a:r>
            <a:r>
              <a:rPr lang="en-IN" dirty="0"/>
              <a:t> cred </a:t>
            </a:r>
            <a:r>
              <a:rPr lang="en-IN" dirty="0" err="1"/>
              <a:t>nesciunt</a:t>
            </a:r>
            <a:r>
              <a:rPr lang="en-IN" dirty="0"/>
              <a:t> </a:t>
            </a:r>
            <a:r>
              <a:rPr lang="en-IN" dirty="0" err="1"/>
              <a:t>sapiente</a:t>
            </a:r>
            <a:r>
              <a:rPr lang="en-IN" dirty="0"/>
              <a:t> </a:t>
            </a:r>
            <a:r>
              <a:rPr lang="en-IN" dirty="0" err="1"/>
              <a:t>ea</a:t>
            </a:r>
            <a:r>
              <a:rPr lang="en-IN" dirty="0"/>
              <a:t> </a:t>
            </a:r>
            <a:r>
              <a:rPr lang="en-IN" dirty="0" err="1"/>
              <a:t>proident</a:t>
            </a:r>
            <a:r>
              <a:rPr lang="en-IN" dirty="0"/>
              <a:t>.</a:t>
            </a:r>
          </a:p>
          <a:p>
            <a:pPr marL="0" indent="0">
              <a:buNone/>
            </a:pPr>
            <a:r>
              <a:rPr lang="en-IN" dirty="0"/>
              <a:t>  &lt;/div&gt;</a:t>
            </a:r>
          </a:p>
          <a:p>
            <a:pPr marL="0" indent="0">
              <a:buNone/>
            </a:pPr>
            <a:r>
              <a:rPr lang="en-IN" dirty="0"/>
              <a:t>&lt;/div&gt;</a:t>
            </a:r>
          </a:p>
        </p:txBody>
      </p:sp>
    </p:spTree>
    <p:extLst>
      <p:ext uri="{BB962C8B-B14F-4D97-AF65-F5344CB8AC3E}">
        <p14:creationId xmlns:p14="http://schemas.microsoft.com/office/powerpoint/2010/main" val="3489113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smtClean="0"/>
              <a:t>Dropdowns</a:t>
            </a:r>
            <a:endParaRPr lang="en-IN" dirty="0"/>
          </a:p>
        </p:txBody>
      </p:sp>
      <p:sp>
        <p:nvSpPr>
          <p:cNvPr id="3" name="Content Placeholder 2"/>
          <p:cNvSpPr>
            <a:spLocks noGrp="1"/>
          </p:cNvSpPr>
          <p:nvPr>
            <p:ph idx="1"/>
          </p:nvPr>
        </p:nvSpPr>
        <p:spPr/>
        <p:txBody>
          <a:bodyPr/>
          <a:lstStyle/>
          <a:p>
            <a:r>
              <a:rPr lang="en-US" b="1" dirty="0"/>
              <a:t>Dropdowns</a:t>
            </a:r>
            <a:r>
              <a:rPr lang="en-US" dirty="0"/>
              <a:t> are </a:t>
            </a:r>
            <a:r>
              <a:rPr lang="en-US" b="1" dirty="0" err="1"/>
              <a:t>toggleable</a:t>
            </a:r>
            <a:r>
              <a:rPr lang="en-US" dirty="0"/>
              <a:t>, contextual overlays for displaying </a:t>
            </a:r>
            <a:r>
              <a:rPr lang="en-US" b="1" dirty="0"/>
              <a:t>lists of links </a:t>
            </a:r>
            <a:r>
              <a:rPr lang="en-US" dirty="0"/>
              <a:t>and more. They’re made interactive with the included Bootstrap dropdown JavaScript plugin</a:t>
            </a:r>
            <a:r>
              <a:rPr lang="en-US" dirty="0" smtClean="0"/>
              <a:t>.</a:t>
            </a:r>
          </a:p>
          <a:p>
            <a:r>
              <a:rPr lang="en-US" b="1" dirty="0"/>
              <a:t>Dropdowns are built on a third party library, Popper.js, </a:t>
            </a:r>
            <a:r>
              <a:rPr lang="en-US" dirty="0"/>
              <a:t>which provides dynamic positioning and viewport detection. </a:t>
            </a:r>
            <a:endParaRPr lang="en-US" dirty="0" smtClean="0"/>
          </a:p>
          <a:p>
            <a:r>
              <a:rPr lang="en-US" dirty="0" smtClean="0"/>
              <a:t>Be </a:t>
            </a:r>
            <a:r>
              <a:rPr lang="en-US" dirty="0"/>
              <a:t>sure </a:t>
            </a:r>
            <a:r>
              <a:rPr lang="en-US" b="1" dirty="0"/>
              <a:t>to include popper.min.js before Bootstrap’s </a:t>
            </a:r>
            <a:r>
              <a:rPr lang="en-US" b="1" dirty="0" smtClean="0"/>
              <a:t>JavaScript.</a:t>
            </a:r>
          </a:p>
          <a:p>
            <a:r>
              <a:rPr lang="en-US" dirty="0"/>
              <a:t>Wrap the </a:t>
            </a:r>
            <a:r>
              <a:rPr lang="en-US" b="1" dirty="0"/>
              <a:t>dropdown’s toggle </a:t>
            </a:r>
            <a:r>
              <a:rPr lang="en-US" dirty="0" smtClean="0"/>
              <a:t>and </a:t>
            </a:r>
            <a:r>
              <a:rPr lang="en-US" dirty="0"/>
              <a:t>the </a:t>
            </a:r>
            <a:r>
              <a:rPr lang="en-US" b="1" dirty="0"/>
              <a:t>dropdown menu </a:t>
            </a:r>
            <a:r>
              <a:rPr lang="en-US" dirty="0"/>
              <a:t>within .</a:t>
            </a:r>
            <a:r>
              <a:rPr lang="en-US" b="1" dirty="0" smtClean="0"/>
              <a:t>dropdown</a:t>
            </a:r>
            <a:r>
              <a:rPr lang="en-US" dirty="0" smtClean="0"/>
              <a:t> class.</a:t>
            </a:r>
            <a:endParaRPr lang="en-IN" dirty="0"/>
          </a:p>
        </p:txBody>
      </p:sp>
    </p:spTree>
    <p:extLst>
      <p:ext uri="{BB962C8B-B14F-4D97-AF65-F5344CB8AC3E}">
        <p14:creationId xmlns:p14="http://schemas.microsoft.com/office/powerpoint/2010/main" val="3364614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&lt;div class="dropdown"&gt;</a:t>
            </a:r>
          </a:p>
          <a:p>
            <a:pPr marL="0" indent="0">
              <a:buNone/>
            </a:pPr>
            <a:r>
              <a:rPr lang="en-IN" dirty="0"/>
              <a:t>  &lt;button class="</a:t>
            </a:r>
            <a:r>
              <a:rPr lang="en-IN" dirty="0" err="1"/>
              <a:t>btn</a:t>
            </a:r>
            <a:r>
              <a:rPr lang="en-IN" dirty="0"/>
              <a:t> </a:t>
            </a:r>
            <a:r>
              <a:rPr lang="en-IN" dirty="0" err="1"/>
              <a:t>btn</a:t>
            </a:r>
            <a:r>
              <a:rPr lang="en-IN" dirty="0"/>
              <a:t>-secondary dropdown-toggle" type="button" id="</a:t>
            </a:r>
            <a:r>
              <a:rPr lang="en-IN" dirty="0" err="1"/>
              <a:t>dropdownMenuButton</a:t>
            </a:r>
            <a:r>
              <a:rPr lang="en-IN" dirty="0"/>
              <a:t>" data-toggle="dropdown" aria-</a:t>
            </a:r>
            <a:r>
              <a:rPr lang="en-IN" dirty="0" err="1"/>
              <a:t>haspopup</a:t>
            </a:r>
            <a:r>
              <a:rPr lang="en-IN" dirty="0"/>
              <a:t>="true" aria-expanded="false"&gt;</a:t>
            </a:r>
          </a:p>
          <a:p>
            <a:pPr marL="0" indent="0">
              <a:buNone/>
            </a:pPr>
            <a:r>
              <a:rPr lang="en-IN" dirty="0"/>
              <a:t>    Dropdown button</a:t>
            </a:r>
          </a:p>
          <a:p>
            <a:pPr marL="0" indent="0">
              <a:buNone/>
            </a:pPr>
            <a:r>
              <a:rPr lang="en-IN" dirty="0"/>
              <a:t>  &lt;/button&gt;</a:t>
            </a:r>
          </a:p>
          <a:p>
            <a:pPr marL="0" indent="0">
              <a:buNone/>
            </a:pPr>
            <a:r>
              <a:rPr lang="en-IN" dirty="0"/>
              <a:t>  &lt;div class="dropdown-menu" aria-</a:t>
            </a:r>
            <a:r>
              <a:rPr lang="en-IN" dirty="0" err="1"/>
              <a:t>labelledby</a:t>
            </a:r>
            <a:r>
              <a:rPr lang="en-IN" dirty="0"/>
              <a:t>="</a:t>
            </a:r>
            <a:r>
              <a:rPr lang="en-IN" dirty="0" err="1"/>
              <a:t>dropdownMenuButton</a:t>
            </a:r>
            <a:r>
              <a:rPr lang="en-IN" dirty="0"/>
              <a:t>"&gt;</a:t>
            </a:r>
          </a:p>
          <a:p>
            <a:pPr marL="0" indent="0">
              <a:buNone/>
            </a:pPr>
            <a:r>
              <a:rPr lang="en-IN" dirty="0"/>
              <a:t>    &lt;a class="dropdown-item" </a:t>
            </a:r>
            <a:r>
              <a:rPr lang="en-IN" dirty="0" err="1"/>
              <a:t>href</a:t>
            </a:r>
            <a:r>
              <a:rPr lang="en-IN" dirty="0"/>
              <a:t>="#"&gt;Action&lt;/a&gt;</a:t>
            </a:r>
          </a:p>
          <a:p>
            <a:pPr marL="0" indent="0">
              <a:buNone/>
            </a:pPr>
            <a:r>
              <a:rPr lang="en-IN" dirty="0"/>
              <a:t>    &lt;a class="dropdown-item" </a:t>
            </a:r>
            <a:r>
              <a:rPr lang="en-IN" dirty="0" err="1"/>
              <a:t>href</a:t>
            </a:r>
            <a:r>
              <a:rPr lang="en-IN" dirty="0"/>
              <a:t>="#"&gt;Another action&lt;/a&gt;</a:t>
            </a:r>
          </a:p>
          <a:p>
            <a:pPr marL="0" indent="0">
              <a:buNone/>
            </a:pPr>
            <a:r>
              <a:rPr lang="en-IN" dirty="0"/>
              <a:t>    &lt;a class="dropdown-item" </a:t>
            </a:r>
            <a:r>
              <a:rPr lang="en-IN" dirty="0" err="1"/>
              <a:t>href</a:t>
            </a:r>
            <a:r>
              <a:rPr lang="en-IN" dirty="0"/>
              <a:t>="#"&gt;Something else here&lt;/a&gt;</a:t>
            </a:r>
          </a:p>
          <a:p>
            <a:pPr marL="0" indent="0">
              <a:buNone/>
            </a:pPr>
            <a:r>
              <a:rPr lang="en-IN" dirty="0"/>
              <a:t>  &lt;/div&gt;</a:t>
            </a:r>
          </a:p>
          <a:p>
            <a:pPr marL="0" indent="0">
              <a:buNone/>
            </a:pPr>
            <a:r>
              <a:rPr lang="en-IN" dirty="0"/>
              <a:t>&lt;/div&gt;</a:t>
            </a:r>
          </a:p>
        </p:txBody>
      </p:sp>
    </p:spTree>
    <p:extLst>
      <p:ext uri="{BB962C8B-B14F-4D97-AF65-F5344CB8AC3E}">
        <p14:creationId xmlns:p14="http://schemas.microsoft.com/office/powerpoint/2010/main" val="5724259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407831" y="1508913"/>
            <a:ext cx="11784169" cy="5801932"/>
          </a:xfrm>
        </p:spPr>
        <p:txBody>
          <a:bodyPr>
            <a:normAutofit/>
          </a:bodyPr>
          <a:lstStyle/>
          <a:p>
            <a:pPr marL="0" indent="0">
              <a:buNone/>
            </a:pPr>
            <a:r>
              <a:rPr lang="en-IN" dirty="0"/>
              <a:t>&lt;!-- Example </a:t>
            </a:r>
            <a:r>
              <a:rPr lang="en-IN" dirty="0" smtClean="0"/>
              <a:t>with divider --&gt;</a:t>
            </a:r>
            <a:endParaRPr lang="en-IN" dirty="0"/>
          </a:p>
          <a:p>
            <a:pPr marL="0" indent="0">
              <a:buNone/>
            </a:pPr>
            <a:r>
              <a:rPr lang="en-IN" dirty="0"/>
              <a:t>&lt;div class="</a:t>
            </a:r>
            <a:r>
              <a:rPr lang="en-IN" dirty="0" err="1"/>
              <a:t>btn</a:t>
            </a:r>
            <a:r>
              <a:rPr lang="en-IN" dirty="0"/>
              <a:t>-group"&gt;</a:t>
            </a:r>
          </a:p>
          <a:p>
            <a:pPr marL="0" indent="0">
              <a:buNone/>
            </a:pPr>
            <a:r>
              <a:rPr lang="en-IN" dirty="0"/>
              <a:t>  &lt;button type="button" class="</a:t>
            </a:r>
            <a:r>
              <a:rPr lang="en-IN" dirty="0" err="1"/>
              <a:t>btn</a:t>
            </a:r>
            <a:r>
              <a:rPr lang="en-IN" dirty="0"/>
              <a:t> </a:t>
            </a:r>
            <a:r>
              <a:rPr lang="en-IN" dirty="0" err="1"/>
              <a:t>btn</a:t>
            </a:r>
            <a:r>
              <a:rPr lang="en-IN" dirty="0"/>
              <a:t>-danger dropdown-toggle" data-toggle="dropdown" aria-</a:t>
            </a:r>
            <a:r>
              <a:rPr lang="en-IN" dirty="0" err="1"/>
              <a:t>haspopup</a:t>
            </a:r>
            <a:r>
              <a:rPr lang="en-IN" dirty="0"/>
              <a:t>="true" aria-expanded="false"&gt;</a:t>
            </a:r>
          </a:p>
          <a:p>
            <a:pPr marL="0" indent="0">
              <a:buNone/>
            </a:pPr>
            <a:r>
              <a:rPr lang="en-IN" dirty="0"/>
              <a:t>    Action</a:t>
            </a:r>
          </a:p>
          <a:p>
            <a:pPr marL="0" indent="0">
              <a:buNone/>
            </a:pPr>
            <a:r>
              <a:rPr lang="en-IN" dirty="0"/>
              <a:t>  &lt;/button&gt;</a:t>
            </a:r>
          </a:p>
          <a:p>
            <a:pPr marL="0" indent="0">
              <a:buNone/>
            </a:pPr>
            <a:r>
              <a:rPr lang="en-IN" dirty="0"/>
              <a:t>  &lt;div class="dropdown-menu"&gt;</a:t>
            </a:r>
          </a:p>
          <a:p>
            <a:pPr marL="0" indent="0">
              <a:buNone/>
            </a:pPr>
            <a:r>
              <a:rPr lang="en-IN" dirty="0"/>
              <a:t>    &lt;a class="dropdown-item" </a:t>
            </a:r>
            <a:r>
              <a:rPr lang="en-IN" dirty="0" err="1"/>
              <a:t>href</a:t>
            </a:r>
            <a:r>
              <a:rPr lang="en-IN" dirty="0"/>
              <a:t>="#"&gt;Action&lt;/a&gt;</a:t>
            </a:r>
          </a:p>
          <a:p>
            <a:pPr marL="0" indent="0">
              <a:buNone/>
            </a:pPr>
            <a:r>
              <a:rPr lang="en-IN" dirty="0"/>
              <a:t>    &lt;a class="dropdown-item" </a:t>
            </a:r>
            <a:r>
              <a:rPr lang="en-IN" dirty="0" err="1"/>
              <a:t>href</a:t>
            </a:r>
            <a:r>
              <a:rPr lang="en-IN" dirty="0"/>
              <a:t>="#"&gt;Another action&lt;/a&gt;</a:t>
            </a:r>
          </a:p>
          <a:p>
            <a:pPr marL="0" indent="0">
              <a:buNone/>
            </a:pPr>
            <a:r>
              <a:rPr lang="en-IN" dirty="0"/>
              <a:t>    &lt;a class="dropdown-item" </a:t>
            </a:r>
            <a:r>
              <a:rPr lang="en-IN" dirty="0" err="1"/>
              <a:t>href</a:t>
            </a:r>
            <a:r>
              <a:rPr lang="en-IN" dirty="0"/>
              <a:t>="#"&gt;Something else here&lt;/a&gt;</a:t>
            </a:r>
          </a:p>
          <a:p>
            <a:pPr marL="0" indent="0">
              <a:buNone/>
            </a:pPr>
            <a:r>
              <a:rPr lang="en-IN" dirty="0"/>
              <a:t>    &lt;div class="dropdown-divider"&gt;&lt;/div&gt;</a:t>
            </a:r>
          </a:p>
          <a:p>
            <a:pPr marL="0" indent="0">
              <a:buNone/>
            </a:pPr>
            <a:r>
              <a:rPr lang="en-IN" dirty="0"/>
              <a:t>    &lt;a class="dropdown-item" </a:t>
            </a:r>
            <a:r>
              <a:rPr lang="en-IN" dirty="0" err="1"/>
              <a:t>href</a:t>
            </a:r>
            <a:r>
              <a:rPr lang="en-IN" dirty="0"/>
              <a:t>="#"&gt;Separated link&lt;/a&gt;</a:t>
            </a:r>
          </a:p>
          <a:p>
            <a:pPr marL="0" indent="0">
              <a:buNone/>
            </a:pPr>
            <a:r>
              <a:rPr lang="en-IN" dirty="0"/>
              <a:t>  &lt;/div</a:t>
            </a:r>
            <a:r>
              <a:rPr lang="en-IN" dirty="0" smtClean="0"/>
              <a:t>&gt; &lt;/</a:t>
            </a:r>
            <a:r>
              <a:rPr lang="en-IN" dirty="0"/>
              <a:t>div</a:t>
            </a:r>
            <a:r>
              <a:rPr lang="en-IN" dirty="0" smtClean="0"/>
              <a:t>&gt;</a:t>
            </a:r>
            <a:endParaRPr lang="en-IN" dirty="0"/>
          </a:p>
        </p:txBody>
      </p:sp>
    </p:spTree>
    <p:extLst>
      <p:ext uri="{BB962C8B-B14F-4D97-AF65-F5344CB8AC3E}">
        <p14:creationId xmlns:p14="http://schemas.microsoft.com/office/powerpoint/2010/main" val="17509516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 CONTROL</a:t>
            </a:r>
            <a:endParaRPr lang="en-IN" dirty="0"/>
          </a:p>
        </p:txBody>
      </p:sp>
      <p:sp>
        <p:nvSpPr>
          <p:cNvPr id="3" name="Content Placeholder 2"/>
          <p:cNvSpPr>
            <a:spLocks noGrp="1"/>
          </p:cNvSpPr>
          <p:nvPr>
            <p:ph idx="1"/>
          </p:nvPr>
        </p:nvSpPr>
        <p:spPr>
          <a:xfrm>
            <a:off x="407831" y="1367246"/>
            <a:ext cx="11784169" cy="5904412"/>
          </a:xfrm>
        </p:spPr>
        <p:txBody>
          <a:bodyPr>
            <a:noAutofit/>
          </a:bodyPr>
          <a:lstStyle/>
          <a:p>
            <a:r>
              <a:rPr lang="en-US" sz="1800" dirty="0"/>
              <a:t>The .</a:t>
            </a:r>
            <a:r>
              <a:rPr lang="en-US" sz="1800" b="1" dirty="0"/>
              <a:t>form-group</a:t>
            </a:r>
            <a:r>
              <a:rPr lang="en-US" sz="1800" dirty="0"/>
              <a:t> class is the easiest way to </a:t>
            </a:r>
            <a:r>
              <a:rPr lang="en-US" sz="1800" b="1" dirty="0"/>
              <a:t>add </a:t>
            </a:r>
            <a:r>
              <a:rPr lang="en-US" sz="1800" b="1" dirty="0" smtClean="0"/>
              <a:t>structure </a:t>
            </a:r>
            <a:r>
              <a:rPr lang="en-US" sz="1800" b="1" dirty="0"/>
              <a:t>to forms</a:t>
            </a:r>
            <a:r>
              <a:rPr lang="en-US" sz="1800" dirty="0"/>
              <a:t>. It provides a flexible class that encourages proper grouping of labels, controls, optional help text, and form validation messaging.</a:t>
            </a:r>
          </a:p>
          <a:p>
            <a:r>
              <a:rPr lang="en-US" sz="1800" dirty="0" smtClean="0"/>
              <a:t>Wrap all form control in .form-group class.</a:t>
            </a:r>
            <a:endParaRPr lang="en-US" sz="1800" dirty="0"/>
          </a:p>
          <a:p>
            <a:r>
              <a:rPr lang="en-US" sz="1800" dirty="0" smtClean="0"/>
              <a:t>Textual </a:t>
            </a:r>
            <a:r>
              <a:rPr lang="en-US" sz="1800" dirty="0"/>
              <a:t>form controls—like &lt;input&gt;s, &lt;select&gt;s, and &lt;</a:t>
            </a:r>
            <a:r>
              <a:rPr lang="en-US" sz="1800" dirty="0" err="1"/>
              <a:t>textarea</a:t>
            </a:r>
            <a:r>
              <a:rPr lang="en-US" sz="1800" dirty="0"/>
              <a:t>&gt;s—are styled with the .form-control class. </a:t>
            </a:r>
          </a:p>
          <a:p>
            <a:r>
              <a:rPr lang="en-US" sz="1400" dirty="0" smtClean="0"/>
              <a:t>Example :</a:t>
            </a:r>
          </a:p>
          <a:p>
            <a:pPr marL="0" indent="0">
              <a:buNone/>
            </a:pPr>
            <a:r>
              <a:rPr lang="en-IN" sz="1400" dirty="0" smtClean="0"/>
              <a:t>&lt;form&gt;</a:t>
            </a:r>
          </a:p>
          <a:p>
            <a:pPr marL="0" indent="0">
              <a:buNone/>
            </a:pPr>
            <a:r>
              <a:rPr lang="en-IN" sz="1400" dirty="0" smtClean="0"/>
              <a:t>  &lt;div class="form-group"&gt;</a:t>
            </a:r>
          </a:p>
          <a:p>
            <a:pPr marL="0" indent="0">
              <a:buNone/>
            </a:pPr>
            <a:r>
              <a:rPr lang="en-IN" sz="1400" dirty="0" smtClean="0"/>
              <a:t>    &lt;label for="exampleFormControlInput1"&gt;Email address&lt;/label&gt;</a:t>
            </a:r>
          </a:p>
          <a:p>
            <a:pPr marL="0" indent="0">
              <a:buNone/>
            </a:pPr>
            <a:r>
              <a:rPr lang="en-IN" sz="1400" dirty="0" smtClean="0"/>
              <a:t>    &lt;input type="email" class="form-control" id="exampleFormControlInput1" placeholder="name@example.com"&gt;</a:t>
            </a:r>
          </a:p>
          <a:p>
            <a:pPr marL="0" indent="0">
              <a:buNone/>
            </a:pPr>
            <a:r>
              <a:rPr lang="en-IN" sz="1400" dirty="0" smtClean="0"/>
              <a:t>  &lt;/div&gt;</a:t>
            </a:r>
          </a:p>
          <a:p>
            <a:pPr marL="0" indent="0">
              <a:buNone/>
            </a:pPr>
            <a:r>
              <a:rPr lang="en-IN" sz="1400" dirty="0" smtClean="0"/>
              <a:t>  &lt;div class="form-group"&gt;</a:t>
            </a:r>
          </a:p>
          <a:p>
            <a:pPr marL="0" indent="0">
              <a:buNone/>
            </a:pPr>
            <a:r>
              <a:rPr lang="en-IN" sz="1400" dirty="0" smtClean="0"/>
              <a:t>    &lt;label for="exampleFormControlSelect1"&gt;Example select&lt;/label&gt;</a:t>
            </a:r>
          </a:p>
          <a:p>
            <a:pPr marL="0" indent="0">
              <a:buNone/>
            </a:pPr>
            <a:r>
              <a:rPr lang="en-IN" sz="1400" dirty="0" smtClean="0"/>
              <a:t>    &lt;select class="form-control" id="exampleFormControlSelect1"&gt;</a:t>
            </a:r>
          </a:p>
          <a:p>
            <a:pPr marL="0" indent="0">
              <a:buNone/>
            </a:pPr>
            <a:r>
              <a:rPr lang="en-IN" sz="1400" dirty="0" smtClean="0"/>
              <a:t>      &lt;option&gt;1&lt;/option&gt;       &lt;option&gt;2&lt;/option&gt; &lt;/select&gt;      &lt;/div&gt;</a:t>
            </a:r>
            <a:endParaRPr lang="en-IN" sz="1400" dirty="0"/>
          </a:p>
        </p:txBody>
      </p:sp>
    </p:spTree>
    <p:extLst>
      <p:ext uri="{BB962C8B-B14F-4D97-AF65-F5344CB8AC3E}">
        <p14:creationId xmlns:p14="http://schemas.microsoft.com/office/powerpoint/2010/main" val="32073364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 CONTROL -FILE</a:t>
            </a:r>
            <a:endParaRPr lang="en-IN" dirty="0"/>
          </a:p>
        </p:txBody>
      </p:sp>
      <p:sp>
        <p:nvSpPr>
          <p:cNvPr id="3" name="Content Placeholder 2"/>
          <p:cNvSpPr>
            <a:spLocks noGrp="1"/>
          </p:cNvSpPr>
          <p:nvPr>
            <p:ph idx="1"/>
          </p:nvPr>
        </p:nvSpPr>
        <p:spPr>
          <a:xfrm>
            <a:off x="407831" y="1317325"/>
            <a:ext cx="11784169" cy="5801932"/>
          </a:xfrm>
        </p:spPr>
        <p:txBody>
          <a:bodyPr>
            <a:normAutofit/>
          </a:bodyPr>
          <a:lstStyle/>
          <a:p>
            <a:r>
              <a:rPr lang="en-US" dirty="0"/>
              <a:t>For file inputs, </a:t>
            </a:r>
            <a:r>
              <a:rPr lang="en-US" dirty="0" smtClean="0"/>
              <a:t>use </a:t>
            </a:r>
            <a:r>
              <a:rPr lang="en-US" dirty="0"/>
              <a:t>.</a:t>
            </a:r>
            <a:r>
              <a:rPr lang="en-US" dirty="0" smtClean="0"/>
              <a:t>form-control-file class.</a:t>
            </a:r>
          </a:p>
          <a:p>
            <a:r>
              <a:rPr lang="en-US" dirty="0" smtClean="0"/>
              <a:t>Example :</a:t>
            </a:r>
          </a:p>
          <a:p>
            <a:pPr marL="0" indent="0">
              <a:buNone/>
            </a:pPr>
            <a:r>
              <a:rPr lang="en-IN" dirty="0"/>
              <a:t>&lt;form&gt;</a:t>
            </a:r>
          </a:p>
          <a:p>
            <a:pPr marL="0" indent="0">
              <a:buNone/>
            </a:pPr>
            <a:r>
              <a:rPr lang="en-IN" dirty="0"/>
              <a:t>  &lt;div class="form-group"&gt;</a:t>
            </a:r>
          </a:p>
          <a:p>
            <a:pPr marL="0" indent="0">
              <a:buNone/>
            </a:pPr>
            <a:r>
              <a:rPr lang="en-IN" dirty="0"/>
              <a:t>    &lt;label for="exampleFormControlFile1"&gt;Example file input&lt;/label&gt;</a:t>
            </a:r>
          </a:p>
          <a:p>
            <a:pPr marL="0" indent="0">
              <a:buNone/>
            </a:pPr>
            <a:r>
              <a:rPr lang="en-IN" dirty="0"/>
              <a:t>    &lt;input type="file" class="form-control-file" id="exampleFormControlFile1"&gt;</a:t>
            </a:r>
          </a:p>
          <a:p>
            <a:pPr marL="0" indent="0">
              <a:buNone/>
            </a:pPr>
            <a:r>
              <a:rPr lang="en-IN" dirty="0"/>
              <a:t>  &lt;/div&gt;</a:t>
            </a:r>
          </a:p>
          <a:p>
            <a:pPr marL="0" indent="0">
              <a:buNone/>
            </a:pPr>
            <a:r>
              <a:rPr lang="en-IN" dirty="0"/>
              <a:t>&lt;/form</a:t>
            </a:r>
            <a:r>
              <a:rPr lang="en-IN" dirty="0" smtClean="0"/>
              <a:t>&gt;</a:t>
            </a:r>
          </a:p>
          <a:p>
            <a:pPr marL="0" indent="0">
              <a:buNone/>
            </a:pPr>
            <a:endParaRPr lang="en-IN" dirty="0"/>
          </a:p>
          <a:p>
            <a:r>
              <a:rPr lang="en-IN" dirty="0" smtClean="0"/>
              <a:t>For single line form, use .</a:t>
            </a:r>
            <a:r>
              <a:rPr lang="en-IN" b="1" dirty="0" smtClean="0"/>
              <a:t>form-inline</a:t>
            </a:r>
            <a:r>
              <a:rPr lang="en-IN" dirty="0" smtClean="0"/>
              <a:t> class.</a:t>
            </a:r>
          </a:p>
          <a:p>
            <a:r>
              <a:rPr lang="en-IN" dirty="0" smtClean="0"/>
              <a:t>Self study : .form-check class.</a:t>
            </a:r>
            <a:endParaRPr lang="en-IN" dirty="0"/>
          </a:p>
        </p:txBody>
      </p:sp>
    </p:spTree>
    <p:extLst>
      <p:ext uri="{BB962C8B-B14F-4D97-AF65-F5344CB8AC3E}">
        <p14:creationId xmlns:p14="http://schemas.microsoft.com/office/powerpoint/2010/main" val="16277753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Nav</a:t>
            </a:r>
            <a:endParaRPr lang="en-IN" dirty="0"/>
          </a:p>
        </p:txBody>
      </p:sp>
      <p:sp>
        <p:nvSpPr>
          <p:cNvPr id="3" name="Content Placeholder 2"/>
          <p:cNvSpPr>
            <a:spLocks noGrp="1"/>
          </p:cNvSpPr>
          <p:nvPr>
            <p:ph idx="1"/>
          </p:nvPr>
        </p:nvSpPr>
        <p:spPr>
          <a:xfrm>
            <a:off x="457476" y="2032451"/>
            <a:ext cx="11029615" cy="3678303"/>
          </a:xfrm>
        </p:spPr>
        <p:txBody>
          <a:bodyPr>
            <a:noAutofit/>
          </a:bodyPr>
          <a:lstStyle/>
          <a:p>
            <a:pPr marL="0" indent="0">
              <a:buNone/>
            </a:pPr>
            <a:r>
              <a:rPr lang="en-IN" sz="1200" dirty="0"/>
              <a:t>&lt;</a:t>
            </a:r>
            <a:r>
              <a:rPr lang="en-IN" sz="1200" dirty="0" err="1"/>
              <a:t>ul</a:t>
            </a:r>
            <a:r>
              <a:rPr lang="en-IN" sz="1200" dirty="0"/>
              <a:t> class="</a:t>
            </a:r>
            <a:r>
              <a:rPr lang="en-IN" sz="1200" b="1" dirty="0" err="1"/>
              <a:t>nav</a:t>
            </a:r>
            <a:r>
              <a:rPr lang="en-IN" sz="1200" dirty="0"/>
              <a:t>"&gt;</a:t>
            </a:r>
          </a:p>
          <a:p>
            <a:pPr marL="0" indent="0">
              <a:buNone/>
            </a:pPr>
            <a:r>
              <a:rPr lang="en-IN" sz="1200" dirty="0"/>
              <a:t>  &lt;li class="</a:t>
            </a:r>
            <a:r>
              <a:rPr lang="en-IN" sz="1200" b="1" dirty="0" err="1"/>
              <a:t>nav</a:t>
            </a:r>
            <a:r>
              <a:rPr lang="en-IN" sz="1200" b="1" dirty="0"/>
              <a:t>-item</a:t>
            </a:r>
            <a:r>
              <a:rPr lang="en-IN" sz="1200" dirty="0"/>
              <a:t>"&gt;</a:t>
            </a:r>
          </a:p>
          <a:p>
            <a:pPr marL="0" indent="0">
              <a:buNone/>
            </a:pPr>
            <a:r>
              <a:rPr lang="en-IN" sz="1200" dirty="0"/>
              <a:t>    &lt;a class="</a:t>
            </a:r>
            <a:r>
              <a:rPr lang="en-IN" sz="1200" b="1" dirty="0" err="1"/>
              <a:t>nav</a:t>
            </a:r>
            <a:r>
              <a:rPr lang="en-IN" sz="1200" b="1" dirty="0"/>
              <a:t>-link</a:t>
            </a:r>
            <a:r>
              <a:rPr lang="en-IN" sz="1200" dirty="0"/>
              <a:t> active" </a:t>
            </a:r>
            <a:r>
              <a:rPr lang="en-IN" sz="1200" dirty="0" err="1"/>
              <a:t>href</a:t>
            </a:r>
            <a:r>
              <a:rPr lang="en-IN" sz="1200" dirty="0"/>
              <a:t>="#"&gt;Active&lt;/a&gt;</a:t>
            </a:r>
          </a:p>
          <a:p>
            <a:pPr marL="0" indent="0">
              <a:buNone/>
            </a:pPr>
            <a:r>
              <a:rPr lang="en-IN" sz="1200" dirty="0"/>
              <a:t>  &lt;/li&gt;</a:t>
            </a:r>
          </a:p>
          <a:p>
            <a:pPr marL="0" indent="0">
              <a:buNone/>
            </a:pPr>
            <a:r>
              <a:rPr lang="en-IN" sz="1200" dirty="0"/>
              <a:t>  &lt;li class="</a:t>
            </a:r>
            <a:r>
              <a:rPr lang="en-IN" sz="1200" b="1" dirty="0" err="1"/>
              <a:t>nav</a:t>
            </a:r>
            <a:r>
              <a:rPr lang="en-IN" sz="1200" b="1" dirty="0"/>
              <a:t>-item</a:t>
            </a:r>
            <a:r>
              <a:rPr lang="en-IN" sz="1200" dirty="0"/>
              <a:t>"&gt;</a:t>
            </a:r>
          </a:p>
          <a:p>
            <a:pPr marL="0" indent="0">
              <a:buNone/>
            </a:pPr>
            <a:r>
              <a:rPr lang="en-IN" sz="1200" dirty="0"/>
              <a:t>    &lt;a class="</a:t>
            </a:r>
            <a:r>
              <a:rPr lang="en-IN" sz="1200" dirty="0" err="1"/>
              <a:t>nav</a:t>
            </a:r>
            <a:r>
              <a:rPr lang="en-IN" sz="1200" dirty="0"/>
              <a:t>-link" </a:t>
            </a:r>
            <a:r>
              <a:rPr lang="en-IN" sz="1200" dirty="0" err="1"/>
              <a:t>href</a:t>
            </a:r>
            <a:r>
              <a:rPr lang="en-IN" sz="1200" dirty="0"/>
              <a:t>="#"&gt;Link&lt;/a&gt;</a:t>
            </a:r>
          </a:p>
          <a:p>
            <a:pPr marL="0" indent="0">
              <a:buNone/>
            </a:pPr>
            <a:r>
              <a:rPr lang="en-IN" sz="1200" dirty="0"/>
              <a:t>  &lt;/li&gt;</a:t>
            </a:r>
          </a:p>
          <a:p>
            <a:pPr marL="0" indent="0">
              <a:buNone/>
            </a:pPr>
            <a:r>
              <a:rPr lang="en-IN" sz="1200" dirty="0"/>
              <a:t>  &lt;li class="</a:t>
            </a:r>
            <a:r>
              <a:rPr lang="en-IN" sz="1200" b="1" dirty="0" err="1"/>
              <a:t>nav</a:t>
            </a:r>
            <a:r>
              <a:rPr lang="en-IN" sz="1200" b="1" dirty="0"/>
              <a:t>-item</a:t>
            </a:r>
            <a:r>
              <a:rPr lang="en-IN" sz="1200" dirty="0"/>
              <a:t>"&gt;</a:t>
            </a:r>
          </a:p>
          <a:p>
            <a:pPr marL="0" indent="0">
              <a:buNone/>
            </a:pPr>
            <a:r>
              <a:rPr lang="en-IN" sz="1200" dirty="0"/>
              <a:t>    &lt;a class="</a:t>
            </a:r>
            <a:r>
              <a:rPr lang="en-IN" sz="1200" b="1" dirty="0" err="1"/>
              <a:t>nav</a:t>
            </a:r>
            <a:r>
              <a:rPr lang="en-IN" sz="1200" b="1" dirty="0"/>
              <a:t>-link</a:t>
            </a:r>
            <a:r>
              <a:rPr lang="en-IN" sz="1200" dirty="0"/>
              <a:t>" </a:t>
            </a:r>
            <a:r>
              <a:rPr lang="en-IN" sz="1200" dirty="0" err="1"/>
              <a:t>href</a:t>
            </a:r>
            <a:r>
              <a:rPr lang="en-IN" sz="1200" dirty="0"/>
              <a:t>="#"&gt;Link&lt;/a&gt;</a:t>
            </a:r>
          </a:p>
          <a:p>
            <a:pPr marL="0" indent="0">
              <a:buNone/>
            </a:pPr>
            <a:r>
              <a:rPr lang="en-IN" sz="1200" dirty="0"/>
              <a:t>  &lt;/li&gt;</a:t>
            </a:r>
          </a:p>
          <a:p>
            <a:pPr marL="0" indent="0">
              <a:buNone/>
            </a:pPr>
            <a:r>
              <a:rPr lang="en-IN" sz="1200" dirty="0"/>
              <a:t>  &lt;li class="</a:t>
            </a:r>
            <a:r>
              <a:rPr lang="en-IN" sz="1200" b="1" dirty="0" err="1"/>
              <a:t>nav</a:t>
            </a:r>
            <a:r>
              <a:rPr lang="en-IN" sz="1200" b="1" dirty="0"/>
              <a:t>-item</a:t>
            </a:r>
            <a:r>
              <a:rPr lang="en-IN" sz="1200" dirty="0"/>
              <a:t>"&gt;</a:t>
            </a:r>
          </a:p>
          <a:p>
            <a:pPr marL="0" indent="0">
              <a:buNone/>
            </a:pPr>
            <a:r>
              <a:rPr lang="en-IN" sz="1200" dirty="0"/>
              <a:t>    &lt;a class="</a:t>
            </a:r>
            <a:r>
              <a:rPr lang="en-IN" sz="1200" b="1" dirty="0" err="1"/>
              <a:t>nav</a:t>
            </a:r>
            <a:r>
              <a:rPr lang="en-IN" sz="1200" b="1" dirty="0"/>
              <a:t>-link</a:t>
            </a:r>
            <a:r>
              <a:rPr lang="en-IN" sz="1200" dirty="0"/>
              <a:t> disabled" </a:t>
            </a:r>
            <a:r>
              <a:rPr lang="en-IN" sz="1200" dirty="0" err="1"/>
              <a:t>href</a:t>
            </a:r>
            <a:r>
              <a:rPr lang="en-IN" sz="1200" dirty="0"/>
              <a:t>="#" </a:t>
            </a:r>
            <a:r>
              <a:rPr lang="en-IN" sz="1200" dirty="0" err="1"/>
              <a:t>tabindex</a:t>
            </a:r>
            <a:r>
              <a:rPr lang="en-IN" sz="1200" dirty="0"/>
              <a:t>="-1" aria-disabled="true"&gt;Disabled&lt;/a&gt;</a:t>
            </a:r>
          </a:p>
          <a:p>
            <a:pPr marL="0" indent="0">
              <a:buNone/>
            </a:pPr>
            <a:r>
              <a:rPr lang="en-IN" sz="1200" dirty="0"/>
              <a:t>  &lt;/li&gt;</a:t>
            </a:r>
          </a:p>
          <a:p>
            <a:pPr marL="0" indent="0">
              <a:buNone/>
            </a:pPr>
            <a:r>
              <a:rPr lang="en-IN" sz="1200" dirty="0"/>
              <a:t>&lt;/</a:t>
            </a:r>
            <a:r>
              <a:rPr lang="en-IN" sz="1200" dirty="0" err="1"/>
              <a:t>ul</a:t>
            </a:r>
            <a:r>
              <a:rPr lang="en-IN" sz="1200" dirty="0"/>
              <a:t>&gt;</a:t>
            </a:r>
          </a:p>
        </p:txBody>
      </p:sp>
      <p:sp>
        <p:nvSpPr>
          <p:cNvPr id="6" name="Rectangle 5"/>
          <p:cNvSpPr/>
          <p:nvPr/>
        </p:nvSpPr>
        <p:spPr>
          <a:xfrm>
            <a:off x="457476" y="6344389"/>
            <a:ext cx="6255751" cy="369332"/>
          </a:xfrm>
          <a:prstGeom prst="rect">
            <a:avLst/>
          </a:prstGeom>
        </p:spPr>
        <p:txBody>
          <a:bodyPr wrap="none">
            <a:spAutoFit/>
          </a:bodyPr>
          <a:lstStyle/>
          <a:p>
            <a:pPr marL="285750" indent="-285750">
              <a:buFont typeface="Arial" panose="020B0604020202020204" pitchFamily="34" charset="0"/>
              <a:buChar char="•"/>
            </a:pPr>
            <a:r>
              <a:rPr lang="en-IN" b="1" dirty="0" smtClean="0"/>
              <a:t>Check</a:t>
            </a:r>
            <a:r>
              <a:rPr lang="en-IN" dirty="0" smtClean="0"/>
              <a:t> </a:t>
            </a:r>
            <a:r>
              <a:rPr lang="en-IN" dirty="0"/>
              <a:t>:   </a:t>
            </a:r>
            <a:r>
              <a:rPr lang="en-IN" dirty="0" smtClean="0"/>
              <a:t>.</a:t>
            </a:r>
            <a:r>
              <a:rPr lang="en-IN" dirty="0" err="1" smtClean="0"/>
              <a:t>nav</a:t>
            </a:r>
            <a:r>
              <a:rPr lang="en-IN" dirty="0" smtClean="0"/>
              <a:t>-tabs, .</a:t>
            </a:r>
            <a:r>
              <a:rPr lang="en-IN" dirty="0"/>
              <a:t>justify-content-</a:t>
            </a:r>
            <a:r>
              <a:rPr lang="en-IN" dirty="0" err="1"/>
              <a:t>center</a:t>
            </a:r>
            <a:r>
              <a:rPr lang="en-IN" dirty="0"/>
              <a:t>, justify-content-end </a:t>
            </a:r>
          </a:p>
        </p:txBody>
      </p:sp>
    </p:spTree>
    <p:extLst>
      <p:ext uri="{BB962C8B-B14F-4D97-AF65-F5344CB8AC3E}">
        <p14:creationId xmlns:p14="http://schemas.microsoft.com/office/powerpoint/2010/main" val="2093120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Download Bootstrap</a:t>
            </a:r>
            <a:endParaRPr lang="en-IN" dirty="0"/>
          </a:p>
        </p:txBody>
      </p:sp>
      <p:sp>
        <p:nvSpPr>
          <p:cNvPr id="3" name="Content Placeholder 2"/>
          <p:cNvSpPr>
            <a:spLocks noGrp="1"/>
          </p:cNvSpPr>
          <p:nvPr>
            <p:ph idx="1"/>
          </p:nvPr>
        </p:nvSpPr>
        <p:spPr>
          <a:xfrm>
            <a:off x="293686" y="1917709"/>
            <a:ext cx="7674657" cy="828536"/>
          </a:xfrm>
        </p:spPr>
        <p:txBody>
          <a:bodyPr>
            <a:normAutofit/>
          </a:bodyPr>
          <a:lstStyle/>
          <a:p>
            <a:r>
              <a:rPr lang="en-US" dirty="0"/>
              <a:t>You can download the latest version of Bootstrap from </a:t>
            </a:r>
            <a:r>
              <a:rPr lang="en-US" dirty="0">
                <a:solidFill>
                  <a:schemeClr val="tx2">
                    <a:lumMod val="75000"/>
                    <a:lumOff val="25000"/>
                  </a:schemeClr>
                </a:solidFill>
                <a:hlinkClick r:id="rId2"/>
              </a:rPr>
              <a:t>https://getbootstrap.com/</a:t>
            </a:r>
            <a:endParaRPr lang="en-IN" dirty="0">
              <a:solidFill>
                <a:schemeClr val="tx2">
                  <a:lumMod val="75000"/>
                  <a:lumOff val="25000"/>
                </a:schemeClr>
              </a:solidFill>
            </a:endParaRPr>
          </a:p>
        </p:txBody>
      </p:sp>
      <p:sp>
        <p:nvSpPr>
          <p:cNvPr id="4" name="Rectangle 1"/>
          <p:cNvSpPr>
            <a:spLocks noChangeArrowheads="1"/>
          </p:cNvSpPr>
          <p:nvPr/>
        </p:nvSpPr>
        <p:spPr bwMode="auto">
          <a:xfrm>
            <a:off x="293686" y="2746979"/>
            <a:ext cx="65251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solidFill>
                  <a:schemeClr val="tx1">
                    <a:lumMod val="75000"/>
                    <a:lumOff val="25000"/>
                  </a:schemeClr>
                </a:solidFill>
                <a:latin typeface="+mn-lt"/>
              </a:rPr>
              <a:t>Precompiled Bootstrap</a:t>
            </a:r>
          </a:p>
          <a:p>
            <a:pPr marL="742950" lvl="1" indent="-285750" algn="just">
              <a:buFont typeface="Arial" panose="020B0604020202020204" pitchFamily="34" charset="0"/>
              <a:buChar char="•"/>
            </a:pPr>
            <a:r>
              <a:rPr lang="en-US" altLang="en-US" dirty="0">
                <a:solidFill>
                  <a:schemeClr val="tx1">
                    <a:lumMod val="75000"/>
                    <a:lumOff val="25000"/>
                  </a:schemeClr>
                </a:solidFill>
                <a:latin typeface="+mn-lt"/>
              </a:rPr>
              <a:t>Once the compiled version Bootstrap is downloaded, extract the ZIP file, and you will see the following file/directory structure −</a:t>
            </a:r>
          </a:p>
          <a:p>
            <a:pPr marR="0" lvl="0" algn="just" defTabSz="914400" rtl="0" eaLnBrk="0" fontAlgn="base" latinLnBrk="0" hangingPunct="0">
              <a:lnSpc>
                <a:spcPct val="100000"/>
              </a:lnSpc>
              <a:spcBef>
                <a:spcPct val="0"/>
              </a:spcBef>
              <a:spcAft>
                <a:spcPct val="0"/>
              </a:spcAft>
              <a:buClrTx/>
              <a:buSzTx/>
              <a:tabLst/>
            </a:pPr>
            <a:r>
              <a:rPr lang="en-US" altLang="en-US" dirty="0">
                <a:solidFill>
                  <a:schemeClr val="tx1">
                    <a:lumMod val="75000"/>
                    <a:lumOff val="25000"/>
                  </a:schemeClr>
                </a:solidFill>
                <a:latin typeface="+mn-lt"/>
              </a:rPr>
              <a:t>  </a:t>
            </a:r>
          </a:p>
          <a:p>
            <a:pPr marL="742950" lvl="1" indent="-285750" algn="just">
              <a:buFont typeface="Arial" panose="020B0604020202020204" pitchFamily="34" charset="0"/>
              <a:buChar char="•"/>
            </a:pPr>
            <a:r>
              <a:rPr lang="en-US" altLang="en-US" dirty="0">
                <a:solidFill>
                  <a:schemeClr val="tx1">
                    <a:lumMod val="75000"/>
                    <a:lumOff val="25000"/>
                  </a:schemeClr>
                </a:solidFill>
                <a:latin typeface="+mn-lt"/>
              </a:rPr>
              <a:t>As you can see, there are compiled CSS and JS (bootstrap.*), as well as compiled and minified CSS and JS (</a:t>
            </a:r>
            <a:r>
              <a:rPr lang="en-US" altLang="en-US" dirty="0" err="1">
                <a:solidFill>
                  <a:schemeClr val="tx1">
                    <a:lumMod val="75000"/>
                    <a:lumOff val="25000"/>
                  </a:schemeClr>
                </a:solidFill>
                <a:latin typeface="+mn-lt"/>
              </a:rPr>
              <a:t>bootstrap.min</a:t>
            </a:r>
            <a:r>
              <a:rPr lang="en-US" altLang="en-US" dirty="0" smtClean="0">
                <a:solidFill>
                  <a:schemeClr val="tx1">
                    <a:lumMod val="75000"/>
                    <a:lumOff val="25000"/>
                  </a:schemeClr>
                </a:solidFill>
                <a:latin typeface="+mn-lt"/>
              </a:rPr>
              <a:t>.*)..</a:t>
            </a:r>
            <a:endParaRPr lang="en-US" altLang="en-US" dirty="0">
              <a:solidFill>
                <a:schemeClr val="tx1">
                  <a:lumMod val="75000"/>
                  <a:lumOff val="25000"/>
                </a:schemeClr>
              </a:solidFill>
              <a:latin typeface="+mn-lt"/>
            </a:endParaRPr>
          </a:p>
        </p:txBody>
      </p:sp>
      <p:sp>
        <p:nvSpPr>
          <p:cNvPr id="5" name="Rectangle 4"/>
          <p:cNvSpPr/>
          <p:nvPr/>
        </p:nvSpPr>
        <p:spPr>
          <a:xfrm>
            <a:off x="7746277" y="1318177"/>
            <a:ext cx="3840480" cy="5401479"/>
          </a:xfrm>
          <a:prstGeom prst="rect">
            <a:avLst/>
          </a:prstGeom>
          <a:solidFill>
            <a:schemeClr val="accent6">
              <a:lumMod val="20000"/>
              <a:lumOff val="80000"/>
            </a:schemeClr>
          </a:solidFill>
          <a:ln>
            <a:solidFill>
              <a:schemeClr val="tx1">
                <a:lumMod val="95000"/>
              </a:schemeClr>
            </a:solidFill>
          </a:ln>
        </p:spPr>
        <p:txBody>
          <a:bodyPr wrap="square">
            <a:spAutoFit/>
          </a:bodyPr>
          <a:lstStyle/>
          <a:p>
            <a:r>
              <a:rPr lang="en-IN" sz="1500" dirty="0"/>
              <a:t>bootstrap/</a:t>
            </a:r>
          </a:p>
          <a:p>
            <a:r>
              <a:rPr lang="en-IN" sz="1500" dirty="0"/>
              <a:t>├── </a:t>
            </a:r>
            <a:r>
              <a:rPr lang="en-IN" sz="1500" dirty="0" err="1"/>
              <a:t>css</a:t>
            </a:r>
            <a:r>
              <a:rPr lang="en-IN" sz="1500" dirty="0"/>
              <a:t>/</a:t>
            </a:r>
          </a:p>
          <a:p>
            <a:r>
              <a:rPr lang="en-IN" sz="1500" dirty="0"/>
              <a:t>│   ├── bootstrap-grid.css</a:t>
            </a:r>
          </a:p>
          <a:p>
            <a:r>
              <a:rPr lang="en-IN" sz="1500" dirty="0"/>
              <a:t>│   ├── bootstrap-</a:t>
            </a:r>
            <a:r>
              <a:rPr lang="en-IN" sz="1500" dirty="0" err="1"/>
              <a:t>grid.css.map</a:t>
            </a:r>
            <a:endParaRPr lang="en-IN" sz="1500" dirty="0"/>
          </a:p>
          <a:p>
            <a:r>
              <a:rPr lang="en-IN" sz="1500" dirty="0"/>
              <a:t>│   ├── bootstrap-grid.min.css</a:t>
            </a:r>
          </a:p>
          <a:p>
            <a:r>
              <a:rPr lang="en-IN" sz="1500" dirty="0"/>
              <a:t>│   ├── bootstrap-</a:t>
            </a:r>
            <a:r>
              <a:rPr lang="en-IN" sz="1500" dirty="0" err="1"/>
              <a:t>grid.min.css.map</a:t>
            </a:r>
            <a:endParaRPr lang="en-IN" sz="1500" dirty="0"/>
          </a:p>
          <a:p>
            <a:r>
              <a:rPr lang="en-IN" sz="1500" dirty="0"/>
              <a:t>│   ├── bootstrap-reboot.css</a:t>
            </a:r>
          </a:p>
          <a:p>
            <a:r>
              <a:rPr lang="en-IN" sz="1500" dirty="0"/>
              <a:t>│   ├── bootstrap-</a:t>
            </a:r>
            <a:r>
              <a:rPr lang="en-IN" sz="1500" dirty="0" err="1"/>
              <a:t>reboot.css.map</a:t>
            </a:r>
            <a:endParaRPr lang="en-IN" sz="1500" dirty="0"/>
          </a:p>
          <a:p>
            <a:r>
              <a:rPr lang="en-IN" sz="1500" dirty="0"/>
              <a:t>│   ├── bootstrap-reboot.min.css</a:t>
            </a:r>
          </a:p>
          <a:p>
            <a:r>
              <a:rPr lang="en-IN" sz="1500" dirty="0"/>
              <a:t>│   ├── bootstrap-</a:t>
            </a:r>
            <a:r>
              <a:rPr lang="en-IN" sz="1500" dirty="0" err="1"/>
              <a:t>reboot.min.css.map</a:t>
            </a:r>
            <a:endParaRPr lang="en-IN" sz="1500" dirty="0"/>
          </a:p>
          <a:p>
            <a:r>
              <a:rPr lang="en-IN" sz="1500" dirty="0"/>
              <a:t>│   ├── bootstrap.css</a:t>
            </a:r>
          </a:p>
          <a:p>
            <a:r>
              <a:rPr lang="en-IN" sz="1500" dirty="0"/>
              <a:t>│   ├── </a:t>
            </a:r>
            <a:r>
              <a:rPr lang="en-IN" sz="1500" dirty="0" err="1"/>
              <a:t>bootstrap.css.map</a:t>
            </a:r>
            <a:endParaRPr lang="en-IN" sz="1500" dirty="0"/>
          </a:p>
          <a:p>
            <a:r>
              <a:rPr lang="en-IN" sz="1500" dirty="0"/>
              <a:t>│   ├── bootstrap.min.css</a:t>
            </a:r>
          </a:p>
          <a:p>
            <a:r>
              <a:rPr lang="en-IN" sz="1500" dirty="0"/>
              <a:t>│   └── </a:t>
            </a:r>
            <a:r>
              <a:rPr lang="en-IN" sz="1500" dirty="0" err="1"/>
              <a:t>bootstrap.min.css.map</a:t>
            </a:r>
            <a:endParaRPr lang="en-IN" sz="1500" dirty="0"/>
          </a:p>
          <a:p>
            <a:r>
              <a:rPr lang="en-IN" sz="1500" dirty="0"/>
              <a:t>└── </a:t>
            </a:r>
            <a:r>
              <a:rPr lang="en-IN" sz="1500" dirty="0" err="1"/>
              <a:t>js</a:t>
            </a:r>
            <a:r>
              <a:rPr lang="en-IN" sz="1500" dirty="0"/>
              <a:t>/</a:t>
            </a:r>
          </a:p>
          <a:p>
            <a:r>
              <a:rPr lang="en-IN" sz="1500" dirty="0"/>
              <a:t>    ├── bootstrap.bundle.js</a:t>
            </a:r>
          </a:p>
          <a:p>
            <a:r>
              <a:rPr lang="en-IN" sz="1500" dirty="0"/>
              <a:t>    ├── </a:t>
            </a:r>
            <a:r>
              <a:rPr lang="en-IN" sz="1500" dirty="0" err="1"/>
              <a:t>bootstrap.bundle.js.map</a:t>
            </a:r>
            <a:endParaRPr lang="en-IN" sz="1500" dirty="0"/>
          </a:p>
          <a:p>
            <a:r>
              <a:rPr lang="en-IN" sz="1500" dirty="0"/>
              <a:t>    ├── bootstrap.bundle.min.js</a:t>
            </a:r>
          </a:p>
          <a:p>
            <a:r>
              <a:rPr lang="en-IN" sz="1500" dirty="0"/>
              <a:t>    ├── </a:t>
            </a:r>
            <a:r>
              <a:rPr lang="en-IN" sz="1500" dirty="0" err="1"/>
              <a:t>bootstrap.bundle.min.js.map</a:t>
            </a:r>
            <a:endParaRPr lang="en-IN" sz="1500" dirty="0"/>
          </a:p>
          <a:p>
            <a:r>
              <a:rPr lang="en-IN" sz="1500" dirty="0"/>
              <a:t>    ├── bootstrap.js</a:t>
            </a:r>
          </a:p>
          <a:p>
            <a:r>
              <a:rPr lang="en-IN" sz="1500" dirty="0"/>
              <a:t>    ├── </a:t>
            </a:r>
            <a:r>
              <a:rPr lang="en-IN" sz="1500" dirty="0" err="1"/>
              <a:t>bootstrap.js.map</a:t>
            </a:r>
            <a:endParaRPr lang="en-IN" sz="1500" dirty="0"/>
          </a:p>
          <a:p>
            <a:r>
              <a:rPr lang="en-IN" sz="1500" dirty="0"/>
              <a:t>    ├── bootstrap.min.js</a:t>
            </a:r>
          </a:p>
          <a:p>
            <a:r>
              <a:rPr lang="en-IN" sz="1500" dirty="0"/>
              <a:t>    └── </a:t>
            </a:r>
            <a:r>
              <a:rPr lang="en-IN" sz="1500" dirty="0" err="1"/>
              <a:t>bootstrap.min.js.map</a:t>
            </a:r>
            <a:endParaRPr lang="en-IN" sz="1500" dirty="0"/>
          </a:p>
        </p:txBody>
      </p:sp>
    </p:spTree>
    <p:extLst>
      <p:ext uri="{BB962C8B-B14F-4D97-AF65-F5344CB8AC3E}">
        <p14:creationId xmlns:p14="http://schemas.microsoft.com/office/powerpoint/2010/main" val="41103130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Navbars</a:t>
            </a:r>
            <a:endParaRPr lang="en-IN" dirty="0"/>
          </a:p>
        </p:txBody>
      </p:sp>
      <p:sp>
        <p:nvSpPr>
          <p:cNvPr id="3" name="Content Placeholder 2"/>
          <p:cNvSpPr>
            <a:spLocks noGrp="1"/>
          </p:cNvSpPr>
          <p:nvPr>
            <p:ph idx="1"/>
          </p:nvPr>
        </p:nvSpPr>
        <p:spPr>
          <a:xfrm>
            <a:off x="407831" y="1508914"/>
            <a:ext cx="11784169" cy="5658241"/>
          </a:xfrm>
        </p:spPr>
        <p:txBody>
          <a:bodyPr>
            <a:normAutofit/>
          </a:bodyPr>
          <a:lstStyle/>
          <a:p>
            <a:r>
              <a:rPr lang="en-US" sz="1600" b="1" dirty="0" err="1"/>
              <a:t>Navbars</a:t>
            </a:r>
            <a:r>
              <a:rPr lang="en-US" sz="1600" dirty="0"/>
              <a:t> require a wrapping .</a:t>
            </a:r>
            <a:r>
              <a:rPr lang="en-US" sz="1600" b="1" dirty="0" err="1"/>
              <a:t>navbar</a:t>
            </a:r>
            <a:r>
              <a:rPr lang="en-US" sz="1600" dirty="0"/>
              <a:t> with .</a:t>
            </a:r>
            <a:r>
              <a:rPr lang="en-US" sz="1600" b="1" dirty="0" err="1"/>
              <a:t>navbar</a:t>
            </a:r>
            <a:r>
              <a:rPr lang="en-US" sz="1600" b="1" dirty="0"/>
              <a:t>-expand</a:t>
            </a:r>
            <a:r>
              <a:rPr lang="en-US" sz="1600" dirty="0"/>
              <a:t>{-</a:t>
            </a:r>
            <a:r>
              <a:rPr lang="en-US" sz="1600" dirty="0" err="1"/>
              <a:t>sm</a:t>
            </a:r>
            <a:r>
              <a:rPr lang="en-US" sz="1600" dirty="0"/>
              <a:t>|-md|-</a:t>
            </a:r>
            <a:r>
              <a:rPr lang="en-US" sz="1600" dirty="0" err="1"/>
              <a:t>lg</a:t>
            </a:r>
            <a:r>
              <a:rPr lang="en-US" sz="1600" dirty="0"/>
              <a:t>|-xl} for responsive </a:t>
            </a:r>
            <a:r>
              <a:rPr lang="en-US" sz="1600" b="1" dirty="0"/>
              <a:t>collapsing</a:t>
            </a:r>
            <a:r>
              <a:rPr lang="en-US" sz="1600" dirty="0"/>
              <a:t> and </a:t>
            </a:r>
            <a:r>
              <a:rPr lang="en-US" sz="1600" b="1" dirty="0"/>
              <a:t>color</a:t>
            </a:r>
            <a:r>
              <a:rPr lang="en-US" sz="1600" dirty="0"/>
              <a:t> </a:t>
            </a:r>
            <a:r>
              <a:rPr lang="en-US" sz="1600" b="1" dirty="0"/>
              <a:t>scheme</a:t>
            </a:r>
            <a:r>
              <a:rPr lang="en-US" sz="1600" dirty="0"/>
              <a:t> classes</a:t>
            </a:r>
            <a:r>
              <a:rPr lang="en-US" sz="1600" dirty="0" smtClean="0"/>
              <a:t>.</a:t>
            </a:r>
          </a:p>
          <a:p>
            <a:r>
              <a:rPr lang="en-US" sz="1600" b="1" dirty="0" err="1" smtClean="0"/>
              <a:t>Navbars</a:t>
            </a:r>
            <a:r>
              <a:rPr lang="en-US" sz="1600" dirty="0" smtClean="0"/>
              <a:t> </a:t>
            </a:r>
            <a:r>
              <a:rPr lang="en-US" sz="1600" dirty="0"/>
              <a:t>come with built-in support for a handful of sub-components. Choose from the following as needed:</a:t>
            </a:r>
          </a:p>
          <a:p>
            <a:pPr lvl="1"/>
            <a:r>
              <a:rPr lang="en-US" sz="2400" dirty="0" smtClean="0"/>
              <a:t>.</a:t>
            </a:r>
            <a:r>
              <a:rPr lang="en-US" sz="2400" b="1" dirty="0" err="1"/>
              <a:t>navbar</a:t>
            </a:r>
            <a:r>
              <a:rPr lang="en-US" sz="2400" b="1" dirty="0"/>
              <a:t>-brand</a:t>
            </a:r>
            <a:r>
              <a:rPr lang="en-US" sz="2400" dirty="0"/>
              <a:t> for your company, product, or project name.</a:t>
            </a:r>
          </a:p>
          <a:p>
            <a:pPr lvl="1"/>
            <a:r>
              <a:rPr lang="en-US" sz="2400" dirty="0"/>
              <a:t>.</a:t>
            </a:r>
            <a:r>
              <a:rPr lang="en-US" sz="2400" b="1" dirty="0" err="1"/>
              <a:t>navbar-nav</a:t>
            </a:r>
            <a:r>
              <a:rPr lang="en-US" sz="2400" dirty="0"/>
              <a:t> for a full-height and lightweight navigation (including support for dropdowns).</a:t>
            </a:r>
          </a:p>
          <a:p>
            <a:pPr lvl="1"/>
            <a:r>
              <a:rPr lang="en-US" sz="2400" dirty="0"/>
              <a:t>.</a:t>
            </a:r>
            <a:r>
              <a:rPr lang="en-US" sz="2400" b="1" dirty="0" err="1"/>
              <a:t>navbar-toggler</a:t>
            </a:r>
            <a:r>
              <a:rPr lang="en-US" sz="2400" dirty="0"/>
              <a:t> for use with our collapse plugin and other navigation toggling behaviors.</a:t>
            </a:r>
          </a:p>
          <a:p>
            <a:pPr lvl="1"/>
            <a:r>
              <a:rPr lang="en-US" sz="2400" dirty="0"/>
              <a:t>.</a:t>
            </a:r>
            <a:r>
              <a:rPr lang="en-US" sz="2400" b="1" dirty="0"/>
              <a:t>form-inline</a:t>
            </a:r>
            <a:r>
              <a:rPr lang="en-US" sz="2400" dirty="0"/>
              <a:t> for any form controls and actions.</a:t>
            </a:r>
          </a:p>
          <a:p>
            <a:pPr lvl="1"/>
            <a:r>
              <a:rPr lang="en-US" sz="2400" dirty="0"/>
              <a:t>.</a:t>
            </a:r>
            <a:r>
              <a:rPr lang="en-US" sz="2400" b="1" dirty="0" err="1"/>
              <a:t>navbar</a:t>
            </a:r>
            <a:r>
              <a:rPr lang="en-US" sz="2400" b="1" dirty="0"/>
              <a:t>-text</a:t>
            </a:r>
            <a:r>
              <a:rPr lang="en-US" sz="2400" dirty="0"/>
              <a:t> for adding vertically centered strings of text.</a:t>
            </a:r>
          </a:p>
          <a:p>
            <a:pPr lvl="1"/>
            <a:r>
              <a:rPr lang="en-US" sz="2400" dirty="0"/>
              <a:t>.</a:t>
            </a:r>
            <a:r>
              <a:rPr lang="en-US" sz="2400" b="1" dirty="0" err="1"/>
              <a:t>collapse.navbar</a:t>
            </a:r>
            <a:r>
              <a:rPr lang="en-US" sz="2400" b="1" dirty="0"/>
              <a:t>-collapse</a:t>
            </a:r>
            <a:r>
              <a:rPr lang="en-US" sz="2400" dirty="0"/>
              <a:t> for grouping and hiding </a:t>
            </a:r>
            <a:r>
              <a:rPr lang="en-US" sz="2400" dirty="0" err="1"/>
              <a:t>navbar</a:t>
            </a:r>
            <a:r>
              <a:rPr lang="en-US" sz="2400" dirty="0"/>
              <a:t> contents by a parent breakpoint.</a:t>
            </a:r>
            <a:endParaRPr lang="en-IN" sz="1400" dirty="0"/>
          </a:p>
        </p:txBody>
      </p:sp>
    </p:spTree>
    <p:extLst>
      <p:ext uri="{BB962C8B-B14F-4D97-AF65-F5344CB8AC3E}">
        <p14:creationId xmlns:p14="http://schemas.microsoft.com/office/powerpoint/2010/main" val="1535878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0902" y="544196"/>
            <a:ext cx="11784012" cy="6740525"/>
          </a:xfrm>
        </p:spPr>
        <p:txBody>
          <a:bodyPr>
            <a:noAutofit/>
          </a:bodyPr>
          <a:lstStyle/>
          <a:p>
            <a:pPr marL="0" indent="0">
              <a:buNone/>
            </a:pPr>
            <a:r>
              <a:rPr lang="en-IN" sz="1400" dirty="0"/>
              <a:t>&lt;</a:t>
            </a:r>
            <a:r>
              <a:rPr lang="en-IN" sz="1400" dirty="0" err="1"/>
              <a:t>nav</a:t>
            </a:r>
            <a:r>
              <a:rPr lang="en-IN" sz="1400" dirty="0"/>
              <a:t> class="</a:t>
            </a:r>
            <a:r>
              <a:rPr lang="en-IN" sz="1400" b="1" dirty="0" err="1"/>
              <a:t>navbar</a:t>
            </a:r>
            <a:r>
              <a:rPr lang="en-IN" sz="1400" dirty="0"/>
              <a:t> </a:t>
            </a:r>
            <a:r>
              <a:rPr lang="en-IN" sz="1400" b="1" dirty="0" err="1"/>
              <a:t>navbar</a:t>
            </a:r>
            <a:r>
              <a:rPr lang="en-IN" sz="1400" b="1" dirty="0"/>
              <a:t>-expand-</a:t>
            </a:r>
            <a:r>
              <a:rPr lang="en-IN" sz="1400" b="1" dirty="0" err="1"/>
              <a:t>lg</a:t>
            </a:r>
            <a:r>
              <a:rPr lang="en-IN" sz="1400" dirty="0"/>
              <a:t> </a:t>
            </a:r>
            <a:r>
              <a:rPr lang="en-IN" sz="1400" b="1" dirty="0" err="1"/>
              <a:t>navbar</a:t>
            </a:r>
            <a:r>
              <a:rPr lang="en-IN" sz="1400" b="1" dirty="0"/>
              <a:t>-light</a:t>
            </a:r>
            <a:r>
              <a:rPr lang="en-IN" sz="1400" dirty="0"/>
              <a:t> </a:t>
            </a:r>
            <a:r>
              <a:rPr lang="en-IN" sz="1400" dirty="0" err="1"/>
              <a:t>bg</a:t>
            </a:r>
            <a:r>
              <a:rPr lang="en-IN" sz="1400" dirty="0"/>
              <a:t>-light"&gt;</a:t>
            </a:r>
          </a:p>
          <a:p>
            <a:pPr marL="0" indent="0">
              <a:buNone/>
            </a:pPr>
            <a:r>
              <a:rPr lang="en-IN" sz="1400" dirty="0"/>
              <a:t>  &lt;a class="</a:t>
            </a:r>
            <a:r>
              <a:rPr lang="en-IN" sz="1400" b="1" dirty="0" err="1"/>
              <a:t>navbar</a:t>
            </a:r>
            <a:r>
              <a:rPr lang="en-IN" sz="1400" b="1" dirty="0"/>
              <a:t>-brand</a:t>
            </a:r>
            <a:r>
              <a:rPr lang="en-IN" sz="1400" dirty="0"/>
              <a:t>" </a:t>
            </a:r>
            <a:r>
              <a:rPr lang="en-IN" sz="1400" dirty="0" err="1"/>
              <a:t>href</a:t>
            </a:r>
            <a:r>
              <a:rPr lang="en-IN" sz="1400" dirty="0"/>
              <a:t>="#"&gt;</a:t>
            </a:r>
            <a:r>
              <a:rPr lang="en-IN" sz="1400" dirty="0" err="1"/>
              <a:t>Navbar</a:t>
            </a:r>
            <a:r>
              <a:rPr lang="en-IN" sz="1400" dirty="0"/>
              <a:t>&lt;/a&gt;</a:t>
            </a:r>
          </a:p>
          <a:p>
            <a:pPr marL="0" indent="0">
              <a:buNone/>
            </a:pPr>
            <a:r>
              <a:rPr lang="en-IN" sz="1400" dirty="0"/>
              <a:t>  &lt;button class="</a:t>
            </a:r>
            <a:r>
              <a:rPr lang="en-IN" sz="1400" b="1" dirty="0" err="1"/>
              <a:t>navbar-toggler</a:t>
            </a:r>
            <a:r>
              <a:rPr lang="en-IN" sz="1400" dirty="0"/>
              <a:t>" type="button" data-toggle="</a:t>
            </a:r>
            <a:r>
              <a:rPr lang="en-IN" sz="1400" b="1" dirty="0"/>
              <a:t>collapse</a:t>
            </a:r>
            <a:r>
              <a:rPr lang="en-IN" sz="1400" dirty="0"/>
              <a:t>" data-target="#</a:t>
            </a:r>
            <a:r>
              <a:rPr lang="en-IN" sz="1400" b="1" dirty="0" err="1"/>
              <a:t>navbarSupportedContent</a:t>
            </a:r>
            <a:r>
              <a:rPr lang="en-IN" sz="1400" dirty="0"/>
              <a:t>" </a:t>
            </a:r>
            <a:r>
              <a:rPr lang="en-IN" sz="1400" dirty="0" smtClean="0"/>
              <a:t>&gt;</a:t>
            </a:r>
            <a:endParaRPr lang="en-IN" sz="1400" dirty="0"/>
          </a:p>
          <a:p>
            <a:pPr marL="0" indent="0">
              <a:buNone/>
            </a:pPr>
            <a:r>
              <a:rPr lang="en-IN" sz="1400" dirty="0"/>
              <a:t>    &lt;span class="</a:t>
            </a:r>
            <a:r>
              <a:rPr lang="en-IN" sz="1400" b="1" dirty="0" err="1"/>
              <a:t>navbar</a:t>
            </a:r>
            <a:r>
              <a:rPr lang="en-IN" sz="1400" b="1" dirty="0"/>
              <a:t>-</a:t>
            </a:r>
            <a:r>
              <a:rPr lang="en-IN" sz="1400" b="1" dirty="0" err="1"/>
              <a:t>toggler</a:t>
            </a:r>
            <a:r>
              <a:rPr lang="en-IN" sz="1400" b="1" dirty="0"/>
              <a:t>-icon</a:t>
            </a:r>
            <a:r>
              <a:rPr lang="en-IN" sz="1400" dirty="0"/>
              <a:t>"&gt;&lt;/span&gt;</a:t>
            </a:r>
          </a:p>
          <a:p>
            <a:pPr marL="0" indent="0">
              <a:buNone/>
            </a:pPr>
            <a:r>
              <a:rPr lang="en-IN" sz="1400" dirty="0"/>
              <a:t>  &lt;/button&gt;</a:t>
            </a:r>
          </a:p>
          <a:p>
            <a:pPr marL="0" indent="0">
              <a:buNone/>
            </a:pPr>
            <a:r>
              <a:rPr lang="en-IN" sz="1400" dirty="0" smtClean="0"/>
              <a:t>  </a:t>
            </a:r>
            <a:r>
              <a:rPr lang="en-IN" sz="1400" dirty="0"/>
              <a:t>&lt;div class="</a:t>
            </a:r>
            <a:r>
              <a:rPr lang="en-IN" sz="1400" b="1" dirty="0"/>
              <a:t>collapse</a:t>
            </a:r>
            <a:r>
              <a:rPr lang="en-IN" sz="1400" dirty="0"/>
              <a:t> </a:t>
            </a:r>
            <a:r>
              <a:rPr lang="en-IN" sz="1400" b="1" dirty="0" err="1"/>
              <a:t>navbar</a:t>
            </a:r>
            <a:r>
              <a:rPr lang="en-IN" sz="1400" b="1" dirty="0"/>
              <a:t>-collapse</a:t>
            </a:r>
            <a:r>
              <a:rPr lang="en-IN" sz="1400" dirty="0"/>
              <a:t>" id="</a:t>
            </a:r>
            <a:r>
              <a:rPr lang="en-IN" sz="1400" dirty="0" err="1"/>
              <a:t>navbarSupportedContent</a:t>
            </a:r>
            <a:r>
              <a:rPr lang="en-IN" sz="1400" dirty="0"/>
              <a:t>"&gt;</a:t>
            </a:r>
          </a:p>
          <a:p>
            <a:pPr marL="0" indent="0">
              <a:buNone/>
            </a:pPr>
            <a:r>
              <a:rPr lang="en-IN" sz="1400" dirty="0"/>
              <a:t>    &lt;</a:t>
            </a:r>
            <a:r>
              <a:rPr lang="en-IN" sz="1400" dirty="0" err="1"/>
              <a:t>ul</a:t>
            </a:r>
            <a:r>
              <a:rPr lang="en-IN" sz="1400" dirty="0"/>
              <a:t> class="</a:t>
            </a:r>
            <a:r>
              <a:rPr lang="en-IN" sz="1400" b="1" dirty="0" err="1"/>
              <a:t>navbar-nav</a:t>
            </a:r>
            <a:r>
              <a:rPr lang="en-IN" sz="1400" dirty="0"/>
              <a:t> </a:t>
            </a:r>
            <a:r>
              <a:rPr lang="en-IN" sz="1400" dirty="0" err="1"/>
              <a:t>mr</a:t>
            </a:r>
            <a:r>
              <a:rPr lang="en-IN" sz="1400" dirty="0"/>
              <a:t>-auto"&gt;</a:t>
            </a:r>
          </a:p>
          <a:p>
            <a:pPr marL="0" indent="0">
              <a:buNone/>
            </a:pPr>
            <a:r>
              <a:rPr lang="en-IN" sz="1400" dirty="0"/>
              <a:t>      &lt;li class="</a:t>
            </a:r>
            <a:r>
              <a:rPr lang="en-IN" sz="1400" b="1" dirty="0" err="1"/>
              <a:t>nav</a:t>
            </a:r>
            <a:r>
              <a:rPr lang="en-IN" sz="1400" b="1" dirty="0"/>
              <a:t>-item</a:t>
            </a:r>
            <a:r>
              <a:rPr lang="en-IN" sz="1400" dirty="0"/>
              <a:t> active"&gt;</a:t>
            </a:r>
          </a:p>
          <a:p>
            <a:pPr marL="0" indent="0">
              <a:buNone/>
            </a:pPr>
            <a:r>
              <a:rPr lang="en-IN" sz="1400" dirty="0"/>
              <a:t>        &lt;a class="</a:t>
            </a:r>
            <a:r>
              <a:rPr lang="en-IN" sz="1400" b="1" dirty="0" err="1"/>
              <a:t>nav</a:t>
            </a:r>
            <a:r>
              <a:rPr lang="en-IN" sz="1400" b="1" dirty="0"/>
              <a:t>-link</a:t>
            </a:r>
            <a:r>
              <a:rPr lang="en-IN" sz="1400" dirty="0"/>
              <a:t>" </a:t>
            </a:r>
            <a:r>
              <a:rPr lang="en-IN" sz="1400" dirty="0" err="1"/>
              <a:t>href</a:t>
            </a:r>
            <a:r>
              <a:rPr lang="en-IN" sz="1400" dirty="0"/>
              <a:t>="#"&gt;Home &lt;span class="</a:t>
            </a:r>
            <a:r>
              <a:rPr lang="en-IN" sz="1400" dirty="0" err="1"/>
              <a:t>sr</a:t>
            </a:r>
            <a:r>
              <a:rPr lang="en-IN" sz="1400" dirty="0"/>
              <a:t>-only"&gt;(current)&lt;/span&gt;&lt;/a&gt;</a:t>
            </a:r>
          </a:p>
          <a:p>
            <a:pPr marL="0" indent="0">
              <a:buNone/>
            </a:pPr>
            <a:r>
              <a:rPr lang="en-IN" sz="1400" dirty="0"/>
              <a:t>      &lt;/li&gt;</a:t>
            </a:r>
          </a:p>
          <a:p>
            <a:pPr marL="0" indent="0">
              <a:buNone/>
            </a:pPr>
            <a:r>
              <a:rPr lang="en-IN" sz="1400" dirty="0"/>
              <a:t>      &lt;li class="</a:t>
            </a:r>
            <a:r>
              <a:rPr lang="en-IN" sz="1400" b="1" dirty="0" err="1"/>
              <a:t>nav</a:t>
            </a:r>
            <a:r>
              <a:rPr lang="en-IN" sz="1400" b="1" dirty="0"/>
              <a:t>-item</a:t>
            </a:r>
            <a:r>
              <a:rPr lang="en-IN" sz="1400" dirty="0"/>
              <a:t>"&gt;</a:t>
            </a:r>
          </a:p>
          <a:p>
            <a:pPr marL="0" indent="0">
              <a:buNone/>
            </a:pPr>
            <a:r>
              <a:rPr lang="en-IN" sz="1400" dirty="0"/>
              <a:t>        &lt;a class="</a:t>
            </a:r>
            <a:r>
              <a:rPr lang="en-IN" sz="1400" b="1" dirty="0" err="1"/>
              <a:t>nav</a:t>
            </a:r>
            <a:r>
              <a:rPr lang="en-IN" sz="1400" b="1" dirty="0"/>
              <a:t>-link</a:t>
            </a:r>
            <a:r>
              <a:rPr lang="en-IN" sz="1400" dirty="0"/>
              <a:t>" </a:t>
            </a:r>
            <a:r>
              <a:rPr lang="en-IN" sz="1400" dirty="0" err="1"/>
              <a:t>href</a:t>
            </a:r>
            <a:r>
              <a:rPr lang="en-IN" sz="1400" dirty="0"/>
              <a:t>="#"&gt;Link&lt;/a&gt;</a:t>
            </a:r>
          </a:p>
          <a:p>
            <a:pPr marL="0" indent="0">
              <a:buNone/>
            </a:pPr>
            <a:r>
              <a:rPr lang="en-IN" sz="1400" dirty="0"/>
              <a:t>      &lt;/li&gt;</a:t>
            </a:r>
          </a:p>
          <a:p>
            <a:pPr marL="0" indent="0">
              <a:buNone/>
            </a:pPr>
            <a:r>
              <a:rPr lang="en-IN" sz="1400" dirty="0" smtClean="0"/>
              <a:t>    </a:t>
            </a:r>
            <a:r>
              <a:rPr lang="en-IN" sz="1400" dirty="0"/>
              <a:t>&lt;/</a:t>
            </a:r>
            <a:r>
              <a:rPr lang="en-IN" sz="1400" dirty="0" err="1"/>
              <a:t>ul</a:t>
            </a:r>
            <a:r>
              <a:rPr lang="en-IN" sz="1400" dirty="0"/>
              <a:t>&gt;</a:t>
            </a:r>
          </a:p>
          <a:p>
            <a:pPr marL="0" indent="0">
              <a:buNone/>
            </a:pPr>
            <a:r>
              <a:rPr lang="en-IN" sz="1400" dirty="0"/>
              <a:t>    &lt;form class="</a:t>
            </a:r>
            <a:r>
              <a:rPr lang="en-IN" sz="1600" b="1" dirty="0"/>
              <a:t>form-inline</a:t>
            </a:r>
            <a:r>
              <a:rPr lang="en-IN" sz="1400" dirty="0"/>
              <a:t> my-2 my-lg-0"&gt;</a:t>
            </a:r>
          </a:p>
          <a:p>
            <a:pPr marL="0" indent="0">
              <a:buNone/>
            </a:pPr>
            <a:r>
              <a:rPr lang="en-IN" sz="1400" dirty="0"/>
              <a:t>      &lt;input class="form-control mr-sm-2" type="search" placeholder="Search" aria-label="Search"&gt;</a:t>
            </a:r>
          </a:p>
          <a:p>
            <a:pPr marL="0" indent="0">
              <a:buNone/>
            </a:pPr>
            <a:r>
              <a:rPr lang="en-IN" sz="1400" dirty="0"/>
              <a:t>      &lt;button class="</a:t>
            </a:r>
            <a:r>
              <a:rPr lang="en-IN" sz="1400" dirty="0" err="1"/>
              <a:t>btn</a:t>
            </a:r>
            <a:r>
              <a:rPr lang="en-IN" sz="1400" dirty="0"/>
              <a:t> </a:t>
            </a:r>
            <a:r>
              <a:rPr lang="en-IN" sz="1400" dirty="0" err="1"/>
              <a:t>btn</a:t>
            </a:r>
            <a:r>
              <a:rPr lang="en-IN" sz="1400" dirty="0"/>
              <a:t>-outline-success my-2 my-sm-0" type="submit"&gt;Search&lt;/button&gt;</a:t>
            </a:r>
          </a:p>
          <a:p>
            <a:pPr marL="0" indent="0">
              <a:buNone/>
            </a:pPr>
            <a:r>
              <a:rPr lang="en-IN" sz="1400" dirty="0"/>
              <a:t>    &lt;/form</a:t>
            </a:r>
            <a:r>
              <a:rPr lang="en-IN" sz="1400" dirty="0" smtClean="0"/>
              <a:t>&gt;   </a:t>
            </a:r>
            <a:r>
              <a:rPr lang="en-IN" sz="1400" dirty="0"/>
              <a:t>&lt;/div</a:t>
            </a:r>
            <a:r>
              <a:rPr lang="en-IN" sz="1400" dirty="0" smtClean="0"/>
              <a:t>&gt; &lt;/</a:t>
            </a:r>
            <a:r>
              <a:rPr lang="en-IN" sz="1400" dirty="0" err="1"/>
              <a:t>nav</a:t>
            </a:r>
            <a:r>
              <a:rPr lang="en-IN" sz="1400" dirty="0"/>
              <a:t>&gt;</a:t>
            </a:r>
          </a:p>
        </p:txBody>
      </p:sp>
    </p:spTree>
    <p:extLst>
      <p:ext uri="{BB962C8B-B14F-4D97-AF65-F5344CB8AC3E}">
        <p14:creationId xmlns:p14="http://schemas.microsoft.com/office/powerpoint/2010/main" val="11233814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5774" y="2967335"/>
            <a:ext cx="3520451"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1246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Bootstrap 5 </a:t>
            </a:r>
            <a:r>
              <a:rPr lang="en-IN" dirty="0" smtClean="0"/>
              <a:t>CDN</a:t>
            </a:r>
            <a:endParaRPr lang="en-IN" dirty="0"/>
          </a:p>
        </p:txBody>
      </p:sp>
      <p:sp>
        <p:nvSpPr>
          <p:cNvPr id="3" name="Content Placeholder 2"/>
          <p:cNvSpPr>
            <a:spLocks noGrp="1"/>
          </p:cNvSpPr>
          <p:nvPr>
            <p:ph idx="1"/>
          </p:nvPr>
        </p:nvSpPr>
        <p:spPr>
          <a:xfrm>
            <a:off x="6169888" y="1970831"/>
            <a:ext cx="5514808" cy="2585323"/>
          </a:xfrm>
          <a:solidFill>
            <a:schemeClr val="accent3">
              <a:lumMod val="40000"/>
              <a:lumOff val="60000"/>
            </a:schemeClr>
          </a:solidFill>
        </p:spPr>
        <p:txBody>
          <a:bodyPr>
            <a:normAutofit fontScale="92500" lnSpcReduction="10000"/>
          </a:bodyPr>
          <a:lstStyle/>
          <a:p>
            <a:r>
              <a:rPr lang="en-US" b="1" dirty="0" smtClean="0"/>
              <a:t>One </a:t>
            </a:r>
            <a:r>
              <a:rPr lang="en-US" b="1" dirty="0"/>
              <a:t>advantage of using the Bootstrap 5 CDN:</a:t>
            </a:r>
            <a:r>
              <a:rPr lang="en-US" dirty="0"/>
              <a:t/>
            </a:r>
            <a:br>
              <a:rPr lang="en-US" dirty="0"/>
            </a:br>
            <a:r>
              <a:rPr lang="en-US" dirty="0"/>
              <a:t>Many users already have downloaded Bootstrap 5 from </a:t>
            </a:r>
            <a:r>
              <a:rPr lang="en-US" dirty="0" err="1"/>
              <a:t>jsDelivr</a:t>
            </a:r>
            <a:r>
              <a:rPr lang="en-US" dirty="0"/>
              <a: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r>
              <a:rPr lang="en-US" dirty="0" smtClean="0"/>
              <a:t>.</a:t>
            </a:r>
          </a:p>
          <a:p>
            <a:r>
              <a:rPr lang="en-US" dirty="0" err="1"/>
              <a:t>jsDelivr</a:t>
            </a:r>
            <a:r>
              <a:rPr lang="en-US" dirty="0"/>
              <a:t> provides CDN support for Bootstrap's CSS and </a:t>
            </a:r>
            <a:r>
              <a:rPr lang="en-US" dirty="0" smtClean="0"/>
              <a:t>JavaScript</a:t>
            </a:r>
            <a:endParaRPr lang="en-IN" dirty="0"/>
          </a:p>
        </p:txBody>
      </p:sp>
      <p:sp>
        <p:nvSpPr>
          <p:cNvPr id="4" name="Rectangle 3"/>
          <p:cNvSpPr/>
          <p:nvPr/>
        </p:nvSpPr>
        <p:spPr>
          <a:xfrm>
            <a:off x="175488" y="5032863"/>
            <a:ext cx="11988800" cy="1323439"/>
          </a:xfrm>
          <a:prstGeom prst="rect">
            <a:avLst/>
          </a:prstGeom>
        </p:spPr>
        <p:txBody>
          <a:bodyPr wrap="square">
            <a:spAutoFit/>
          </a:bodyPr>
          <a:lstStyle/>
          <a:p>
            <a:r>
              <a:rPr lang="en-US" sz="1600" dirty="0">
                <a:solidFill>
                  <a:srgbClr val="008000"/>
                </a:solidFill>
                <a:latin typeface="Consolas" panose="020B0609020204030204" pitchFamily="49" charset="0"/>
              </a:rPr>
              <a:t>&lt;!-- Latest compiled and minified CSS --&gt;</a:t>
            </a:r>
            <a:r>
              <a:rPr lang="en-US" sz="1600" dirty="0"/>
              <a:t/>
            </a:r>
            <a:br>
              <a:rPr lang="en-US" sz="1600" dirty="0"/>
            </a:b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link</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href</a:t>
            </a:r>
            <a:r>
              <a:rPr lang="en-US" sz="1600" dirty="0">
                <a:solidFill>
                  <a:srgbClr val="0000CD"/>
                </a:solidFill>
                <a:latin typeface="Consolas" panose="020B0609020204030204" pitchFamily="49" charset="0"/>
              </a:rPr>
              <a:t>="https://cdn.jsdelivr.net/</a:t>
            </a:r>
            <a:r>
              <a:rPr lang="en-US" sz="1600" dirty="0" err="1">
                <a:solidFill>
                  <a:srgbClr val="0000CD"/>
                </a:solidFill>
                <a:latin typeface="Consolas" panose="020B0609020204030204" pitchFamily="49" charset="0"/>
              </a:rPr>
              <a:t>npm</a:t>
            </a:r>
            <a:r>
              <a:rPr lang="en-US" sz="1600" dirty="0">
                <a:solidFill>
                  <a:srgbClr val="0000CD"/>
                </a:solidFill>
                <a:latin typeface="Consolas" panose="020B0609020204030204" pitchFamily="49" charset="0"/>
              </a:rPr>
              <a:t>/bootstrap@5.1.3/</a:t>
            </a:r>
            <a:r>
              <a:rPr lang="en-US" sz="1600" dirty="0" err="1">
                <a:solidFill>
                  <a:srgbClr val="0000CD"/>
                </a:solidFill>
                <a:latin typeface="Consolas" panose="020B0609020204030204" pitchFamily="49" charset="0"/>
              </a:rPr>
              <a:t>dist</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css</a:t>
            </a:r>
            <a:r>
              <a:rPr lang="en-US" sz="1600" dirty="0">
                <a:solidFill>
                  <a:srgbClr val="0000CD"/>
                </a:solidFill>
                <a:latin typeface="Consolas" panose="020B0609020204030204" pitchFamily="49" charset="0"/>
              </a:rPr>
              <a:t>/bootstrap.min.css"</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rel</a:t>
            </a:r>
            <a:r>
              <a:rPr lang="en-US" sz="1600" dirty="0">
                <a:solidFill>
                  <a:srgbClr val="0000CD"/>
                </a:solidFill>
                <a:latin typeface="Consolas" panose="020B0609020204030204" pitchFamily="49" charset="0"/>
              </a:rPr>
              <a:t>="stylesheet"&gt;</a:t>
            </a:r>
            <a:r>
              <a:rPr lang="en-US" sz="1600" dirty="0"/>
              <a:t/>
            </a:r>
            <a:br>
              <a:rPr lang="en-US" sz="1600" dirty="0"/>
            </a:br>
            <a:r>
              <a:rPr lang="en-US" sz="1600" dirty="0"/>
              <a:t/>
            </a:r>
            <a:br>
              <a:rPr lang="en-US" sz="1600" dirty="0"/>
            </a:br>
            <a:r>
              <a:rPr lang="en-US" sz="1600" dirty="0">
                <a:solidFill>
                  <a:srgbClr val="008000"/>
                </a:solidFill>
                <a:latin typeface="Consolas" panose="020B0609020204030204" pitchFamily="49" charset="0"/>
              </a:rPr>
              <a:t>&lt;!-- Latest compiled JavaScript --&gt;</a:t>
            </a:r>
            <a:r>
              <a:rPr lang="en-US" sz="1600" dirty="0"/>
              <a:t/>
            </a:r>
            <a:br>
              <a:rPr lang="en-US" sz="1600" dirty="0"/>
            </a:b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script</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src</a:t>
            </a:r>
            <a:r>
              <a:rPr lang="en-US" sz="1600" dirty="0">
                <a:solidFill>
                  <a:srgbClr val="0000CD"/>
                </a:solidFill>
                <a:latin typeface="Consolas" panose="020B0609020204030204" pitchFamily="49" charset="0"/>
              </a:rPr>
              <a:t>="https://cdn.jsdelivr.net/</a:t>
            </a:r>
            <a:r>
              <a:rPr lang="en-US" sz="1600" dirty="0" err="1">
                <a:solidFill>
                  <a:srgbClr val="0000CD"/>
                </a:solidFill>
                <a:latin typeface="Consolas" panose="020B0609020204030204" pitchFamily="49" charset="0"/>
              </a:rPr>
              <a:t>npm</a:t>
            </a:r>
            <a:r>
              <a:rPr lang="en-US" sz="1600" dirty="0">
                <a:solidFill>
                  <a:srgbClr val="0000CD"/>
                </a:solidFill>
                <a:latin typeface="Consolas" panose="020B0609020204030204" pitchFamily="49" charset="0"/>
              </a:rPr>
              <a:t>/bootstrap@5.1.3/</a:t>
            </a:r>
            <a:r>
              <a:rPr lang="en-US" sz="1600" dirty="0" err="1">
                <a:solidFill>
                  <a:srgbClr val="0000CD"/>
                </a:solidFill>
                <a:latin typeface="Consolas" panose="020B0609020204030204" pitchFamily="49" charset="0"/>
              </a:rPr>
              <a:t>dist</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js</a:t>
            </a:r>
            <a:r>
              <a:rPr lang="en-US" sz="1600" dirty="0">
                <a:solidFill>
                  <a:srgbClr val="0000CD"/>
                </a:solidFill>
                <a:latin typeface="Consolas" panose="020B0609020204030204" pitchFamily="49" charset="0"/>
              </a:rPr>
              <a:t>/bootstrap.bundle.min.js"&gt;&lt;</a:t>
            </a:r>
            <a:r>
              <a:rPr lang="en-US" sz="1600" dirty="0">
                <a:solidFill>
                  <a:srgbClr val="A52A2A"/>
                </a:solidFill>
                <a:latin typeface="Consolas" panose="020B0609020204030204" pitchFamily="49" charset="0"/>
              </a:rPr>
              <a:t>/script</a:t>
            </a:r>
            <a:r>
              <a:rPr lang="en-US" sz="1600" dirty="0">
                <a:solidFill>
                  <a:srgbClr val="0000CD"/>
                </a:solidFill>
                <a:latin typeface="Consolas" panose="020B0609020204030204" pitchFamily="49" charset="0"/>
              </a:rPr>
              <a:t>&gt;</a:t>
            </a:r>
            <a:endParaRPr lang="en-IN" sz="1600" dirty="0"/>
          </a:p>
        </p:txBody>
      </p:sp>
      <p:sp>
        <p:nvSpPr>
          <p:cNvPr id="5" name="Rectangle 4"/>
          <p:cNvSpPr/>
          <p:nvPr/>
        </p:nvSpPr>
        <p:spPr>
          <a:xfrm>
            <a:off x="513764" y="1970831"/>
            <a:ext cx="5517579" cy="2585323"/>
          </a:xfrm>
          <a:prstGeom prst="rect">
            <a:avLst/>
          </a:prstGeom>
          <a:solidFill>
            <a:schemeClr val="accent3">
              <a:lumMod val="20000"/>
              <a:lumOff val="80000"/>
            </a:schemeClr>
          </a:solidFill>
        </p:spPr>
        <p:txBody>
          <a:bodyPr wrap="square">
            <a:spAutoFit/>
          </a:bodyPr>
          <a:lstStyle/>
          <a:p>
            <a:r>
              <a:rPr lang="en-US" b="1" dirty="0"/>
              <a:t>CDN</a:t>
            </a:r>
            <a:endParaRPr lang="en-US" dirty="0"/>
          </a:p>
          <a:p>
            <a:pPr marL="285750" indent="-285750">
              <a:buFont typeface="Arial" panose="020B0604020202020204" pitchFamily="34" charset="0"/>
              <a:buChar char="•"/>
            </a:pPr>
            <a:r>
              <a:rPr lang="en-US" dirty="0"/>
              <a:t>A content delivery network (</a:t>
            </a:r>
            <a:r>
              <a:rPr lang="en-US" b="1" dirty="0"/>
              <a:t>CDN</a:t>
            </a:r>
            <a:r>
              <a:rPr lang="en-US" dirty="0"/>
              <a:t>) refers to a geographically distributed group of servers that work together to provide fast delivery of Internet content. </a:t>
            </a:r>
            <a:endParaRPr lang="en-US" dirty="0" smtClean="0"/>
          </a:p>
          <a:p>
            <a:pPr marL="285750" indent="-285750">
              <a:buFont typeface="Arial" panose="020B0604020202020204" pitchFamily="34" charset="0"/>
              <a:buChar char="•"/>
            </a:pPr>
            <a:r>
              <a:rPr lang="en-US" dirty="0" smtClean="0"/>
              <a:t>They </a:t>
            </a:r>
            <a:r>
              <a:rPr lang="en-US" dirty="0"/>
              <a:t>provide cached internet content from a network location closest to a user to speed up its delivery.</a:t>
            </a:r>
          </a:p>
          <a:p>
            <a:pPr marL="285750" indent="-285750">
              <a:buFont typeface="Arial" panose="020B0604020202020204" pitchFamily="34" charset="0"/>
              <a:buChar char="•"/>
            </a:pPr>
            <a:r>
              <a:rPr lang="en-US" dirty="0"/>
              <a:t> A CDN allows for the quick transfer of assets needed for loading Internet content including HTML pages, </a:t>
            </a:r>
            <a:r>
              <a:rPr lang="en-US" dirty="0" err="1"/>
              <a:t>javascript</a:t>
            </a:r>
            <a:r>
              <a:rPr lang="en-US" dirty="0"/>
              <a:t> files, stylesheets, images, and videos.</a:t>
            </a:r>
            <a:endParaRPr lang="en-US" b="1" dirty="0"/>
          </a:p>
        </p:txBody>
      </p:sp>
    </p:spTree>
    <p:extLst>
      <p:ext uri="{BB962C8B-B14F-4D97-AF65-F5344CB8AC3E}">
        <p14:creationId xmlns:p14="http://schemas.microsoft.com/office/powerpoint/2010/main" val="400330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altLang="en-US" smtClean="0"/>
              <a:t>Create Web Page with Bootstrap (1)</a:t>
            </a:r>
          </a:p>
        </p:txBody>
      </p:sp>
      <p:sp>
        <p:nvSpPr>
          <p:cNvPr id="8195" name="Content Placeholder 2"/>
          <p:cNvSpPr>
            <a:spLocks noGrp="1"/>
          </p:cNvSpPr>
          <p:nvPr>
            <p:ph idx="1"/>
          </p:nvPr>
        </p:nvSpPr>
        <p:spPr>
          <a:xfrm>
            <a:off x="581192" y="2319042"/>
            <a:ext cx="11029615" cy="3678303"/>
          </a:xfrm>
        </p:spPr>
        <p:txBody>
          <a:bodyPr>
            <a:noAutofit/>
          </a:bodyPr>
          <a:lstStyle/>
          <a:p>
            <a:r>
              <a:rPr lang="en-US" altLang="en-US" sz="2000" dirty="0" smtClean="0"/>
              <a:t>Add the HTML5 </a:t>
            </a:r>
            <a:r>
              <a:rPr lang="en-US" altLang="en-US" sz="2000" dirty="0" err="1" smtClean="0"/>
              <a:t>doctype</a:t>
            </a:r>
            <a:endParaRPr lang="en-US" altLang="en-US" sz="2000" dirty="0" smtClean="0"/>
          </a:p>
          <a:p>
            <a:pPr lvl="1"/>
            <a:r>
              <a:rPr lang="en-US" altLang="en-US" sz="1800" dirty="0" smtClean="0"/>
              <a:t>Bootstrap uses HTML elements and CSS properties that require the HTML5 </a:t>
            </a:r>
            <a:r>
              <a:rPr lang="en-US" altLang="en-US" sz="1800" dirty="0" err="1" smtClean="0"/>
              <a:t>doctype</a:t>
            </a:r>
            <a:r>
              <a:rPr lang="en-US" altLang="en-US" sz="1800" dirty="0" smtClean="0"/>
              <a:t>.</a:t>
            </a:r>
          </a:p>
          <a:p>
            <a:pPr lvl="1"/>
            <a:r>
              <a:rPr lang="en-US" altLang="en-US" sz="1800" dirty="0" smtClean="0"/>
              <a:t>Always include the HTML5 </a:t>
            </a:r>
            <a:r>
              <a:rPr lang="en-US" altLang="en-US" sz="1800" dirty="0" err="1" smtClean="0"/>
              <a:t>doctype</a:t>
            </a:r>
            <a:r>
              <a:rPr lang="en-US" altLang="en-US" sz="1800" dirty="0" smtClean="0"/>
              <a:t> at the beginning of the page, along with the </a:t>
            </a:r>
            <a:r>
              <a:rPr lang="en-US" altLang="en-US" sz="1800" dirty="0" err="1" smtClean="0"/>
              <a:t>lang</a:t>
            </a:r>
            <a:r>
              <a:rPr lang="en-US" altLang="en-US" sz="1800" dirty="0" smtClean="0"/>
              <a:t> attribute and the correct character set:</a:t>
            </a:r>
          </a:p>
          <a:p>
            <a:pPr lvl="1">
              <a:buFont typeface="Arial" panose="020B0604020202020204" pitchFamily="34" charset="0"/>
              <a:buNone/>
            </a:pPr>
            <a:endParaRPr lang="en-US" altLang="en-US" sz="1800" dirty="0" smtClean="0"/>
          </a:p>
          <a:p>
            <a:pPr lvl="1">
              <a:buFont typeface="Arial" panose="020B0604020202020204" pitchFamily="34" charset="0"/>
              <a:buNone/>
            </a:pPr>
            <a:r>
              <a:rPr lang="en-US" altLang="en-US" sz="1800" dirty="0" smtClean="0">
                <a:solidFill>
                  <a:srgbClr val="FF0000"/>
                </a:solidFill>
              </a:rPr>
              <a:t>&lt;!DOCTYPE html&gt;</a:t>
            </a:r>
          </a:p>
          <a:p>
            <a:pPr lvl="1">
              <a:buFont typeface="Arial" panose="020B0604020202020204" pitchFamily="34" charset="0"/>
              <a:buNone/>
            </a:pPr>
            <a:r>
              <a:rPr lang="en-US" altLang="en-US" sz="1800" dirty="0" smtClean="0">
                <a:solidFill>
                  <a:srgbClr val="FF0000"/>
                </a:solidFill>
              </a:rPr>
              <a:t>&lt;html </a:t>
            </a:r>
            <a:r>
              <a:rPr lang="en-US" altLang="en-US" sz="1800" dirty="0" err="1" smtClean="0">
                <a:solidFill>
                  <a:srgbClr val="FF0000"/>
                </a:solidFill>
              </a:rPr>
              <a:t>lang</a:t>
            </a:r>
            <a:r>
              <a:rPr lang="en-US" altLang="en-US" sz="1800" dirty="0" smtClean="0">
                <a:solidFill>
                  <a:srgbClr val="FF0000"/>
                </a:solidFill>
              </a:rPr>
              <a:t>="</a:t>
            </a:r>
            <a:r>
              <a:rPr lang="en-US" altLang="en-US" sz="1800" dirty="0" err="1" smtClean="0">
                <a:solidFill>
                  <a:srgbClr val="FF0000"/>
                </a:solidFill>
              </a:rPr>
              <a:t>en</a:t>
            </a:r>
            <a:r>
              <a:rPr lang="en-US" altLang="en-US" sz="1800" dirty="0" smtClean="0">
                <a:solidFill>
                  <a:srgbClr val="FF0000"/>
                </a:solidFill>
              </a:rPr>
              <a:t>"&gt;</a:t>
            </a:r>
            <a:br>
              <a:rPr lang="en-US" altLang="en-US" sz="1800" dirty="0" smtClean="0">
                <a:solidFill>
                  <a:srgbClr val="FF0000"/>
                </a:solidFill>
              </a:rPr>
            </a:br>
            <a:r>
              <a:rPr lang="en-US" altLang="en-US" sz="1800" dirty="0" smtClean="0">
                <a:solidFill>
                  <a:srgbClr val="FF0000"/>
                </a:solidFill>
              </a:rPr>
              <a:t>  &lt;head&gt;</a:t>
            </a:r>
            <a:br>
              <a:rPr lang="en-US" altLang="en-US" sz="1800" dirty="0" smtClean="0">
                <a:solidFill>
                  <a:srgbClr val="FF0000"/>
                </a:solidFill>
              </a:rPr>
            </a:br>
            <a:r>
              <a:rPr lang="en-US" altLang="en-US" sz="1800" dirty="0" smtClean="0">
                <a:solidFill>
                  <a:srgbClr val="FF0000"/>
                </a:solidFill>
              </a:rPr>
              <a:t>    &lt;meta charset="utf-8"&gt; </a:t>
            </a:r>
            <a:br>
              <a:rPr lang="en-US" altLang="en-US" sz="1800" dirty="0" smtClean="0">
                <a:solidFill>
                  <a:srgbClr val="FF0000"/>
                </a:solidFill>
              </a:rPr>
            </a:br>
            <a:r>
              <a:rPr lang="en-US" altLang="en-US" sz="1800" dirty="0" smtClean="0">
                <a:solidFill>
                  <a:srgbClr val="FF0000"/>
                </a:solidFill>
              </a:rPr>
              <a:t>  &lt;/head&gt;</a:t>
            </a:r>
          </a:p>
          <a:p>
            <a:pPr lvl="1">
              <a:buFont typeface="Arial" panose="020B0604020202020204" pitchFamily="34" charset="0"/>
              <a:buNone/>
            </a:pPr>
            <a:r>
              <a:rPr lang="en-US" altLang="en-US" sz="1800" dirty="0" smtClean="0">
                <a:solidFill>
                  <a:srgbClr val="FF0000"/>
                </a:solidFill>
              </a:rPr>
              <a:t>&lt;/html&gt;</a:t>
            </a:r>
          </a:p>
          <a:p>
            <a:endParaRPr lang="en-US" altLang="en-US" sz="2000" dirty="0" smtClean="0">
              <a:solidFill>
                <a:srgbClr val="FF0000"/>
              </a:solidFill>
            </a:endParaRPr>
          </a:p>
        </p:txBody>
      </p:sp>
    </p:spTree>
    <p:extLst>
      <p:ext uri="{BB962C8B-B14F-4D97-AF65-F5344CB8AC3E}">
        <p14:creationId xmlns:p14="http://schemas.microsoft.com/office/powerpoint/2010/main" val="3743208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465FBCE2AB0E44BED86F36F3BEE7B5" ma:contentTypeVersion="2" ma:contentTypeDescription="Create a new document." ma:contentTypeScope="" ma:versionID="406376df1e06ea67c1d9c3622e20855d">
  <xsd:schema xmlns:xsd="http://www.w3.org/2001/XMLSchema" xmlns:xs="http://www.w3.org/2001/XMLSchema" xmlns:p="http://schemas.microsoft.com/office/2006/metadata/properties" xmlns:ns2="8a5cb58f-dc76-4915-95b7-f7db790da61d" targetNamespace="http://schemas.microsoft.com/office/2006/metadata/properties" ma:root="true" ma:fieldsID="89329324ea370f4ff1efe13246cac068" ns2:_="">
    <xsd:import namespace="8a5cb58f-dc76-4915-95b7-f7db790da61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5cb58f-dc76-4915-95b7-f7db790da6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3F66F-E056-4557-9123-C915E3EBCA5A}">
  <ds:schemaRefs>
    <ds:schemaRef ds:uri="http://www.w3.org/XML/1998/namespace"/>
    <ds:schemaRef ds:uri="f33463c0-d494-4416-9801-03fc2eae9770"/>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7B7B66A9-78BD-49F8-BFDC-04FD89244E37}"/>
</file>

<file path=customXml/itemProps3.xml><?xml version="1.0" encoding="utf-8"?>
<ds:datastoreItem xmlns:ds="http://schemas.openxmlformats.org/officeDocument/2006/customXml" ds:itemID="{F548061A-963E-41FD-B3AE-962652B03F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Dividend</Template>
  <TotalTime>4436</TotalTime>
  <Words>6069</Words>
  <Application>Microsoft Office PowerPoint</Application>
  <PresentationFormat>Widescreen</PresentationFormat>
  <Paragraphs>698</Paragraphs>
  <Slides>72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-apple-system</vt:lpstr>
      <vt:lpstr>Arial</vt:lpstr>
      <vt:lpstr>Consolas</vt:lpstr>
      <vt:lpstr>Gill Sans MT</vt:lpstr>
      <vt:lpstr>SFMono-Regular</vt:lpstr>
      <vt:lpstr>Verdana</vt:lpstr>
      <vt:lpstr>Wingdings 2</vt:lpstr>
      <vt:lpstr>Dividend</vt:lpstr>
      <vt:lpstr>Unit – I Bootstrap</vt:lpstr>
      <vt:lpstr>Introduction</vt:lpstr>
      <vt:lpstr>Features</vt:lpstr>
      <vt:lpstr>Bootstrap Package Elements</vt:lpstr>
      <vt:lpstr>Bootstrap Versions</vt:lpstr>
      <vt:lpstr>Where to Get Bootstrap?</vt:lpstr>
      <vt:lpstr>Download Bootstrap</vt:lpstr>
      <vt:lpstr>Bootstrap 5 CDN</vt:lpstr>
      <vt:lpstr>Create Web Page with Bootstrap (1)</vt:lpstr>
      <vt:lpstr>Create Web Page with Bootstrap (2)</vt:lpstr>
      <vt:lpstr>Create Web Page with Bootstrap (3)</vt:lpstr>
      <vt:lpstr>Bootstrap 5 Grids</vt:lpstr>
      <vt:lpstr>Grid system components</vt:lpstr>
      <vt:lpstr>Grid options</vt:lpstr>
      <vt:lpstr>Grid Responsive Classes </vt:lpstr>
      <vt:lpstr>Examples</vt:lpstr>
      <vt:lpstr>Examples</vt:lpstr>
      <vt:lpstr>PowerPoint Presentation</vt:lpstr>
      <vt:lpstr>Example</vt:lpstr>
      <vt:lpstr>Variable width content</vt:lpstr>
      <vt:lpstr>Column breaks</vt:lpstr>
      <vt:lpstr>Alignment of Grid Columns</vt:lpstr>
      <vt:lpstr>Grid - Offsetting columns</vt:lpstr>
      <vt:lpstr>PowerPoint Presentation</vt:lpstr>
      <vt:lpstr>Bootstrap Typography</vt:lpstr>
      <vt:lpstr>Working with Headings</vt:lpstr>
      <vt:lpstr>Working with Paragraphs</vt:lpstr>
      <vt:lpstr>Text Alignment</vt:lpstr>
      <vt:lpstr>Text Transformation</vt:lpstr>
      <vt:lpstr>Text Coloring</vt:lpstr>
      <vt:lpstr>Background color</vt:lpstr>
      <vt:lpstr>Truncating Long Text</vt:lpstr>
      <vt:lpstr>Text wrapping and Overflow</vt:lpstr>
      <vt:lpstr>Bootstrap Tables</vt:lpstr>
      <vt:lpstr>PowerPoint Presentation</vt:lpstr>
      <vt:lpstr>Creating Accented Tables</vt:lpstr>
      <vt:lpstr>PowerPoint Presentation</vt:lpstr>
      <vt:lpstr>PowerPoint Presentation</vt:lpstr>
      <vt:lpstr>Bootstrap Lists</vt:lpstr>
      <vt:lpstr>Creating Lists With Bootstrap</vt:lpstr>
      <vt:lpstr>PowerPoint Presentation</vt:lpstr>
      <vt:lpstr>Bootstrap List Groups</vt:lpstr>
      <vt:lpstr>Indicate Disabled and Active Items</vt:lpstr>
      <vt:lpstr>Edge-to-Edge List Groups</vt:lpstr>
      <vt:lpstr>Creating Numbered List Groups</vt:lpstr>
      <vt:lpstr>Bootstrap Forms</vt:lpstr>
      <vt:lpstr>PowerPoint Presentation</vt:lpstr>
      <vt:lpstr>PowerPoint Presentation</vt:lpstr>
      <vt:lpstr>Tables </vt:lpstr>
      <vt:lpstr>Tables </vt:lpstr>
      <vt:lpstr>COMPONENTS</vt:lpstr>
      <vt:lpstr>JUMBOTRON</vt:lpstr>
      <vt:lpstr>Buttons</vt:lpstr>
      <vt:lpstr>BUTTON as LINK</vt:lpstr>
      <vt:lpstr>DIFFERENT SIZE BUTTONS</vt:lpstr>
      <vt:lpstr>Button group</vt:lpstr>
      <vt:lpstr>Cards</vt:lpstr>
      <vt:lpstr>Content types</vt:lpstr>
      <vt:lpstr>Card : Example</vt:lpstr>
      <vt:lpstr>Card Content</vt:lpstr>
      <vt:lpstr>Example</vt:lpstr>
      <vt:lpstr>Collapse</vt:lpstr>
      <vt:lpstr>Example</vt:lpstr>
      <vt:lpstr>Dropdowns</vt:lpstr>
      <vt:lpstr>Example</vt:lpstr>
      <vt:lpstr>Example</vt:lpstr>
      <vt:lpstr>FORM CONTROL</vt:lpstr>
      <vt:lpstr>FORM CONTROL -FILE</vt:lpstr>
      <vt:lpstr>Nav</vt:lpstr>
      <vt:lpstr>Navbars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CMPICA-NILAM</dc:creator>
  <cp:lastModifiedBy>CHARUSAT</cp:lastModifiedBy>
  <cp:revision>839</cp:revision>
  <dcterms:created xsi:type="dcterms:W3CDTF">2020-06-27T09:53:48Z</dcterms:created>
  <dcterms:modified xsi:type="dcterms:W3CDTF">2022-10-18T05:52:18Z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0x01010016465FBCE2AB0E44BED86F36F3BEE7B5</vt:lpwstr>
  </property>
</Properties>
</file>