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9" r:id="rId12"/>
    <p:sldId id="271" r:id="rId13"/>
    <p:sldId id="270" r:id="rId14"/>
    <p:sldId id="272" r:id="rId15"/>
    <p:sldId id="273" r:id="rId16"/>
    <p:sldId id="274" r:id="rId17"/>
    <p:sldId id="275" r:id="rId18"/>
    <p:sldId id="276" r:id="rId19"/>
    <p:sldId id="277" r:id="rId20"/>
    <p:sldId id="278" r:id="rId21"/>
    <p:sldId id="263" r:id="rId22"/>
    <p:sldId id="264" r:id="rId23"/>
    <p:sldId id="267" r:id="rId24"/>
    <p:sldId id="265"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8" r:id="rId51"/>
    <p:sldId id="309" r:id="rId52"/>
    <p:sldId id="305" r:id="rId53"/>
    <p:sldId id="306" r:id="rId54"/>
    <p:sldId id="307" r:id="rId55"/>
    <p:sldId id="310" r:id="rId56"/>
    <p:sldId id="311" r:id="rId57"/>
    <p:sldId id="313" r:id="rId58"/>
    <p:sldId id="314" r:id="rId59"/>
    <p:sldId id="315" r:id="rId60"/>
    <p:sldId id="31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6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EDC52-0665-4C79-B945-A64377EDD4E2}"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338181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EDC52-0665-4C79-B945-A64377EDD4E2}"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58188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EDC52-0665-4C79-B945-A64377EDD4E2}"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326302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EDC52-0665-4C79-B945-A64377EDD4E2}"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86184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BEDC52-0665-4C79-B945-A64377EDD4E2}"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123971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EDC52-0665-4C79-B945-A64377EDD4E2}"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66334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EDC52-0665-4C79-B945-A64377EDD4E2}" type="datetimeFigureOut">
              <a:rPr lang="en-US" smtClean="0"/>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152552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EDC52-0665-4C79-B945-A64377EDD4E2}" type="datetimeFigureOut">
              <a:rPr lang="en-US" smtClean="0"/>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22496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EDC52-0665-4C79-B945-A64377EDD4E2}" type="datetimeFigureOut">
              <a:rPr lang="en-US" smtClean="0"/>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288619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BEDC52-0665-4C79-B945-A64377EDD4E2}"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410848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BEDC52-0665-4C79-B945-A64377EDD4E2}"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153CE-FF09-4038-841D-4A3A8B3BEF25}" type="slidenum">
              <a:rPr lang="en-US" smtClean="0"/>
              <a:t>‹#›</a:t>
            </a:fld>
            <a:endParaRPr lang="en-US"/>
          </a:p>
        </p:txBody>
      </p:sp>
    </p:spTree>
    <p:extLst>
      <p:ext uri="{BB962C8B-B14F-4D97-AF65-F5344CB8AC3E}">
        <p14:creationId xmlns:p14="http://schemas.microsoft.com/office/powerpoint/2010/main" val="174949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EDC52-0665-4C79-B945-A64377EDD4E2}" type="datetimeFigureOut">
              <a:rPr lang="en-US" smtClean="0"/>
              <a:t>8/20/2020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153CE-FF09-4038-841D-4A3A8B3BEF25}" type="slidenum">
              <a:rPr lang="en-US" smtClean="0"/>
              <a:t>‹#›</a:t>
            </a:fld>
            <a:endParaRPr lang="en-US"/>
          </a:p>
        </p:txBody>
      </p:sp>
    </p:spTree>
    <p:extLst>
      <p:ext uri="{BB962C8B-B14F-4D97-AF65-F5344CB8AC3E}">
        <p14:creationId xmlns:p14="http://schemas.microsoft.com/office/powerpoint/2010/main" val="139103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C#</a:t>
            </a:r>
            <a:endParaRPr lang="en-US" dirty="0"/>
          </a:p>
        </p:txBody>
      </p:sp>
      <p:sp>
        <p:nvSpPr>
          <p:cNvPr id="3" name="Subtitle 2"/>
          <p:cNvSpPr>
            <a:spLocks noGrp="1"/>
          </p:cNvSpPr>
          <p:nvPr>
            <p:ph type="subTitle" idx="1"/>
          </p:nvPr>
        </p:nvSpPr>
        <p:spPr/>
        <p:txBody>
          <a:bodyPr/>
          <a:lstStyle/>
          <a:p>
            <a:r>
              <a:rPr lang="en-US" dirty="0" smtClean="0"/>
              <a:t>Unit – II </a:t>
            </a:r>
            <a:endParaRPr lang="en-US" dirty="0"/>
          </a:p>
        </p:txBody>
      </p:sp>
    </p:spTree>
    <p:extLst>
      <p:ext uri="{BB962C8B-B14F-4D97-AF65-F5344CB8AC3E}">
        <p14:creationId xmlns:p14="http://schemas.microsoft.com/office/powerpoint/2010/main" val="91145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a:t>IEEE binary floating point</a:t>
            </a:r>
          </a:p>
        </p:txBody>
      </p:sp>
      <p:pic>
        <p:nvPicPr>
          <p:cNvPr id="4" name="Picture 3"/>
          <p:cNvPicPr>
            <a:picLocks noChangeAspect="1"/>
          </p:cNvPicPr>
          <p:nvPr/>
        </p:nvPicPr>
        <p:blipFill>
          <a:blip r:embed="rId2"/>
          <a:stretch>
            <a:fillRect/>
          </a:stretch>
        </p:blipFill>
        <p:spPr>
          <a:xfrm>
            <a:off x="1561892" y="2660876"/>
            <a:ext cx="9068216" cy="2263820"/>
          </a:xfrm>
          <a:prstGeom prst="rect">
            <a:avLst/>
          </a:prstGeom>
        </p:spPr>
      </p:pic>
    </p:spTree>
    <p:extLst>
      <p:ext uri="{BB962C8B-B14F-4D97-AF65-F5344CB8AC3E}">
        <p14:creationId xmlns:p14="http://schemas.microsoft.com/office/powerpoint/2010/main" val="165379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err="1" smtClean="0"/>
              <a:t>Enum</a:t>
            </a:r>
            <a:r>
              <a:rPr lang="en-US" dirty="0" smtClean="0"/>
              <a:t> Type</a:t>
            </a:r>
            <a:endParaRPr lang="en-US" dirty="0"/>
          </a:p>
        </p:txBody>
      </p:sp>
      <p:pic>
        <p:nvPicPr>
          <p:cNvPr id="4" name="Picture 3"/>
          <p:cNvPicPr>
            <a:picLocks noChangeAspect="1"/>
          </p:cNvPicPr>
          <p:nvPr/>
        </p:nvPicPr>
        <p:blipFill>
          <a:blip r:embed="rId2"/>
          <a:stretch>
            <a:fillRect/>
          </a:stretch>
        </p:blipFill>
        <p:spPr>
          <a:xfrm>
            <a:off x="5561104" y="1690688"/>
            <a:ext cx="5792696" cy="4875789"/>
          </a:xfrm>
          <a:prstGeom prst="rect">
            <a:avLst/>
          </a:prstGeom>
        </p:spPr>
      </p:pic>
    </p:spTree>
    <p:extLst>
      <p:ext uri="{BB962C8B-B14F-4D97-AF65-F5344CB8AC3E}">
        <p14:creationId xmlns:p14="http://schemas.microsoft.com/office/powerpoint/2010/main" val="291456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err="1" smtClean="0"/>
              <a:t>Struct</a:t>
            </a:r>
            <a:r>
              <a:rPr lang="en-US" dirty="0" smtClean="0"/>
              <a:t> Type</a:t>
            </a:r>
            <a:endParaRPr lang="en-US" dirty="0"/>
          </a:p>
        </p:txBody>
      </p:sp>
      <p:pic>
        <p:nvPicPr>
          <p:cNvPr id="4" name="Picture 3"/>
          <p:cNvPicPr>
            <a:picLocks noChangeAspect="1"/>
          </p:cNvPicPr>
          <p:nvPr/>
        </p:nvPicPr>
        <p:blipFill>
          <a:blip r:embed="rId2"/>
          <a:stretch>
            <a:fillRect/>
          </a:stretch>
        </p:blipFill>
        <p:spPr>
          <a:xfrm>
            <a:off x="3895725" y="1935207"/>
            <a:ext cx="7458075" cy="4487759"/>
          </a:xfrm>
          <a:prstGeom prst="rect">
            <a:avLst/>
          </a:prstGeom>
        </p:spPr>
      </p:pic>
    </p:spTree>
    <p:extLst>
      <p:ext uri="{BB962C8B-B14F-4D97-AF65-F5344CB8AC3E}">
        <p14:creationId xmlns:p14="http://schemas.microsoft.com/office/powerpoint/2010/main" val="177341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err="1" smtClean="0"/>
              <a:t>Nullable</a:t>
            </a:r>
            <a:r>
              <a:rPr lang="en-US" dirty="0" smtClean="0"/>
              <a:t> Type</a:t>
            </a:r>
            <a:endParaRPr lang="en-US" dirty="0"/>
          </a:p>
        </p:txBody>
      </p:sp>
      <p:pic>
        <p:nvPicPr>
          <p:cNvPr id="5" name="Picture 4"/>
          <p:cNvPicPr>
            <a:picLocks noChangeAspect="1"/>
          </p:cNvPicPr>
          <p:nvPr/>
        </p:nvPicPr>
        <p:blipFill rotWithShape="1">
          <a:blip r:embed="rId2"/>
          <a:srcRect r="54731"/>
          <a:stretch/>
        </p:blipFill>
        <p:spPr>
          <a:xfrm>
            <a:off x="4486276" y="1690688"/>
            <a:ext cx="6867524" cy="4920721"/>
          </a:xfrm>
          <a:prstGeom prst="rect">
            <a:avLst/>
          </a:prstGeom>
        </p:spPr>
      </p:pic>
    </p:spTree>
    <p:extLst>
      <p:ext uri="{BB962C8B-B14F-4D97-AF65-F5344CB8AC3E}">
        <p14:creationId xmlns:p14="http://schemas.microsoft.com/office/powerpoint/2010/main" val="13014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smtClean="0"/>
              <a:t>Tuple Type</a:t>
            </a:r>
            <a:endParaRPr lang="en-US" dirty="0"/>
          </a:p>
        </p:txBody>
      </p:sp>
      <p:pic>
        <p:nvPicPr>
          <p:cNvPr id="4" name="Picture 3"/>
          <p:cNvPicPr>
            <a:picLocks noChangeAspect="1"/>
          </p:cNvPicPr>
          <p:nvPr/>
        </p:nvPicPr>
        <p:blipFill>
          <a:blip r:embed="rId2"/>
          <a:stretch>
            <a:fillRect/>
          </a:stretch>
        </p:blipFill>
        <p:spPr>
          <a:xfrm>
            <a:off x="1191426" y="2767443"/>
            <a:ext cx="9809147" cy="2849585"/>
          </a:xfrm>
          <a:prstGeom prst="rect">
            <a:avLst/>
          </a:prstGeom>
        </p:spPr>
      </p:pic>
    </p:spTree>
    <p:extLst>
      <p:ext uri="{BB962C8B-B14F-4D97-AF65-F5344CB8AC3E}">
        <p14:creationId xmlns:p14="http://schemas.microsoft.com/office/powerpoint/2010/main" val="354546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smtClean="0"/>
              <a:t>Class Type</a:t>
            </a:r>
            <a:endParaRPr lang="en-US" dirty="0"/>
          </a:p>
        </p:txBody>
      </p:sp>
      <p:pic>
        <p:nvPicPr>
          <p:cNvPr id="4" name="Picture 3"/>
          <p:cNvPicPr>
            <a:picLocks noChangeAspect="1"/>
          </p:cNvPicPr>
          <p:nvPr/>
        </p:nvPicPr>
        <p:blipFill>
          <a:blip r:embed="rId2"/>
          <a:stretch>
            <a:fillRect/>
          </a:stretch>
        </p:blipFill>
        <p:spPr>
          <a:xfrm>
            <a:off x="5153160" y="1825625"/>
            <a:ext cx="6353175" cy="4514850"/>
          </a:xfrm>
          <a:prstGeom prst="rect">
            <a:avLst/>
          </a:prstGeom>
        </p:spPr>
      </p:pic>
    </p:spTree>
    <p:extLst>
      <p:ext uri="{BB962C8B-B14F-4D97-AF65-F5344CB8AC3E}">
        <p14:creationId xmlns:p14="http://schemas.microsoft.com/office/powerpoint/2010/main" val="1920985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smtClean="0"/>
              <a:t>Interface</a:t>
            </a:r>
            <a:endParaRPr lang="en-US" dirty="0"/>
          </a:p>
        </p:txBody>
      </p:sp>
      <p:pic>
        <p:nvPicPr>
          <p:cNvPr id="4" name="Picture 3"/>
          <p:cNvPicPr>
            <a:picLocks noChangeAspect="1"/>
          </p:cNvPicPr>
          <p:nvPr/>
        </p:nvPicPr>
        <p:blipFill>
          <a:blip r:embed="rId2"/>
          <a:stretch>
            <a:fillRect/>
          </a:stretch>
        </p:blipFill>
        <p:spPr>
          <a:xfrm>
            <a:off x="5555389" y="2821530"/>
            <a:ext cx="5798411" cy="2359527"/>
          </a:xfrm>
          <a:prstGeom prst="rect">
            <a:avLst/>
          </a:prstGeom>
        </p:spPr>
      </p:pic>
    </p:spTree>
    <p:extLst>
      <p:ext uri="{BB962C8B-B14F-4D97-AF65-F5344CB8AC3E}">
        <p14:creationId xmlns:p14="http://schemas.microsoft.com/office/powerpoint/2010/main" val="173690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smtClean="0"/>
              <a:t>Array Type</a:t>
            </a:r>
            <a:endParaRPr lang="en-US" dirty="0"/>
          </a:p>
        </p:txBody>
      </p:sp>
      <p:pic>
        <p:nvPicPr>
          <p:cNvPr id="4" name="Picture 3"/>
          <p:cNvPicPr>
            <a:picLocks noChangeAspect="1"/>
          </p:cNvPicPr>
          <p:nvPr/>
        </p:nvPicPr>
        <p:blipFill>
          <a:blip r:embed="rId2"/>
          <a:stretch>
            <a:fillRect/>
          </a:stretch>
        </p:blipFill>
        <p:spPr>
          <a:xfrm>
            <a:off x="3749040" y="36178"/>
            <a:ext cx="8039507" cy="6617035"/>
          </a:xfrm>
          <a:prstGeom prst="rect">
            <a:avLst/>
          </a:prstGeom>
        </p:spPr>
      </p:pic>
    </p:spTree>
    <p:extLst>
      <p:ext uri="{BB962C8B-B14F-4D97-AF65-F5344CB8AC3E}">
        <p14:creationId xmlns:p14="http://schemas.microsoft.com/office/powerpoint/2010/main" val="124743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and Unboxing Concepts</a:t>
            </a:r>
            <a:endParaRPr lang="en-US" dirty="0"/>
          </a:p>
        </p:txBody>
      </p:sp>
      <p:sp>
        <p:nvSpPr>
          <p:cNvPr id="3" name="Content Placeholder 2"/>
          <p:cNvSpPr>
            <a:spLocks noGrp="1"/>
          </p:cNvSpPr>
          <p:nvPr>
            <p:ph idx="1"/>
          </p:nvPr>
        </p:nvSpPr>
        <p:spPr/>
        <p:txBody>
          <a:bodyPr>
            <a:normAutofit/>
          </a:bodyPr>
          <a:lstStyle/>
          <a:p>
            <a:r>
              <a:rPr lang="en-US" dirty="0"/>
              <a:t>C#'s type system is unified such that a value of any type can be treated as an object. </a:t>
            </a:r>
            <a:endParaRPr lang="en-US" dirty="0" smtClean="0"/>
          </a:p>
          <a:p>
            <a:r>
              <a:rPr lang="en-US" dirty="0" smtClean="0"/>
              <a:t>Every </a:t>
            </a:r>
            <a:r>
              <a:rPr lang="en-US" dirty="0"/>
              <a:t>type in C# directly or indirectly derives from the object class type, and object is the ultimate base class of all types. </a:t>
            </a:r>
            <a:endParaRPr lang="en-US" dirty="0" smtClean="0"/>
          </a:p>
          <a:p>
            <a:r>
              <a:rPr lang="en-US" dirty="0" smtClean="0"/>
              <a:t>Values </a:t>
            </a:r>
            <a:r>
              <a:rPr lang="en-US" dirty="0"/>
              <a:t>of reference types are treated as objects simply by viewing the values as type object. </a:t>
            </a:r>
            <a:endParaRPr lang="en-US" dirty="0" smtClean="0"/>
          </a:p>
          <a:p>
            <a:r>
              <a:rPr lang="en-US" dirty="0" smtClean="0"/>
              <a:t>Values </a:t>
            </a:r>
            <a:r>
              <a:rPr lang="en-US" dirty="0"/>
              <a:t>of value types are treated as objects by performing boxing and unboxing operations. </a:t>
            </a:r>
            <a:endParaRPr lang="en-US" dirty="0" smtClean="0"/>
          </a:p>
        </p:txBody>
      </p:sp>
    </p:spTree>
    <p:extLst>
      <p:ext uri="{BB962C8B-B14F-4D97-AF65-F5344CB8AC3E}">
        <p14:creationId xmlns:p14="http://schemas.microsoft.com/office/powerpoint/2010/main" val="1166854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 Concepts</a:t>
            </a:r>
          </a:p>
        </p:txBody>
      </p:sp>
      <p:sp>
        <p:nvSpPr>
          <p:cNvPr id="3" name="Content Placeholder 2"/>
          <p:cNvSpPr>
            <a:spLocks noGrp="1"/>
          </p:cNvSpPr>
          <p:nvPr>
            <p:ph idx="1"/>
          </p:nvPr>
        </p:nvSpPr>
        <p:spPr/>
        <p:txBody>
          <a:bodyPr/>
          <a:lstStyle/>
          <a:p>
            <a:r>
              <a:rPr lang="en-US" dirty="0"/>
              <a:t>In the following example, an </a:t>
            </a:r>
            <a:r>
              <a:rPr lang="en-US" dirty="0" err="1"/>
              <a:t>int</a:t>
            </a:r>
            <a:r>
              <a:rPr lang="en-US" dirty="0"/>
              <a:t> value is converted to object and back again to int.</a:t>
            </a:r>
          </a:p>
          <a:p>
            <a:endParaRPr lang="en-US" dirty="0"/>
          </a:p>
        </p:txBody>
      </p:sp>
      <p:pic>
        <p:nvPicPr>
          <p:cNvPr id="4" name="Picture 3"/>
          <p:cNvPicPr>
            <a:picLocks noChangeAspect="1"/>
          </p:cNvPicPr>
          <p:nvPr/>
        </p:nvPicPr>
        <p:blipFill rotWithShape="1">
          <a:blip r:embed="rId2"/>
          <a:srcRect r="54187"/>
          <a:stretch/>
        </p:blipFill>
        <p:spPr>
          <a:xfrm>
            <a:off x="4082345" y="2304808"/>
            <a:ext cx="6302627" cy="4553192"/>
          </a:xfrm>
          <a:prstGeom prst="rect">
            <a:avLst/>
          </a:prstGeom>
        </p:spPr>
      </p:pic>
    </p:spTree>
    <p:extLst>
      <p:ext uri="{BB962C8B-B14F-4D97-AF65-F5344CB8AC3E}">
        <p14:creationId xmlns:p14="http://schemas.microsoft.com/office/powerpoint/2010/main" val="158381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Hello World program</a:t>
            </a:r>
          </a:p>
          <a:p>
            <a:r>
              <a:rPr lang="en-US" dirty="0" smtClean="0"/>
              <a:t>Data types and related concepts</a:t>
            </a:r>
          </a:p>
          <a:p>
            <a:r>
              <a:rPr lang="en-US" dirty="0"/>
              <a:t>Input and </a:t>
            </a:r>
            <a:r>
              <a:rPr lang="en-US" dirty="0" smtClean="0"/>
              <a:t>output</a:t>
            </a:r>
          </a:p>
          <a:p>
            <a:r>
              <a:rPr lang="en-US" dirty="0" smtClean="0"/>
              <a:t>Operators</a:t>
            </a:r>
          </a:p>
          <a:p>
            <a:r>
              <a:rPr lang="en-US" dirty="0" smtClean="0"/>
              <a:t>Conditional statements</a:t>
            </a:r>
          </a:p>
          <a:p>
            <a:r>
              <a:rPr lang="en-US" dirty="0" smtClean="0"/>
              <a:t>Iteration statements</a:t>
            </a:r>
          </a:p>
          <a:p>
            <a:r>
              <a:rPr lang="en-US" dirty="0" smtClean="0"/>
              <a:t>Jump Statements</a:t>
            </a:r>
          </a:p>
          <a:p>
            <a:r>
              <a:rPr lang="en-US" dirty="0" smtClean="0"/>
              <a:t>Exception Handling</a:t>
            </a:r>
          </a:p>
          <a:p>
            <a:r>
              <a:rPr lang="en-US" dirty="0" smtClean="0"/>
              <a:t>Arrays</a:t>
            </a:r>
          </a:p>
          <a:p>
            <a:endParaRPr lang="en-US" dirty="0"/>
          </a:p>
        </p:txBody>
      </p:sp>
    </p:spTree>
    <p:extLst>
      <p:ext uri="{BB962C8B-B14F-4D97-AF65-F5344CB8AC3E}">
        <p14:creationId xmlns:p14="http://schemas.microsoft.com/office/powerpoint/2010/main" val="1630662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smtClean="0"/>
              <a:t>Integer and byte types</a:t>
            </a:r>
            <a:endParaRPr lang="en-US" dirty="0"/>
          </a:p>
        </p:txBody>
      </p:sp>
      <p:pic>
        <p:nvPicPr>
          <p:cNvPr id="4" name="Picture 3"/>
          <p:cNvPicPr>
            <a:picLocks noChangeAspect="1"/>
          </p:cNvPicPr>
          <p:nvPr/>
        </p:nvPicPr>
        <p:blipFill>
          <a:blip r:embed="rId2"/>
          <a:stretch>
            <a:fillRect/>
          </a:stretch>
        </p:blipFill>
        <p:spPr>
          <a:xfrm>
            <a:off x="934098" y="2361200"/>
            <a:ext cx="4189264" cy="1403849"/>
          </a:xfrm>
          <a:prstGeom prst="rect">
            <a:avLst/>
          </a:prstGeom>
        </p:spPr>
      </p:pic>
      <p:pic>
        <p:nvPicPr>
          <p:cNvPr id="5" name="Picture 4"/>
          <p:cNvPicPr>
            <a:picLocks noChangeAspect="1"/>
          </p:cNvPicPr>
          <p:nvPr/>
        </p:nvPicPr>
        <p:blipFill>
          <a:blip r:embed="rId3"/>
          <a:stretch>
            <a:fillRect/>
          </a:stretch>
        </p:blipFill>
        <p:spPr>
          <a:xfrm>
            <a:off x="934098" y="3846447"/>
            <a:ext cx="10313098" cy="1039064"/>
          </a:xfrm>
          <a:prstGeom prst="rect">
            <a:avLst/>
          </a:prstGeom>
        </p:spPr>
      </p:pic>
      <p:pic>
        <p:nvPicPr>
          <p:cNvPr id="6" name="Picture 5"/>
          <p:cNvPicPr>
            <a:picLocks noChangeAspect="1"/>
          </p:cNvPicPr>
          <p:nvPr/>
        </p:nvPicPr>
        <p:blipFill>
          <a:blip r:embed="rId4"/>
          <a:stretch>
            <a:fillRect/>
          </a:stretch>
        </p:blipFill>
        <p:spPr>
          <a:xfrm>
            <a:off x="934097" y="4975975"/>
            <a:ext cx="5701833" cy="1398563"/>
          </a:xfrm>
          <a:prstGeom prst="rect">
            <a:avLst/>
          </a:prstGeom>
        </p:spPr>
      </p:pic>
    </p:spTree>
    <p:extLst>
      <p:ext uri="{BB962C8B-B14F-4D97-AF65-F5344CB8AC3E}">
        <p14:creationId xmlns:p14="http://schemas.microsoft.com/office/powerpoint/2010/main" val="382895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a:t>Integer literals can </a:t>
            </a:r>
            <a:r>
              <a:rPr lang="en-US" dirty="0" smtClean="0"/>
              <a:t>be:</a:t>
            </a:r>
            <a:endParaRPr lang="en-US" dirty="0"/>
          </a:p>
        </p:txBody>
      </p:sp>
      <p:pic>
        <p:nvPicPr>
          <p:cNvPr id="4" name="Picture 3"/>
          <p:cNvPicPr>
            <a:picLocks noChangeAspect="1"/>
          </p:cNvPicPr>
          <p:nvPr/>
        </p:nvPicPr>
        <p:blipFill>
          <a:blip r:embed="rId2"/>
          <a:stretch>
            <a:fillRect/>
          </a:stretch>
        </p:blipFill>
        <p:spPr>
          <a:xfrm>
            <a:off x="3238772" y="2887685"/>
            <a:ext cx="6728054" cy="2227218"/>
          </a:xfrm>
          <a:prstGeom prst="rect">
            <a:avLst/>
          </a:prstGeom>
        </p:spPr>
      </p:pic>
    </p:spTree>
    <p:extLst>
      <p:ext uri="{BB962C8B-B14F-4D97-AF65-F5344CB8AC3E}">
        <p14:creationId xmlns:p14="http://schemas.microsoft.com/office/powerpoint/2010/main" val="88672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 Output in C#</a:t>
            </a:r>
            <a:endParaRPr lang="en-US" dirty="0"/>
          </a:p>
        </p:txBody>
      </p:sp>
      <p:sp>
        <p:nvSpPr>
          <p:cNvPr id="3" name="Content Placeholder 2"/>
          <p:cNvSpPr>
            <a:spLocks noGrp="1"/>
          </p:cNvSpPr>
          <p:nvPr>
            <p:ph idx="1"/>
          </p:nvPr>
        </p:nvSpPr>
        <p:spPr/>
        <p:txBody>
          <a:bodyPr/>
          <a:lstStyle/>
          <a:p>
            <a:r>
              <a:rPr lang="en-US" dirty="0" smtClean="0"/>
              <a:t>Output in C#</a:t>
            </a:r>
          </a:p>
          <a:p>
            <a:pPr lvl="1"/>
            <a:r>
              <a:rPr lang="en-US" dirty="0" err="1" smtClean="0"/>
              <a:t>Console.Write</a:t>
            </a:r>
            <a:r>
              <a:rPr lang="en-US" dirty="0" smtClean="0"/>
              <a:t>(“”) – Writes a line on console. Takes string type arguments.</a:t>
            </a:r>
          </a:p>
          <a:p>
            <a:pPr lvl="1"/>
            <a:r>
              <a:rPr lang="en-US" dirty="0" err="1" smtClean="0"/>
              <a:t>Console.WriteLine</a:t>
            </a:r>
            <a:r>
              <a:rPr lang="en-US" dirty="0" smtClean="0"/>
              <a:t>(“”) – Writes </a:t>
            </a:r>
            <a:r>
              <a:rPr lang="en-US" smtClean="0"/>
              <a:t>a </a:t>
            </a:r>
            <a:r>
              <a:rPr lang="en-US" smtClean="0"/>
              <a:t>line </a:t>
            </a:r>
            <a:r>
              <a:rPr lang="en-US" dirty="0" smtClean="0"/>
              <a:t>on the console and adds a new line character at the end. Takes a string type of argument. </a:t>
            </a:r>
            <a:endParaRPr lang="en-US" dirty="0"/>
          </a:p>
        </p:txBody>
      </p:sp>
      <p:pic>
        <p:nvPicPr>
          <p:cNvPr id="4" name="Picture 3"/>
          <p:cNvPicPr>
            <a:picLocks noChangeAspect="1"/>
          </p:cNvPicPr>
          <p:nvPr/>
        </p:nvPicPr>
        <p:blipFill>
          <a:blip r:embed="rId2"/>
          <a:stretch>
            <a:fillRect/>
          </a:stretch>
        </p:blipFill>
        <p:spPr>
          <a:xfrm>
            <a:off x="1849161" y="3589122"/>
            <a:ext cx="8493677" cy="824343"/>
          </a:xfrm>
          <a:prstGeom prst="rect">
            <a:avLst/>
          </a:prstGeom>
        </p:spPr>
      </p:pic>
    </p:spTree>
    <p:extLst>
      <p:ext uri="{BB962C8B-B14F-4D97-AF65-F5344CB8AC3E}">
        <p14:creationId xmlns:p14="http://schemas.microsoft.com/office/powerpoint/2010/main" val="241325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 Output in C#</a:t>
            </a:r>
          </a:p>
        </p:txBody>
      </p:sp>
      <p:sp>
        <p:nvSpPr>
          <p:cNvPr id="3" name="Content Placeholder 2"/>
          <p:cNvSpPr>
            <a:spLocks noGrp="1"/>
          </p:cNvSpPr>
          <p:nvPr>
            <p:ph idx="1"/>
          </p:nvPr>
        </p:nvSpPr>
        <p:spPr/>
        <p:txBody>
          <a:bodyPr/>
          <a:lstStyle/>
          <a:p>
            <a:r>
              <a:rPr lang="en-US" dirty="0" smtClean="0"/>
              <a:t>Input in C#</a:t>
            </a:r>
          </a:p>
          <a:p>
            <a:pPr lvl="1"/>
            <a:r>
              <a:rPr lang="en-US" dirty="0" err="1" smtClean="0"/>
              <a:t>Console.Read</a:t>
            </a:r>
            <a:r>
              <a:rPr lang="en-US" dirty="0" smtClean="0"/>
              <a:t>() – Reading a single character.</a:t>
            </a:r>
          </a:p>
          <a:p>
            <a:pPr lvl="1"/>
            <a:r>
              <a:rPr lang="en-US" dirty="0" err="1" smtClean="0"/>
              <a:t>Console.ReadLine</a:t>
            </a:r>
            <a:r>
              <a:rPr lang="en-US" dirty="0" smtClean="0"/>
              <a:t>() – Reading a line up to newline character.</a:t>
            </a:r>
          </a:p>
          <a:p>
            <a:pPr lvl="1"/>
            <a:r>
              <a:rPr lang="en-US" dirty="0" err="1" smtClean="0"/>
              <a:t>Console.Readkey</a:t>
            </a:r>
            <a:r>
              <a:rPr lang="en-US" dirty="0" smtClean="0"/>
              <a:t>() – Reading next character from keyboard.</a:t>
            </a:r>
          </a:p>
          <a:p>
            <a:r>
              <a:rPr lang="en-US" dirty="0" smtClean="0"/>
              <a:t>All above methods are returning values in string type.</a:t>
            </a:r>
            <a:endParaRPr lang="en-US" dirty="0"/>
          </a:p>
        </p:txBody>
      </p:sp>
    </p:spTree>
    <p:extLst>
      <p:ext uri="{BB962C8B-B14F-4D97-AF65-F5344CB8AC3E}">
        <p14:creationId xmlns:p14="http://schemas.microsoft.com/office/powerpoint/2010/main" val="1867907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and Explicit Casting</a:t>
            </a:r>
          </a:p>
        </p:txBody>
      </p:sp>
      <p:sp>
        <p:nvSpPr>
          <p:cNvPr id="3" name="Content Placeholder 2"/>
          <p:cNvSpPr>
            <a:spLocks noGrp="1"/>
          </p:cNvSpPr>
          <p:nvPr>
            <p:ph idx="1"/>
          </p:nvPr>
        </p:nvSpPr>
        <p:spPr/>
        <p:txBody>
          <a:bodyPr/>
          <a:lstStyle/>
          <a:p>
            <a:r>
              <a:rPr lang="en-US" dirty="0"/>
              <a:t>Because C# is statically-typed at compile time, after a variable is declared, it cannot be declared again or assigned a value of another type unless that type is implicitly convertible to the variable's type. </a:t>
            </a:r>
            <a:endParaRPr lang="en-US" dirty="0" smtClean="0"/>
          </a:p>
          <a:p>
            <a:r>
              <a:rPr lang="en-US" dirty="0" smtClean="0"/>
              <a:t>For </a:t>
            </a:r>
            <a:r>
              <a:rPr lang="en-US" dirty="0"/>
              <a:t>example, the string cannot be implicitly converted to int. Therefore, after you declare </a:t>
            </a:r>
            <a:r>
              <a:rPr lang="en-US" dirty="0" err="1"/>
              <a:t>i</a:t>
            </a:r>
            <a:r>
              <a:rPr lang="en-US" dirty="0"/>
              <a:t> as an </a:t>
            </a:r>
            <a:r>
              <a:rPr lang="en-US" dirty="0" err="1"/>
              <a:t>int</a:t>
            </a:r>
            <a:r>
              <a:rPr lang="en-US" dirty="0"/>
              <a:t>, you cannot assign the string "Hello" to it, as the following code shows</a:t>
            </a:r>
          </a:p>
        </p:txBody>
      </p:sp>
      <p:pic>
        <p:nvPicPr>
          <p:cNvPr id="5" name="Picture 4"/>
          <p:cNvPicPr>
            <a:picLocks noChangeAspect="1"/>
          </p:cNvPicPr>
          <p:nvPr/>
        </p:nvPicPr>
        <p:blipFill>
          <a:blip r:embed="rId2"/>
          <a:stretch>
            <a:fillRect/>
          </a:stretch>
        </p:blipFill>
        <p:spPr>
          <a:xfrm>
            <a:off x="2142752" y="4519386"/>
            <a:ext cx="7906496" cy="1657577"/>
          </a:xfrm>
          <a:prstGeom prst="rect">
            <a:avLst/>
          </a:prstGeom>
        </p:spPr>
      </p:pic>
    </p:spTree>
    <p:extLst>
      <p:ext uri="{BB962C8B-B14F-4D97-AF65-F5344CB8AC3E}">
        <p14:creationId xmlns:p14="http://schemas.microsoft.com/office/powerpoint/2010/main" val="1438521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and Explicit Casting</a:t>
            </a:r>
          </a:p>
        </p:txBody>
      </p:sp>
      <p:sp>
        <p:nvSpPr>
          <p:cNvPr id="3" name="Content Placeholder 2"/>
          <p:cNvSpPr>
            <a:spLocks noGrp="1"/>
          </p:cNvSpPr>
          <p:nvPr>
            <p:ph idx="1"/>
          </p:nvPr>
        </p:nvSpPr>
        <p:spPr/>
        <p:txBody>
          <a:bodyPr/>
          <a:lstStyle/>
          <a:p>
            <a:r>
              <a:rPr lang="en-US" dirty="0"/>
              <a:t>However, you might sometimes need to copy a value into a variable or method parameter of another type. </a:t>
            </a:r>
            <a:endParaRPr lang="en-US" dirty="0" smtClean="0"/>
          </a:p>
          <a:p>
            <a:r>
              <a:rPr lang="en-US" dirty="0" smtClean="0"/>
              <a:t>For </a:t>
            </a:r>
            <a:r>
              <a:rPr lang="en-US" dirty="0"/>
              <a:t>example, you might have an integer variable that you need to pass to a method whose parameter is typed as double. </a:t>
            </a:r>
            <a:endParaRPr lang="en-US" dirty="0" smtClean="0"/>
          </a:p>
          <a:p>
            <a:r>
              <a:rPr lang="en-US" dirty="0" smtClean="0"/>
              <a:t>Or </a:t>
            </a:r>
            <a:r>
              <a:rPr lang="en-US" dirty="0"/>
              <a:t>you might need to assign a class variable to a variable of an interface type. </a:t>
            </a:r>
            <a:endParaRPr lang="en-US" dirty="0" smtClean="0"/>
          </a:p>
          <a:p>
            <a:r>
              <a:rPr lang="en-US" dirty="0" smtClean="0"/>
              <a:t>These </a:t>
            </a:r>
            <a:r>
              <a:rPr lang="en-US" dirty="0"/>
              <a:t>kinds of operations are called type conversions. In C#, you can perform the following kinds of conversions:</a:t>
            </a:r>
          </a:p>
        </p:txBody>
      </p:sp>
    </p:spTree>
    <p:extLst>
      <p:ext uri="{BB962C8B-B14F-4D97-AF65-F5344CB8AC3E}">
        <p14:creationId xmlns:p14="http://schemas.microsoft.com/office/powerpoint/2010/main" val="1250894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and Explicit Casting</a:t>
            </a:r>
          </a:p>
        </p:txBody>
      </p:sp>
      <p:sp>
        <p:nvSpPr>
          <p:cNvPr id="3" name="Content Placeholder 2"/>
          <p:cNvSpPr>
            <a:spLocks noGrp="1"/>
          </p:cNvSpPr>
          <p:nvPr>
            <p:ph idx="1"/>
          </p:nvPr>
        </p:nvSpPr>
        <p:spPr/>
        <p:txBody>
          <a:bodyPr>
            <a:normAutofit lnSpcReduction="10000"/>
          </a:bodyPr>
          <a:lstStyle/>
          <a:p>
            <a:r>
              <a:rPr lang="en-US" dirty="0"/>
              <a:t>Implicit conversions: No special syntax is required because the conversion always succeeds and no data will be lost. Examples include conversions from smaller to larger integral types, and conversions from derived classes to base classes.</a:t>
            </a:r>
          </a:p>
          <a:p>
            <a:endParaRPr lang="en-US" dirty="0"/>
          </a:p>
          <a:p>
            <a:r>
              <a:rPr lang="en-US" dirty="0"/>
              <a:t>Explicit conversions (casts): Explicit conversions require a cast expression. Casting is required when information might be lost in the conversion, or when the conversion might not succeed for other reasons. Typical examples include numeric conversion to a type that has less precision or a smaller range, and conversion of a base-class instance to a derived class.</a:t>
            </a:r>
          </a:p>
          <a:p>
            <a:endParaRPr lang="en-US" dirty="0"/>
          </a:p>
        </p:txBody>
      </p:sp>
    </p:spTree>
    <p:extLst>
      <p:ext uri="{BB962C8B-B14F-4D97-AF65-F5344CB8AC3E}">
        <p14:creationId xmlns:p14="http://schemas.microsoft.com/office/powerpoint/2010/main" val="304926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and Explicit Casting</a:t>
            </a:r>
          </a:p>
        </p:txBody>
      </p:sp>
      <p:sp>
        <p:nvSpPr>
          <p:cNvPr id="3" name="Content Placeholder 2"/>
          <p:cNvSpPr>
            <a:spLocks noGrp="1"/>
          </p:cNvSpPr>
          <p:nvPr>
            <p:ph idx="1"/>
          </p:nvPr>
        </p:nvSpPr>
        <p:spPr/>
        <p:txBody>
          <a:bodyPr/>
          <a:lstStyle/>
          <a:p>
            <a:r>
              <a:rPr lang="en-US" dirty="0" smtClean="0"/>
              <a:t>Implicit Casting</a:t>
            </a:r>
            <a:endParaRPr lang="en-US" dirty="0"/>
          </a:p>
        </p:txBody>
      </p:sp>
      <p:pic>
        <p:nvPicPr>
          <p:cNvPr id="4" name="Picture 3"/>
          <p:cNvPicPr>
            <a:picLocks noChangeAspect="1"/>
          </p:cNvPicPr>
          <p:nvPr/>
        </p:nvPicPr>
        <p:blipFill>
          <a:blip r:embed="rId2"/>
          <a:stretch>
            <a:fillRect/>
          </a:stretch>
        </p:blipFill>
        <p:spPr>
          <a:xfrm>
            <a:off x="2965269" y="2511062"/>
            <a:ext cx="6126888" cy="1495916"/>
          </a:xfrm>
          <a:prstGeom prst="rect">
            <a:avLst/>
          </a:prstGeom>
        </p:spPr>
      </p:pic>
    </p:spTree>
    <p:extLst>
      <p:ext uri="{BB962C8B-B14F-4D97-AF65-F5344CB8AC3E}">
        <p14:creationId xmlns:p14="http://schemas.microsoft.com/office/powerpoint/2010/main" val="1831093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and Explicit Casting</a:t>
            </a:r>
          </a:p>
        </p:txBody>
      </p:sp>
      <p:sp>
        <p:nvSpPr>
          <p:cNvPr id="3" name="Content Placeholder 2"/>
          <p:cNvSpPr>
            <a:spLocks noGrp="1"/>
          </p:cNvSpPr>
          <p:nvPr>
            <p:ph idx="1"/>
          </p:nvPr>
        </p:nvSpPr>
        <p:spPr/>
        <p:txBody>
          <a:bodyPr/>
          <a:lstStyle/>
          <a:p>
            <a:r>
              <a:rPr lang="en-US" dirty="0" smtClean="0"/>
              <a:t>Explicit Casting</a:t>
            </a:r>
            <a:endParaRPr lang="en-US" dirty="0"/>
          </a:p>
        </p:txBody>
      </p:sp>
      <p:pic>
        <p:nvPicPr>
          <p:cNvPr id="4" name="Picture 3"/>
          <p:cNvPicPr>
            <a:picLocks noChangeAspect="1"/>
          </p:cNvPicPr>
          <p:nvPr/>
        </p:nvPicPr>
        <p:blipFill>
          <a:blip r:embed="rId2"/>
          <a:stretch>
            <a:fillRect/>
          </a:stretch>
        </p:blipFill>
        <p:spPr>
          <a:xfrm>
            <a:off x="5381897" y="1825625"/>
            <a:ext cx="5753237" cy="4559841"/>
          </a:xfrm>
          <a:prstGeom prst="rect">
            <a:avLst/>
          </a:prstGeom>
        </p:spPr>
      </p:pic>
    </p:spTree>
    <p:extLst>
      <p:ext uri="{BB962C8B-B14F-4D97-AF65-F5344CB8AC3E}">
        <p14:creationId xmlns:p14="http://schemas.microsoft.com/office/powerpoint/2010/main" val="1812307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Checked and Unchecked Blocks</a:t>
            </a:r>
            <a:endParaRPr lang="en-US" dirty="0"/>
          </a:p>
        </p:txBody>
      </p:sp>
      <p:sp>
        <p:nvSpPr>
          <p:cNvPr id="3" name="Content Placeholder 2"/>
          <p:cNvSpPr>
            <a:spLocks noGrp="1"/>
          </p:cNvSpPr>
          <p:nvPr>
            <p:ph idx="1"/>
          </p:nvPr>
        </p:nvSpPr>
        <p:spPr/>
        <p:txBody>
          <a:bodyPr/>
          <a:lstStyle/>
          <a:p>
            <a:r>
              <a:rPr lang="en-US" dirty="0"/>
              <a:t>C# statements can execute in either checked or unchecked context. </a:t>
            </a:r>
            <a:endParaRPr lang="en-US" dirty="0" smtClean="0"/>
          </a:p>
          <a:p>
            <a:r>
              <a:rPr lang="en-US" dirty="0" smtClean="0"/>
              <a:t>In </a:t>
            </a:r>
            <a:r>
              <a:rPr lang="en-US" dirty="0"/>
              <a:t>a checked context, arithmetic overflow raises an exception. </a:t>
            </a:r>
            <a:endParaRPr lang="en-US" dirty="0" smtClean="0"/>
          </a:p>
          <a:p>
            <a:r>
              <a:rPr lang="en-US" dirty="0" smtClean="0"/>
              <a:t>In </a:t>
            </a:r>
            <a:r>
              <a:rPr lang="en-US" dirty="0"/>
              <a:t>an unchecked context, arithmetic overflow is ignored and the result is truncated by discarding any high-order bits that don't fit in the destination type.</a:t>
            </a:r>
          </a:p>
        </p:txBody>
      </p:sp>
    </p:spTree>
    <p:extLst>
      <p:ext uri="{BB962C8B-B14F-4D97-AF65-F5344CB8AC3E}">
        <p14:creationId xmlns:p14="http://schemas.microsoft.com/office/powerpoint/2010/main" val="376479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C#</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r="55899"/>
          <a:stretch/>
        </p:blipFill>
        <p:spPr>
          <a:xfrm>
            <a:off x="4822759" y="1282734"/>
            <a:ext cx="7090568" cy="5429807"/>
          </a:xfrm>
          <a:prstGeom prst="rect">
            <a:avLst/>
          </a:prstGeom>
        </p:spPr>
      </p:pic>
    </p:spTree>
    <p:extLst>
      <p:ext uri="{BB962C8B-B14F-4D97-AF65-F5344CB8AC3E}">
        <p14:creationId xmlns:p14="http://schemas.microsoft.com/office/powerpoint/2010/main" val="3968420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Arithmetic Operators</a:t>
            </a:r>
          </a:p>
          <a:p>
            <a:endParaRPr lang="en-US" dirty="0"/>
          </a:p>
        </p:txBody>
      </p:sp>
      <p:pic>
        <p:nvPicPr>
          <p:cNvPr id="4" name="Picture 3"/>
          <p:cNvPicPr>
            <a:picLocks noChangeAspect="1"/>
          </p:cNvPicPr>
          <p:nvPr/>
        </p:nvPicPr>
        <p:blipFill>
          <a:blip r:embed="rId2"/>
          <a:stretch>
            <a:fillRect/>
          </a:stretch>
        </p:blipFill>
        <p:spPr>
          <a:xfrm>
            <a:off x="3099980" y="2481263"/>
            <a:ext cx="6305550" cy="3695700"/>
          </a:xfrm>
          <a:prstGeom prst="rect">
            <a:avLst/>
          </a:prstGeom>
        </p:spPr>
      </p:pic>
    </p:spTree>
    <p:extLst>
      <p:ext uri="{BB962C8B-B14F-4D97-AF65-F5344CB8AC3E}">
        <p14:creationId xmlns:p14="http://schemas.microsoft.com/office/powerpoint/2010/main" val="3351225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Relational Operators</a:t>
            </a:r>
          </a:p>
          <a:p>
            <a:endParaRPr lang="en-US" dirty="0"/>
          </a:p>
        </p:txBody>
      </p:sp>
      <p:pic>
        <p:nvPicPr>
          <p:cNvPr id="4" name="Picture 3"/>
          <p:cNvPicPr>
            <a:picLocks noChangeAspect="1"/>
          </p:cNvPicPr>
          <p:nvPr/>
        </p:nvPicPr>
        <p:blipFill>
          <a:blip r:embed="rId2"/>
          <a:stretch>
            <a:fillRect/>
          </a:stretch>
        </p:blipFill>
        <p:spPr>
          <a:xfrm>
            <a:off x="5048250" y="1119188"/>
            <a:ext cx="6305550" cy="5057775"/>
          </a:xfrm>
          <a:prstGeom prst="rect">
            <a:avLst/>
          </a:prstGeom>
        </p:spPr>
      </p:pic>
    </p:spTree>
    <p:extLst>
      <p:ext uri="{BB962C8B-B14F-4D97-AF65-F5344CB8AC3E}">
        <p14:creationId xmlns:p14="http://schemas.microsoft.com/office/powerpoint/2010/main" val="2995236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Logical Operators</a:t>
            </a:r>
          </a:p>
          <a:p>
            <a:endParaRPr lang="en-US" dirty="0"/>
          </a:p>
        </p:txBody>
      </p:sp>
      <p:pic>
        <p:nvPicPr>
          <p:cNvPr id="4" name="Picture 3"/>
          <p:cNvPicPr>
            <a:picLocks noChangeAspect="1"/>
          </p:cNvPicPr>
          <p:nvPr/>
        </p:nvPicPr>
        <p:blipFill>
          <a:blip r:embed="rId2"/>
          <a:stretch>
            <a:fillRect/>
          </a:stretch>
        </p:blipFill>
        <p:spPr>
          <a:xfrm>
            <a:off x="1031966" y="2303033"/>
            <a:ext cx="8634821" cy="3873930"/>
          </a:xfrm>
          <a:prstGeom prst="rect">
            <a:avLst/>
          </a:prstGeom>
        </p:spPr>
      </p:pic>
    </p:spTree>
    <p:extLst>
      <p:ext uri="{BB962C8B-B14F-4D97-AF65-F5344CB8AC3E}">
        <p14:creationId xmlns:p14="http://schemas.microsoft.com/office/powerpoint/2010/main" val="1068555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Bitwise Operators</a:t>
            </a:r>
          </a:p>
          <a:p>
            <a:endParaRPr lang="en-US" dirty="0"/>
          </a:p>
        </p:txBody>
      </p:sp>
      <p:pic>
        <p:nvPicPr>
          <p:cNvPr id="4" name="Picture 3"/>
          <p:cNvPicPr>
            <a:picLocks noChangeAspect="1"/>
          </p:cNvPicPr>
          <p:nvPr/>
        </p:nvPicPr>
        <p:blipFill>
          <a:blip r:embed="rId2"/>
          <a:stretch>
            <a:fillRect/>
          </a:stretch>
        </p:blipFill>
        <p:spPr>
          <a:xfrm>
            <a:off x="5150848" y="1179467"/>
            <a:ext cx="6305550" cy="4838700"/>
          </a:xfrm>
          <a:prstGeom prst="rect">
            <a:avLst/>
          </a:prstGeom>
        </p:spPr>
      </p:pic>
    </p:spTree>
    <p:extLst>
      <p:ext uri="{BB962C8B-B14F-4D97-AF65-F5344CB8AC3E}">
        <p14:creationId xmlns:p14="http://schemas.microsoft.com/office/powerpoint/2010/main" val="2469828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Assignment Operators</a:t>
            </a:r>
          </a:p>
          <a:p>
            <a:endParaRPr lang="en-US" dirty="0"/>
          </a:p>
        </p:txBody>
      </p:sp>
      <p:pic>
        <p:nvPicPr>
          <p:cNvPr id="4" name="Picture 3"/>
          <p:cNvPicPr>
            <a:picLocks noChangeAspect="1"/>
          </p:cNvPicPr>
          <p:nvPr/>
        </p:nvPicPr>
        <p:blipFill>
          <a:blip r:embed="rId2"/>
          <a:stretch>
            <a:fillRect/>
          </a:stretch>
        </p:blipFill>
        <p:spPr>
          <a:xfrm>
            <a:off x="6322423" y="6127"/>
            <a:ext cx="5509668" cy="6851873"/>
          </a:xfrm>
          <a:prstGeom prst="rect">
            <a:avLst/>
          </a:prstGeom>
        </p:spPr>
      </p:pic>
    </p:spTree>
    <p:extLst>
      <p:ext uri="{BB962C8B-B14F-4D97-AF65-F5344CB8AC3E}">
        <p14:creationId xmlns:p14="http://schemas.microsoft.com/office/powerpoint/2010/main" val="4081840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92777" y="2061890"/>
            <a:ext cx="7140756" cy="3320919"/>
          </a:xfrm>
          <a:prstGeom prst="rect">
            <a:avLst/>
          </a:prstGeom>
        </p:spPr>
      </p:pic>
    </p:spTree>
    <p:extLst>
      <p:ext uri="{BB962C8B-B14F-4D97-AF65-F5344CB8AC3E}">
        <p14:creationId xmlns:p14="http://schemas.microsoft.com/office/powerpoint/2010/main" val="254295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293223"/>
            <a:ext cx="11209972" cy="5427458"/>
          </a:xfrm>
          <a:prstGeom prst="rect">
            <a:avLst/>
          </a:prstGeom>
        </p:spPr>
      </p:pic>
    </p:spTree>
    <p:extLst>
      <p:ext uri="{BB962C8B-B14F-4D97-AF65-F5344CB8AC3E}">
        <p14:creationId xmlns:p14="http://schemas.microsoft.com/office/powerpoint/2010/main" val="231262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17920" y="131987"/>
            <a:ext cx="5775960" cy="6454007"/>
          </a:xfrm>
          <a:prstGeom prst="rect">
            <a:avLst/>
          </a:prstGeom>
        </p:spPr>
      </p:pic>
    </p:spTree>
    <p:extLst>
      <p:ext uri="{BB962C8B-B14F-4D97-AF65-F5344CB8AC3E}">
        <p14:creationId xmlns:p14="http://schemas.microsoft.com/office/powerpoint/2010/main" val="2366336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in C#</a:t>
            </a:r>
            <a:endParaRPr lang="en-US" dirty="0"/>
          </a:p>
        </p:txBody>
      </p:sp>
      <p:sp>
        <p:nvSpPr>
          <p:cNvPr id="3" name="Content Placeholder 2"/>
          <p:cNvSpPr>
            <a:spLocks noGrp="1"/>
          </p:cNvSpPr>
          <p:nvPr>
            <p:ph idx="1"/>
          </p:nvPr>
        </p:nvSpPr>
        <p:spPr/>
        <p:txBody>
          <a:bodyPr/>
          <a:lstStyle/>
          <a:p>
            <a:r>
              <a:rPr lang="en-US" dirty="0"/>
              <a:t>do</a:t>
            </a:r>
          </a:p>
          <a:p>
            <a:endParaRPr lang="en-US" dirty="0"/>
          </a:p>
        </p:txBody>
      </p:sp>
      <p:pic>
        <p:nvPicPr>
          <p:cNvPr id="4" name="Picture 3"/>
          <p:cNvPicPr>
            <a:picLocks noChangeAspect="1"/>
          </p:cNvPicPr>
          <p:nvPr/>
        </p:nvPicPr>
        <p:blipFill rotWithShape="1">
          <a:blip r:embed="rId2"/>
          <a:srcRect r="69248"/>
          <a:stretch/>
        </p:blipFill>
        <p:spPr>
          <a:xfrm>
            <a:off x="3112226" y="1973036"/>
            <a:ext cx="5967548" cy="4056515"/>
          </a:xfrm>
          <a:prstGeom prst="rect">
            <a:avLst/>
          </a:prstGeom>
        </p:spPr>
      </p:pic>
    </p:spTree>
    <p:extLst>
      <p:ext uri="{BB962C8B-B14F-4D97-AF65-F5344CB8AC3E}">
        <p14:creationId xmlns:p14="http://schemas.microsoft.com/office/powerpoint/2010/main" val="1923595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in C#</a:t>
            </a:r>
          </a:p>
        </p:txBody>
      </p:sp>
      <p:sp>
        <p:nvSpPr>
          <p:cNvPr id="3" name="Content Placeholder 2"/>
          <p:cNvSpPr>
            <a:spLocks noGrp="1"/>
          </p:cNvSpPr>
          <p:nvPr>
            <p:ph idx="1"/>
          </p:nvPr>
        </p:nvSpPr>
        <p:spPr/>
        <p:txBody>
          <a:bodyPr/>
          <a:lstStyle/>
          <a:p>
            <a:r>
              <a:rPr lang="en-US" dirty="0" smtClean="0"/>
              <a:t>For</a:t>
            </a:r>
            <a:endParaRPr lang="en-US" dirty="0"/>
          </a:p>
        </p:txBody>
      </p:sp>
      <p:pic>
        <p:nvPicPr>
          <p:cNvPr id="4" name="Picture 3"/>
          <p:cNvPicPr>
            <a:picLocks noChangeAspect="1"/>
          </p:cNvPicPr>
          <p:nvPr/>
        </p:nvPicPr>
        <p:blipFill>
          <a:blip r:embed="rId2"/>
          <a:stretch>
            <a:fillRect/>
          </a:stretch>
        </p:blipFill>
        <p:spPr>
          <a:xfrm>
            <a:off x="4557575" y="1825625"/>
            <a:ext cx="6101715" cy="1315340"/>
          </a:xfrm>
          <a:prstGeom prst="rect">
            <a:avLst/>
          </a:prstGeom>
        </p:spPr>
      </p:pic>
      <p:pic>
        <p:nvPicPr>
          <p:cNvPr id="5" name="Picture 4"/>
          <p:cNvPicPr>
            <a:picLocks noChangeAspect="1"/>
          </p:cNvPicPr>
          <p:nvPr/>
        </p:nvPicPr>
        <p:blipFill>
          <a:blip r:embed="rId3"/>
          <a:stretch>
            <a:fillRect/>
          </a:stretch>
        </p:blipFill>
        <p:spPr>
          <a:xfrm>
            <a:off x="4557575" y="3793398"/>
            <a:ext cx="6193156" cy="2682075"/>
          </a:xfrm>
          <a:prstGeom prst="rect">
            <a:avLst/>
          </a:prstGeom>
        </p:spPr>
      </p:pic>
    </p:spTree>
    <p:extLst>
      <p:ext uri="{BB962C8B-B14F-4D97-AF65-F5344CB8AC3E}">
        <p14:creationId xmlns:p14="http://schemas.microsoft.com/office/powerpoint/2010/main" val="25843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a:t>
            </a:r>
            <a:endParaRPr lang="en-US" dirty="0"/>
          </a:p>
        </p:txBody>
      </p:sp>
      <p:sp>
        <p:nvSpPr>
          <p:cNvPr id="3" name="Content Placeholder 2"/>
          <p:cNvSpPr>
            <a:spLocks noGrp="1"/>
          </p:cNvSpPr>
          <p:nvPr>
            <p:ph idx="1"/>
          </p:nvPr>
        </p:nvSpPr>
        <p:spPr/>
        <p:txBody>
          <a:bodyPr/>
          <a:lstStyle/>
          <a:p>
            <a:r>
              <a:rPr lang="en-US" dirty="0" smtClean="0"/>
              <a:t>You must remember that .NET framework has a common type system.</a:t>
            </a:r>
          </a:p>
          <a:p>
            <a:r>
              <a:rPr lang="en-US" dirty="0" smtClean="0"/>
              <a:t>This means that the data types available in one .NET framework compliant language are also available in another .NET framework compliant language.</a:t>
            </a:r>
          </a:p>
          <a:p>
            <a:r>
              <a:rPr lang="en-US" dirty="0"/>
              <a:t>There are two kinds of types in C#: </a:t>
            </a:r>
            <a:r>
              <a:rPr lang="en-US" i="1" dirty="0"/>
              <a:t>value types</a:t>
            </a:r>
            <a:r>
              <a:rPr lang="en-US" dirty="0"/>
              <a:t> and </a:t>
            </a:r>
            <a:r>
              <a:rPr lang="en-US" i="1" dirty="0"/>
              <a:t>reference types</a:t>
            </a:r>
            <a:r>
              <a:rPr lang="en-US" dirty="0"/>
              <a:t>. </a:t>
            </a:r>
            <a:endParaRPr lang="en-US" dirty="0" smtClean="0"/>
          </a:p>
          <a:p>
            <a:r>
              <a:rPr lang="en-US" dirty="0" smtClean="0"/>
              <a:t>Variables </a:t>
            </a:r>
            <a:r>
              <a:rPr lang="en-US" dirty="0"/>
              <a:t>of value types directly contain their data whereas variables of reference types store references to their data, </a:t>
            </a:r>
            <a:r>
              <a:rPr lang="en-US" dirty="0" smtClean="0"/>
              <a:t>reference types are also </a:t>
            </a:r>
            <a:r>
              <a:rPr lang="en-US" dirty="0"/>
              <a:t>known as objects.</a:t>
            </a:r>
          </a:p>
        </p:txBody>
      </p:sp>
    </p:spTree>
    <p:extLst>
      <p:ext uri="{BB962C8B-B14F-4D97-AF65-F5344CB8AC3E}">
        <p14:creationId xmlns:p14="http://schemas.microsoft.com/office/powerpoint/2010/main" val="162019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in C#</a:t>
            </a:r>
          </a:p>
        </p:txBody>
      </p:sp>
      <p:sp>
        <p:nvSpPr>
          <p:cNvPr id="3" name="Content Placeholder 2"/>
          <p:cNvSpPr>
            <a:spLocks noGrp="1"/>
          </p:cNvSpPr>
          <p:nvPr>
            <p:ph idx="1"/>
          </p:nvPr>
        </p:nvSpPr>
        <p:spPr/>
        <p:txBody>
          <a:bodyPr/>
          <a:lstStyle/>
          <a:p>
            <a:r>
              <a:rPr lang="en-US" dirty="0" err="1" smtClean="0"/>
              <a:t>Foreach</a:t>
            </a:r>
            <a:r>
              <a:rPr lang="en-US" dirty="0" smtClean="0"/>
              <a:t>, In</a:t>
            </a:r>
            <a:endParaRPr lang="en-US" dirty="0"/>
          </a:p>
        </p:txBody>
      </p:sp>
      <p:pic>
        <p:nvPicPr>
          <p:cNvPr id="4" name="Picture 3"/>
          <p:cNvPicPr>
            <a:picLocks noChangeAspect="1"/>
          </p:cNvPicPr>
          <p:nvPr/>
        </p:nvPicPr>
        <p:blipFill>
          <a:blip r:embed="rId2"/>
          <a:stretch>
            <a:fillRect/>
          </a:stretch>
        </p:blipFill>
        <p:spPr>
          <a:xfrm>
            <a:off x="1031967" y="2543174"/>
            <a:ext cx="7411946" cy="2796393"/>
          </a:xfrm>
          <a:prstGeom prst="rect">
            <a:avLst/>
          </a:prstGeom>
        </p:spPr>
      </p:pic>
    </p:spTree>
    <p:extLst>
      <p:ext uri="{BB962C8B-B14F-4D97-AF65-F5344CB8AC3E}">
        <p14:creationId xmlns:p14="http://schemas.microsoft.com/office/powerpoint/2010/main" val="3285438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in C#</a:t>
            </a:r>
          </a:p>
        </p:txBody>
      </p:sp>
      <p:sp>
        <p:nvSpPr>
          <p:cNvPr id="3" name="Content Placeholder 2"/>
          <p:cNvSpPr>
            <a:spLocks noGrp="1"/>
          </p:cNvSpPr>
          <p:nvPr>
            <p:ph idx="1"/>
          </p:nvPr>
        </p:nvSpPr>
        <p:spPr/>
        <p:txBody>
          <a:bodyPr/>
          <a:lstStyle/>
          <a:p>
            <a:r>
              <a:rPr lang="en-US" smtClean="0"/>
              <a:t>While</a:t>
            </a:r>
            <a:endParaRPr lang="en-US" dirty="0"/>
          </a:p>
        </p:txBody>
      </p:sp>
      <p:pic>
        <p:nvPicPr>
          <p:cNvPr id="4" name="Picture 3"/>
          <p:cNvPicPr>
            <a:picLocks noChangeAspect="1"/>
          </p:cNvPicPr>
          <p:nvPr/>
        </p:nvPicPr>
        <p:blipFill>
          <a:blip r:embed="rId2"/>
          <a:stretch>
            <a:fillRect/>
          </a:stretch>
        </p:blipFill>
        <p:spPr>
          <a:xfrm>
            <a:off x="3076915" y="1979464"/>
            <a:ext cx="6038169" cy="4043660"/>
          </a:xfrm>
          <a:prstGeom prst="rect">
            <a:avLst/>
          </a:prstGeom>
        </p:spPr>
      </p:pic>
    </p:spTree>
    <p:extLst>
      <p:ext uri="{BB962C8B-B14F-4D97-AF65-F5344CB8AC3E}">
        <p14:creationId xmlns:p14="http://schemas.microsoft.com/office/powerpoint/2010/main" val="2944307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Statements in C#</a:t>
            </a:r>
            <a:endParaRPr lang="en-US" dirty="0"/>
          </a:p>
        </p:txBody>
      </p:sp>
      <p:sp>
        <p:nvSpPr>
          <p:cNvPr id="3" name="Content Placeholder 2"/>
          <p:cNvSpPr>
            <a:spLocks noGrp="1"/>
          </p:cNvSpPr>
          <p:nvPr>
            <p:ph idx="1"/>
          </p:nvPr>
        </p:nvSpPr>
        <p:spPr/>
        <p:txBody>
          <a:bodyPr/>
          <a:lstStyle/>
          <a:p>
            <a:r>
              <a:rPr lang="en-US" dirty="0"/>
              <a:t>break</a:t>
            </a:r>
          </a:p>
          <a:p>
            <a:endParaRPr lang="en-US" dirty="0"/>
          </a:p>
        </p:txBody>
      </p:sp>
      <p:pic>
        <p:nvPicPr>
          <p:cNvPr id="4" name="Picture 3"/>
          <p:cNvPicPr>
            <a:picLocks noChangeAspect="1"/>
          </p:cNvPicPr>
          <p:nvPr/>
        </p:nvPicPr>
        <p:blipFill>
          <a:blip r:embed="rId2"/>
          <a:stretch>
            <a:fillRect/>
          </a:stretch>
        </p:blipFill>
        <p:spPr>
          <a:xfrm>
            <a:off x="6387738" y="365125"/>
            <a:ext cx="5364888" cy="6111083"/>
          </a:xfrm>
          <a:prstGeom prst="rect">
            <a:avLst/>
          </a:prstGeom>
        </p:spPr>
      </p:pic>
    </p:spTree>
    <p:extLst>
      <p:ext uri="{BB962C8B-B14F-4D97-AF65-F5344CB8AC3E}">
        <p14:creationId xmlns:p14="http://schemas.microsoft.com/office/powerpoint/2010/main" val="2500871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 Statements in C#</a:t>
            </a:r>
          </a:p>
        </p:txBody>
      </p:sp>
      <p:sp>
        <p:nvSpPr>
          <p:cNvPr id="3" name="Content Placeholder 2"/>
          <p:cNvSpPr>
            <a:spLocks noGrp="1"/>
          </p:cNvSpPr>
          <p:nvPr>
            <p:ph idx="1"/>
          </p:nvPr>
        </p:nvSpPr>
        <p:spPr/>
        <p:txBody>
          <a:bodyPr/>
          <a:lstStyle/>
          <a:p>
            <a:r>
              <a:rPr lang="en-US" dirty="0" smtClean="0"/>
              <a:t>Continue</a:t>
            </a:r>
            <a:endParaRPr lang="en-US" dirty="0"/>
          </a:p>
        </p:txBody>
      </p:sp>
      <p:pic>
        <p:nvPicPr>
          <p:cNvPr id="4" name="Picture 3"/>
          <p:cNvPicPr>
            <a:picLocks noChangeAspect="1"/>
          </p:cNvPicPr>
          <p:nvPr/>
        </p:nvPicPr>
        <p:blipFill>
          <a:blip r:embed="rId2"/>
          <a:stretch>
            <a:fillRect/>
          </a:stretch>
        </p:blipFill>
        <p:spPr>
          <a:xfrm>
            <a:off x="3004457" y="1321662"/>
            <a:ext cx="8637542" cy="5470443"/>
          </a:xfrm>
          <a:prstGeom prst="rect">
            <a:avLst/>
          </a:prstGeom>
        </p:spPr>
      </p:pic>
    </p:spTree>
    <p:extLst>
      <p:ext uri="{BB962C8B-B14F-4D97-AF65-F5344CB8AC3E}">
        <p14:creationId xmlns:p14="http://schemas.microsoft.com/office/powerpoint/2010/main" val="68350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 Statements in C#</a:t>
            </a:r>
          </a:p>
        </p:txBody>
      </p:sp>
      <p:sp>
        <p:nvSpPr>
          <p:cNvPr id="3" name="Content Placeholder 2"/>
          <p:cNvSpPr>
            <a:spLocks noGrp="1"/>
          </p:cNvSpPr>
          <p:nvPr>
            <p:ph idx="1"/>
          </p:nvPr>
        </p:nvSpPr>
        <p:spPr>
          <a:xfrm>
            <a:off x="929640" y="1903141"/>
            <a:ext cx="10515600" cy="4351338"/>
          </a:xfrm>
        </p:spPr>
        <p:txBody>
          <a:bodyPr/>
          <a:lstStyle/>
          <a:p>
            <a:r>
              <a:rPr lang="en-US" dirty="0" err="1" smtClean="0"/>
              <a:t>Goto</a:t>
            </a:r>
            <a:endParaRPr lang="en-US" dirty="0"/>
          </a:p>
        </p:txBody>
      </p:sp>
      <p:pic>
        <p:nvPicPr>
          <p:cNvPr id="4" name="Picture 3"/>
          <p:cNvPicPr>
            <a:picLocks noChangeAspect="1"/>
          </p:cNvPicPr>
          <p:nvPr/>
        </p:nvPicPr>
        <p:blipFill>
          <a:blip r:embed="rId2"/>
          <a:stretch>
            <a:fillRect/>
          </a:stretch>
        </p:blipFill>
        <p:spPr>
          <a:xfrm>
            <a:off x="6578921" y="152672"/>
            <a:ext cx="4415513" cy="6705328"/>
          </a:xfrm>
          <a:prstGeom prst="rect">
            <a:avLst/>
          </a:prstGeom>
        </p:spPr>
      </p:pic>
    </p:spTree>
    <p:extLst>
      <p:ext uri="{BB962C8B-B14F-4D97-AF65-F5344CB8AC3E}">
        <p14:creationId xmlns:p14="http://schemas.microsoft.com/office/powerpoint/2010/main" val="4117529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 Statements in C#</a:t>
            </a:r>
          </a:p>
        </p:txBody>
      </p:sp>
      <p:sp>
        <p:nvSpPr>
          <p:cNvPr id="3" name="Content Placeholder 2"/>
          <p:cNvSpPr>
            <a:spLocks noGrp="1"/>
          </p:cNvSpPr>
          <p:nvPr>
            <p:ph idx="1"/>
          </p:nvPr>
        </p:nvSpPr>
        <p:spPr/>
        <p:txBody>
          <a:bodyPr/>
          <a:lstStyle/>
          <a:p>
            <a:r>
              <a:rPr lang="en-US" dirty="0" smtClean="0"/>
              <a:t>Return</a:t>
            </a:r>
            <a:endParaRPr lang="en-US" dirty="0"/>
          </a:p>
        </p:txBody>
      </p:sp>
      <p:pic>
        <p:nvPicPr>
          <p:cNvPr id="4" name="Picture 3"/>
          <p:cNvPicPr>
            <a:picLocks noChangeAspect="1"/>
          </p:cNvPicPr>
          <p:nvPr/>
        </p:nvPicPr>
        <p:blipFill>
          <a:blip r:embed="rId2"/>
          <a:stretch>
            <a:fillRect/>
          </a:stretch>
        </p:blipFill>
        <p:spPr>
          <a:xfrm>
            <a:off x="5760722" y="1510908"/>
            <a:ext cx="5994898" cy="4980772"/>
          </a:xfrm>
          <a:prstGeom prst="rect">
            <a:avLst/>
          </a:prstGeom>
        </p:spPr>
      </p:pic>
    </p:spTree>
    <p:extLst>
      <p:ext uri="{BB962C8B-B14F-4D97-AF65-F5344CB8AC3E}">
        <p14:creationId xmlns:p14="http://schemas.microsoft.com/office/powerpoint/2010/main" val="40715683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in C#</a:t>
            </a:r>
            <a:endParaRPr lang="en-US" dirty="0"/>
          </a:p>
        </p:txBody>
      </p:sp>
      <p:sp>
        <p:nvSpPr>
          <p:cNvPr id="3" name="Content Placeholder 2"/>
          <p:cNvSpPr>
            <a:spLocks noGrp="1"/>
          </p:cNvSpPr>
          <p:nvPr>
            <p:ph idx="1"/>
          </p:nvPr>
        </p:nvSpPr>
        <p:spPr/>
        <p:txBody>
          <a:bodyPr/>
          <a:lstStyle/>
          <a:p>
            <a:r>
              <a:rPr lang="en-US" dirty="0" smtClean="0"/>
              <a:t>There are two types of exceptions in c#: </a:t>
            </a:r>
            <a:r>
              <a:rPr lang="en-US" dirty="0" err="1" smtClean="0"/>
              <a:t>i</a:t>
            </a:r>
            <a:r>
              <a:rPr lang="en-US" dirty="0" smtClean="0"/>
              <a:t>) User defined  exceptions     ii) Built-in exceptions.</a:t>
            </a:r>
          </a:p>
          <a:p>
            <a:r>
              <a:rPr lang="en-US" dirty="0" smtClean="0"/>
              <a:t>In user defined exception the user has to raise the exception and handle it. </a:t>
            </a:r>
          </a:p>
          <a:p>
            <a:r>
              <a:rPr lang="en-US" dirty="0" smtClean="0"/>
              <a:t>Failing to handle it results in program halting and possibly termination of program.</a:t>
            </a:r>
            <a:endParaRPr lang="en-US" dirty="0"/>
          </a:p>
        </p:txBody>
      </p:sp>
    </p:spTree>
    <p:extLst>
      <p:ext uri="{BB962C8B-B14F-4D97-AF65-F5344CB8AC3E}">
        <p14:creationId xmlns:p14="http://schemas.microsoft.com/office/powerpoint/2010/main" val="741782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C#</a:t>
            </a:r>
          </a:p>
        </p:txBody>
      </p:sp>
      <p:sp>
        <p:nvSpPr>
          <p:cNvPr id="3" name="Content Placeholder 2"/>
          <p:cNvSpPr>
            <a:spLocks noGrp="1"/>
          </p:cNvSpPr>
          <p:nvPr>
            <p:ph idx="1"/>
          </p:nvPr>
        </p:nvSpPr>
        <p:spPr/>
        <p:txBody>
          <a:bodyPr>
            <a:normAutofit fontScale="92500" lnSpcReduction="20000"/>
          </a:bodyPr>
          <a:lstStyle/>
          <a:p>
            <a:r>
              <a:rPr lang="en-US" dirty="0"/>
              <a:t>Exceptions provide a way to transfer control from one part of a program to another. C# exception handling is built upon four keywords: try, catch, finally, and throw.</a:t>
            </a:r>
          </a:p>
          <a:p>
            <a:r>
              <a:rPr lang="en-US" dirty="0"/>
              <a:t>try − A try block identifies a block of code for which particular exceptions is activated. It is followed by one or more catch blocks.</a:t>
            </a:r>
          </a:p>
          <a:p>
            <a:r>
              <a:rPr lang="en-US" dirty="0"/>
              <a:t>catch − A program catches an exception with an exception handler at the place in a program where you want to handle the problem. The catch keyword indicates the catching of an exception.</a:t>
            </a:r>
          </a:p>
          <a:p>
            <a:r>
              <a:rPr lang="en-US" dirty="0"/>
              <a:t>finally − The finally block is used to execute a given set of statements, whether an exception is thrown or not thrown. For example, if you open a file, it must be closed whether an exception is raised or not.</a:t>
            </a:r>
          </a:p>
          <a:p>
            <a:r>
              <a:rPr lang="en-US" dirty="0"/>
              <a:t>throw − A program throws an exception when a problem shows up. This is done using a throw keyword.</a:t>
            </a:r>
          </a:p>
          <a:p>
            <a:endParaRPr lang="en-US" dirty="0"/>
          </a:p>
        </p:txBody>
      </p:sp>
    </p:spTree>
    <p:extLst>
      <p:ext uri="{BB962C8B-B14F-4D97-AF65-F5344CB8AC3E}">
        <p14:creationId xmlns:p14="http://schemas.microsoft.com/office/powerpoint/2010/main" val="986108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C#</a:t>
            </a:r>
          </a:p>
        </p:txBody>
      </p:sp>
      <p:sp>
        <p:nvSpPr>
          <p:cNvPr id="3" name="Content Placeholder 2"/>
          <p:cNvSpPr>
            <a:spLocks noGrp="1"/>
          </p:cNvSpPr>
          <p:nvPr>
            <p:ph idx="1"/>
          </p:nvPr>
        </p:nvSpPr>
        <p:spPr/>
        <p:txBody>
          <a:bodyPr/>
          <a:lstStyle/>
          <a:p>
            <a:r>
              <a:rPr lang="en-US" dirty="0" smtClean="0"/>
              <a:t>Syntax</a:t>
            </a:r>
            <a:endParaRPr lang="en-US" dirty="0"/>
          </a:p>
        </p:txBody>
      </p:sp>
      <p:pic>
        <p:nvPicPr>
          <p:cNvPr id="4" name="Picture 3"/>
          <p:cNvPicPr>
            <a:picLocks noChangeAspect="1"/>
          </p:cNvPicPr>
          <p:nvPr/>
        </p:nvPicPr>
        <p:blipFill>
          <a:blip r:embed="rId2"/>
          <a:stretch>
            <a:fillRect/>
          </a:stretch>
        </p:blipFill>
        <p:spPr>
          <a:xfrm>
            <a:off x="838200" y="2252662"/>
            <a:ext cx="10515600" cy="3923495"/>
          </a:xfrm>
          <a:prstGeom prst="rect">
            <a:avLst/>
          </a:prstGeom>
        </p:spPr>
      </p:pic>
    </p:spTree>
    <p:extLst>
      <p:ext uri="{BB962C8B-B14F-4D97-AF65-F5344CB8AC3E}">
        <p14:creationId xmlns:p14="http://schemas.microsoft.com/office/powerpoint/2010/main" val="33940888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a:t>
            </a:r>
            <a:r>
              <a:rPr lang="en-US" dirty="0" smtClean="0"/>
              <a:t>in</a:t>
            </a:r>
            <a:br>
              <a:rPr lang="en-US" dirty="0" smtClean="0"/>
            </a:br>
            <a:r>
              <a:rPr lang="en-US" dirty="0" smtClean="0"/>
              <a:t> </a:t>
            </a:r>
            <a:r>
              <a:rPr lang="en-US" dirty="0"/>
              <a:t>C#</a:t>
            </a:r>
          </a:p>
        </p:txBody>
      </p:sp>
      <p:sp>
        <p:nvSpPr>
          <p:cNvPr id="3" name="Content Placeholder 2"/>
          <p:cNvSpPr>
            <a:spLocks noGrp="1"/>
          </p:cNvSpPr>
          <p:nvPr>
            <p:ph idx="1"/>
          </p:nvPr>
        </p:nvSpPr>
        <p:spPr>
          <a:xfrm>
            <a:off x="838200" y="1825625"/>
            <a:ext cx="4713514" cy="4351338"/>
          </a:xfrm>
        </p:spPr>
        <p:txBody>
          <a:bodyPr/>
          <a:lstStyle/>
          <a:p>
            <a:r>
              <a:rPr lang="en-US" dirty="0" smtClean="0"/>
              <a:t>Throwing and catching user defined exception</a:t>
            </a:r>
            <a:endParaRPr lang="en-US" dirty="0"/>
          </a:p>
        </p:txBody>
      </p:sp>
      <p:pic>
        <p:nvPicPr>
          <p:cNvPr id="8" name="Picture 7"/>
          <p:cNvPicPr>
            <a:picLocks noChangeAspect="1"/>
          </p:cNvPicPr>
          <p:nvPr/>
        </p:nvPicPr>
        <p:blipFill>
          <a:blip r:embed="rId2"/>
          <a:stretch>
            <a:fillRect/>
          </a:stretch>
        </p:blipFill>
        <p:spPr>
          <a:xfrm>
            <a:off x="5751740" y="365125"/>
            <a:ext cx="6305550" cy="6381750"/>
          </a:xfrm>
          <a:prstGeom prst="rect">
            <a:avLst/>
          </a:prstGeom>
        </p:spPr>
      </p:pic>
    </p:spTree>
    <p:extLst>
      <p:ext uri="{BB962C8B-B14F-4D97-AF65-F5344CB8AC3E}">
        <p14:creationId xmlns:p14="http://schemas.microsoft.com/office/powerpoint/2010/main" val="2560035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pPr algn="just"/>
            <a:r>
              <a:rPr lang="en-US" dirty="0"/>
              <a:t>With reference types, it's possible for two variables to reference the same object and thus possible for operations on one variable to affect the object referenced by the other variable. </a:t>
            </a:r>
            <a:endParaRPr lang="en-US" dirty="0" smtClean="0"/>
          </a:p>
          <a:p>
            <a:pPr algn="just"/>
            <a:r>
              <a:rPr lang="en-US" dirty="0" smtClean="0"/>
              <a:t>With </a:t>
            </a:r>
            <a:r>
              <a:rPr lang="en-US" dirty="0"/>
              <a:t>value types, the variables each have their own copy of the data, and it isn't possible for operations on one to affect the </a:t>
            </a:r>
            <a:r>
              <a:rPr lang="en-US" dirty="0" smtClean="0"/>
              <a:t>other.</a:t>
            </a:r>
          </a:p>
          <a:p>
            <a:pPr algn="just"/>
            <a:r>
              <a:rPr lang="en-US" dirty="0"/>
              <a:t>C#'s value types are further divided into </a:t>
            </a:r>
            <a:r>
              <a:rPr lang="en-US" i="1" dirty="0"/>
              <a:t>simple types</a:t>
            </a:r>
            <a:r>
              <a:rPr lang="en-US" dirty="0"/>
              <a:t>, </a:t>
            </a:r>
            <a:r>
              <a:rPr lang="en-US" i="1" dirty="0" err="1"/>
              <a:t>enum</a:t>
            </a:r>
            <a:r>
              <a:rPr lang="en-US" i="1" dirty="0"/>
              <a:t> types</a:t>
            </a:r>
            <a:r>
              <a:rPr lang="en-US" dirty="0"/>
              <a:t>, </a:t>
            </a:r>
            <a:r>
              <a:rPr lang="en-US" i="1" dirty="0" err="1"/>
              <a:t>struct</a:t>
            </a:r>
            <a:r>
              <a:rPr lang="en-US" i="1" dirty="0"/>
              <a:t> types</a:t>
            </a:r>
            <a:r>
              <a:rPr lang="en-US" dirty="0"/>
              <a:t>, and </a:t>
            </a:r>
            <a:r>
              <a:rPr lang="en-US" i="1" dirty="0" err="1"/>
              <a:t>nullable</a:t>
            </a:r>
            <a:r>
              <a:rPr lang="en-US" i="1" dirty="0"/>
              <a:t> value types</a:t>
            </a:r>
            <a:r>
              <a:rPr lang="en-US" dirty="0"/>
              <a:t>. C#'s reference types are further divided into </a:t>
            </a:r>
            <a:r>
              <a:rPr lang="en-US" i="1" dirty="0"/>
              <a:t>class types</a:t>
            </a:r>
            <a:r>
              <a:rPr lang="en-US" dirty="0"/>
              <a:t>, </a:t>
            </a:r>
            <a:r>
              <a:rPr lang="en-US" i="1" dirty="0"/>
              <a:t>interface types</a:t>
            </a:r>
            <a:r>
              <a:rPr lang="en-US" dirty="0"/>
              <a:t>, </a:t>
            </a:r>
            <a:r>
              <a:rPr lang="en-US" i="1" dirty="0"/>
              <a:t>array types</a:t>
            </a:r>
            <a:r>
              <a:rPr lang="en-US" dirty="0"/>
              <a:t>, and </a:t>
            </a:r>
            <a:r>
              <a:rPr lang="en-US" i="1" dirty="0"/>
              <a:t>delegate types</a:t>
            </a:r>
            <a:r>
              <a:rPr lang="en-US" dirty="0"/>
              <a:t>.</a:t>
            </a:r>
          </a:p>
        </p:txBody>
      </p:sp>
    </p:spTree>
    <p:extLst>
      <p:ext uri="{BB962C8B-B14F-4D97-AF65-F5344CB8AC3E}">
        <p14:creationId xmlns:p14="http://schemas.microsoft.com/office/powerpoint/2010/main" val="1140517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C#</a:t>
            </a:r>
          </a:p>
        </p:txBody>
      </p:sp>
      <p:sp>
        <p:nvSpPr>
          <p:cNvPr id="3" name="Content Placeholder 2"/>
          <p:cNvSpPr>
            <a:spLocks noGrp="1"/>
          </p:cNvSpPr>
          <p:nvPr>
            <p:ph idx="1"/>
          </p:nvPr>
        </p:nvSpPr>
        <p:spPr/>
        <p:txBody>
          <a:bodyPr/>
          <a:lstStyle/>
          <a:p>
            <a:r>
              <a:rPr lang="en-US" dirty="0" smtClean="0"/>
              <a:t>Catching </a:t>
            </a:r>
            <a:r>
              <a:rPr lang="en-US" dirty="0"/>
              <a:t>user defined exceptions:</a:t>
            </a:r>
          </a:p>
          <a:p>
            <a:endParaRPr lang="en-US" dirty="0"/>
          </a:p>
        </p:txBody>
      </p:sp>
      <p:pic>
        <p:nvPicPr>
          <p:cNvPr id="6" name="Picture 5"/>
          <p:cNvPicPr>
            <a:picLocks noChangeAspect="1"/>
          </p:cNvPicPr>
          <p:nvPr/>
        </p:nvPicPr>
        <p:blipFill>
          <a:blip r:embed="rId2"/>
          <a:stretch>
            <a:fillRect/>
          </a:stretch>
        </p:blipFill>
        <p:spPr>
          <a:xfrm>
            <a:off x="2780307" y="2823209"/>
            <a:ext cx="7038743" cy="2924447"/>
          </a:xfrm>
          <a:prstGeom prst="rect">
            <a:avLst/>
          </a:prstGeom>
        </p:spPr>
      </p:pic>
    </p:spTree>
    <p:extLst>
      <p:ext uri="{BB962C8B-B14F-4D97-AF65-F5344CB8AC3E}">
        <p14:creationId xmlns:p14="http://schemas.microsoft.com/office/powerpoint/2010/main" val="2362535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in C#</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 array is a data structure that contains a number of variables that are accessed through computed indices. </a:t>
            </a:r>
            <a:endParaRPr lang="en-US" dirty="0" smtClean="0"/>
          </a:p>
          <a:p>
            <a:r>
              <a:rPr lang="en-US" dirty="0" smtClean="0"/>
              <a:t>The </a:t>
            </a:r>
            <a:r>
              <a:rPr lang="en-US" dirty="0"/>
              <a:t>variables contained in an array, also called the elements of the array, are all of the same type, and this type is called the element type of the array.</a:t>
            </a:r>
          </a:p>
          <a:p>
            <a:r>
              <a:rPr lang="en-US" dirty="0" smtClean="0"/>
              <a:t>Array </a:t>
            </a:r>
            <a:r>
              <a:rPr lang="en-US" dirty="0"/>
              <a:t>types are reference types, and the declaration of an array variable simply sets aside space for a reference to an array instance. </a:t>
            </a:r>
            <a:endParaRPr lang="en-US" dirty="0" smtClean="0"/>
          </a:p>
          <a:p>
            <a:r>
              <a:rPr lang="en-US" dirty="0" smtClean="0"/>
              <a:t>Actual </a:t>
            </a:r>
            <a:r>
              <a:rPr lang="en-US" dirty="0"/>
              <a:t>array instances are created dynamically at runtime using the new operator. </a:t>
            </a:r>
            <a:endParaRPr lang="en-US" dirty="0" smtClean="0"/>
          </a:p>
          <a:p>
            <a:r>
              <a:rPr lang="en-US" dirty="0" smtClean="0"/>
              <a:t>The </a:t>
            </a:r>
            <a:r>
              <a:rPr lang="en-US" dirty="0"/>
              <a:t>new operation specifies the length of the new array instance, which is then fixed for the lifetime of the instance. </a:t>
            </a:r>
            <a:endParaRPr lang="en-US" dirty="0" smtClean="0"/>
          </a:p>
          <a:p>
            <a:r>
              <a:rPr lang="en-US" dirty="0" smtClean="0"/>
              <a:t>The </a:t>
            </a:r>
            <a:r>
              <a:rPr lang="en-US" dirty="0"/>
              <a:t>indices of the elements of an array range from 0 to Length - 1. </a:t>
            </a:r>
            <a:endParaRPr lang="en-US" dirty="0" smtClean="0"/>
          </a:p>
          <a:p>
            <a:r>
              <a:rPr lang="en-US" dirty="0" smtClean="0"/>
              <a:t>The </a:t>
            </a:r>
            <a:r>
              <a:rPr lang="en-US" dirty="0"/>
              <a:t>new operator automatically initializes the elements of an array to their default value, which, for example, is zero for all numeric types and null for all reference types.</a:t>
            </a:r>
          </a:p>
        </p:txBody>
      </p:sp>
    </p:spTree>
    <p:extLst>
      <p:ext uri="{BB962C8B-B14F-4D97-AF65-F5344CB8AC3E}">
        <p14:creationId xmlns:p14="http://schemas.microsoft.com/office/powerpoint/2010/main" val="30371084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C#</a:t>
            </a:r>
          </a:p>
        </p:txBody>
      </p:sp>
      <p:sp>
        <p:nvSpPr>
          <p:cNvPr id="3" name="Content Placeholder 2"/>
          <p:cNvSpPr>
            <a:spLocks noGrp="1"/>
          </p:cNvSpPr>
          <p:nvPr>
            <p:ph idx="1"/>
          </p:nvPr>
        </p:nvSpPr>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2730137" y="1825625"/>
            <a:ext cx="8623663" cy="4116946"/>
          </a:xfrm>
          <a:prstGeom prst="rect">
            <a:avLst/>
          </a:prstGeom>
        </p:spPr>
      </p:pic>
    </p:spTree>
    <p:extLst>
      <p:ext uri="{BB962C8B-B14F-4D97-AF65-F5344CB8AC3E}">
        <p14:creationId xmlns:p14="http://schemas.microsoft.com/office/powerpoint/2010/main" val="4094505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C#</a:t>
            </a:r>
          </a:p>
        </p:txBody>
      </p:sp>
      <p:sp>
        <p:nvSpPr>
          <p:cNvPr id="3" name="Content Placeholder 2"/>
          <p:cNvSpPr>
            <a:spLocks noGrp="1"/>
          </p:cNvSpPr>
          <p:nvPr>
            <p:ph idx="1"/>
          </p:nvPr>
        </p:nvSpPr>
        <p:spPr/>
        <p:txBody>
          <a:bodyPr/>
          <a:lstStyle/>
          <a:p>
            <a:r>
              <a:rPr lang="en-US" dirty="0" smtClean="0"/>
              <a:t>The </a:t>
            </a:r>
            <a:r>
              <a:rPr lang="en-US" dirty="0"/>
              <a:t>number of dimensions of an array type, also known as the </a:t>
            </a:r>
            <a:r>
              <a:rPr lang="en-US" b="1" i="1" dirty="0"/>
              <a:t>rank</a:t>
            </a:r>
            <a:r>
              <a:rPr lang="en-US" dirty="0"/>
              <a:t> of the array type, is one plus the number of commas written between the square brackets of the array type. </a:t>
            </a:r>
            <a:endParaRPr lang="en-US" dirty="0" smtClean="0"/>
          </a:p>
          <a:p>
            <a:r>
              <a:rPr lang="en-US" dirty="0" smtClean="0"/>
              <a:t>The </a:t>
            </a:r>
            <a:r>
              <a:rPr lang="en-US" dirty="0"/>
              <a:t>following example allocates a single-dimensional, a two-dimensional, and a three-dimensional array, respectively.</a:t>
            </a:r>
          </a:p>
        </p:txBody>
      </p:sp>
      <p:pic>
        <p:nvPicPr>
          <p:cNvPr id="4" name="Picture 3"/>
          <p:cNvPicPr>
            <a:picLocks noChangeAspect="1"/>
          </p:cNvPicPr>
          <p:nvPr/>
        </p:nvPicPr>
        <p:blipFill>
          <a:blip r:embed="rId2"/>
          <a:stretch>
            <a:fillRect/>
          </a:stretch>
        </p:blipFill>
        <p:spPr>
          <a:xfrm>
            <a:off x="2774385" y="4001294"/>
            <a:ext cx="6643229" cy="2190340"/>
          </a:xfrm>
          <a:prstGeom prst="rect">
            <a:avLst/>
          </a:prstGeom>
        </p:spPr>
      </p:pic>
    </p:spTree>
    <p:extLst>
      <p:ext uri="{BB962C8B-B14F-4D97-AF65-F5344CB8AC3E}">
        <p14:creationId xmlns:p14="http://schemas.microsoft.com/office/powerpoint/2010/main" val="2498259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C#</a:t>
            </a:r>
          </a:p>
        </p:txBody>
      </p:sp>
      <p:sp>
        <p:nvSpPr>
          <p:cNvPr id="3" name="Content Placeholder 2"/>
          <p:cNvSpPr>
            <a:spLocks noGrp="1"/>
          </p:cNvSpPr>
          <p:nvPr>
            <p:ph idx="1"/>
          </p:nvPr>
        </p:nvSpPr>
        <p:spPr/>
        <p:txBody>
          <a:bodyPr/>
          <a:lstStyle/>
          <a:p>
            <a:r>
              <a:rPr lang="en-US" dirty="0"/>
              <a:t>An array with elements of an array type is sometimes called a jagged array because the lengths of the element arrays don't all have to be the same. The following example allocates an array of arrays of </a:t>
            </a:r>
            <a:r>
              <a:rPr lang="en-US" dirty="0" err="1"/>
              <a:t>int</a:t>
            </a:r>
            <a:r>
              <a:rPr lang="en-US" dirty="0"/>
              <a:t>:</a:t>
            </a:r>
          </a:p>
        </p:txBody>
      </p:sp>
      <p:pic>
        <p:nvPicPr>
          <p:cNvPr id="5" name="Picture 4"/>
          <p:cNvPicPr>
            <a:picLocks noChangeAspect="1"/>
          </p:cNvPicPr>
          <p:nvPr/>
        </p:nvPicPr>
        <p:blipFill>
          <a:blip r:embed="rId2"/>
          <a:stretch>
            <a:fillRect/>
          </a:stretch>
        </p:blipFill>
        <p:spPr>
          <a:xfrm>
            <a:off x="838200" y="3257821"/>
            <a:ext cx="6101443" cy="270628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904372656"/>
              </p:ext>
            </p:extLst>
          </p:nvPr>
        </p:nvGraphicFramePr>
        <p:xfrm>
          <a:off x="7061200" y="3257821"/>
          <a:ext cx="3643044" cy="1356945"/>
        </p:xfrm>
        <a:graphic>
          <a:graphicData uri="http://schemas.openxmlformats.org/drawingml/2006/table">
            <a:tbl>
              <a:tblPr firstRow="1" bandRow="1">
                <a:tableStyleId>{073A0DAA-6AF3-43AB-8588-CEC1D06C72B9}</a:tableStyleId>
              </a:tblPr>
              <a:tblGrid>
                <a:gridCol w="1214348">
                  <a:extLst>
                    <a:ext uri="{9D8B030D-6E8A-4147-A177-3AD203B41FA5}">
                      <a16:colId xmlns:a16="http://schemas.microsoft.com/office/drawing/2014/main" xmlns="" val="4209100638"/>
                    </a:ext>
                  </a:extLst>
                </a:gridCol>
                <a:gridCol w="1214348">
                  <a:extLst>
                    <a:ext uri="{9D8B030D-6E8A-4147-A177-3AD203B41FA5}">
                      <a16:colId xmlns:a16="http://schemas.microsoft.com/office/drawing/2014/main" xmlns="" val="2078687631"/>
                    </a:ext>
                  </a:extLst>
                </a:gridCol>
                <a:gridCol w="1214348">
                  <a:extLst>
                    <a:ext uri="{9D8B030D-6E8A-4147-A177-3AD203B41FA5}">
                      <a16:colId xmlns:a16="http://schemas.microsoft.com/office/drawing/2014/main" xmlns="" val="365013804"/>
                    </a:ext>
                  </a:extLst>
                </a:gridCol>
              </a:tblGrid>
              <a:tr h="452315">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xmlns="" val="3638263760"/>
                  </a:ext>
                </a:extLst>
              </a:tr>
              <a:tr h="45231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3360274367"/>
                  </a:ext>
                </a:extLst>
              </a:tr>
              <a:tr h="452315">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445558822"/>
                  </a:ext>
                </a:extLst>
              </a:tr>
            </a:tbl>
          </a:graphicData>
        </a:graphic>
      </p:graphicFrame>
    </p:spTree>
    <p:extLst>
      <p:ext uri="{BB962C8B-B14F-4D97-AF65-F5344CB8AC3E}">
        <p14:creationId xmlns:p14="http://schemas.microsoft.com/office/powerpoint/2010/main" val="3886610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C#</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1" y="1825625"/>
            <a:ext cx="4726576" cy="209646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084512968"/>
              </p:ext>
            </p:extLst>
          </p:nvPr>
        </p:nvGraphicFramePr>
        <p:xfrm>
          <a:off x="2763516" y="4245341"/>
          <a:ext cx="6824620" cy="2066559"/>
        </p:xfrm>
        <a:graphic>
          <a:graphicData uri="http://schemas.openxmlformats.org/drawingml/2006/table">
            <a:tbl>
              <a:tblPr firstRow="1" bandRow="1">
                <a:tableStyleId>{93296810-A885-4BE3-A3E7-6D5BEEA58F35}</a:tableStyleId>
              </a:tblPr>
              <a:tblGrid>
                <a:gridCol w="341231">
                  <a:extLst>
                    <a:ext uri="{9D8B030D-6E8A-4147-A177-3AD203B41FA5}">
                      <a16:colId xmlns:a16="http://schemas.microsoft.com/office/drawing/2014/main" xmlns="" val="4209100638"/>
                    </a:ext>
                  </a:extLst>
                </a:gridCol>
                <a:gridCol w="341231">
                  <a:extLst>
                    <a:ext uri="{9D8B030D-6E8A-4147-A177-3AD203B41FA5}">
                      <a16:colId xmlns:a16="http://schemas.microsoft.com/office/drawing/2014/main" xmlns="" val="2078687631"/>
                    </a:ext>
                  </a:extLst>
                </a:gridCol>
                <a:gridCol w="341231">
                  <a:extLst>
                    <a:ext uri="{9D8B030D-6E8A-4147-A177-3AD203B41FA5}">
                      <a16:colId xmlns:a16="http://schemas.microsoft.com/office/drawing/2014/main" xmlns="" val="365013804"/>
                    </a:ext>
                  </a:extLst>
                </a:gridCol>
                <a:gridCol w="341231">
                  <a:extLst>
                    <a:ext uri="{9D8B030D-6E8A-4147-A177-3AD203B41FA5}">
                      <a16:colId xmlns:a16="http://schemas.microsoft.com/office/drawing/2014/main" xmlns="" val="455778810"/>
                    </a:ext>
                  </a:extLst>
                </a:gridCol>
                <a:gridCol w="341231">
                  <a:extLst>
                    <a:ext uri="{9D8B030D-6E8A-4147-A177-3AD203B41FA5}">
                      <a16:colId xmlns:a16="http://schemas.microsoft.com/office/drawing/2014/main" xmlns="" val="2052369031"/>
                    </a:ext>
                  </a:extLst>
                </a:gridCol>
                <a:gridCol w="341231">
                  <a:extLst>
                    <a:ext uri="{9D8B030D-6E8A-4147-A177-3AD203B41FA5}">
                      <a16:colId xmlns:a16="http://schemas.microsoft.com/office/drawing/2014/main" xmlns="" val="914174501"/>
                    </a:ext>
                  </a:extLst>
                </a:gridCol>
                <a:gridCol w="341231">
                  <a:extLst>
                    <a:ext uri="{9D8B030D-6E8A-4147-A177-3AD203B41FA5}">
                      <a16:colId xmlns:a16="http://schemas.microsoft.com/office/drawing/2014/main" xmlns="" val="2474621910"/>
                    </a:ext>
                  </a:extLst>
                </a:gridCol>
                <a:gridCol w="341231">
                  <a:extLst>
                    <a:ext uri="{9D8B030D-6E8A-4147-A177-3AD203B41FA5}">
                      <a16:colId xmlns:a16="http://schemas.microsoft.com/office/drawing/2014/main" xmlns="" val="1192484029"/>
                    </a:ext>
                  </a:extLst>
                </a:gridCol>
                <a:gridCol w="341231">
                  <a:extLst>
                    <a:ext uri="{9D8B030D-6E8A-4147-A177-3AD203B41FA5}">
                      <a16:colId xmlns:a16="http://schemas.microsoft.com/office/drawing/2014/main" xmlns="" val="3544308109"/>
                    </a:ext>
                  </a:extLst>
                </a:gridCol>
                <a:gridCol w="341231">
                  <a:extLst>
                    <a:ext uri="{9D8B030D-6E8A-4147-A177-3AD203B41FA5}">
                      <a16:colId xmlns:a16="http://schemas.microsoft.com/office/drawing/2014/main" xmlns="" val="2907469328"/>
                    </a:ext>
                  </a:extLst>
                </a:gridCol>
                <a:gridCol w="341231">
                  <a:extLst>
                    <a:ext uri="{9D8B030D-6E8A-4147-A177-3AD203B41FA5}">
                      <a16:colId xmlns:a16="http://schemas.microsoft.com/office/drawing/2014/main" xmlns="" val="652198318"/>
                    </a:ext>
                  </a:extLst>
                </a:gridCol>
                <a:gridCol w="341231">
                  <a:extLst>
                    <a:ext uri="{9D8B030D-6E8A-4147-A177-3AD203B41FA5}">
                      <a16:colId xmlns:a16="http://schemas.microsoft.com/office/drawing/2014/main" xmlns="" val="3944176656"/>
                    </a:ext>
                  </a:extLst>
                </a:gridCol>
                <a:gridCol w="341231">
                  <a:extLst>
                    <a:ext uri="{9D8B030D-6E8A-4147-A177-3AD203B41FA5}">
                      <a16:colId xmlns:a16="http://schemas.microsoft.com/office/drawing/2014/main" xmlns="" val="2361471673"/>
                    </a:ext>
                  </a:extLst>
                </a:gridCol>
                <a:gridCol w="341231">
                  <a:extLst>
                    <a:ext uri="{9D8B030D-6E8A-4147-A177-3AD203B41FA5}">
                      <a16:colId xmlns:a16="http://schemas.microsoft.com/office/drawing/2014/main" xmlns="" val="3658830901"/>
                    </a:ext>
                  </a:extLst>
                </a:gridCol>
                <a:gridCol w="341231">
                  <a:extLst>
                    <a:ext uri="{9D8B030D-6E8A-4147-A177-3AD203B41FA5}">
                      <a16:colId xmlns:a16="http://schemas.microsoft.com/office/drawing/2014/main" xmlns="" val="2200667581"/>
                    </a:ext>
                  </a:extLst>
                </a:gridCol>
                <a:gridCol w="341231">
                  <a:extLst>
                    <a:ext uri="{9D8B030D-6E8A-4147-A177-3AD203B41FA5}">
                      <a16:colId xmlns:a16="http://schemas.microsoft.com/office/drawing/2014/main" xmlns="" val="2876064320"/>
                    </a:ext>
                  </a:extLst>
                </a:gridCol>
                <a:gridCol w="341231">
                  <a:extLst>
                    <a:ext uri="{9D8B030D-6E8A-4147-A177-3AD203B41FA5}">
                      <a16:colId xmlns:a16="http://schemas.microsoft.com/office/drawing/2014/main" xmlns="" val="986829459"/>
                    </a:ext>
                  </a:extLst>
                </a:gridCol>
                <a:gridCol w="341231">
                  <a:extLst>
                    <a:ext uri="{9D8B030D-6E8A-4147-A177-3AD203B41FA5}">
                      <a16:colId xmlns:a16="http://schemas.microsoft.com/office/drawing/2014/main" xmlns="" val="3584947525"/>
                    </a:ext>
                  </a:extLst>
                </a:gridCol>
                <a:gridCol w="341231">
                  <a:extLst>
                    <a:ext uri="{9D8B030D-6E8A-4147-A177-3AD203B41FA5}">
                      <a16:colId xmlns:a16="http://schemas.microsoft.com/office/drawing/2014/main" xmlns="" val="2419765822"/>
                    </a:ext>
                  </a:extLst>
                </a:gridCol>
                <a:gridCol w="341231">
                  <a:extLst>
                    <a:ext uri="{9D8B030D-6E8A-4147-A177-3AD203B41FA5}">
                      <a16:colId xmlns:a16="http://schemas.microsoft.com/office/drawing/2014/main" xmlns="" val="1780148284"/>
                    </a:ext>
                  </a:extLst>
                </a:gridCol>
              </a:tblGrid>
              <a:tr h="688853">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gridSpan="2">
                  <a:txBody>
                    <a:bodyPr/>
                    <a:lstStyle/>
                    <a:p>
                      <a:endParaRPr lang="en-US" dirty="0"/>
                    </a:p>
                  </a:txBody>
                  <a:tcPr>
                    <a:solidFill>
                      <a:schemeClr val="accent5">
                        <a:lumMod val="75000"/>
                      </a:schemeClr>
                    </a:solidFill>
                  </a:tcPr>
                </a:tc>
                <a:tc hMerge="1">
                  <a:txBody>
                    <a:bodyPr/>
                    <a:lstStyle/>
                    <a:p>
                      <a:endParaRPr lang="en-US" dirty="0"/>
                    </a:p>
                  </a:txBody>
                  <a:tcPr>
                    <a:solidFill>
                      <a:schemeClr val="accent5">
                        <a:lumMod val="75000"/>
                      </a:schemeClr>
                    </a:solidFill>
                  </a:tcPr>
                </a:tc>
                <a:tc gridSpan="11">
                  <a:txBody>
                    <a:bodyPr/>
                    <a:lstStyle/>
                    <a:p>
                      <a:endParaRPr lang="en-US" dirty="0"/>
                    </a:p>
                  </a:txBody>
                  <a:tcPr>
                    <a:solidFill>
                      <a:schemeClr val="accent5">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638263760"/>
                  </a:ext>
                </a:extLst>
              </a:tr>
              <a:tr h="688853">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gridSpan="16">
                  <a:txBody>
                    <a:bodyPr/>
                    <a:lstStyle/>
                    <a:p>
                      <a:endParaRPr lang="en-US" dirty="0"/>
                    </a:p>
                  </a:txBody>
                  <a:tcPr>
                    <a:solidFill>
                      <a:schemeClr val="accent5">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360274367"/>
                  </a:ext>
                </a:extLst>
              </a:tr>
              <a:tr h="688853">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extLst>
                  <a:ext uri="{0D108BD9-81ED-4DB2-BD59-A6C34878D82A}">
                    <a16:rowId xmlns:a16="http://schemas.microsoft.com/office/drawing/2014/main" xmlns="" val="3445558822"/>
                  </a:ext>
                </a:extLst>
              </a:tr>
            </a:tbl>
          </a:graphicData>
        </a:graphic>
      </p:graphicFrame>
    </p:spTree>
    <p:extLst>
      <p:ext uri="{BB962C8B-B14F-4D97-AF65-F5344CB8AC3E}">
        <p14:creationId xmlns:p14="http://schemas.microsoft.com/office/powerpoint/2010/main" val="537340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C#</a:t>
            </a:r>
          </a:p>
        </p:txBody>
      </p:sp>
      <p:sp>
        <p:nvSpPr>
          <p:cNvPr id="3" name="Content Placeholder 2"/>
          <p:cNvSpPr>
            <a:spLocks noGrp="1"/>
          </p:cNvSpPr>
          <p:nvPr>
            <p:ph idx="1"/>
          </p:nvPr>
        </p:nvSpPr>
        <p:spPr/>
        <p:txBody>
          <a:bodyPr/>
          <a:lstStyle/>
          <a:p>
            <a:r>
              <a:rPr lang="en-US" dirty="0"/>
              <a:t>The new operator permits the initial values of the array elements to be specified using an array initializer, which is a list of expressions written between the delimiters { and }. </a:t>
            </a:r>
            <a:endParaRPr lang="en-US" dirty="0" smtClean="0"/>
          </a:p>
          <a:p>
            <a:r>
              <a:rPr lang="en-US" dirty="0" smtClean="0"/>
              <a:t>The </a:t>
            </a:r>
            <a:r>
              <a:rPr lang="en-US" dirty="0"/>
              <a:t>following example allocates and initializes an </a:t>
            </a:r>
            <a:r>
              <a:rPr lang="en-US" dirty="0" err="1"/>
              <a:t>int</a:t>
            </a:r>
            <a:r>
              <a:rPr lang="en-US" dirty="0"/>
              <a:t>[] with three elements.</a:t>
            </a:r>
          </a:p>
        </p:txBody>
      </p:sp>
    </p:spTree>
    <p:extLst>
      <p:ext uri="{BB962C8B-B14F-4D97-AF65-F5344CB8AC3E}">
        <p14:creationId xmlns:p14="http://schemas.microsoft.com/office/powerpoint/2010/main" val="3510766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C#</a:t>
            </a:r>
          </a:p>
        </p:txBody>
      </p:sp>
      <p:pic>
        <p:nvPicPr>
          <p:cNvPr id="5" name="Content Placeholder 4"/>
          <p:cNvPicPr>
            <a:picLocks noGrp="1" noChangeAspect="1"/>
          </p:cNvPicPr>
          <p:nvPr>
            <p:ph idx="1"/>
          </p:nvPr>
        </p:nvPicPr>
        <p:blipFill>
          <a:blip r:embed="rId2"/>
          <a:stretch>
            <a:fillRect/>
          </a:stretch>
        </p:blipFill>
        <p:spPr>
          <a:xfrm>
            <a:off x="838200" y="3316786"/>
            <a:ext cx="5641581" cy="599418"/>
          </a:xfrm>
          <a:prstGeom prst="rect">
            <a:avLst/>
          </a:prstGeom>
        </p:spPr>
      </p:pic>
      <p:pic>
        <p:nvPicPr>
          <p:cNvPr id="4" name="Picture 3"/>
          <p:cNvPicPr>
            <a:picLocks noChangeAspect="1"/>
          </p:cNvPicPr>
          <p:nvPr/>
        </p:nvPicPr>
        <p:blipFill rotWithShape="1">
          <a:blip r:embed="rId3"/>
          <a:srcRect r="61558" b="-5634"/>
          <a:stretch/>
        </p:blipFill>
        <p:spPr>
          <a:xfrm>
            <a:off x="838200" y="1825625"/>
            <a:ext cx="6593204" cy="1356224"/>
          </a:xfrm>
          <a:prstGeom prst="rect">
            <a:avLst/>
          </a:prstGeom>
        </p:spPr>
      </p:pic>
      <p:pic>
        <p:nvPicPr>
          <p:cNvPr id="6" name="Picture 5"/>
          <p:cNvPicPr>
            <a:picLocks noChangeAspect="1"/>
          </p:cNvPicPr>
          <p:nvPr/>
        </p:nvPicPr>
        <p:blipFill>
          <a:blip r:embed="rId4"/>
          <a:stretch>
            <a:fillRect/>
          </a:stretch>
        </p:blipFill>
        <p:spPr>
          <a:xfrm>
            <a:off x="838200" y="4114539"/>
            <a:ext cx="4099560" cy="2657504"/>
          </a:xfrm>
          <a:prstGeom prst="rect">
            <a:avLst/>
          </a:prstGeom>
        </p:spPr>
      </p:pic>
    </p:spTree>
    <p:extLst>
      <p:ext uri="{BB962C8B-B14F-4D97-AF65-F5344CB8AC3E}">
        <p14:creationId xmlns:p14="http://schemas.microsoft.com/office/powerpoint/2010/main" val="296138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normAutofit fontScale="85000" lnSpcReduction="20000"/>
          </a:bodyPr>
          <a:lstStyle/>
          <a:p>
            <a:r>
              <a:rPr lang="en-US" dirty="0" smtClean="0"/>
              <a:t>Value Types</a:t>
            </a:r>
          </a:p>
          <a:p>
            <a:pPr lvl="1"/>
            <a:r>
              <a:rPr lang="en-US" dirty="0" smtClean="0"/>
              <a:t>Simple Types</a:t>
            </a:r>
          </a:p>
          <a:p>
            <a:pPr lvl="2"/>
            <a:r>
              <a:rPr lang="en-US" dirty="0" smtClean="0"/>
              <a:t>Signed Integral: </a:t>
            </a:r>
            <a:r>
              <a:rPr lang="en-US" dirty="0" err="1" smtClean="0"/>
              <a:t>sbyte</a:t>
            </a:r>
            <a:r>
              <a:rPr lang="en-US" dirty="0" smtClean="0"/>
              <a:t>, short, </a:t>
            </a:r>
            <a:r>
              <a:rPr lang="en-US" dirty="0" err="1" smtClean="0"/>
              <a:t>int</a:t>
            </a:r>
            <a:r>
              <a:rPr lang="en-US" dirty="0" smtClean="0"/>
              <a:t>, long</a:t>
            </a:r>
          </a:p>
          <a:p>
            <a:pPr lvl="2"/>
            <a:r>
              <a:rPr lang="en-US" dirty="0" smtClean="0"/>
              <a:t>Unsigned Integral: byte, </a:t>
            </a:r>
            <a:r>
              <a:rPr lang="en-US" dirty="0" err="1" smtClean="0"/>
              <a:t>ushort</a:t>
            </a:r>
            <a:r>
              <a:rPr lang="en-US" dirty="0" smtClean="0"/>
              <a:t>, </a:t>
            </a:r>
            <a:r>
              <a:rPr lang="en-US" dirty="0" err="1" smtClean="0"/>
              <a:t>uint</a:t>
            </a:r>
            <a:r>
              <a:rPr lang="en-US" dirty="0" smtClean="0"/>
              <a:t>, </a:t>
            </a:r>
            <a:r>
              <a:rPr lang="en-US" dirty="0" err="1" smtClean="0"/>
              <a:t>ulong</a:t>
            </a:r>
            <a:endParaRPr lang="en-US" dirty="0" smtClean="0"/>
          </a:p>
          <a:p>
            <a:pPr lvl="2"/>
            <a:r>
              <a:rPr lang="en-US" dirty="0" smtClean="0"/>
              <a:t>Unicode characters: char</a:t>
            </a:r>
          </a:p>
          <a:p>
            <a:pPr lvl="2"/>
            <a:r>
              <a:rPr lang="en-US" dirty="0" smtClean="0"/>
              <a:t>IEEE binary floating point: float, double</a:t>
            </a:r>
          </a:p>
          <a:p>
            <a:pPr lvl="2"/>
            <a:r>
              <a:rPr lang="en-US" dirty="0" smtClean="0"/>
              <a:t>High precision floating point: decimal</a:t>
            </a:r>
          </a:p>
          <a:p>
            <a:pPr lvl="2"/>
            <a:r>
              <a:rPr lang="en-US" dirty="0" smtClean="0"/>
              <a:t>Boolean: bool</a:t>
            </a:r>
          </a:p>
          <a:p>
            <a:pPr lvl="1"/>
            <a:r>
              <a:rPr lang="en-US" dirty="0" err="1" smtClean="0"/>
              <a:t>Enum</a:t>
            </a:r>
            <a:r>
              <a:rPr lang="en-US" dirty="0" smtClean="0"/>
              <a:t> Types</a:t>
            </a:r>
          </a:p>
          <a:p>
            <a:pPr lvl="2"/>
            <a:r>
              <a:rPr lang="en-US" dirty="0" smtClean="0"/>
              <a:t>User defined types of form </a:t>
            </a:r>
            <a:r>
              <a:rPr lang="en-US" dirty="0" err="1" smtClean="0"/>
              <a:t>enum</a:t>
            </a:r>
            <a:r>
              <a:rPr lang="en-US" dirty="0" smtClean="0"/>
              <a:t> E{...}</a:t>
            </a:r>
          </a:p>
          <a:p>
            <a:pPr lvl="1"/>
            <a:r>
              <a:rPr lang="en-US" dirty="0" err="1" smtClean="0"/>
              <a:t>Struct</a:t>
            </a:r>
            <a:r>
              <a:rPr lang="en-US" dirty="0" smtClean="0"/>
              <a:t> Types</a:t>
            </a:r>
          </a:p>
          <a:p>
            <a:pPr lvl="2"/>
            <a:r>
              <a:rPr lang="en-US" dirty="0"/>
              <a:t>User-defined types of the form </a:t>
            </a:r>
            <a:r>
              <a:rPr lang="en-US" dirty="0" err="1"/>
              <a:t>struct</a:t>
            </a:r>
            <a:r>
              <a:rPr lang="en-US" dirty="0"/>
              <a:t> S </a:t>
            </a:r>
            <a:r>
              <a:rPr lang="en-US" dirty="0" smtClean="0"/>
              <a:t>{...}</a:t>
            </a:r>
          </a:p>
          <a:p>
            <a:pPr lvl="1"/>
            <a:r>
              <a:rPr lang="en-US" dirty="0" err="1" smtClean="0"/>
              <a:t>Nullable</a:t>
            </a:r>
            <a:r>
              <a:rPr lang="en-US" dirty="0" smtClean="0"/>
              <a:t> Value Types</a:t>
            </a:r>
          </a:p>
          <a:p>
            <a:pPr lvl="2"/>
            <a:r>
              <a:rPr lang="en-US" dirty="0"/>
              <a:t>Extensions of all other value types with a null </a:t>
            </a:r>
            <a:r>
              <a:rPr lang="en-US" dirty="0" smtClean="0"/>
              <a:t>value</a:t>
            </a:r>
          </a:p>
          <a:p>
            <a:pPr lvl="1"/>
            <a:r>
              <a:rPr lang="en-US" dirty="0" smtClean="0"/>
              <a:t>Tuple Value Types</a:t>
            </a:r>
          </a:p>
          <a:p>
            <a:pPr lvl="2"/>
            <a:r>
              <a:rPr lang="en-US" dirty="0"/>
              <a:t>User-defined types of the form (T1, T2, ...)</a:t>
            </a:r>
          </a:p>
        </p:txBody>
      </p:sp>
    </p:spTree>
    <p:extLst>
      <p:ext uri="{BB962C8B-B14F-4D97-AF65-F5344CB8AC3E}">
        <p14:creationId xmlns:p14="http://schemas.microsoft.com/office/powerpoint/2010/main" val="380862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smtClean="0"/>
              <a:t>Reference Types</a:t>
            </a:r>
          </a:p>
          <a:p>
            <a:pPr lvl="1"/>
            <a:r>
              <a:rPr lang="en-US" dirty="0" smtClean="0"/>
              <a:t>Class Types</a:t>
            </a:r>
          </a:p>
          <a:p>
            <a:pPr lvl="2"/>
            <a:r>
              <a:rPr lang="en-US" dirty="0" smtClean="0"/>
              <a:t>    </a:t>
            </a:r>
            <a:r>
              <a:rPr lang="en-US" dirty="0"/>
              <a:t>Ultimate base class of all other types: object</a:t>
            </a:r>
          </a:p>
          <a:p>
            <a:pPr lvl="2"/>
            <a:r>
              <a:rPr lang="en-US" dirty="0"/>
              <a:t>    Unicode strings: string</a:t>
            </a:r>
          </a:p>
          <a:p>
            <a:pPr lvl="2"/>
            <a:r>
              <a:rPr lang="en-US" dirty="0"/>
              <a:t>    User-defined types of the form class C {...}</a:t>
            </a:r>
          </a:p>
          <a:p>
            <a:pPr lvl="1"/>
            <a:r>
              <a:rPr lang="en-US" dirty="0"/>
              <a:t>Interface </a:t>
            </a:r>
            <a:r>
              <a:rPr lang="en-US" dirty="0" smtClean="0"/>
              <a:t>types</a:t>
            </a:r>
          </a:p>
          <a:p>
            <a:pPr lvl="2"/>
            <a:r>
              <a:rPr lang="en-US" dirty="0"/>
              <a:t>User-defined types of the form interface I </a:t>
            </a:r>
            <a:r>
              <a:rPr lang="en-US" dirty="0" smtClean="0"/>
              <a:t>{...}</a:t>
            </a:r>
          </a:p>
          <a:p>
            <a:pPr lvl="1"/>
            <a:r>
              <a:rPr lang="en-US" dirty="0"/>
              <a:t>Array </a:t>
            </a:r>
            <a:r>
              <a:rPr lang="en-US" dirty="0" smtClean="0"/>
              <a:t>types</a:t>
            </a:r>
          </a:p>
          <a:p>
            <a:pPr lvl="2"/>
            <a:r>
              <a:rPr lang="en-US" dirty="0"/>
              <a:t>Single- and multi-dimensional, for example, </a:t>
            </a:r>
            <a:r>
              <a:rPr lang="en-US" dirty="0" err="1"/>
              <a:t>int</a:t>
            </a:r>
            <a:r>
              <a:rPr lang="en-US" dirty="0"/>
              <a:t>[] and </a:t>
            </a:r>
            <a:r>
              <a:rPr lang="en-US" dirty="0" err="1"/>
              <a:t>int</a:t>
            </a:r>
            <a:r>
              <a:rPr lang="en-US" dirty="0" smtClean="0"/>
              <a:t>[,]</a:t>
            </a:r>
          </a:p>
          <a:p>
            <a:pPr lvl="1"/>
            <a:r>
              <a:rPr lang="en-US" dirty="0"/>
              <a:t>Delegate </a:t>
            </a:r>
            <a:r>
              <a:rPr lang="en-US" dirty="0" smtClean="0"/>
              <a:t>types</a:t>
            </a:r>
          </a:p>
          <a:p>
            <a:pPr lvl="2"/>
            <a:r>
              <a:rPr lang="en-US" dirty="0"/>
              <a:t>User-defined types of the form delegate </a:t>
            </a:r>
            <a:r>
              <a:rPr lang="en-US" dirty="0" err="1"/>
              <a:t>int</a:t>
            </a:r>
            <a:r>
              <a:rPr lang="en-US" dirty="0"/>
              <a:t> D(...)</a:t>
            </a:r>
          </a:p>
        </p:txBody>
      </p:sp>
    </p:spTree>
    <p:extLst>
      <p:ext uri="{BB962C8B-B14F-4D97-AF65-F5344CB8AC3E}">
        <p14:creationId xmlns:p14="http://schemas.microsoft.com/office/powerpoint/2010/main" val="398237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smtClean="0"/>
              <a:t>Simple value types</a:t>
            </a:r>
            <a:endParaRPr lang="en-US" dirty="0"/>
          </a:p>
        </p:txBody>
      </p:sp>
      <p:pic>
        <p:nvPicPr>
          <p:cNvPr id="4" name="Picture 3"/>
          <p:cNvPicPr>
            <a:picLocks noChangeAspect="1"/>
          </p:cNvPicPr>
          <p:nvPr/>
        </p:nvPicPr>
        <p:blipFill>
          <a:blip r:embed="rId2"/>
          <a:stretch>
            <a:fillRect/>
          </a:stretch>
        </p:blipFill>
        <p:spPr>
          <a:xfrm>
            <a:off x="4997222" y="528638"/>
            <a:ext cx="6638925" cy="5648325"/>
          </a:xfrm>
          <a:prstGeom prst="rect">
            <a:avLst/>
          </a:prstGeom>
        </p:spPr>
      </p:pic>
    </p:spTree>
    <p:extLst>
      <p:ext uri="{BB962C8B-B14F-4D97-AF65-F5344CB8AC3E}">
        <p14:creationId xmlns:p14="http://schemas.microsoft.com/office/powerpoint/2010/main" val="360482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C#</a:t>
            </a:r>
          </a:p>
        </p:txBody>
      </p:sp>
      <p:sp>
        <p:nvSpPr>
          <p:cNvPr id="3" name="Content Placeholder 2"/>
          <p:cNvSpPr>
            <a:spLocks noGrp="1"/>
          </p:cNvSpPr>
          <p:nvPr>
            <p:ph idx="1"/>
          </p:nvPr>
        </p:nvSpPr>
        <p:spPr/>
        <p:txBody>
          <a:bodyPr/>
          <a:lstStyle/>
          <a:p>
            <a:r>
              <a:rPr lang="en-US" dirty="0" smtClean="0"/>
              <a:t>Char</a:t>
            </a:r>
            <a:endParaRPr lang="en-US" dirty="0"/>
          </a:p>
        </p:txBody>
      </p:sp>
      <p:pic>
        <p:nvPicPr>
          <p:cNvPr id="4" name="Picture 3"/>
          <p:cNvPicPr>
            <a:picLocks noChangeAspect="1"/>
          </p:cNvPicPr>
          <p:nvPr/>
        </p:nvPicPr>
        <p:blipFill>
          <a:blip r:embed="rId2"/>
          <a:stretch>
            <a:fillRect/>
          </a:stretch>
        </p:blipFill>
        <p:spPr>
          <a:xfrm>
            <a:off x="1452831" y="3302159"/>
            <a:ext cx="9286337" cy="1398270"/>
          </a:xfrm>
          <a:prstGeom prst="rect">
            <a:avLst/>
          </a:prstGeom>
        </p:spPr>
      </p:pic>
    </p:spTree>
    <p:extLst>
      <p:ext uri="{BB962C8B-B14F-4D97-AF65-F5344CB8AC3E}">
        <p14:creationId xmlns:p14="http://schemas.microsoft.com/office/powerpoint/2010/main" val="319429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8F626085E36B4CAA6B7635B1FD1445" ma:contentTypeVersion="2" ma:contentTypeDescription="Create a new document." ma:contentTypeScope="" ma:versionID="ea0ab860ded4124d6b80e52dde1aa1c8">
  <xsd:schema xmlns:xsd="http://www.w3.org/2001/XMLSchema" xmlns:xs="http://www.w3.org/2001/XMLSchema" xmlns:p="http://schemas.microsoft.com/office/2006/metadata/properties" xmlns:ns2="63c8a924-64aa-4044-8645-672ec8481040" targetNamespace="http://schemas.microsoft.com/office/2006/metadata/properties" ma:root="true" ma:fieldsID="c396c94a25ed6d70b4febfb2f13c8957" ns2:_="">
    <xsd:import namespace="63c8a924-64aa-4044-8645-672ec84810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8a924-64aa-4044-8645-672ec84810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12938E-5819-4261-AA4D-0E45A6C2D25B}">
  <ds:schemaRefs>
    <ds:schemaRef ds:uri="http://schemas.microsoft.com/sharepoint/v3/contenttype/forms"/>
  </ds:schemaRefs>
</ds:datastoreItem>
</file>

<file path=customXml/itemProps2.xml><?xml version="1.0" encoding="utf-8"?>
<ds:datastoreItem xmlns:ds="http://schemas.openxmlformats.org/officeDocument/2006/customXml" ds:itemID="{4AAA0917-9F02-4A9C-AC05-44D4023BAF36}">
  <ds:schemaRefs>
    <ds:schemaRef ds:uri="http://purl.org/dc/elements/1.1/"/>
    <ds:schemaRef ds:uri="http://schemas.microsoft.com/office/2006/documentManagement/types"/>
    <ds:schemaRef ds:uri="http://schemas.microsoft.com/office/infopath/2007/PartnerControls"/>
    <ds:schemaRef ds:uri="http://purl.org/dc/dcmitype/"/>
    <ds:schemaRef ds:uri="45692f6c-eb33-4efb-bb8e-7cfb8b624d79"/>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3F61BAE2-1B4C-4382-8CC9-5FDA36BE27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8a924-64aa-4044-8645-672ec84810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2243</TotalTime>
  <Words>1668</Words>
  <Application>Microsoft Office PowerPoint</Application>
  <PresentationFormat>Widescreen</PresentationFormat>
  <Paragraphs>177</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Basics of C#</vt:lpstr>
      <vt:lpstr>Contents</vt:lpstr>
      <vt:lpstr>Hello World in C#</vt:lpstr>
      <vt:lpstr>Data Types in C#</vt:lpstr>
      <vt:lpstr>Data Types in C#</vt:lpstr>
      <vt:lpstr>Data Types in C#</vt:lpstr>
      <vt:lpstr>Data Types in C#</vt:lpstr>
      <vt:lpstr>Data Types in C#</vt:lpstr>
      <vt:lpstr>Data Types in C#</vt:lpstr>
      <vt:lpstr>Data Types in C#</vt:lpstr>
      <vt:lpstr>Data Types in C#</vt:lpstr>
      <vt:lpstr>Data Types in C#</vt:lpstr>
      <vt:lpstr>Data Types in C#</vt:lpstr>
      <vt:lpstr>Data Types in C#</vt:lpstr>
      <vt:lpstr>Data Types in C#</vt:lpstr>
      <vt:lpstr>Data Types in C#</vt:lpstr>
      <vt:lpstr>Data Types in C#</vt:lpstr>
      <vt:lpstr>Boxing and Unboxing Concepts</vt:lpstr>
      <vt:lpstr>Boxing and Unboxing Concepts</vt:lpstr>
      <vt:lpstr>Data Types in C#</vt:lpstr>
      <vt:lpstr>Data Types in C#</vt:lpstr>
      <vt:lpstr>Input – Output in C#</vt:lpstr>
      <vt:lpstr>Input – Output in C#</vt:lpstr>
      <vt:lpstr>Implicit and Explicit Casting</vt:lpstr>
      <vt:lpstr>Implicit and Explicit Casting</vt:lpstr>
      <vt:lpstr>Implicit and Explicit Casting</vt:lpstr>
      <vt:lpstr>Implicit and Explicit Casting</vt:lpstr>
      <vt:lpstr>Implicit and Explicit Casting</vt:lpstr>
      <vt:lpstr>Checked and Unchecked Blocks</vt:lpstr>
      <vt:lpstr>Operators</vt:lpstr>
      <vt:lpstr>Operators</vt:lpstr>
      <vt:lpstr>Operators</vt:lpstr>
      <vt:lpstr>Operators</vt:lpstr>
      <vt:lpstr>Operators</vt:lpstr>
      <vt:lpstr>Conditional Statements</vt:lpstr>
      <vt:lpstr>Conditional Statements</vt:lpstr>
      <vt:lpstr>Conditional Statements</vt:lpstr>
      <vt:lpstr>Iteration in C#</vt:lpstr>
      <vt:lpstr>Iteration in C#</vt:lpstr>
      <vt:lpstr>Iteration in C#</vt:lpstr>
      <vt:lpstr>Iteration in C#</vt:lpstr>
      <vt:lpstr>Jump Statements in C#</vt:lpstr>
      <vt:lpstr>Jump Statements in C#</vt:lpstr>
      <vt:lpstr>Jump Statements in C#</vt:lpstr>
      <vt:lpstr>Jump Statements in C#</vt:lpstr>
      <vt:lpstr>Exception Handling in C#</vt:lpstr>
      <vt:lpstr>Exception Handling in C#</vt:lpstr>
      <vt:lpstr>Exception Handling in C#</vt:lpstr>
      <vt:lpstr>Exception Handling in  C#</vt:lpstr>
      <vt:lpstr>Exception Handling in C#</vt:lpstr>
      <vt:lpstr>Arrays in C#</vt:lpstr>
      <vt:lpstr>Arrays in C#</vt:lpstr>
      <vt:lpstr>Arrays in C#</vt:lpstr>
      <vt:lpstr>Arrays in C#</vt:lpstr>
      <vt:lpstr>Arrays in C#</vt:lpstr>
      <vt:lpstr>Arrays in C#</vt:lpstr>
      <vt:lpstr>Arrays in 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C#</dc:title>
  <dc:creator>PRANAV VYAS</dc:creator>
  <cp:lastModifiedBy>SAURABH MISHRA</cp:lastModifiedBy>
  <cp:revision>89</cp:revision>
  <dcterms:created xsi:type="dcterms:W3CDTF">2020-07-08T07:09:20Z</dcterms:created>
  <dcterms:modified xsi:type="dcterms:W3CDTF">2020-08-20T16:03:05Z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0x010100578F626085E36B4CAA6B7635B1FD1445</vt:lpwstr>
  </property>
</Properties>
</file>