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67" r:id="rId8"/>
    <p:sldId id="260" r:id="rId9"/>
    <p:sldId id="261" r:id="rId10"/>
    <p:sldId id="262" r:id="rId11"/>
    <p:sldId id="263" r:id="rId12"/>
    <p:sldId id="258" r:id="rId13"/>
    <p:sldId id="264" r:id="rId14"/>
    <p:sldId id="265" r:id="rId15"/>
    <p:sldId id="266" r:id="rId16"/>
    <p:sldId id="274" r:id="rId17"/>
    <p:sldId id="275" r:id="rId18"/>
    <p:sldId id="276" r:id="rId19"/>
    <p:sldId id="277" r:id="rId20"/>
    <p:sldId id="268" r:id="rId21"/>
    <p:sldId id="269" r:id="rId22"/>
    <p:sldId id="279" r:id="rId23"/>
    <p:sldId id="270" r:id="rId24"/>
    <p:sldId id="278" r:id="rId25"/>
    <p:sldId id="273" r:id="rId26"/>
    <p:sldId id="283" r:id="rId27"/>
    <p:sldId id="284" r:id="rId28"/>
    <p:sldId id="280" r:id="rId29"/>
    <p:sldId id="281" r:id="rId30"/>
    <p:sldId id="282" r:id="rId31"/>
    <p:sldId id="285" r:id="rId32"/>
    <p:sldId id="286"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9FB3D6-5995-47A5-BA3F-A99CD7EAD84B}" type="datetimeFigureOut">
              <a:rPr lang="en-US" smtClean="0"/>
              <a:t>24-Oct-20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5B93F-0F83-40B9-95D3-2D7BE682E9C8}" type="slidenum">
              <a:rPr lang="en-US" smtClean="0"/>
              <a:t>‹#›</a:t>
            </a:fld>
            <a:endParaRPr lang="en-US"/>
          </a:p>
        </p:txBody>
      </p:sp>
    </p:spTree>
    <p:extLst>
      <p:ext uri="{BB962C8B-B14F-4D97-AF65-F5344CB8AC3E}">
        <p14:creationId xmlns:p14="http://schemas.microsoft.com/office/powerpoint/2010/main" val="2410812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FB3D6-5995-47A5-BA3F-A99CD7EAD84B}" type="datetimeFigureOut">
              <a:rPr lang="en-US" smtClean="0"/>
              <a:t>24-Oct-20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5B93F-0F83-40B9-95D3-2D7BE682E9C8}" type="slidenum">
              <a:rPr lang="en-US" smtClean="0"/>
              <a:t>‹#›</a:t>
            </a:fld>
            <a:endParaRPr lang="en-US"/>
          </a:p>
        </p:txBody>
      </p:sp>
    </p:spTree>
    <p:extLst>
      <p:ext uri="{BB962C8B-B14F-4D97-AF65-F5344CB8AC3E}">
        <p14:creationId xmlns:p14="http://schemas.microsoft.com/office/powerpoint/2010/main" val="3640560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FB3D6-5995-47A5-BA3F-A99CD7EAD84B}" type="datetimeFigureOut">
              <a:rPr lang="en-US" smtClean="0"/>
              <a:t>24-Oct-20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5B93F-0F83-40B9-95D3-2D7BE682E9C8}" type="slidenum">
              <a:rPr lang="en-US" smtClean="0"/>
              <a:t>‹#›</a:t>
            </a:fld>
            <a:endParaRPr lang="en-US"/>
          </a:p>
        </p:txBody>
      </p:sp>
    </p:spTree>
    <p:extLst>
      <p:ext uri="{BB962C8B-B14F-4D97-AF65-F5344CB8AC3E}">
        <p14:creationId xmlns:p14="http://schemas.microsoft.com/office/powerpoint/2010/main" val="165501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FB3D6-5995-47A5-BA3F-A99CD7EAD84B}" type="datetimeFigureOut">
              <a:rPr lang="en-US" smtClean="0"/>
              <a:t>24-Oct-20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5B93F-0F83-40B9-95D3-2D7BE682E9C8}" type="slidenum">
              <a:rPr lang="en-US" smtClean="0"/>
              <a:t>‹#›</a:t>
            </a:fld>
            <a:endParaRPr lang="en-US"/>
          </a:p>
        </p:txBody>
      </p:sp>
    </p:spTree>
    <p:extLst>
      <p:ext uri="{BB962C8B-B14F-4D97-AF65-F5344CB8AC3E}">
        <p14:creationId xmlns:p14="http://schemas.microsoft.com/office/powerpoint/2010/main" val="3915441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9FB3D6-5995-47A5-BA3F-A99CD7EAD84B}" type="datetimeFigureOut">
              <a:rPr lang="en-US" smtClean="0"/>
              <a:t>24-Oct-20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5B93F-0F83-40B9-95D3-2D7BE682E9C8}" type="slidenum">
              <a:rPr lang="en-US" smtClean="0"/>
              <a:t>‹#›</a:t>
            </a:fld>
            <a:endParaRPr lang="en-US"/>
          </a:p>
        </p:txBody>
      </p:sp>
    </p:spTree>
    <p:extLst>
      <p:ext uri="{BB962C8B-B14F-4D97-AF65-F5344CB8AC3E}">
        <p14:creationId xmlns:p14="http://schemas.microsoft.com/office/powerpoint/2010/main" val="231659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9FB3D6-5995-47A5-BA3F-A99CD7EAD84B}" type="datetimeFigureOut">
              <a:rPr lang="en-US" smtClean="0"/>
              <a:t>24-Oct-20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5B93F-0F83-40B9-95D3-2D7BE682E9C8}" type="slidenum">
              <a:rPr lang="en-US" smtClean="0"/>
              <a:t>‹#›</a:t>
            </a:fld>
            <a:endParaRPr lang="en-US"/>
          </a:p>
        </p:txBody>
      </p:sp>
    </p:spTree>
    <p:extLst>
      <p:ext uri="{BB962C8B-B14F-4D97-AF65-F5344CB8AC3E}">
        <p14:creationId xmlns:p14="http://schemas.microsoft.com/office/powerpoint/2010/main" val="1939802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9FB3D6-5995-47A5-BA3F-A99CD7EAD84B}" type="datetimeFigureOut">
              <a:rPr lang="en-US" smtClean="0"/>
              <a:t>24-Oct-20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65B93F-0F83-40B9-95D3-2D7BE682E9C8}" type="slidenum">
              <a:rPr lang="en-US" smtClean="0"/>
              <a:t>‹#›</a:t>
            </a:fld>
            <a:endParaRPr lang="en-US"/>
          </a:p>
        </p:txBody>
      </p:sp>
    </p:spTree>
    <p:extLst>
      <p:ext uri="{BB962C8B-B14F-4D97-AF65-F5344CB8AC3E}">
        <p14:creationId xmlns:p14="http://schemas.microsoft.com/office/powerpoint/2010/main" val="584405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9FB3D6-5995-47A5-BA3F-A99CD7EAD84B}" type="datetimeFigureOut">
              <a:rPr lang="en-US" smtClean="0"/>
              <a:t>24-Oct-20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65B93F-0F83-40B9-95D3-2D7BE682E9C8}" type="slidenum">
              <a:rPr lang="en-US" smtClean="0"/>
              <a:t>‹#›</a:t>
            </a:fld>
            <a:endParaRPr lang="en-US"/>
          </a:p>
        </p:txBody>
      </p:sp>
    </p:spTree>
    <p:extLst>
      <p:ext uri="{BB962C8B-B14F-4D97-AF65-F5344CB8AC3E}">
        <p14:creationId xmlns:p14="http://schemas.microsoft.com/office/powerpoint/2010/main" val="242771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FB3D6-5995-47A5-BA3F-A99CD7EAD84B}" type="datetimeFigureOut">
              <a:rPr lang="en-US" smtClean="0"/>
              <a:t>24-Oct-20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65B93F-0F83-40B9-95D3-2D7BE682E9C8}" type="slidenum">
              <a:rPr lang="en-US" smtClean="0"/>
              <a:t>‹#›</a:t>
            </a:fld>
            <a:endParaRPr lang="en-US"/>
          </a:p>
        </p:txBody>
      </p:sp>
    </p:spTree>
    <p:extLst>
      <p:ext uri="{BB962C8B-B14F-4D97-AF65-F5344CB8AC3E}">
        <p14:creationId xmlns:p14="http://schemas.microsoft.com/office/powerpoint/2010/main" val="347915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9FB3D6-5995-47A5-BA3F-A99CD7EAD84B}" type="datetimeFigureOut">
              <a:rPr lang="en-US" smtClean="0"/>
              <a:t>24-Oct-20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5B93F-0F83-40B9-95D3-2D7BE682E9C8}" type="slidenum">
              <a:rPr lang="en-US" smtClean="0"/>
              <a:t>‹#›</a:t>
            </a:fld>
            <a:endParaRPr lang="en-US"/>
          </a:p>
        </p:txBody>
      </p:sp>
    </p:spTree>
    <p:extLst>
      <p:ext uri="{BB962C8B-B14F-4D97-AF65-F5344CB8AC3E}">
        <p14:creationId xmlns:p14="http://schemas.microsoft.com/office/powerpoint/2010/main" val="81002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9FB3D6-5995-47A5-BA3F-A99CD7EAD84B}" type="datetimeFigureOut">
              <a:rPr lang="en-US" smtClean="0"/>
              <a:t>24-Oct-20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5B93F-0F83-40B9-95D3-2D7BE682E9C8}" type="slidenum">
              <a:rPr lang="en-US" smtClean="0"/>
              <a:t>‹#›</a:t>
            </a:fld>
            <a:endParaRPr lang="en-US"/>
          </a:p>
        </p:txBody>
      </p:sp>
    </p:spTree>
    <p:extLst>
      <p:ext uri="{BB962C8B-B14F-4D97-AF65-F5344CB8AC3E}">
        <p14:creationId xmlns:p14="http://schemas.microsoft.com/office/powerpoint/2010/main" val="263195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9FB3D6-5995-47A5-BA3F-A99CD7EAD84B}" type="datetimeFigureOut">
              <a:rPr lang="en-US" smtClean="0"/>
              <a:t>24-Oct-20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5B93F-0F83-40B9-95D3-2D7BE682E9C8}" type="slidenum">
              <a:rPr lang="en-US" smtClean="0"/>
              <a:t>‹#›</a:t>
            </a:fld>
            <a:endParaRPr lang="en-US"/>
          </a:p>
        </p:txBody>
      </p:sp>
    </p:spTree>
    <p:extLst>
      <p:ext uri="{BB962C8B-B14F-4D97-AF65-F5344CB8AC3E}">
        <p14:creationId xmlns:p14="http://schemas.microsoft.com/office/powerpoint/2010/main" val="2222874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Database Connectivity through ADO.NET</a:t>
            </a:r>
            <a:endParaRPr lang="en-US" dirty="0"/>
          </a:p>
        </p:txBody>
      </p:sp>
      <p:sp>
        <p:nvSpPr>
          <p:cNvPr id="3" name="Subtitle 2"/>
          <p:cNvSpPr>
            <a:spLocks noGrp="1"/>
          </p:cNvSpPr>
          <p:nvPr>
            <p:ph type="subTitle" idx="1"/>
          </p:nvPr>
        </p:nvSpPr>
        <p:spPr/>
        <p:txBody>
          <a:bodyPr/>
          <a:lstStyle/>
          <a:p>
            <a:r>
              <a:rPr lang="en-US" dirty="0" smtClean="0"/>
              <a:t>Unit V</a:t>
            </a:r>
            <a:endParaRPr lang="en-US" dirty="0"/>
          </a:p>
        </p:txBody>
      </p:sp>
    </p:spTree>
    <p:extLst>
      <p:ext uri="{BB962C8B-B14F-4D97-AF65-F5344CB8AC3E}">
        <p14:creationId xmlns:p14="http://schemas.microsoft.com/office/powerpoint/2010/main" val="2878864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ADO.NET</a:t>
            </a:r>
            <a:endParaRPr lang="en-US" dirty="0"/>
          </a:p>
        </p:txBody>
      </p:sp>
      <p:sp>
        <p:nvSpPr>
          <p:cNvPr id="3" name="Content Placeholder 2"/>
          <p:cNvSpPr>
            <a:spLocks noGrp="1"/>
          </p:cNvSpPr>
          <p:nvPr>
            <p:ph idx="1"/>
          </p:nvPr>
        </p:nvSpPr>
        <p:spPr/>
        <p:txBody>
          <a:bodyPr/>
          <a:lstStyle/>
          <a:p>
            <a:r>
              <a:rPr lang="en-US" dirty="0" smtClean="0"/>
              <a:t>However, there are many limitations of this technology.</a:t>
            </a:r>
          </a:p>
          <a:p>
            <a:pPr lvl="1"/>
            <a:r>
              <a:rPr lang="en-US" dirty="0" smtClean="0"/>
              <a:t>Only client server architecture is supported.</a:t>
            </a:r>
          </a:p>
          <a:p>
            <a:pPr lvl="1"/>
            <a:r>
              <a:rPr lang="en-US" dirty="0" smtClean="0"/>
              <a:t>It is connected oriented. </a:t>
            </a:r>
          </a:p>
          <a:p>
            <a:pPr lvl="1"/>
            <a:r>
              <a:rPr lang="en-US" dirty="0" smtClean="0"/>
              <a:t>No resource optimization.</a:t>
            </a:r>
          </a:p>
          <a:p>
            <a:pPr lvl="1"/>
            <a:r>
              <a:rPr lang="en-US" dirty="0" smtClean="0"/>
              <a:t>No support for OOP.</a:t>
            </a:r>
          </a:p>
          <a:p>
            <a:pPr lvl="1"/>
            <a:r>
              <a:rPr lang="en-US" dirty="0" smtClean="0"/>
              <a:t>No XML support.</a:t>
            </a:r>
          </a:p>
          <a:p>
            <a:pPr lvl="1"/>
            <a:r>
              <a:rPr lang="en-US" dirty="0" smtClean="0"/>
              <a:t>Only sequential data access.</a:t>
            </a:r>
          </a:p>
          <a:p>
            <a:pPr lvl="1"/>
            <a:r>
              <a:rPr lang="en-US" dirty="0" smtClean="0"/>
              <a:t>And many more..</a:t>
            </a:r>
          </a:p>
          <a:p>
            <a:r>
              <a:rPr lang="en-US" dirty="0" smtClean="0"/>
              <a:t>ADO.NET was introduced with .NET framework 1.0 to overcome all the problems of ADO.</a:t>
            </a:r>
          </a:p>
          <a:p>
            <a:endParaRPr lang="en-US" dirty="0"/>
          </a:p>
        </p:txBody>
      </p:sp>
    </p:spTree>
    <p:extLst>
      <p:ext uri="{BB962C8B-B14F-4D97-AF65-F5344CB8AC3E}">
        <p14:creationId xmlns:p14="http://schemas.microsoft.com/office/powerpoint/2010/main" val="105834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ADO.NET Object Model</a:t>
            </a:r>
            <a:endParaRPr lang="en-US" dirty="0"/>
          </a:p>
        </p:txBody>
      </p:sp>
      <p:sp>
        <p:nvSpPr>
          <p:cNvPr id="3" name="Content Placeholder 2"/>
          <p:cNvSpPr>
            <a:spLocks noGrp="1"/>
          </p:cNvSpPr>
          <p:nvPr>
            <p:ph idx="1"/>
          </p:nvPr>
        </p:nvSpPr>
        <p:spPr/>
        <p:txBody>
          <a:bodyPr/>
          <a:lstStyle/>
          <a:p>
            <a:r>
              <a:rPr lang="en-US" dirty="0" smtClean="0"/>
              <a:t>ADO.NET is a library – A collection of classes that contains various functions and properties that are useful when working with database through an application.</a:t>
            </a:r>
          </a:p>
          <a:p>
            <a:endParaRPr lang="en-US" dirty="0"/>
          </a:p>
        </p:txBody>
      </p:sp>
    </p:spTree>
    <p:extLst>
      <p:ext uri="{BB962C8B-B14F-4D97-AF65-F5344CB8AC3E}">
        <p14:creationId xmlns:p14="http://schemas.microsoft.com/office/powerpoint/2010/main" val="2235354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ADO.NET Object Model</a:t>
            </a:r>
            <a:endParaRPr lang="en-US" dirty="0"/>
          </a:p>
        </p:txBody>
      </p:sp>
      <p:sp>
        <p:nvSpPr>
          <p:cNvPr id="4" name="Text Box 3"/>
          <p:cNvSpPr txBox="1">
            <a:spLocks noChangeArrowheads="1"/>
          </p:cNvSpPr>
          <p:nvPr/>
        </p:nvSpPr>
        <p:spPr bwMode="auto">
          <a:xfrm>
            <a:off x="2201092" y="1676400"/>
            <a:ext cx="8001000" cy="47815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GB" altLang="en-US" sz="1800"/>
          </a:p>
          <a:p>
            <a:pPr eaLnBrk="1" hangingPunct="1">
              <a:spcBef>
                <a:spcPct val="50000"/>
              </a:spcBef>
              <a:buFontTx/>
              <a:buNone/>
            </a:pPr>
            <a:endParaRPr lang="en-GB" altLang="en-US" sz="1800"/>
          </a:p>
          <a:p>
            <a:pPr eaLnBrk="1" hangingPunct="1">
              <a:spcBef>
                <a:spcPct val="50000"/>
              </a:spcBef>
              <a:buFontTx/>
              <a:buNone/>
            </a:pPr>
            <a:endParaRPr lang="en-GB" altLang="en-US" sz="1800"/>
          </a:p>
          <a:p>
            <a:pPr eaLnBrk="1" hangingPunct="1">
              <a:spcBef>
                <a:spcPct val="50000"/>
              </a:spcBef>
              <a:buFontTx/>
              <a:buNone/>
            </a:pPr>
            <a:endParaRPr lang="en-GB" altLang="en-US" sz="1800"/>
          </a:p>
          <a:p>
            <a:pPr eaLnBrk="1" hangingPunct="1">
              <a:spcBef>
                <a:spcPct val="50000"/>
              </a:spcBef>
              <a:buFontTx/>
              <a:buNone/>
            </a:pPr>
            <a:endParaRPr lang="en-GB" altLang="en-US" sz="1800"/>
          </a:p>
        </p:txBody>
      </p:sp>
      <p:sp>
        <p:nvSpPr>
          <p:cNvPr id="5" name="Text Box 22"/>
          <p:cNvSpPr txBox="1">
            <a:spLocks noChangeArrowheads="1"/>
          </p:cNvSpPr>
          <p:nvPr/>
        </p:nvSpPr>
        <p:spPr bwMode="auto">
          <a:xfrm>
            <a:off x="7154092" y="2743200"/>
            <a:ext cx="2971800" cy="466725"/>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2400"/>
          </a:p>
        </p:txBody>
      </p:sp>
      <p:sp>
        <p:nvSpPr>
          <p:cNvPr id="6" name="Text Box 21"/>
          <p:cNvSpPr txBox="1">
            <a:spLocks noChangeArrowheads="1"/>
          </p:cNvSpPr>
          <p:nvPr/>
        </p:nvSpPr>
        <p:spPr bwMode="auto">
          <a:xfrm>
            <a:off x="7001692" y="2590800"/>
            <a:ext cx="2971800" cy="466725"/>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 </a:t>
            </a:r>
          </a:p>
        </p:txBody>
      </p:sp>
      <p:sp>
        <p:nvSpPr>
          <p:cNvPr id="7" name="Text Box 5"/>
          <p:cNvSpPr txBox="1">
            <a:spLocks noChangeArrowheads="1"/>
          </p:cNvSpPr>
          <p:nvPr/>
        </p:nvSpPr>
        <p:spPr bwMode="auto">
          <a:xfrm>
            <a:off x="2505892" y="1752600"/>
            <a:ext cx="2971800" cy="466725"/>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DataAdapter</a:t>
            </a:r>
          </a:p>
        </p:txBody>
      </p:sp>
      <p:sp>
        <p:nvSpPr>
          <p:cNvPr id="8" name="Text Box 11"/>
          <p:cNvSpPr txBox="1">
            <a:spLocks noChangeArrowheads="1"/>
          </p:cNvSpPr>
          <p:nvPr/>
        </p:nvSpPr>
        <p:spPr bwMode="auto">
          <a:xfrm>
            <a:off x="2582092" y="3810000"/>
            <a:ext cx="2895600" cy="466725"/>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Command</a:t>
            </a:r>
          </a:p>
        </p:txBody>
      </p:sp>
      <p:sp>
        <p:nvSpPr>
          <p:cNvPr id="9" name="Text Box 19"/>
          <p:cNvSpPr txBox="1">
            <a:spLocks noChangeArrowheads="1"/>
          </p:cNvSpPr>
          <p:nvPr/>
        </p:nvSpPr>
        <p:spPr bwMode="auto">
          <a:xfrm>
            <a:off x="6849292" y="1752600"/>
            <a:ext cx="2971800" cy="466725"/>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DataSet</a:t>
            </a:r>
          </a:p>
        </p:txBody>
      </p:sp>
      <p:sp>
        <p:nvSpPr>
          <p:cNvPr id="10" name="Text Box 20"/>
          <p:cNvSpPr txBox="1">
            <a:spLocks noChangeArrowheads="1"/>
          </p:cNvSpPr>
          <p:nvPr/>
        </p:nvSpPr>
        <p:spPr bwMode="auto">
          <a:xfrm>
            <a:off x="6849292" y="2438400"/>
            <a:ext cx="2971800" cy="466725"/>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Errors Collection</a:t>
            </a:r>
          </a:p>
        </p:txBody>
      </p:sp>
      <p:sp>
        <p:nvSpPr>
          <p:cNvPr id="11" name="Text Box 23"/>
          <p:cNvSpPr txBox="1">
            <a:spLocks noChangeArrowheads="1"/>
          </p:cNvSpPr>
          <p:nvPr/>
        </p:nvSpPr>
        <p:spPr bwMode="auto">
          <a:xfrm>
            <a:off x="2582092" y="4648200"/>
            <a:ext cx="2895600" cy="466725"/>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Connection</a:t>
            </a:r>
          </a:p>
        </p:txBody>
      </p:sp>
      <p:sp>
        <p:nvSpPr>
          <p:cNvPr id="12" name="Text Box 24"/>
          <p:cNvSpPr txBox="1">
            <a:spLocks noChangeArrowheads="1"/>
          </p:cNvSpPr>
          <p:nvPr/>
        </p:nvSpPr>
        <p:spPr bwMode="auto">
          <a:xfrm>
            <a:off x="7001692" y="4953000"/>
            <a:ext cx="2971800" cy="466725"/>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2400"/>
          </a:p>
        </p:txBody>
      </p:sp>
      <p:sp>
        <p:nvSpPr>
          <p:cNvPr id="13" name="Text Box 25"/>
          <p:cNvSpPr txBox="1">
            <a:spLocks noChangeArrowheads="1"/>
          </p:cNvSpPr>
          <p:nvPr/>
        </p:nvSpPr>
        <p:spPr bwMode="auto">
          <a:xfrm>
            <a:off x="6849292" y="4800600"/>
            <a:ext cx="2971800" cy="466725"/>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 </a:t>
            </a:r>
          </a:p>
        </p:txBody>
      </p:sp>
      <p:sp>
        <p:nvSpPr>
          <p:cNvPr id="14" name="Text Box 26"/>
          <p:cNvSpPr txBox="1">
            <a:spLocks noChangeArrowheads="1"/>
          </p:cNvSpPr>
          <p:nvPr/>
        </p:nvSpPr>
        <p:spPr bwMode="auto">
          <a:xfrm>
            <a:off x="6696892" y="4648200"/>
            <a:ext cx="2971800" cy="466725"/>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Parameters</a:t>
            </a:r>
          </a:p>
        </p:txBody>
      </p:sp>
      <p:sp>
        <p:nvSpPr>
          <p:cNvPr id="15" name="Text Box 27"/>
          <p:cNvSpPr txBox="1">
            <a:spLocks noChangeArrowheads="1"/>
          </p:cNvSpPr>
          <p:nvPr/>
        </p:nvSpPr>
        <p:spPr bwMode="auto">
          <a:xfrm>
            <a:off x="2582092" y="5486400"/>
            <a:ext cx="2895600" cy="466725"/>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Data Source</a:t>
            </a:r>
          </a:p>
        </p:txBody>
      </p:sp>
      <p:sp>
        <p:nvSpPr>
          <p:cNvPr id="16" name="Line 28"/>
          <p:cNvSpPr>
            <a:spLocks noChangeShapeType="1"/>
          </p:cNvSpPr>
          <p:nvPr/>
        </p:nvSpPr>
        <p:spPr bwMode="auto">
          <a:xfrm>
            <a:off x="5477692" y="1905000"/>
            <a:ext cx="1371600" cy="0"/>
          </a:xfrm>
          <a:prstGeom prst="line">
            <a:avLst/>
          </a:prstGeom>
          <a:noFill/>
          <a:ln w="9525">
            <a:solidFill>
              <a:schemeClr val="bg1">
                <a:lumMod val="95000"/>
              </a:schemeClr>
            </a:solidFill>
            <a:round/>
            <a:headEnd/>
            <a:tailEnd type="triangle" w="med" len="med"/>
          </a:ln>
          <a:effectLst/>
        </p:spPr>
        <p:txBody>
          <a:bodyPr/>
          <a:lstStyle/>
          <a:p>
            <a:pPr eaLnBrk="1" fontAlgn="auto" hangingPunct="1">
              <a:spcBef>
                <a:spcPts val="0"/>
              </a:spcBef>
              <a:spcAft>
                <a:spcPts val="0"/>
              </a:spcAft>
              <a:defRPr/>
            </a:pPr>
            <a:endParaRPr lang="en-IN">
              <a:latin typeface="+mn-lt"/>
              <a:cs typeface="+mn-cs"/>
            </a:endParaRPr>
          </a:p>
        </p:txBody>
      </p:sp>
      <p:sp>
        <p:nvSpPr>
          <p:cNvPr id="17" name="Text Box 29"/>
          <p:cNvSpPr txBox="1">
            <a:spLocks noChangeArrowheads="1"/>
          </p:cNvSpPr>
          <p:nvPr/>
        </p:nvSpPr>
        <p:spPr bwMode="auto">
          <a:xfrm>
            <a:off x="5553892" y="16764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solidFill>
                  <a:schemeClr val="bg1"/>
                </a:solidFill>
              </a:rPr>
              <a:t>Fill</a:t>
            </a:r>
          </a:p>
        </p:txBody>
      </p:sp>
      <p:sp>
        <p:nvSpPr>
          <p:cNvPr id="18" name="Line 30"/>
          <p:cNvSpPr>
            <a:spLocks noChangeShapeType="1"/>
          </p:cNvSpPr>
          <p:nvPr/>
        </p:nvSpPr>
        <p:spPr bwMode="auto">
          <a:xfrm flipH="1">
            <a:off x="5477692" y="2133600"/>
            <a:ext cx="1371600" cy="0"/>
          </a:xfrm>
          <a:prstGeom prst="line">
            <a:avLst/>
          </a:prstGeom>
          <a:noFill/>
          <a:ln w="9525">
            <a:solidFill>
              <a:schemeClr val="bg1">
                <a:lumMod val="95000"/>
              </a:schemeClr>
            </a:solidFill>
            <a:round/>
            <a:headEnd/>
            <a:tailEnd type="triangle" w="med" len="med"/>
          </a:ln>
          <a:effectLst/>
        </p:spPr>
        <p:txBody>
          <a:bodyPr/>
          <a:lstStyle/>
          <a:p>
            <a:pPr eaLnBrk="1" fontAlgn="auto" hangingPunct="1">
              <a:spcBef>
                <a:spcPts val="0"/>
              </a:spcBef>
              <a:spcAft>
                <a:spcPts val="0"/>
              </a:spcAft>
              <a:defRPr/>
            </a:pPr>
            <a:endParaRPr lang="en-IN">
              <a:latin typeface="+mn-lt"/>
              <a:cs typeface="+mn-cs"/>
            </a:endParaRPr>
          </a:p>
        </p:txBody>
      </p:sp>
      <p:sp>
        <p:nvSpPr>
          <p:cNvPr id="19" name="Text Box 31"/>
          <p:cNvSpPr txBox="1">
            <a:spLocks noChangeArrowheads="1"/>
          </p:cNvSpPr>
          <p:nvPr/>
        </p:nvSpPr>
        <p:spPr bwMode="auto">
          <a:xfrm>
            <a:off x="5630092" y="2133600"/>
            <a:ext cx="1143000" cy="304800"/>
          </a:xfrm>
          <a:prstGeom prst="rect">
            <a:avLst/>
          </a:prstGeom>
          <a:noFill/>
          <a:ln w="9525">
            <a:solidFill>
              <a:schemeClr val="bg1">
                <a:lumMod val="95000"/>
              </a:schemeClr>
            </a:solidFill>
            <a:miter lim="800000"/>
            <a:headEnd/>
            <a:tailEnd/>
          </a:ln>
          <a:effectLst/>
        </p:spPr>
        <p:txBody>
          <a:bodyPr>
            <a:spAutoFit/>
          </a:bodyPr>
          <a:lstStyle/>
          <a:p>
            <a:pPr eaLnBrk="1" fontAlgn="auto" hangingPunct="1">
              <a:spcBef>
                <a:spcPct val="50000"/>
              </a:spcBef>
              <a:spcAft>
                <a:spcPts val="0"/>
              </a:spcAft>
              <a:defRPr/>
            </a:pPr>
            <a:r>
              <a:rPr lang="en-GB" sz="1400" dirty="0">
                <a:solidFill>
                  <a:schemeClr val="bg1"/>
                </a:solidFill>
                <a:latin typeface="+mn-lt"/>
                <a:cs typeface="+mn-cs"/>
              </a:rPr>
              <a:t>Update</a:t>
            </a:r>
          </a:p>
        </p:txBody>
      </p:sp>
      <p:sp>
        <p:nvSpPr>
          <p:cNvPr id="20" name="Line 32"/>
          <p:cNvSpPr>
            <a:spLocks noChangeShapeType="1"/>
          </p:cNvSpPr>
          <p:nvPr/>
        </p:nvSpPr>
        <p:spPr bwMode="auto">
          <a:xfrm>
            <a:off x="6163492" y="2438400"/>
            <a:ext cx="0" cy="304800"/>
          </a:xfrm>
          <a:prstGeom prst="line">
            <a:avLst/>
          </a:prstGeom>
          <a:noFill/>
          <a:ln w="9525">
            <a:solidFill>
              <a:schemeClr val="bg1">
                <a:lumMod val="95000"/>
              </a:schemeClr>
            </a:solidFill>
            <a:round/>
            <a:headEnd/>
            <a:tailEnd/>
          </a:ln>
          <a:effectLst/>
        </p:spPr>
        <p:txBody>
          <a:bodyPr/>
          <a:lstStyle/>
          <a:p>
            <a:pPr eaLnBrk="1" fontAlgn="auto" hangingPunct="1">
              <a:spcBef>
                <a:spcPts val="0"/>
              </a:spcBef>
              <a:spcAft>
                <a:spcPts val="0"/>
              </a:spcAft>
              <a:defRPr/>
            </a:pPr>
            <a:endParaRPr lang="en-IN">
              <a:latin typeface="+mn-lt"/>
              <a:cs typeface="+mn-cs"/>
            </a:endParaRPr>
          </a:p>
        </p:txBody>
      </p:sp>
      <p:sp>
        <p:nvSpPr>
          <p:cNvPr id="21" name="Line 33"/>
          <p:cNvSpPr>
            <a:spLocks noChangeShapeType="1"/>
          </p:cNvSpPr>
          <p:nvPr/>
        </p:nvSpPr>
        <p:spPr bwMode="auto">
          <a:xfrm>
            <a:off x="6163492" y="2743200"/>
            <a:ext cx="609600" cy="0"/>
          </a:xfrm>
          <a:prstGeom prst="line">
            <a:avLst/>
          </a:prstGeom>
          <a:noFill/>
          <a:ln w="9525">
            <a:solidFill>
              <a:schemeClr val="bg1">
                <a:lumMod val="95000"/>
              </a:schemeClr>
            </a:solidFill>
            <a:round/>
            <a:headEnd/>
            <a:tailEnd type="triangle" w="med" len="med"/>
          </a:ln>
          <a:effectLst/>
        </p:spPr>
        <p:txBody>
          <a:bodyPr/>
          <a:lstStyle/>
          <a:p>
            <a:pPr eaLnBrk="1" fontAlgn="auto" hangingPunct="1">
              <a:spcBef>
                <a:spcPts val="0"/>
              </a:spcBef>
              <a:spcAft>
                <a:spcPts val="0"/>
              </a:spcAft>
              <a:defRPr/>
            </a:pPr>
            <a:endParaRPr lang="en-IN">
              <a:latin typeface="+mn-lt"/>
              <a:cs typeface="+mn-cs"/>
            </a:endParaRPr>
          </a:p>
        </p:txBody>
      </p:sp>
      <p:sp>
        <p:nvSpPr>
          <p:cNvPr id="22" name="Line 34"/>
          <p:cNvSpPr>
            <a:spLocks noChangeShapeType="1"/>
          </p:cNvSpPr>
          <p:nvPr/>
        </p:nvSpPr>
        <p:spPr bwMode="auto">
          <a:xfrm>
            <a:off x="3877492" y="4267200"/>
            <a:ext cx="0" cy="381000"/>
          </a:xfrm>
          <a:prstGeom prst="line">
            <a:avLst/>
          </a:prstGeom>
          <a:noFill/>
          <a:ln w="9525">
            <a:solidFill>
              <a:schemeClr val="bg1">
                <a:lumMod val="95000"/>
              </a:schemeClr>
            </a:solidFill>
            <a:round/>
            <a:headEnd/>
            <a:tailEnd type="triangle" w="med" len="med"/>
          </a:ln>
          <a:effectLst/>
        </p:spPr>
        <p:txBody>
          <a:bodyPr/>
          <a:lstStyle/>
          <a:p>
            <a:pPr eaLnBrk="1" fontAlgn="auto" hangingPunct="1">
              <a:spcBef>
                <a:spcPts val="0"/>
              </a:spcBef>
              <a:spcAft>
                <a:spcPts val="0"/>
              </a:spcAft>
              <a:defRPr/>
            </a:pPr>
            <a:endParaRPr lang="en-IN">
              <a:latin typeface="+mn-lt"/>
              <a:cs typeface="+mn-cs"/>
            </a:endParaRPr>
          </a:p>
        </p:txBody>
      </p:sp>
      <p:sp>
        <p:nvSpPr>
          <p:cNvPr id="23" name="Line 35"/>
          <p:cNvSpPr>
            <a:spLocks noChangeShapeType="1"/>
          </p:cNvSpPr>
          <p:nvPr/>
        </p:nvSpPr>
        <p:spPr bwMode="auto">
          <a:xfrm>
            <a:off x="3344092" y="5105400"/>
            <a:ext cx="0" cy="381000"/>
          </a:xfrm>
          <a:prstGeom prst="line">
            <a:avLst/>
          </a:prstGeom>
          <a:noFill/>
          <a:ln w="9525">
            <a:solidFill>
              <a:schemeClr val="bg1">
                <a:lumMod val="95000"/>
              </a:schemeClr>
            </a:solidFill>
            <a:round/>
            <a:headEnd/>
            <a:tailEnd type="triangle" w="med" len="med"/>
          </a:ln>
          <a:effectLst/>
        </p:spPr>
        <p:txBody>
          <a:bodyPr/>
          <a:lstStyle/>
          <a:p>
            <a:pPr eaLnBrk="1" fontAlgn="auto" hangingPunct="1">
              <a:spcBef>
                <a:spcPts val="0"/>
              </a:spcBef>
              <a:spcAft>
                <a:spcPts val="0"/>
              </a:spcAft>
              <a:defRPr/>
            </a:pPr>
            <a:endParaRPr lang="en-IN">
              <a:latin typeface="+mn-lt"/>
              <a:cs typeface="+mn-cs"/>
            </a:endParaRPr>
          </a:p>
        </p:txBody>
      </p:sp>
      <p:sp>
        <p:nvSpPr>
          <p:cNvPr id="24" name="Line 36"/>
          <p:cNvSpPr>
            <a:spLocks noChangeShapeType="1"/>
          </p:cNvSpPr>
          <p:nvPr/>
        </p:nvSpPr>
        <p:spPr bwMode="auto">
          <a:xfrm flipV="1">
            <a:off x="4410892" y="5105400"/>
            <a:ext cx="0" cy="381000"/>
          </a:xfrm>
          <a:prstGeom prst="line">
            <a:avLst/>
          </a:prstGeom>
          <a:noFill/>
          <a:ln w="9525">
            <a:solidFill>
              <a:schemeClr val="bg1">
                <a:lumMod val="95000"/>
              </a:schemeClr>
            </a:solidFill>
            <a:round/>
            <a:headEnd/>
            <a:tailEnd type="triangle" w="med" len="med"/>
          </a:ln>
          <a:effectLst/>
        </p:spPr>
        <p:txBody>
          <a:bodyPr/>
          <a:lstStyle/>
          <a:p>
            <a:pPr eaLnBrk="1" fontAlgn="auto" hangingPunct="1">
              <a:spcBef>
                <a:spcPts val="0"/>
              </a:spcBef>
              <a:spcAft>
                <a:spcPts val="0"/>
              </a:spcAft>
              <a:defRPr/>
            </a:pPr>
            <a:endParaRPr lang="en-IN">
              <a:latin typeface="+mn-lt"/>
              <a:cs typeface="+mn-cs"/>
            </a:endParaRPr>
          </a:p>
        </p:txBody>
      </p:sp>
      <p:sp>
        <p:nvSpPr>
          <p:cNvPr id="25" name="Line 37"/>
          <p:cNvSpPr>
            <a:spLocks noChangeShapeType="1"/>
          </p:cNvSpPr>
          <p:nvPr/>
        </p:nvSpPr>
        <p:spPr bwMode="auto">
          <a:xfrm>
            <a:off x="5477692" y="4876800"/>
            <a:ext cx="1219200" cy="0"/>
          </a:xfrm>
          <a:prstGeom prst="line">
            <a:avLst/>
          </a:prstGeom>
          <a:noFill/>
          <a:ln w="9525">
            <a:solidFill>
              <a:schemeClr val="bg1">
                <a:lumMod val="95000"/>
              </a:schemeClr>
            </a:solidFill>
            <a:round/>
            <a:headEnd/>
            <a:tailEnd type="triangle" w="med" len="med"/>
          </a:ln>
          <a:effectLst/>
        </p:spPr>
        <p:txBody>
          <a:bodyPr/>
          <a:lstStyle/>
          <a:p>
            <a:pPr eaLnBrk="1" fontAlgn="auto" hangingPunct="1">
              <a:spcBef>
                <a:spcPts val="0"/>
              </a:spcBef>
              <a:spcAft>
                <a:spcPts val="0"/>
              </a:spcAft>
              <a:defRPr/>
            </a:pPr>
            <a:endParaRPr lang="en-IN">
              <a:latin typeface="+mn-lt"/>
              <a:cs typeface="+mn-cs"/>
            </a:endParaRPr>
          </a:p>
        </p:txBody>
      </p:sp>
      <p:sp>
        <p:nvSpPr>
          <p:cNvPr id="26" name="Line 38"/>
          <p:cNvSpPr>
            <a:spLocks noChangeShapeType="1"/>
          </p:cNvSpPr>
          <p:nvPr/>
        </p:nvSpPr>
        <p:spPr bwMode="auto">
          <a:xfrm>
            <a:off x="2963092" y="2209800"/>
            <a:ext cx="0" cy="1600200"/>
          </a:xfrm>
          <a:prstGeom prst="line">
            <a:avLst/>
          </a:prstGeom>
          <a:noFill/>
          <a:ln w="9525">
            <a:solidFill>
              <a:schemeClr val="bg1">
                <a:lumMod val="95000"/>
              </a:schemeClr>
            </a:solidFill>
            <a:round/>
            <a:headEnd/>
            <a:tailEnd type="triangle" w="med" len="med"/>
          </a:ln>
          <a:effectLst/>
        </p:spPr>
        <p:txBody>
          <a:bodyPr/>
          <a:lstStyle/>
          <a:p>
            <a:pPr eaLnBrk="1" fontAlgn="auto" hangingPunct="1">
              <a:spcBef>
                <a:spcPts val="0"/>
              </a:spcBef>
              <a:spcAft>
                <a:spcPts val="0"/>
              </a:spcAft>
              <a:defRPr/>
            </a:pPr>
            <a:endParaRPr lang="en-IN">
              <a:latin typeface="+mn-lt"/>
              <a:cs typeface="+mn-cs"/>
            </a:endParaRPr>
          </a:p>
        </p:txBody>
      </p:sp>
      <p:sp>
        <p:nvSpPr>
          <p:cNvPr id="27" name="Text Box 40"/>
          <p:cNvSpPr txBox="1">
            <a:spLocks noChangeArrowheads="1"/>
          </p:cNvSpPr>
          <p:nvPr/>
        </p:nvSpPr>
        <p:spPr bwMode="auto">
          <a:xfrm rot="16200000">
            <a:off x="1896292" y="28956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solidFill>
                  <a:schemeClr val="bg1"/>
                </a:solidFill>
              </a:rPr>
              <a:t>SelectCommand</a:t>
            </a:r>
          </a:p>
        </p:txBody>
      </p:sp>
      <p:sp>
        <p:nvSpPr>
          <p:cNvPr id="28" name="Text Box 41"/>
          <p:cNvSpPr txBox="1">
            <a:spLocks noChangeArrowheads="1"/>
          </p:cNvSpPr>
          <p:nvPr/>
        </p:nvSpPr>
        <p:spPr bwMode="auto">
          <a:xfrm rot="16200000">
            <a:off x="2505892" y="28956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solidFill>
                  <a:schemeClr val="bg1"/>
                </a:solidFill>
              </a:rPr>
              <a:t>InsertCommand</a:t>
            </a:r>
          </a:p>
        </p:txBody>
      </p:sp>
      <p:sp>
        <p:nvSpPr>
          <p:cNvPr id="29" name="Line 42"/>
          <p:cNvSpPr>
            <a:spLocks noChangeShapeType="1"/>
          </p:cNvSpPr>
          <p:nvPr/>
        </p:nvSpPr>
        <p:spPr bwMode="auto">
          <a:xfrm>
            <a:off x="3648892" y="2209800"/>
            <a:ext cx="0" cy="1600200"/>
          </a:xfrm>
          <a:prstGeom prst="line">
            <a:avLst/>
          </a:prstGeom>
          <a:noFill/>
          <a:ln w="9525">
            <a:solidFill>
              <a:schemeClr val="bg1">
                <a:lumMod val="95000"/>
              </a:schemeClr>
            </a:solidFill>
            <a:round/>
            <a:headEnd/>
            <a:tailEnd type="triangle" w="med" len="med"/>
          </a:ln>
          <a:effectLst/>
        </p:spPr>
        <p:txBody>
          <a:bodyPr/>
          <a:lstStyle/>
          <a:p>
            <a:pPr eaLnBrk="1" fontAlgn="auto" hangingPunct="1">
              <a:spcBef>
                <a:spcPts val="0"/>
              </a:spcBef>
              <a:spcAft>
                <a:spcPts val="0"/>
              </a:spcAft>
              <a:defRPr/>
            </a:pPr>
            <a:endParaRPr lang="en-IN">
              <a:latin typeface="+mn-lt"/>
              <a:cs typeface="+mn-cs"/>
            </a:endParaRPr>
          </a:p>
        </p:txBody>
      </p:sp>
      <p:sp>
        <p:nvSpPr>
          <p:cNvPr id="30" name="Line 43"/>
          <p:cNvSpPr>
            <a:spLocks noChangeShapeType="1"/>
          </p:cNvSpPr>
          <p:nvPr/>
        </p:nvSpPr>
        <p:spPr bwMode="auto">
          <a:xfrm>
            <a:off x="4258492" y="2209800"/>
            <a:ext cx="0" cy="1600200"/>
          </a:xfrm>
          <a:prstGeom prst="line">
            <a:avLst/>
          </a:prstGeom>
          <a:noFill/>
          <a:ln w="9525">
            <a:solidFill>
              <a:schemeClr val="bg1">
                <a:lumMod val="95000"/>
              </a:schemeClr>
            </a:solidFill>
            <a:round/>
            <a:headEnd/>
            <a:tailEnd type="triangle" w="med" len="med"/>
          </a:ln>
          <a:effectLst/>
        </p:spPr>
        <p:txBody>
          <a:bodyPr/>
          <a:lstStyle/>
          <a:p>
            <a:pPr eaLnBrk="1" fontAlgn="auto" hangingPunct="1">
              <a:spcBef>
                <a:spcPts val="0"/>
              </a:spcBef>
              <a:spcAft>
                <a:spcPts val="0"/>
              </a:spcAft>
              <a:defRPr/>
            </a:pPr>
            <a:endParaRPr lang="en-IN">
              <a:latin typeface="+mn-lt"/>
              <a:cs typeface="+mn-cs"/>
            </a:endParaRPr>
          </a:p>
        </p:txBody>
      </p:sp>
      <p:sp>
        <p:nvSpPr>
          <p:cNvPr id="31" name="Line 44"/>
          <p:cNvSpPr>
            <a:spLocks noChangeShapeType="1"/>
          </p:cNvSpPr>
          <p:nvPr/>
        </p:nvSpPr>
        <p:spPr bwMode="auto">
          <a:xfrm>
            <a:off x="5020492" y="2209800"/>
            <a:ext cx="0" cy="1600200"/>
          </a:xfrm>
          <a:prstGeom prst="line">
            <a:avLst/>
          </a:prstGeom>
          <a:noFill/>
          <a:ln w="9525">
            <a:solidFill>
              <a:schemeClr val="bg1">
                <a:lumMod val="95000"/>
              </a:schemeClr>
            </a:solidFill>
            <a:round/>
            <a:headEnd/>
            <a:tailEnd type="triangle" w="med" len="med"/>
          </a:ln>
          <a:effectLst/>
        </p:spPr>
        <p:txBody>
          <a:bodyPr/>
          <a:lstStyle/>
          <a:p>
            <a:pPr eaLnBrk="1" fontAlgn="auto" hangingPunct="1">
              <a:spcBef>
                <a:spcPts val="0"/>
              </a:spcBef>
              <a:spcAft>
                <a:spcPts val="0"/>
              </a:spcAft>
              <a:defRPr/>
            </a:pPr>
            <a:endParaRPr lang="en-IN">
              <a:latin typeface="+mn-lt"/>
              <a:cs typeface="+mn-cs"/>
            </a:endParaRPr>
          </a:p>
        </p:txBody>
      </p:sp>
      <p:sp>
        <p:nvSpPr>
          <p:cNvPr id="32" name="Text Box 45"/>
          <p:cNvSpPr txBox="1">
            <a:spLocks noChangeArrowheads="1"/>
          </p:cNvSpPr>
          <p:nvPr/>
        </p:nvSpPr>
        <p:spPr bwMode="auto">
          <a:xfrm rot="16200000">
            <a:off x="3152798" y="2858294"/>
            <a:ext cx="1754188" cy="304800"/>
          </a:xfrm>
          <a:prstGeom prst="rect">
            <a:avLst/>
          </a:prstGeom>
          <a:noFill/>
          <a:ln w="9525">
            <a:solidFill>
              <a:schemeClr val="bg1">
                <a:lumMod val="95000"/>
              </a:schemeClr>
            </a:solidFill>
            <a:miter lim="800000"/>
            <a:headEnd/>
            <a:tailEnd/>
          </a:ln>
          <a:effectLst/>
        </p:spPr>
        <p:txBody>
          <a:bodyPr>
            <a:spAutoFit/>
          </a:bodyPr>
          <a:lstStyle/>
          <a:p>
            <a:pPr eaLnBrk="1" fontAlgn="auto" hangingPunct="1">
              <a:spcBef>
                <a:spcPct val="50000"/>
              </a:spcBef>
              <a:spcAft>
                <a:spcPts val="0"/>
              </a:spcAft>
              <a:defRPr/>
            </a:pPr>
            <a:r>
              <a:rPr lang="en-GB" sz="1400" dirty="0" err="1">
                <a:solidFill>
                  <a:schemeClr val="bg1"/>
                </a:solidFill>
                <a:latin typeface="+mn-lt"/>
                <a:cs typeface="+mn-cs"/>
              </a:rPr>
              <a:t>UpdateCommand</a:t>
            </a:r>
            <a:endParaRPr lang="en-GB" sz="1400" dirty="0">
              <a:solidFill>
                <a:schemeClr val="bg1"/>
              </a:solidFill>
              <a:latin typeface="+mn-lt"/>
              <a:cs typeface="+mn-cs"/>
            </a:endParaRPr>
          </a:p>
        </p:txBody>
      </p:sp>
      <p:sp>
        <p:nvSpPr>
          <p:cNvPr id="33" name="Text Box 46"/>
          <p:cNvSpPr txBox="1">
            <a:spLocks noChangeArrowheads="1"/>
          </p:cNvSpPr>
          <p:nvPr/>
        </p:nvSpPr>
        <p:spPr bwMode="auto">
          <a:xfrm rot="16200000">
            <a:off x="3953692" y="28956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solidFill>
                  <a:schemeClr val="bg1"/>
                </a:solidFill>
              </a:rPr>
              <a:t>DeleteCommand</a:t>
            </a:r>
          </a:p>
        </p:txBody>
      </p:sp>
    </p:spTree>
    <p:extLst>
      <p:ext uri="{BB962C8B-B14F-4D97-AF65-F5344CB8AC3E}">
        <p14:creationId xmlns:p14="http://schemas.microsoft.com/office/powerpoint/2010/main" val="222863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vs. Disconnected Access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connection to database is created to access data from the database. </a:t>
            </a:r>
          </a:p>
          <a:p>
            <a:r>
              <a:rPr lang="en-US" dirty="0" smtClean="0"/>
              <a:t>Older applications developed using connected model for data access used to keep the database connection active as long as the application is running. </a:t>
            </a:r>
          </a:p>
          <a:p>
            <a:r>
              <a:rPr lang="en-US" dirty="0" smtClean="0"/>
              <a:t>Keeping a database connection alive, is costly in terms of memory resource. </a:t>
            </a:r>
          </a:p>
          <a:p>
            <a:r>
              <a:rPr lang="en-US" dirty="0" smtClean="0"/>
              <a:t>This is done with a special object called “</a:t>
            </a:r>
            <a:r>
              <a:rPr lang="en-US" dirty="0" err="1" smtClean="0"/>
              <a:t>DataAdapter</a:t>
            </a:r>
            <a:r>
              <a:rPr lang="en-US" dirty="0" smtClean="0"/>
              <a:t>”.</a:t>
            </a:r>
          </a:p>
          <a:p>
            <a:r>
              <a:rPr lang="en-US" dirty="0" smtClean="0"/>
              <a:t>So if a database server has memory to store data of 100 connection and all memory is full, then it becomes unable to access 101</a:t>
            </a:r>
            <a:r>
              <a:rPr lang="en-US" baseline="30000" dirty="0" smtClean="0"/>
              <a:t>st</a:t>
            </a:r>
            <a:r>
              <a:rPr lang="en-US" dirty="0" smtClean="0"/>
              <a:t> connection, even when out of 100 active connections only 10 are actively interacting with the database server. </a:t>
            </a:r>
          </a:p>
          <a:p>
            <a:r>
              <a:rPr lang="en-US" dirty="0" smtClean="0"/>
              <a:t>Here comes the disconnected in the picture. </a:t>
            </a:r>
            <a:endParaRPr lang="en-US" dirty="0"/>
          </a:p>
        </p:txBody>
      </p:sp>
    </p:spTree>
    <p:extLst>
      <p:ext uri="{BB962C8B-B14F-4D97-AF65-F5344CB8AC3E}">
        <p14:creationId xmlns:p14="http://schemas.microsoft.com/office/powerpoint/2010/main" val="3152061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vs. Disconnected Access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disconnected access uses connection for short period of time. </a:t>
            </a:r>
          </a:p>
          <a:p>
            <a:r>
              <a:rPr lang="en-US" dirty="0" smtClean="0"/>
              <a:t>The connection is made with the database server only to download the data from the server once the data is downloaded in the local memory the connection is closed.</a:t>
            </a:r>
          </a:p>
          <a:p>
            <a:r>
              <a:rPr lang="en-US" dirty="0" smtClean="0"/>
              <a:t>The data once fetched from the server is stored in a special object on client side in offline manner. The client application uses this special object to access the data.</a:t>
            </a:r>
          </a:p>
          <a:p>
            <a:r>
              <a:rPr lang="en-US" dirty="0" smtClean="0"/>
              <a:t>This special object is called a DATASET.</a:t>
            </a:r>
          </a:p>
          <a:p>
            <a:r>
              <a:rPr lang="en-US" dirty="0" smtClean="0"/>
              <a:t>The programmers can not only read data from the dataset but can also write new data, update existing data and delete data in the dataset. </a:t>
            </a:r>
          </a:p>
          <a:p>
            <a:r>
              <a:rPr lang="en-US" dirty="0" smtClean="0"/>
              <a:t>The connection is also made when there is an update in data on client side that needs to be reflected in the server.</a:t>
            </a:r>
          </a:p>
          <a:p>
            <a:r>
              <a:rPr lang="en-US" dirty="0" smtClean="0"/>
              <a:t>This technique results in less parallel connection to the database server and one server can serve more clients.</a:t>
            </a:r>
          </a:p>
          <a:p>
            <a:endParaRPr lang="en-US" dirty="0"/>
          </a:p>
        </p:txBody>
      </p:sp>
    </p:spTree>
    <p:extLst>
      <p:ext uri="{BB962C8B-B14F-4D97-AF65-F5344CB8AC3E}">
        <p14:creationId xmlns:p14="http://schemas.microsoft.com/office/powerpoint/2010/main" val="177549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vs. Disconnected Access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4687" y="2424906"/>
            <a:ext cx="5762625" cy="3152775"/>
          </a:xfrm>
        </p:spPr>
      </p:pic>
      <p:sp>
        <p:nvSpPr>
          <p:cNvPr id="5" name="Rectangle 4"/>
          <p:cNvSpPr/>
          <p:nvPr/>
        </p:nvSpPr>
        <p:spPr>
          <a:xfrm>
            <a:off x="3043646" y="2194560"/>
            <a:ext cx="3526971" cy="35792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04160" y="1972491"/>
            <a:ext cx="6173152" cy="412786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531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vs. Disconnected Access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10968042"/>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88396483"/>
                    </a:ext>
                  </a:extLst>
                </a:gridCol>
                <a:gridCol w="5257800">
                  <a:extLst>
                    <a:ext uri="{9D8B030D-6E8A-4147-A177-3AD203B41FA5}">
                      <a16:colId xmlns:a16="http://schemas.microsoft.com/office/drawing/2014/main" val="379248423"/>
                    </a:ext>
                  </a:extLst>
                </a:gridCol>
              </a:tblGrid>
              <a:tr h="370840">
                <a:tc>
                  <a:txBody>
                    <a:bodyPr/>
                    <a:lstStyle/>
                    <a:p>
                      <a:r>
                        <a:rPr lang="en-US" dirty="0" smtClean="0"/>
                        <a:t>Connected</a:t>
                      </a:r>
                      <a:endParaRPr lang="en-US" dirty="0"/>
                    </a:p>
                  </a:txBody>
                  <a:tcPr/>
                </a:tc>
                <a:tc>
                  <a:txBody>
                    <a:bodyPr/>
                    <a:lstStyle/>
                    <a:p>
                      <a:r>
                        <a:rPr lang="en-US" dirty="0" smtClean="0"/>
                        <a:t>Disconnected</a:t>
                      </a:r>
                      <a:endParaRPr lang="en-US" dirty="0"/>
                    </a:p>
                  </a:txBody>
                  <a:tcPr/>
                </a:tc>
                <a:extLst>
                  <a:ext uri="{0D108BD9-81ED-4DB2-BD59-A6C34878D82A}">
                    <a16:rowId xmlns:a16="http://schemas.microsoft.com/office/drawing/2014/main" val="978789692"/>
                  </a:ext>
                </a:extLst>
              </a:tr>
              <a:tr h="370840">
                <a:tc>
                  <a:txBody>
                    <a:bodyPr/>
                    <a:lstStyle/>
                    <a:p>
                      <a:r>
                        <a:rPr lang="en-US" dirty="0" smtClean="0"/>
                        <a:t>To read data it uses </a:t>
                      </a:r>
                      <a:r>
                        <a:rPr lang="en-US" sz="1800" kern="1200" dirty="0" err="1" smtClean="0">
                          <a:solidFill>
                            <a:schemeClr val="dk1"/>
                          </a:solidFill>
                          <a:effectLst/>
                          <a:latin typeface="+mn-lt"/>
                          <a:ea typeface="+mn-ea"/>
                          <a:cs typeface="+mn-cs"/>
                        </a:rPr>
                        <a:t>Datareader</a:t>
                      </a:r>
                      <a:r>
                        <a:rPr lang="en-US" sz="1800" kern="1200" dirty="0" smtClean="0">
                          <a:solidFill>
                            <a:schemeClr val="dk1"/>
                          </a:solidFill>
                          <a:effectLst/>
                          <a:latin typeface="+mn-lt"/>
                          <a:ea typeface="+mn-ea"/>
                          <a:cs typeface="+mn-cs"/>
                        </a:rPr>
                        <a:t> object</a:t>
                      </a:r>
                      <a:endParaRPr lang="en-US" dirty="0"/>
                    </a:p>
                  </a:txBody>
                  <a:tcPr/>
                </a:tc>
                <a:tc>
                  <a:txBody>
                    <a:bodyPr/>
                    <a:lstStyle/>
                    <a:p>
                      <a:r>
                        <a:rPr lang="en-US" dirty="0" smtClean="0"/>
                        <a:t>To read data it uses </a:t>
                      </a:r>
                      <a:r>
                        <a:rPr lang="en-US" sz="1800" kern="1200" dirty="0" err="1" smtClean="0">
                          <a:solidFill>
                            <a:schemeClr val="dk1"/>
                          </a:solidFill>
                          <a:effectLst/>
                          <a:latin typeface="+mn-lt"/>
                          <a:ea typeface="+mn-ea"/>
                          <a:cs typeface="+mn-cs"/>
                        </a:rPr>
                        <a:t>DataSet</a:t>
                      </a:r>
                      <a:endParaRPr lang="en-US" dirty="0"/>
                    </a:p>
                  </a:txBody>
                  <a:tcPr/>
                </a:tc>
                <a:extLst>
                  <a:ext uri="{0D108BD9-81ED-4DB2-BD59-A6C34878D82A}">
                    <a16:rowId xmlns:a16="http://schemas.microsoft.com/office/drawing/2014/main" val="3822401338"/>
                  </a:ext>
                </a:extLst>
              </a:tr>
              <a:tr h="370840">
                <a:tc>
                  <a:txBody>
                    <a:bodyPr/>
                    <a:lstStyle/>
                    <a:p>
                      <a:r>
                        <a:rPr lang="en-US" dirty="0" smtClean="0"/>
                        <a:t>Uses </a:t>
                      </a:r>
                      <a:r>
                        <a:rPr lang="en-US" dirty="0" err="1" smtClean="0"/>
                        <a:t>DataAdapter</a:t>
                      </a:r>
                      <a:r>
                        <a:rPr lang="en-US" baseline="0" dirty="0" smtClean="0"/>
                        <a:t> to change and delete the data</a:t>
                      </a:r>
                      <a:endParaRPr lang="en-US" dirty="0"/>
                    </a:p>
                  </a:txBody>
                  <a:tcPr/>
                </a:tc>
                <a:tc>
                  <a:txBody>
                    <a:bodyPr/>
                    <a:lstStyle/>
                    <a:p>
                      <a:r>
                        <a:rPr lang="en-US" dirty="0" smtClean="0"/>
                        <a:t>Uses</a:t>
                      </a:r>
                      <a:r>
                        <a:rPr lang="en-US" baseline="0" dirty="0" smtClean="0"/>
                        <a:t> combination of Dataset and </a:t>
                      </a:r>
                      <a:r>
                        <a:rPr lang="en-US" baseline="0" dirty="0" err="1" smtClean="0"/>
                        <a:t>DataAdapter</a:t>
                      </a:r>
                      <a:r>
                        <a:rPr lang="en-US" baseline="0" dirty="0" smtClean="0"/>
                        <a:t> to change and delete the data.</a:t>
                      </a:r>
                      <a:endParaRPr lang="en-US" dirty="0"/>
                    </a:p>
                  </a:txBody>
                  <a:tcPr/>
                </a:tc>
                <a:extLst>
                  <a:ext uri="{0D108BD9-81ED-4DB2-BD59-A6C34878D82A}">
                    <a16:rowId xmlns:a16="http://schemas.microsoft.com/office/drawing/2014/main" val="2940118819"/>
                  </a:ext>
                </a:extLst>
              </a:tr>
              <a:tr h="370840">
                <a:tc>
                  <a:txBody>
                    <a:bodyPr/>
                    <a:lstStyle/>
                    <a:p>
                      <a:r>
                        <a:rPr lang="en-US" sz="1800" kern="1200" dirty="0" smtClean="0">
                          <a:solidFill>
                            <a:schemeClr val="dk1"/>
                          </a:solidFill>
                          <a:effectLst/>
                          <a:latin typeface="+mn-lt"/>
                          <a:ea typeface="+mn-ea"/>
                          <a:cs typeface="+mn-cs"/>
                        </a:rPr>
                        <a:t>Connected methods gives faster performance</a:t>
                      </a:r>
                      <a:endParaRPr lang="en-US" dirty="0"/>
                    </a:p>
                  </a:txBody>
                  <a:tcPr/>
                </a:tc>
                <a:tc>
                  <a:txBody>
                    <a:bodyPr/>
                    <a:lstStyle/>
                    <a:p>
                      <a:r>
                        <a:rPr lang="en-US" sz="1800" kern="1200" dirty="0" smtClean="0">
                          <a:solidFill>
                            <a:schemeClr val="dk1"/>
                          </a:solidFill>
                          <a:effectLst/>
                          <a:latin typeface="+mn-lt"/>
                          <a:ea typeface="+mn-ea"/>
                          <a:cs typeface="+mn-cs"/>
                        </a:rPr>
                        <a:t>Disconnected get low in speed and performance</a:t>
                      </a:r>
                      <a:endParaRPr lang="en-US" dirty="0"/>
                    </a:p>
                  </a:txBody>
                  <a:tcPr/>
                </a:tc>
                <a:extLst>
                  <a:ext uri="{0D108BD9-81ED-4DB2-BD59-A6C34878D82A}">
                    <a16:rowId xmlns:a16="http://schemas.microsoft.com/office/drawing/2014/main" val="3668811150"/>
                  </a:ext>
                </a:extLst>
              </a:tr>
              <a:tr h="370840">
                <a:tc>
                  <a:txBody>
                    <a:bodyPr/>
                    <a:lstStyle/>
                    <a:p>
                      <a:r>
                        <a:rPr lang="en-US" sz="1800" kern="1200" dirty="0" smtClean="0">
                          <a:solidFill>
                            <a:schemeClr val="dk1"/>
                          </a:solidFill>
                          <a:effectLst/>
                          <a:latin typeface="+mn-lt"/>
                          <a:ea typeface="+mn-ea"/>
                          <a:cs typeface="+mn-cs"/>
                        </a:rPr>
                        <a:t>Can hold the data of single table only</a:t>
                      </a:r>
                      <a:endParaRPr lang="en-US" dirty="0"/>
                    </a:p>
                  </a:txBody>
                  <a:tcPr/>
                </a:tc>
                <a:tc>
                  <a:txBody>
                    <a:bodyPr/>
                    <a:lstStyle/>
                    <a:p>
                      <a:r>
                        <a:rPr lang="en-US" sz="1800" kern="1200" dirty="0" smtClean="0">
                          <a:solidFill>
                            <a:schemeClr val="dk1"/>
                          </a:solidFill>
                          <a:effectLst/>
                          <a:latin typeface="+mn-lt"/>
                          <a:ea typeface="+mn-ea"/>
                          <a:cs typeface="+mn-cs"/>
                        </a:rPr>
                        <a:t>disconnected can hold multiple tables of data</a:t>
                      </a:r>
                      <a:endParaRPr lang="en-US" dirty="0"/>
                    </a:p>
                  </a:txBody>
                  <a:tcPr/>
                </a:tc>
                <a:extLst>
                  <a:ext uri="{0D108BD9-81ED-4DB2-BD59-A6C34878D82A}">
                    <a16:rowId xmlns:a16="http://schemas.microsoft.com/office/drawing/2014/main" val="1157684822"/>
                  </a:ext>
                </a:extLst>
              </a:tr>
              <a:tr h="370840">
                <a:tc>
                  <a:txBody>
                    <a:bodyPr/>
                    <a:lstStyle/>
                    <a:p>
                      <a:r>
                        <a:rPr lang="en-US" sz="1800" kern="1200" dirty="0" smtClean="0">
                          <a:solidFill>
                            <a:schemeClr val="dk1"/>
                          </a:solidFill>
                          <a:effectLst/>
                          <a:latin typeface="+mn-lt"/>
                          <a:ea typeface="+mn-ea"/>
                          <a:cs typeface="+mn-cs"/>
                        </a:rPr>
                        <a:t>you need to use a read-only forward-only object </a:t>
                      </a:r>
                      <a:r>
                        <a:rPr lang="en-US" sz="1800" kern="1200" dirty="0" err="1" smtClean="0">
                          <a:solidFill>
                            <a:schemeClr val="dk1"/>
                          </a:solidFill>
                          <a:effectLst/>
                          <a:latin typeface="+mn-lt"/>
                          <a:ea typeface="+mn-ea"/>
                          <a:cs typeface="+mn-cs"/>
                        </a:rPr>
                        <a:t>DataReader</a:t>
                      </a:r>
                      <a:endParaRPr lang="en-US" dirty="0"/>
                    </a:p>
                  </a:txBody>
                  <a:tcPr/>
                </a:tc>
                <a:tc>
                  <a:txBody>
                    <a:bodyPr/>
                    <a:lstStyle/>
                    <a:p>
                      <a:r>
                        <a:rPr lang="en-US" dirty="0" smtClean="0"/>
                        <a:t>You can access dataset in non-sequential</a:t>
                      </a:r>
                      <a:r>
                        <a:rPr lang="en-US" baseline="0" dirty="0" smtClean="0"/>
                        <a:t> manner.</a:t>
                      </a:r>
                      <a:endParaRPr lang="en-US" dirty="0"/>
                    </a:p>
                  </a:txBody>
                  <a:tcPr/>
                </a:tc>
                <a:extLst>
                  <a:ext uri="{0D108BD9-81ED-4DB2-BD59-A6C34878D82A}">
                    <a16:rowId xmlns:a16="http://schemas.microsoft.com/office/drawing/2014/main" val="990884364"/>
                  </a:ext>
                </a:extLst>
              </a:tr>
              <a:tr h="370840">
                <a:tc>
                  <a:txBody>
                    <a:bodyPr/>
                    <a:lstStyle/>
                    <a:p>
                      <a:r>
                        <a:rPr lang="en-US" sz="1800" kern="1200" dirty="0" err="1" smtClean="0">
                          <a:solidFill>
                            <a:schemeClr val="dk1"/>
                          </a:solidFill>
                          <a:effectLst/>
                          <a:latin typeface="+mn-lt"/>
                          <a:ea typeface="+mn-ea"/>
                          <a:cs typeface="+mn-cs"/>
                        </a:rPr>
                        <a:t>DataReader</a:t>
                      </a:r>
                      <a:r>
                        <a:rPr lang="en-US" sz="1800" kern="1200" dirty="0" smtClean="0">
                          <a:solidFill>
                            <a:schemeClr val="dk1"/>
                          </a:solidFill>
                          <a:effectLst/>
                          <a:latin typeface="+mn-lt"/>
                          <a:ea typeface="+mn-ea"/>
                          <a:cs typeface="+mn-cs"/>
                        </a:rPr>
                        <a:t> can't persist the data</a:t>
                      </a:r>
                      <a:endParaRPr lang="en-US" dirty="0"/>
                    </a:p>
                  </a:txBody>
                  <a:tcPr/>
                </a:tc>
                <a:tc>
                  <a:txBody>
                    <a:bodyPr/>
                    <a:lstStyle/>
                    <a:p>
                      <a:r>
                        <a:rPr lang="en-US" sz="1800" kern="1200" dirty="0" smtClean="0">
                          <a:solidFill>
                            <a:schemeClr val="dk1"/>
                          </a:solidFill>
                          <a:effectLst/>
                          <a:latin typeface="+mn-lt"/>
                          <a:ea typeface="+mn-ea"/>
                          <a:cs typeface="+mn-cs"/>
                        </a:rPr>
                        <a:t>Data Set can persist the data</a:t>
                      </a:r>
                      <a:endParaRPr lang="en-US" dirty="0"/>
                    </a:p>
                  </a:txBody>
                  <a:tcPr/>
                </a:tc>
                <a:extLst>
                  <a:ext uri="{0D108BD9-81ED-4DB2-BD59-A6C34878D82A}">
                    <a16:rowId xmlns:a16="http://schemas.microsoft.com/office/drawing/2014/main" val="1235261496"/>
                  </a:ext>
                </a:extLst>
              </a:tr>
            </a:tbl>
          </a:graphicData>
        </a:graphic>
      </p:graphicFrame>
    </p:spTree>
    <p:extLst>
      <p:ext uri="{BB962C8B-B14F-4D97-AF65-F5344CB8AC3E}">
        <p14:creationId xmlns:p14="http://schemas.microsoft.com/office/powerpoint/2010/main" val="3222575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 associated with ADO.NET</a:t>
            </a:r>
            <a:endParaRPr lang="en-US" dirty="0"/>
          </a:p>
        </p:txBody>
      </p:sp>
      <p:sp>
        <p:nvSpPr>
          <p:cNvPr id="3" name="Content Placeholder 2"/>
          <p:cNvSpPr>
            <a:spLocks noGrp="1"/>
          </p:cNvSpPr>
          <p:nvPr>
            <p:ph idx="1"/>
          </p:nvPr>
        </p:nvSpPr>
        <p:spPr/>
        <p:txBody>
          <a:bodyPr/>
          <a:lstStyle/>
          <a:p>
            <a:r>
              <a:rPr lang="en-GB" altLang="en-US" dirty="0" err="1" smtClean="0">
                <a:latin typeface="Verdana" panose="020B0604030504040204" pitchFamily="34" charset="0"/>
              </a:rPr>
              <a:t>System.Data</a:t>
            </a:r>
            <a:r>
              <a:rPr lang="en-GB" altLang="en-US" dirty="0" smtClean="0">
                <a:latin typeface="Verdana" panose="020B0604030504040204" pitchFamily="34" charset="0"/>
              </a:rPr>
              <a:t> </a:t>
            </a:r>
          </a:p>
          <a:p>
            <a:r>
              <a:rPr lang="en-GB" altLang="en-US" dirty="0" err="1" smtClean="0">
                <a:latin typeface="Verdana" panose="020B0604030504040204" pitchFamily="34" charset="0"/>
              </a:rPr>
              <a:t>System.Data.Common</a:t>
            </a:r>
            <a:endParaRPr lang="en-GB" altLang="en-US" dirty="0" smtClean="0">
              <a:latin typeface="Verdana" panose="020B0604030504040204" pitchFamily="34" charset="0"/>
            </a:endParaRPr>
          </a:p>
          <a:p>
            <a:r>
              <a:rPr lang="en-GB" altLang="en-US" dirty="0" err="1" smtClean="0">
                <a:latin typeface="Verdana" panose="020B0604030504040204" pitchFamily="34" charset="0"/>
              </a:rPr>
              <a:t>System.Data.SqlClient</a:t>
            </a:r>
            <a:endParaRPr lang="en-GB" altLang="en-US" dirty="0" smtClean="0">
              <a:latin typeface="Verdana" panose="020B0604030504040204" pitchFamily="34" charset="0"/>
            </a:endParaRPr>
          </a:p>
          <a:p>
            <a:r>
              <a:rPr lang="en-GB" altLang="en-US" dirty="0" err="1" smtClean="0">
                <a:latin typeface="Verdana" panose="020B0604030504040204" pitchFamily="34" charset="0"/>
              </a:rPr>
              <a:t>System.Data.OleDB</a:t>
            </a:r>
            <a:endParaRPr lang="en-GB" altLang="en-US" dirty="0" smtClean="0">
              <a:latin typeface="Verdana" panose="020B0604030504040204" pitchFamily="34" charset="0"/>
            </a:endParaRPr>
          </a:p>
          <a:p>
            <a:r>
              <a:rPr lang="en-GB" altLang="en-US" dirty="0" err="1" smtClean="0">
                <a:latin typeface="Verdana" panose="020B0604030504040204" pitchFamily="34" charset="0"/>
              </a:rPr>
              <a:t>System.Data.SqlTypes</a:t>
            </a:r>
            <a:endParaRPr lang="en-GB" altLang="en-US" dirty="0" smtClean="0">
              <a:latin typeface="Verdana" panose="020B0604030504040204" pitchFamily="34" charset="0"/>
            </a:endParaRPr>
          </a:p>
          <a:p>
            <a:r>
              <a:rPr lang="en-GB" altLang="en-US" dirty="0" smtClean="0">
                <a:latin typeface="Verdana" panose="020B0604030504040204" pitchFamily="34" charset="0"/>
              </a:rPr>
              <a:t>System.XML</a:t>
            </a:r>
          </a:p>
          <a:p>
            <a:r>
              <a:rPr lang="en-GB" altLang="en-US" dirty="0" err="1" smtClean="0">
                <a:latin typeface="Verdana" panose="020B0604030504040204" pitchFamily="34" charset="0"/>
              </a:rPr>
              <a:t>System.XML.Schema</a:t>
            </a:r>
            <a:endParaRPr lang="en-GB" altLang="en-US" dirty="0" smtClean="0">
              <a:latin typeface="Verdana" panose="020B0604030504040204" pitchFamily="34" charset="0"/>
            </a:endParaRPr>
          </a:p>
          <a:p>
            <a:endParaRPr lang="en-IN" altLang="en-US" dirty="0" smtClean="0"/>
          </a:p>
          <a:p>
            <a:endParaRPr lang="en-US" dirty="0"/>
          </a:p>
        </p:txBody>
      </p:sp>
    </p:spTree>
    <p:extLst>
      <p:ext uri="{BB962C8B-B14F-4D97-AF65-F5344CB8AC3E}">
        <p14:creationId xmlns:p14="http://schemas.microsoft.com/office/powerpoint/2010/main" val="897768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Using Namespaces</a:t>
            </a:r>
            <a:endParaRPr lang="en-US" dirty="0"/>
          </a:p>
        </p:txBody>
      </p:sp>
      <p:sp>
        <p:nvSpPr>
          <p:cNvPr id="3" name="Content Placeholder 2"/>
          <p:cNvSpPr>
            <a:spLocks noGrp="1"/>
          </p:cNvSpPr>
          <p:nvPr>
            <p:ph idx="1"/>
          </p:nvPr>
        </p:nvSpPr>
        <p:spPr/>
        <p:txBody>
          <a:bodyPr/>
          <a:lstStyle/>
          <a:p>
            <a:r>
              <a:rPr lang="en-GB" altLang="en-US" dirty="0" smtClean="0">
                <a:latin typeface="Lucida Console" panose="020B0609040504020204" pitchFamily="49" charset="0"/>
              </a:rPr>
              <a:t>using </a:t>
            </a:r>
            <a:r>
              <a:rPr lang="en-GB" altLang="en-US" dirty="0" err="1" smtClean="0">
                <a:latin typeface="Lucida Console" panose="020B0609040504020204" pitchFamily="49" charset="0"/>
              </a:rPr>
              <a:t>System.Data</a:t>
            </a:r>
            <a:r>
              <a:rPr lang="en-GB" altLang="en-US" dirty="0" smtClean="0">
                <a:latin typeface="Lucida Console" panose="020B0609040504020204" pitchFamily="49" charset="0"/>
              </a:rPr>
              <a:t>;</a:t>
            </a:r>
            <a:br>
              <a:rPr lang="en-GB" altLang="en-US" dirty="0" smtClean="0">
                <a:latin typeface="Lucida Console" panose="020B0609040504020204" pitchFamily="49" charset="0"/>
              </a:rPr>
            </a:br>
            <a:r>
              <a:rPr lang="en-GB" altLang="en-US" dirty="0" smtClean="0">
                <a:latin typeface="Lucida Console" panose="020B0609040504020204" pitchFamily="49" charset="0"/>
              </a:rPr>
              <a:t>using </a:t>
            </a:r>
            <a:r>
              <a:rPr lang="en-GB" altLang="en-US" dirty="0" err="1" smtClean="0">
                <a:latin typeface="Lucida Console" panose="020B0609040504020204" pitchFamily="49" charset="0"/>
              </a:rPr>
              <a:t>System.Data.SqlClient</a:t>
            </a:r>
            <a:r>
              <a:rPr lang="en-GB" altLang="en-US" dirty="0" smtClean="0">
                <a:latin typeface="Lucida Console" panose="020B0609040504020204" pitchFamily="49" charset="0"/>
              </a:rPr>
              <a:t>;</a:t>
            </a:r>
            <a:br>
              <a:rPr lang="en-GB" altLang="en-US" dirty="0" smtClean="0">
                <a:latin typeface="Lucida Console" panose="020B0609040504020204" pitchFamily="49" charset="0"/>
              </a:rPr>
            </a:br>
            <a:endParaRPr lang="en-US" dirty="0"/>
          </a:p>
        </p:txBody>
      </p:sp>
    </p:spTree>
    <p:extLst>
      <p:ext uri="{BB962C8B-B14F-4D97-AF65-F5344CB8AC3E}">
        <p14:creationId xmlns:p14="http://schemas.microsoft.com/office/powerpoint/2010/main" val="2735210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class</a:t>
            </a: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sqlconnection</a:t>
            </a:r>
            <a:r>
              <a:rPr lang="en-US" dirty="0" smtClean="0"/>
              <a:t> class</a:t>
            </a:r>
            <a:endParaRPr lang="en-US" dirty="0"/>
          </a:p>
        </p:txBody>
      </p:sp>
      <p:sp>
        <p:nvSpPr>
          <p:cNvPr id="5" name="Rectangle 2"/>
          <p:cNvSpPr>
            <a:spLocks noChangeArrowheads="1"/>
          </p:cNvSpPr>
          <p:nvPr/>
        </p:nvSpPr>
        <p:spPr bwMode="auto">
          <a:xfrm>
            <a:off x="838200" y="2687122"/>
            <a:ext cx="1078992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Arial Unicode MS" panose="020B0604020202020204" pitchFamily="34" charset="-128"/>
              </a:rPr>
              <a:t>SqlConnection</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 connection = new </a:t>
            </a:r>
            <a:r>
              <a:rPr kumimoji="0" lang="en-US" altLang="en-US" sz="2400" b="0" i="0" u="none" strike="noStrike" cap="none" normalizeH="0" baseline="0" dirty="0" err="1" smtClean="0">
                <a:ln>
                  <a:noFill/>
                </a:ln>
                <a:solidFill>
                  <a:schemeClr val="tx1"/>
                </a:solidFill>
                <a:effectLst/>
                <a:latin typeface="Arial Unicode MS" panose="020B0604020202020204" pitchFamily="34" charset="-128"/>
              </a:rPr>
              <a:t>SqlConnection</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2400" b="0" i="0" u="none" strike="noStrike" cap="none" normalizeH="0" baseline="0" dirty="0" err="1" smtClean="0">
                <a:ln>
                  <a:noFill/>
                </a:ln>
                <a:solidFill>
                  <a:schemeClr val="tx1"/>
                </a:solidFill>
                <a:effectLst/>
                <a:latin typeface="Arial Unicode MS" panose="020B0604020202020204" pitchFamily="34" charset="-128"/>
              </a:rPr>
              <a:t>connectionString</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err="1" smtClean="0">
                <a:latin typeface="Arial Unicode MS" panose="020B0604020202020204" pitchFamily="34" charset="-128"/>
              </a:rPr>
              <a:t>Connection.Open</a:t>
            </a:r>
            <a:r>
              <a:rPr lang="en-US" altLang="en-US" sz="2400" dirty="0" smtClean="0">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//Logic</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err="1" smtClean="0">
                <a:latin typeface="Arial Unicode MS" panose="020B0604020202020204" pitchFamily="34" charset="-128"/>
              </a:rPr>
              <a:t>Connection.Close</a:t>
            </a:r>
            <a:r>
              <a:rPr lang="en-US" altLang="en-US" sz="2400" smtClean="0">
                <a:latin typeface="Arial Unicode MS" panose="020B0604020202020204" pitchFamily="34" charset="-128"/>
              </a:rPr>
              <a:t>();</a:t>
            </a:r>
            <a:r>
              <a:rPr kumimoji="0" lang="en-US" altLang="en-US" sz="3200" b="0" i="0" u="none" strike="noStrike" cap="none" normalizeH="0" baseline="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003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Evolution of ADO.NET</a:t>
            </a:r>
          </a:p>
          <a:p>
            <a:r>
              <a:rPr lang="en-US" dirty="0" smtClean="0"/>
              <a:t>Understanding the ADO.NET Object Model</a:t>
            </a:r>
          </a:p>
          <a:p>
            <a:r>
              <a:rPr lang="en-US" dirty="0" smtClean="0"/>
              <a:t>Connected vs. Disconnected Access</a:t>
            </a:r>
          </a:p>
          <a:p>
            <a:r>
              <a:rPr lang="en-US" dirty="0" smtClean="0"/>
              <a:t>Use of Connection</a:t>
            </a:r>
          </a:p>
          <a:p>
            <a:r>
              <a:rPr lang="en-US" dirty="0" smtClean="0"/>
              <a:t>Command Class</a:t>
            </a:r>
          </a:p>
          <a:p>
            <a:r>
              <a:rPr lang="en-US" dirty="0" err="1" smtClean="0"/>
              <a:t>DataReader</a:t>
            </a:r>
            <a:r>
              <a:rPr lang="en-US" dirty="0" smtClean="0"/>
              <a:t> Class</a:t>
            </a:r>
          </a:p>
          <a:p>
            <a:r>
              <a:rPr lang="en-US" dirty="0" err="1" smtClean="0"/>
              <a:t>DataAdapter</a:t>
            </a:r>
            <a:r>
              <a:rPr lang="en-US" dirty="0" smtClean="0"/>
              <a:t> and Dataset class. </a:t>
            </a:r>
            <a:endParaRPr lang="en-IN" dirty="0" smtClean="0"/>
          </a:p>
          <a:p>
            <a:endParaRPr lang="en-US" dirty="0"/>
          </a:p>
        </p:txBody>
      </p:sp>
    </p:spTree>
    <p:extLst>
      <p:ext uri="{BB962C8B-B14F-4D97-AF65-F5344CB8AC3E}">
        <p14:creationId xmlns:p14="http://schemas.microsoft.com/office/powerpoint/2010/main" val="2565006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under: </a:t>
            </a:r>
            <a:r>
              <a:rPr lang="en-GB" b="1" dirty="0" err="1" smtClean="0">
                <a:latin typeface="Lucida Console" pitchFamily="49" charset="0"/>
              </a:rPr>
              <a:t>System.Data.SqlClient</a:t>
            </a:r>
            <a:endParaRPr lang="en-US" dirty="0"/>
          </a:p>
        </p:txBody>
      </p:sp>
      <p:sp>
        <p:nvSpPr>
          <p:cNvPr id="3" name="Content Placeholder 2"/>
          <p:cNvSpPr>
            <a:spLocks noGrp="1"/>
          </p:cNvSpPr>
          <p:nvPr>
            <p:ph idx="1"/>
          </p:nvPr>
        </p:nvSpPr>
        <p:spPr/>
        <p:txBody>
          <a:bodyPr>
            <a:normAutofit fontScale="85000" lnSpcReduction="20000"/>
          </a:bodyPr>
          <a:lstStyle/>
          <a:p>
            <a:pPr>
              <a:defRPr/>
            </a:pPr>
            <a:r>
              <a:rPr lang="en-GB" dirty="0" err="1" smtClean="0">
                <a:effectLst>
                  <a:outerShdw blurRad="38100" dist="38100" dir="2700000" algn="tl">
                    <a:srgbClr val="FFFFFF"/>
                  </a:outerShdw>
                </a:effectLst>
                <a:latin typeface="Verdana" pitchFamily="34" charset="0"/>
              </a:rPr>
              <a:t>SqlConnection</a:t>
            </a:r>
            <a:endParaRPr lang="en-GB" dirty="0">
              <a:effectLst>
                <a:outerShdw blurRad="38100" dist="38100" dir="2700000" algn="tl">
                  <a:srgbClr val="FFFFFF"/>
                </a:outerShdw>
              </a:effectLst>
              <a:latin typeface="Verdana" pitchFamily="34" charset="0"/>
            </a:endParaRPr>
          </a:p>
          <a:p>
            <a:pPr>
              <a:defRPr/>
            </a:pPr>
            <a:r>
              <a:rPr lang="en-GB" dirty="0" err="1">
                <a:effectLst>
                  <a:outerShdw blurRad="38100" dist="38100" dir="2700000" algn="tl">
                    <a:srgbClr val="FFFFFF"/>
                  </a:outerShdw>
                </a:effectLst>
                <a:latin typeface="Verdana" pitchFamily="34" charset="0"/>
              </a:rPr>
              <a:t>SqlCommand</a:t>
            </a:r>
            <a:endParaRPr lang="en-GB" dirty="0">
              <a:effectLst>
                <a:outerShdw blurRad="38100" dist="38100" dir="2700000" algn="tl">
                  <a:srgbClr val="FFFFFF"/>
                </a:outerShdw>
              </a:effectLst>
              <a:latin typeface="Verdana" pitchFamily="34" charset="0"/>
            </a:endParaRPr>
          </a:p>
          <a:p>
            <a:pPr>
              <a:defRPr/>
            </a:pPr>
            <a:r>
              <a:rPr lang="en-GB" dirty="0" err="1">
                <a:effectLst>
                  <a:outerShdw blurRad="38100" dist="38100" dir="2700000" algn="tl">
                    <a:srgbClr val="FFFFFF"/>
                  </a:outerShdw>
                </a:effectLst>
                <a:latin typeface="Verdana" pitchFamily="34" charset="0"/>
              </a:rPr>
              <a:t>SqlDataReader</a:t>
            </a:r>
            <a:endParaRPr lang="en-GB" dirty="0">
              <a:effectLst>
                <a:outerShdw blurRad="38100" dist="38100" dir="2700000" algn="tl">
                  <a:srgbClr val="FFFFFF"/>
                </a:outerShdw>
              </a:effectLst>
              <a:latin typeface="Verdana" pitchFamily="34" charset="0"/>
            </a:endParaRPr>
          </a:p>
          <a:p>
            <a:pPr>
              <a:defRPr/>
            </a:pPr>
            <a:r>
              <a:rPr lang="en-GB" dirty="0" err="1">
                <a:effectLst>
                  <a:outerShdw blurRad="38100" dist="38100" dir="2700000" algn="tl">
                    <a:srgbClr val="FFFFFF"/>
                  </a:outerShdw>
                </a:effectLst>
                <a:latin typeface="Verdana" pitchFamily="34" charset="0"/>
              </a:rPr>
              <a:t>SqlDataAdapter</a:t>
            </a:r>
            <a:endParaRPr lang="en-GB" dirty="0">
              <a:latin typeface="Verdana" pitchFamily="34" charset="0"/>
            </a:endParaRPr>
          </a:p>
          <a:p>
            <a:pPr>
              <a:defRPr/>
            </a:pPr>
            <a:r>
              <a:rPr lang="en-GB" dirty="0" err="1">
                <a:latin typeface="Verdana" pitchFamily="34" charset="0"/>
              </a:rPr>
              <a:t>SqlParameter</a:t>
            </a:r>
            <a:endParaRPr lang="en-GB" dirty="0">
              <a:latin typeface="Verdana" pitchFamily="34" charset="0"/>
            </a:endParaRPr>
          </a:p>
          <a:p>
            <a:pPr>
              <a:defRPr/>
            </a:pPr>
            <a:r>
              <a:rPr lang="en-GB" dirty="0" err="1">
                <a:latin typeface="Verdana" pitchFamily="34" charset="0"/>
              </a:rPr>
              <a:t>SqlParameterCollection</a:t>
            </a:r>
            <a:endParaRPr lang="en-GB" dirty="0">
              <a:latin typeface="Verdana" pitchFamily="34" charset="0"/>
            </a:endParaRPr>
          </a:p>
          <a:p>
            <a:pPr>
              <a:defRPr/>
            </a:pPr>
            <a:r>
              <a:rPr lang="en-GB" dirty="0" err="1">
                <a:latin typeface="Verdana" pitchFamily="34" charset="0"/>
              </a:rPr>
              <a:t>SqlError</a:t>
            </a:r>
            <a:endParaRPr lang="en-GB" dirty="0">
              <a:latin typeface="Verdana" pitchFamily="34" charset="0"/>
            </a:endParaRPr>
          </a:p>
          <a:p>
            <a:pPr>
              <a:defRPr/>
            </a:pPr>
            <a:r>
              <a:rPr lang="en-GB" dirty="0" err="1">
                <a:latin typeface="Verdana" pitchFamily="34" charset="0"/>
              </a:rPr>
              <a:t>SqlErrorCollection</a:t>
            </a:r>
            <a:endParaRPr lang="en-GB" dirty="0">
              <a:latin typeface="Verdana" pitchFamily="34" charset="0"/>
            </a:endParaRPr>
          </a:p>
          <a:p>
            <a:pPr>
              <a:defRPr/>
            </a:pPr>
            <a:r>
              <a:rPr lang="en-GB" dirty="0" err="1">
                <a:latin typeface="Verdana" pitchFamily="34" charset="0"/>
              </a:rPr>
              <a:t>SqlException</a:t>
            </a:r>
            <a:endParaRPr lang="en-GB" dirty="0">
              <a:latin typeface="Verdana" pitchFamily="34" charset="0"/>
            </a:endParaRPr>
          </a:p>
          <a:p>
            <a:pPr>
              <a:defRPr/>
            </a:pPr>
            <a:r>
              <a:rPr lang="en-GB" dirty="0" err="1">
                <a:latin typeface="Verdana" pitchFamily="34" charset="0"/>
              </a:rPr>
              <a:t>SqlTransaction</a:t>
            </a:r>
            <a:endParaRPr lang="en-GB" dirty="0">
              <a:latin typeface="Verdana" pitchFamily="34" charset="0"/>
            </a:endParaRPr>
          </a:p>
          <a:p>
            <a:pPr>
              <a:defRPr/>
            </a:pPr>
            <a:r>
              <a:rPr lang="en-GB" dirty="0" err="1">
                <a:latin typeface="Verdana" pitchFamily="34" charset="0"/>
              </a:rPr>
              <a:t>SqlDbType</a:t>
            </a:r>
            <a:endParaRPr lang="en-IN" dirty="0"/>
          </a:p>
          <a:p>
            <a:endParaRPr lang="en-US" dirty="0"/>
          </a:p>
        </p:txBody>
      </p:sp>
    </p:spTree>
    <p:extLst>
      <p:ext uri="{BB962C8B-B14F-4D97-AF65-F5344CB8AC3E}">
        <p14:creationId xmlns:p14="http://schemas.microsoft.com/office/powerpoint/2010/main" val="1852693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class</a:t>
            </a:r>
            <a:endParaRPr lang="en-US" dirty="0"/>
          </a:p>
        </p:txBody>
      </p:sp>
      <p:sp>
        <p:nvSpPr>
          <p:cNvPr id="3" name="Content Placeholder 2"/>
          <p:cNvSpPr>
            <a:spLocks noGrp="1"/>
          </p:cNvSpPr>
          <p:nvPr>
            <p:ph idx="1"/>
          </p:nvPr>
        </p:nvSpPr>
        <p:spPr/>
        <p:txBody>
          <a:bodyPr/>
          <a:lstStyle/>
          <a:p>
            <a:r>
              <a:rPr lang="en-US" dirty="0" smtClean="0"/>
              <a:t>There are more than one connection classes available in ADO.NET. </a:t>
            </a:r>
          </a:p>
          <a:p>
            <a:r>
              <a:rPr lang="en-US" dirty="0" smtClean="0"/>
              <a:t>Depending on what database you want to connect by your application, the namespace of connection class will change.</a:t>
            </a:r>
          </a:p>
          <a:p>
            <a:r>
              <a:rPr lang="en-US" dirty="0" smtClean="0"/>
              <a:t>Here, we will focus on connecting with Microsoft SQL Server DBMS.</a:t>
            </a:r>
          </a:p>
          <a:p>
            <a:r>
              <a:rPr lang="en-US" dirty="0" smtClean="0"/>
              <a:t>Therefore we will use </a:t>
            </a:r>
            <a:r>
              <a:rPr lang="en-US" dirty="0" err="1" smtClean="0"/>
              <a:t>System.Data.SQLClient</a:t>
            </a:r>
            <a:r>
              <a:rPr lang="en-US" dirty="0" smtClean="0"/>
              <a:t> namespace. </a:t>
            </a:r>
          </a:p>
          <a:p>
            <a:r>
              <a:rPr lang="en-US" dirty="0" smtClean="0"/>
              <a:t>Hence, we will use </a:t>
            </a:r>
            <a:r>
              <a:rPr lang="en-US" dirty="0" err="1" smtClean="0"/>
              <a:t>SQLConnection</a:t>
            </a:r>
            <a:r>
              <a:rPr lang="en-US" dirty="0" smtClean="0"/>
              <a:t> class.</a:t>
            </a:r>
          </a:p>
          <a:p>
            <a:r>
              <a:rPr lang="en-US" dirty="0" smtClean="0"/>
              <a:t>The object of this class is used to establish connection between your application and the Microsoft SQL Server database.</a:t>
            </a:r>
            <a:endParaRPr lang="en-US" dirty="0"/>
          </a:p>
        </p:txBody>
      </p:sp>
    </p:spTree>
    <p:extLst>
      <p:ext uri="{BB962C8B-B14F-4D97-AF65-F5344CB8AC3E}">
        <p14:creationId xmlns:p14="http://schemas.microsoft.com/office/powerpoint/2010/main" val="356686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command class belongs to </a:t>
            </a:r>
            <a:r>
              <a:rPr lang="en-US" dirty="0"/>
              <a:t>: </a:t>
            </a:r>
            <a:r>
              <a:rPr lang="en-US" dirty="0" err="1" smtClean="0"/>
              <a:t>System.Data.SqlClient</a:t>
            </a:r>
            <a:endParaRPr lang="en-US" dirty="0" smtClean="0"/>
          </a:p>
          <a:p>
            <a:r>
              <a:rPr lang="en-US" dirty="0" smtClean="0"/>
              <a:t>This class is used to execute various SQL statements including stored procedures against the database.</a:t>
            </a:r>
          </a:p>
          <a:p>
            <a:r>
              <a:rPr lang="en-US" dirty="0" smtClean="0"/>
              <a:t>This class is mostly used with data reader.</a:t>
            </a:r>
          </a:p>
          <a:p>
            <a:r>
              <a:rPr lang="en-US" dirty="0" smtClean="0"/>
              <a:t>Initializing the command class: </a:t>
            </a:r>
          </a:p>
          <a:p>
            <a:r>
              <a:rPr lang="en-US" dirty="0" smtClean="0"/>
              <a:t>Some important methods: </a:t>
            </a:r>
          </a:p>
          <a:p>
            <a:pPr lvl="1"/>
            <a:r>
              <a:rPr lang="en-US" dirty="0" err="1" smtClean="0"/>
              <a:t>ExecuteReader</a:t>
            </a:r>
            <a:r>
              <a:rPr lang="en-US" dirty="0" smtClean="0"/>
              <a:t>: Used with “select” queries. Gives </a:t>
            </a:r>
            <a:r>
              <a:rPr lang="en-US" dirty="0" err="1" smtClean="0"/>
              <a:t>datareader</a:t>
            </a:r>
            <a:r>
              <a:rPr lang="en-US" dirty="0" smtClean="0"/>
              <a:t> type of object in return with resultant rows.</a:t>
            </a:r>
          </a:p>
          <a:p>
            <a:pPr lvl="1"/>
            <a:r>
              <a:rPr lang="en-US" dirty="0" err="1" smtClean="0"/>
              <a:t>ExecuteNonQuery</a:t>
            </a:r>
            <a:r>
              <a:rPr lang="en-US" dirty="0" smtClean="0"/>
              <a:t>: Used with “Insert”, “Delete”, “Update” and “Set” queries. Returns integer value 0 or 1 to determine success or failure of the query. </a:t>
            </a:r>
          </a:p>
          <a:p>
            <a:pPr lvl="1"/>
            <a:r>
              <a:rPr lang="en-US" dirty="0" err="1" smtClean="0"/>
              <a:t>ExecuteScalar</a:t>
            </a:r>
            <a:r>
              <a:rPr lang="en-US" dirty="0" smtClean="0"/>
              <a:t>: Used with “Select” queries that return “Single” value or aggregated value. </a:t>
            </a:r>
            <a:endParaRPr lang="en-US" dirty="0"/>
          </a:p>
        </p:txBody>
      </p:sp>
      <p:sp>
        <p:nvSpPr>
          <p:cNvPr id="5" name="TextBox 4"/>
          <p:cNvSpPr txBox="1"/>
          <p:nvPr/>
        </p:nvSpPr>
        <p:spPr>
          <a:xfrm>
            <a:off x="5290458" y="3476994"/>
            <a:ext cx="7942217" cy="369332"/>
          </a:xfrm>
          <a:prstGeom prst="rect">
            <a:avLst/>
          </a:prstGeom>
          <a:noFill/>
        </p:spPr>
        <p:txBody>
          <a:bodyPr wrap="square" rtlCol="0">
            <a:spAutoFit/>
          </a:bodyPr>
          <a:lstStyle/>
          <a:p>
            <a:r>
              <a:rPr lang="en-US" dirty="0" err="1"/>
              <a:t>SqlCommand</a:t>
            </a:r>
            <a:r>
              <a:rPr lang="en-US" dirty="0"/>
              <a:t> command = new </a:t>
            </a:r>
            <a:r>
              <a:rPr lang="en-US" dirty="0" err="1" smtClean="0"/>
              <a:t>SqlCommand</a:t>
            </a:r>
            <a:r>
              <a:rPr lang="en-US" dirty="0" smtClean="0"/>
              <a:t>(query, </a:t>
            </a:r>
            <a:r>
              <a:rPr lang="en-US" dirty="0"/>
              <a:t>connection);</a:t>
            </a:r>
          </a:p>
        </p:txBody>
      </p:sp>
    </p:spTree>
    <p:extLst>
      <p:ext uri="{BB962C8B-B14F-4D97-AF65-F5344CB8AC3E}">
        <p14:creationId xmlns:p14="http://schemas.microsoft.com/office/powerpoint/2010/main" val="1208305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DataAdapter</a:t>
            </a:r>
            <a:r>
              <a:rPr lang="en-US" dirty="0" smtClean="0"/>
              <a:t> Class</a:t>
            </a:r>
            <a:endParaRPr lang="en-US" dirty="0"/>
          </a:p>
        </p:txBody>
      </p:sp>
      <p:sp>
        <p:nvSpPr>
          <p:cNvPr id="3" name="Content Placeholder 2"/>
          <p:cNvSpPr>
            <a:spLocks noGrp="1"/>
          </p:cNvSpPr>
          <p:nvPr>
            <p:ph idx="1"/>
          </p:nvPr>
        </p:nvSpPr>
        <p:spPr/>
        <p:txBody>
          <a:bodyPr/>
          <a:lstStyle/>
          <a:p>
            <a:r>
              <a:rPr lang="en-US" dirty="0" smtClean="0"/>
              <a:t>This class belongs </a:t>
            </a:r>
            <a:r>
              <a:rPr lang="en-US" dirty="0"/>
              <a:t>to namespace: </a:t>
            </a:r>
            <a:r>
              <a:rPr lang="en-US" dirty="0" err="1" smtClean="0"/>
              <a:t>System.Data.SqlClient</a:t>
            </a:r>
            <a:endParaRPr lang="en-US" dirty="0" smtClean="0"/>
          </a:p>
          <a:p>
            <a:r>
              <a:rPr lang="en-US" dirty="0" smtClean="0"/>
              <a:t>This class is used to fill dataset object as a result of a select query and update the database based on changes made in the dataset.</a:t>
            </a:r>
          </a:p>
          <a:p>
            <a:r>
              <a:rPr lang="en-US" dirty="0" smtClean="0"/>
              <a:t>To use the class</a:t>
            </a:r>
            <a:r>
              <a:rPr lang="en-US" dirty="0"/>
              <a:t>: </a:t>
            </a:r>
            <a:endParaRPr lang="en-US" dirty="0" smtClean="0"/>
          </a:p>
          <a:p>
            <a:r>
              <a:rPr lang="en-US" dirty="0"/>
              <a:t>The </a:t>
            </a:r>
            <a:r>
              <a:rPr lang="en-US" dirty="0" err="1"/>
              <a:t>SqlDataAdapter</a:t>
            </a:r>
            <a:r>
              <a:rPr lang="en-US" dirty="0"/>
              <a:t>, serves as a bridge between a </a:t>
            </a:r>
            <a:r>
              <a:rPr lang="en-US" dirty="0" err="1"/>
              <a:t>DataSet</a:t>
            </a:r>
            <a:r>
              <a:rPr lang="en-US" dirty="0"/>
              <a:t> and SQL Server for retrieving and saving data. </a:t>
            </a:r>
            <a:r>
              <a:rPr lang="en-US" dirty="0" smtClean="0"/>
              <a:t>The </a:t>
            </a:r>
            <a:r>
              <a:rPr lang="en-US" dirty="0" err="1"/>
              <a:t>SqlDataAdapter</a:t>
            </a:r>
            <a:r>
              <a:rPr lang="en-US" dirty="0"/>
              <a:t> provides this bridge by mapping Fill, which changes the data in the </a:t>
            </a:r>
            <a:r>
              <a:rPr lang="en-US" dirty="0" err="1"/>
              <a:t>DataSet</a:t>
            </a:r>
            <a:r>
              <a:rPr lang="en-US" dirty="0"/>
              <a:t> to match the data in the data source, and Update, which changes the data in the data source to match the data in the </a:t>
            </a:r>
            <a:r>
              <a:rPr lang="en-US" dirty="0" err="1"/>
              <a:t>DataSet</a:t>
            </a:r>
            <a:r>
              <a:rPr lang="en-US" dirty="0"/>
              <a:t>, using the appropriate Transact-SQL statements against the data source.</a:t>
            </a:r>
            <a:endParaRPr lang="en-US" dirty="0" smtClean="0"/>
          </a:p>
          <a:p>
            <a:endParaRPr lang="en-US" dirty="0"/>
          </a:p>
        </p:txBody>
      </p:sp>
      <p:sp>
        <p:nvSpPr>
          <p:cNvPr id="5" name="TextBox 4"/>
          <p:cNvSpPr txBox="1"/>
          <p:nvPr/>
        </p:nvSpPr>
        <p:spPr>
          <a:xfrm>
            <a:off x="3579223" y="3174275"/>
            <a:ext cx="9470571" cy="646331"/>
          </a:xfrm>
          <a:prstGeom prst="rect">
            <a:avLst/>
          </a:prstGeom>
          <a:noFill/>
        </p:spPr>
        <p:txBody>
          <a:bodyPr wrap="square" rtlCol="0">
            <a:spAutoFit/>
          </a:bodyPr>
          <a:lstStyle/>
          <a:p>
            <a:r>
              <a:rPr lang="en-US" dirty="0" err="1"/>
              <a:t>SqlDataAdapter</a:t>
            </a:r>
            <a:r>
              <a:rPr lang="en-US" dirty="0"/>
              <a:t> adapter = new </a:t>
            </a:r>
            <a:r>
              <a:rPr lang="en-US" dirty="0" err="1"/>
              <a:t>SqlDataAdapter</a:t>
            </a:r>
            <a:r>
              <a:rPr lang="en-US" dirty="0"/>
              <a:t>(query, connection);</a:t>
            </a:r>
            <a:br>
              <a:rPr lang="en-US" dirty="0"/>
            </a:br>
            <a:r>
              <a:rPr lang="en-US" dirty="0" err="1"/>
              <a:t>adapter.fill</a:t>
            </a:r>
            <a:r>
              <a:rPr lang="en-US" dirty="0"/>
              <a:t>(dataset)</a:t>
            </a:r>
          </a:p>
        </p:txBody>
      </p:sp>
    </p:spTree>
    <p:extLst>
      <p:ext uri="{BB962C8B-B14F-4D97-AF65-F5344CB8AC3E}">
        <p14:creationId xmlns:p14="http://schemas.microsoft.com/office/powerpoint/2010/main" val="2453200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DataAdapter</a:t>
            </a:r>
            <a:r>
              <a:rPr lang="en-US" dirty="0"/>
              <a:t> Class</a:t>
            </a:r>
          </a:p>
        </p:txBody>
      </p:sp>
      <p:sp>
        <p:nvSpPr>
          <p:cNvPr id="3" name="Content Placeholder 2"/>
          <p:cNvSpPr>
            <a:spLocks noGrp="1"/>
          </p:cNvSpPr>
          <p:nvPr>
            <p:ph idx="1"/>
          </p:nvPr>
        </p:nvSpPr>
        <p:spPr/>
        <p:txBody>
          <a:bodyPr/>
          <a:lstStyle/>
          <a:p>
            <a:r>
              <a:rPr lang="en-US" dirty="0" smtClean="0"/>
              <a:t>Important Methods: </a:t>
            </a:r>
          </a:p>
          <a:p>
            <a:pPr lvl="1"/>
            <a:r>
              <a:rPr lang="en-US" dirty="0"/>
              <a:t>Fill(</a:t>
            </a:r>
            <a:r>
              <a:rPr lang="en-US" dirty="0" err="1"/>
              <a:t>DataSet</a:t>
            </a:r>
            <a:r>
              <a:rPr lang="en-US" dirty="0"/>
              <a:t>): Adds or refreshes rows in the </a:t>
            </a:r>
            <a:r>
              <a:rPr lang="en-US" dirty="0" err="1"/>
              <a:t>DataSet</a:t>
            </a:r>
            <a:r>
              <a:rPr lang="en-US" dirty="0" smtClean="0"/>
              <a:t>.</a:t>
            </a:r>
          </a:p>
          <a:p>
            <a:pPr lvl="1"/>
            <a:r>
              <a:rPr lang="en-US" dirty="0"/>
              <a:t>Fill(</a:t>
            </a:r>
            <a:r>
              <a:rPr lang="en-US" dirty="0" err="1"/>
              <a:t>DataSet</a:t>
            </a:r>
            <a:r>
              <a:rPr lang="en-US" dirty="0"/>
              <a:t>, String): Adds or refreshes rows in the </a:t>
            </a:r>
            <a:r>
              <a:rPr lang="en-US" dirty="0" err="1"/>
              <a:t>DataSet</a:t>
            </a:r>
            <a:r>
              <a:rPr lang="en-US" dirty="0"/>
              <a:t> to match those in the data source using the </a:t>
            </a:r>
            <a:r>
              <a:rPr lang="en-US" dirty="0" err="1"/>
              <a:t>DataSet</a:t>
            </a:r>
            <a:r>
              <a:rPr lang="en-US" dirty="0"/>
              <a:t> and </a:t>
            </a:r>
            <a:r>
              <a:rPr lang="en-US" dirty="0" err="1"/>
              <a:t>DataTable</a:t>
            </a:r>
            <a:r>
              <a:rPr lang="en-US" dirty="0"/>
              <a:t> names.</a:t>
            </a:r>
          </a:p>
        </p:txBody>
      </p:sp>
    </p:spTree>
    <p:extLst>
      <p:ext uri="{BB962C8B-B14F-4D97-AF65-F5344CB8AC3E}">
        <p14:creationId xmlns:p14="http://schemas.microsoft.com/office/powerpoint/2010/main" val="1337158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Datareader</a:t>
            </a:r>
            <a:r>
              <a:rPr lang="en-US" dirty="0" smtClean="0"/>
              <a:t> Class</a:t>
            </a:r>
            <a:endParaRPr lang="en-US" dirty="0"/>
          </a:p>
        </p:txBody>
      </p:sp>
      <p:sp>
        <p:nvSpPr>
          <p:cNvPr id="3" name="Content Placeholder 2"/>
          <p:cNvSpPr>
            <a:spLocks noGrp="1"/>
          </p:cNvSpPr>
          <p:nvPr>
            <p:ph idx="1"/>
          </p:nvPr>
        </p:nvSpPr>
        <p:spPr/>
        <p:txBody>
          <a:bodyPr/>
          <a:lstStyle/>
          <a:p>
            <a:r>
              <a:rPr lang="en-US" dirty="0" smtClean="0"/>
              <a:t>This class belongs to</a:t>
            </a:r>
            <a:r>
              <a:rPr lang="en-US" dirty="0"/>
              <a:t>: </a:t>
            </a:r>
            <a:r>
              <a:rPr lang="en-US" dirty="0" err="1" smtClean="0"/>
              <a:t>System.Data.SqlClient</a:t>
            </a:r>
            <a:endParaRPr lang="en-US" dirty="0" smtClean="0"/>
          </a:p>
          <a:p>
            <a:r>
              <a:rPr lang="en-US" dirty="0" smtClean="0"/>
              <a:t>This class is used to store resultant rows returned by executing a “Select” query on a database.</a:t>
            </a:r>
          </a:p>
          <a:p>
            <a:r>
              <a:rPr lang="en-US" dirty="0" err="1" smtClean="0"/>
              <a:t>Datareader</a:t>
            </a:r>
            <a:r>
              <a:rPr lang="en-US" dirty="0" smtClean="0"/>
              <a:t> provides a read only, forward only object to store and access the rows. </a:t>
            </a:r>
          </a:p>
          <a:p>
            <a:r>
              <a:rPr lang="en-US" dirty="0" smtClean="0"/>
              <a:t>How to use this class: </a:t>
            </a:r>
          </a:p>
          <a:p>
            <a:endParaRPr lang="en-US" dirty="0" smtClean="0"/>
          </a:p>
          <a:p>
            <a:endParaRPr lang="en-US" dirty="0"/>
          </a:p>
        </p:txBody>
      </p:sp>
      <p:sp>
        <p:nvSpPr>
          <p:cNvPr id="5" name="TextBox 4"/>
          <p:cNvSpPr txBox="1"/>
          <p:nvPr/>
        </p:nvSpPr>
        <p:spPr>
          <a:xfrm>
            <a:off x="4571999" y="4003576"/>
            <a:ext cx="5159830" cy="2308324"/>
          </a:xfrm>
          <a:prstGeom prst="rect">
            <a:avLst/>
          </a:prstGeom>
          <a:noFill/>
        </p:spPr>
        <p:txBody>
          <a:bodyPr wrap="square" rtlCol="0">
            <a:spAutoFit/>
          </a:bodyPr>
          <a:lstStyle/>
          <a:p>
            <a:r>
              <a:rPr lang="en-US" dirty="0" err="1"/>
              <a:t>SqlDataReader</a:t>
            </a:r>
            <a:r>
              <a:rPr lang="en-US" dirty="0"/>
              <a:t> reader = </a:t>
            </a:r>
            <a:r>
              <a:rPr lang="en-US" dirty="0" err="1"/>
              <a:t>command.ExecuteReader</a:t>
            </a:r>
            <a:r>
              <a:rPr lang="en-US" dirty="0" smtClean="0"/>
              <a:t>();</a:t>
            </a:r>
          </a:p>
          <a:p>
            <a:r>
              <a:rPr lang="en-US" dirty="0"/>
              <a:t>while (</a:t>
            </a:r>
            <a:r>
              <a:rPr lang="en-US" dirty="0" err="1"/>
              <a:t>reader.Read</a:t>
            </a:r>
            <a:r>
              <a:rPr lang="en-US" dirty="0"/>
              <a:t>())</a:t>
            </a:r>
          </a:p>
          <a:p>
            <a:r>
              <a:rPr lang="en-US" dirty="0"/>
              <a:t>            {</a:t>
            </a:r>
          </a:p>
          <a:p>
            <a:r>
              <a:rPr lang="en-US" dirty="0"/>
              <a:t>                </a:t>
            </a:r>
            <a:r>
              <a:rPr lang="en-US" dirty="0" err="1"/>
              <a:t>ReadSingleRow</a:t>
            </a:r>
            <a:r>
              <a:rPr lang="en-US" dirty="0"/>
              <a:t>((</a:t>
            </a:r>
            <a:r>
              <a:rPr lang="en-US" dirty="0" err="1"/>
              <a:t>IDataRecord</a:t>
            </a:r>
            <a:r>
              <a:rPr lang="en-US" dirty="0"/>
              <a:t>)reader);</a:t>
            </a:r>
          </a:p>
          <a:p>
            <a:r>
              <a:rPr lang="en-US" dirty="0"/>
              <a:t>            }</a:t>
            </a:r>
          </a:p>
          <a:p>
            <a:endParaRPr lang="en-US" dirty="0"/>
          </a:p>
          <a:p>
            <a:r>
              <a:rPr lang="en-US" dirty="0"/>
              <a:t>            // Call Close when done reading.</a:t>
            </a:r>
          </a:p>
          <a:p>
            <a:r>
              <a:rPr lang="en-US" dirty="0"/>
              <a:t>            </a:t>
            </a:r>
            <a:r>
              <a:rPr lang="en-US" dirty="0" err="1"/>
              <a:t>reader.Close</a:t>
            </a:r>
            <a:r>
              <a:rPr lang="en-US" dirty="0"/>
              <a:t>();</a:t>
            </a:r>
          </a:p>
        </p:txBody>
      </p:sp>
    </p:spTree>
    <p:extLst>
      <p:ext uri="{BB962C8B-B14F-4D97-AF65-F5344CB8AC3E}">
        <p14:creationId xmlns:p14="http://schemas.microsoft.com/office/powerpoint/2010/main" val="2581619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Datareader</a:t>
            </a:r>
            <a:r>
              <a:rPr lang="en-US" dirty="0"/>
              <a:t> Class</a:t>
            </a:r>
          </a:p>
        </p:txBody>
      </p:sp>
      <p:sp>
        <p:nvSpPr>
          <p:cNvPr id="3" name="Content Placeholder 2"/>
          <p:cNvSpPr>
            <a:spLocks noGrp="1"/>
          </p:cNvSpPr>
          <p:nvPr>
            <p:ph idx="1"/>
          </p:nvPr>
        </p:nvSpPr>
        <p:spPr/>
        <p:txBody>
          <a:bodyPr>
            <a:normAutofit fontScale="85000" lnSpcReduction="20000"/>
          </a:bodyPr>
          <a:lstStyle/>
          <a:p>
            <a:r>
              <a:rPr lang="en-US" dirty="0"/>
              <a:t>To create a </a:t>
            </a:r>
            <a:r>
              <a:rPr lang="en-US" dirty="0" err="1"/>
              <a:t>SqlDataReader</a:t>
            </a:r>
            <a:r>
              <a:rPr lang="en-US" dirty="0"/>
              <a:t>, you must call the </a:t>
            </a:r>
            <a:r>
              <a:rPr lang="en-US" dirty="0" err="1"/>
              <a:t>ExecuteReader</a:t>
            </a:r>
            <a:r>
              <a:rPr lang="en-US" dirty="0"/>
              <a:t> method of the </a:t>
            </a:r>
            <a:r>
              <a:rPr lang="en-US" dirty="0" err="1"/>
              <a:t>SqlCommand</a:t>
            </a:r>
            <a:r>
              <a:rPr lang="en-US" dirty="0"/>
              <a:t> object, instead of directly using a constructor</a:t>
            </a:r>
            <a:r>
              <a:rPr lang="en-US" dirty="0" smtClean="0"/>
              <a:t>.</a:t>
            </a:r>
          </a:p>
          <a:p>
            <a:r>
              <a:rPr lang="en-US" dirty="0"/>
              <a:t>While the </a:t>
            </a:r>
            <a:r>
              <a:rPr lang="en-US" dirty="0" err="1"/>
              <a:t>SqlDataReader</a:t>
            </a:r>
            <a:r>
              <a:rPr lang="en-US" dirty="0"/>
              <a:t> is being used, the associated </a:t>
            </a:r>
            <a:r>
              <a:rPr lang="en-US" dirty="0" err="1"/>
              <a:t>SqlConnection</a:t>
            </a:r>
            <a:r>
              <a:rPr lang="en-US" dirty="0"/>
              <a:t> is busy serving the </a:t>
            </a:r>
            <a:r>
              <a:rPr lang="en-US" dirty="0" err="1"/>
              <a:t>SqlDataReader</a:t>
            </a:r>
            <a:r>
              <a:rPr lang="en-US" dirty="0"/>
              <a:t>, and no other operations can be performed on the </a:t>
            </a:r>
            <a:r>
              <a:rPr lang="en-US" dirty="0" err="1"/>
              <a:t>SqlConnection</a:t>
            </a:r>
            <a:r>
              <a:rPr lang="en-US" dirty="0"/>
              <a:t> other than closing it. </a:t>
            </a:r>
            <a:endParaRPr lang="en-US" dirty="0" smtClean="0"/>
          </a:p>
          <a:p>
            <a:r>
              <a:rPr lang="en-US" dirty="0" smtClean="0"/>
              <a:t>This </a:t>
            </a:r>
            <a:r>
              <a:rPr lang="en-US" dirty="0"/>
              <a:t>is the case until the Close method of the </a:t>
            </a:r>
            <a:r>
              <a:rPr lang="en-US" dirty="0" err="1"/>
              <a:t>SqlDataReader</a:t>
            </a:r>
            <a:r>
              <a:rPr lang="en-US" dirty="0"/>
              <a:t> is called</a:t>
            </a:r>
            <a:r>
              <a:rPr lang="en-US" dirty="0" smtClean="0"/>
              <a:t>.</a:t>
            </a:r>
          </a:p>
          <a:p>
            <a:r>
              <a:rPr lang="en-US" dirty="0" smtClean="0"/>
              <a:t>Important Properties: </a:t>
            </a:r>
          </a:p>
          <a:p>
            <a:pPr lvl="1"/>
            <a:r>
              <a:rPr lang="en-US" dirty="0" err="1" smtClean="0"/>
              <a:t>HasRows</a:t>
            </a:r>
            <a:r>
              <a:rPr lang="en-US" dirty="0"/>
              <a:t>: Gets a value that indicates whether the </a:t>
            </a:r>
            <a:r>
              <a:rPr lang="en-US" dirty="0" err="1"/>
              <a:t>SqlDataReader</a:t>
            </a:r>
            <a:r>
              <a:rPr lang="en-US" dirty="0"/>
              <a:t> contains one or more rows</a:t>
            </a:r>
            <a:r>
              <a:rPr lang="en-US" dirty="0" smtClean="0"/>
              <a:t>.</a:t>
            </a:r>
          </a:p>
          <a:p>
            <a:pPr lvl="1"/>
            <a:r>
              <a:rPr lang="en-US" dirty="0" err="1" smtClean="0"/>
              <a:t>IsClosed</a:t>
            </a:r>
            <a:r>
              <a:rPr lang="en-US" dirty="0"/>
              <a:t>: Retrieves a Boolean value that indicates whether the specified </a:t>
            </a:r>
            <a:r>
              <a:rPr lang="en-US" dirty="0" err="1"/>
              <a:t>SqlDataReader</a:t>
            </a:r>
            <a:r>
              <a:rPr lang="en-US" dirty="0"/>
              <a:t> instance has been closed</a:t>
            </a:r>
            <a:r>
              <a:rPr lang="en-US" dirty="0" smtClean="0"/>
              <a:t>.</a:t>
            </a:r>
          </a:p>
          <a:p>
            <a:pPr lvl="1"/>
            <a:r>
              <a:rPr lang="en-US" dirty="0"/>
              <a:t>Item[Int32]: Gets the value of the specified column in its native format given the column ordinal</a:t>
            </a:r>
            <a:r>
              <a:rPr lang="en-US" dirty="0" smtClean="0"/>
              <a:t>.</a:t>
            </a:r>
          </a:p>
          <a:p>
            <a:pPr lvl="1"/>
            <a:r>
              <a:rPr lang="en-US" dirty="0"/>
              <a:t>Item[String]: Gets the value of the specified column in its native format given the column name.</a:t>
            </a:r>
          </a:p>
        </p:txBody>
      </p:sp>
    </p:spTree>
    <p:extLst>
      <p:ext uri="{BB962C8B-B14F-4D97-AF65-F5344CB8AC3E}">
        <p14:creationId xmlns:p14="http://schemas.microsoft.com/office/powerpoint/2010/main" val="2031743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Datareader</a:t>
            </a:r>
            <a:r>
              <a:rPr lang="en-US" dirty="0"/>
              <a:t> Class</a:t>
            </a:r>
          </a:p>
        </p:txBody>
      </p:sp>
      <p:sp>
        <p:nvSpPr>
          <p:cNvPr id="3" name="Content Placeholder 2"/>
          <p:cNvSpPr>
            <a:spLocks noGrp="1"/>
          </p:cNvSpPr>
          <p:nvPr>
            <p:ph idx="1"/>
          </p:nvPr>
        </p:nvSpPr>
        <p:spPr/>
        <p:txBody>
          <a:bodyPr/>
          <a:lstStyle/>
          <a:p>
            <a:r>
              <a:rPr lang="en-US" dirty="0" smtClean="0"/>
              <a:t>Important Methods</a:t>
            </a:r>
          </a:p>
          <a:p>
            <a:pPr lvl="1"/>
            <a:r>
              <a:rPr lang="en-US" dirty="0"/>
              <a:t>Close</a:t>
            </a:r>
            <a:r>
              <a:rPr lang="en-US" dirty="0" smtClean="0"/>
              <a:t>() - Closes </a:t>
            </a:r>
            <a:r>
              <a:rPr lang="en-US" dirty="0"/>
              <a:t>the </a:t>
            </a:r>
            <a:r>
              <a:rPr lang="en-US" dirty="0" err="1"/>
              <a:t>DbDataReader</a:t>
            </a:r>
            <a:r>
              <a:rPr lang="en-US" dirty="0"/>
              <a:t> </a:t>
            </a:r>
            <a:r>
              <a:rPr lang="en-US" dirty="0" smtClean="0"/>
              <a:t>object.</a:t>
            </a:r>
          </a:p>
          <a:p>
            <a:pPr lvl="1"/>
            <a:r>
              <a:rPr lang="en-US" dirty="0"/>
              <a:t>Read</a:t>
            </a:r>
            <a:r>
              <a:rPr lang="en-US" dirty="0" smtClean="0"/>
              <a:t>() </a:t>
            </a:r>
            <a:r>
              <a:rPr lang="en-US" dirty="0"/>
              <a:t>-  Advances the </a:t>
            </a:r>
            <a:r>
              <a:rPr lang="en-US" dirty="0" err="1"/>
              <a:t>SqlDataReader</a:t>
            </a:r>
            <a:r>
              <a:rPr lang="en-US" dirty="0"/>
              <a:t> to the next record.	</a:t>
            </a:r>
          </a:p>
          <a:p>
            <a:pPr lvl="1"/>
            <a:endParaRPr lang="en-US" dirty="0"/>
          </a:p>
        </p:txBody>
      </p:sp>
    </p:spTree>
    <p:extLst>
      <p:ext uri="{BB962C8B-B14F-4D97-AF65-F5344CB8AC3E}">
        <p14:creationId xmlns:p14="http://schemas.microsoft.com/office/powerpoint/2010/main" val="615862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Class</a:t>
            </a:r>
            <a:endParaRPr lang="en-US" dirty="0"/>
          </a:p>
        </p:txBody>
      </p:sp>
      <p:sp>
        <p:nvSpPr>
          <p:cNvPr id="3" name="Content Placeholder 2"/>
          <p:cNvSpPr>
            <a:spLocks noGrp="1"/>
          </p:cNvSpPr>
          <p:nvPr>
            <p:ph idx="1"/>
          </p:nvPr>
        </p:nvSpPr>
        <p:spPr/>
        <p:txBody>
          <a:bodyPr>
            <a:normAutofit lnSpcReduction="10000"/>
          </a:bodyPr>
          <a:lstStyle/>
          <a:p>
            <a:r>
              <a:rPr lang="en-US" dirty="0" smtClean="0"/>
              <a:t>This class belongs </a:t>
            </a:r>
            <a:r>
              <a:rPr lang="en-US" dirty="0"/>
              <a:t>to namespace: </a:t>
            </a:r>
            <a:r>
              <a:rPr lang="en-US" dirty="0" err="1" smtClean="0"/>
              <a:t>System.Data</a:t>
            </a:r>
            <a:endParaRPr lang="en-US" dirty="0" smtClean="0"/>
          </a:p>
          <a:p>
            <a:r>
              <a:rPr lang="en-US" dirty="0" smtClean="0"/>
              <a:t>This class serves as representation of the resultant data in the database at the time of execution of the query for the application.</a:t>
            </a:r>
          </a:p>
          <a:p>
            <a:r>
              <a:rPr lang="en-US" dirty="0" smtClean="0"/>
              <a:t>This class is used in conjunction with </a:t>
            </a:r>
            <a:r>
              <a:rPr lang="en-US" dirty="0" err="1" smtClean="0"/>
              <a:t>dataAdapter</a:t>
            </a:r>
            <a:r>
              <a:rPr lang="en-US" dirty="0" smtClean="0"/>
              <a:t> class.</a:t>
            </a:r>
          </a:p>
          <a:p>
            <a:r>
              <a:rPr lang="en-US" dirty="0" smtClean="0"/>
              <a:t>How to use this class: </a:t>
            </a:r>
          </a:p>
          <a:p>
            <a:endParaRPr lang="en-US" dirty="0"/>
          </a:p>
          <a:p>
            <a:r>
              <a:rPr lang="en-US" dirty="0"/>
              <a:t>The </a:t>
            </a:r>
            <a:r>
              <a:rPr lang="en-US" dirty="0" err="1"/>
              <a:t>DataSet</a:t>
            </a:r>
            <a:r>
              <a:rPr lang="en-US" dirty="0"/>
              <a:t> consists of a collection of </a:t>
            </a:r>
            <a:r>
              <a:rPr lang="en-US" dirty="0" err="1"/>
              <a:t>DataTable</a:t>
            </a:r>
            <a:r>
              <a:rPr lang="en-US" dirty="0"/>
              <a:t> objects that you can relate to each other with </a:t>
            </a:r>
            <a:r>
              <a:rPr lang="en-US" dirty="0" err="1"/>
              <a:t>DataRelation</a:t>
            </a:r>
            <a:r>
              <a:rPr lang="en-US" dirty="0"/>
              <a:t> objects. You can also enforce data integrity in the </a:t>
            </a:r>
            <a:r>
              <a:rPr lang="en-US" dirty="0" err="1"/>
              <a:t>DataSet</a:t>
            </a:r>
            <a:r>
              <a:rPr lang="en-US" dirty="0"/>
              <a:t> by using the </a:t>
            </a:r>
            <a:r>
              <a:rPr lang="en-US" dirty="0" err="1"/>
              <a:t>UniqueConstraint</a:t>
            </a:r>
            <a:r>
              <a:rPr lang="en-US" dirty="0"/>
              <a:t> and </a:t>
            </a:r>
            <a:r>
              <a:rPr lang="en-US" dirty="0" err="1"/>
              <a:t>ForeignKeyConstraint</a:t>
            </a:r>
            <a:r>
              <a:rPr lang="en-US" dirty="0"/>
              <a:t> objects.</a:t>
            </a:r>
          </a:p>
        </p:txBody>
      </p:sp>
      <p:sp>
        <p:nvSpPr>
          <p:cNvPr id="4" name="TextBox 3"/>
          <p:cNvSpPr txBox="1"/>
          <p:nvPr/>
        </p:nvSpPr>
        <p:spPr>
          <a:xfrm>
            <a:off x="4454434" y="3775165"/>
            <a:ext cx="3657600" cy="646331"/>
          </a:xfrm>
          <a:prstGeom prst="rect">
            <a:avLst/>
          </a:prstGeom>
          <a:noFill/>
        </p:spPr>
        <p:txBody>
          <a:bodyPr wrap="square" rtlCol="0">
            <a:spAutoFit/>
          </a:bodyPr>
          <a:lstStyle/>
          <a:p>
            <a:r>
              <a:rPr lang="en-US" dirty="0" err="1"/>
              <a:t>DataSet</a:t>
            </a:r>
            <a:r>
              <a:rPr lang="en-US" dirty="0"/>
              <a:t> </a:t>
            </a:r>
            <a:r>
              <a:rPr lang="en-US" dirty="0" err="1"/>
              <a:t>dataSet</a:t>
            </a:r>
            <a:r>
              <a:rPr lang="en-US" dirty="0"/>
              <a:t> = new </a:t>
            </a:r>
            <a:r>
              <a:rPr lang="en-US" dirty="0" err="1"/>
              <a:t>DataSet</a:t>
            </a:r>
            <a:r>
              <a:rPr lang="en-US" dirty="0" smtClean="0"/>
              <a:t>();</a:t>
            </a:r>
            <a:endParaRPr lang="en-US" dirty="0"/>
          </a:p>
          <a:p>
            <a:r>
              <a:rPr lang="en-US" dirty="0"/>
              <a:t> </a:t>
            </a:r>
            <a:r>
              <a:rPr lang="en-US" dirty="0" err="1" smtClean="0"/>
              <a:t>adapter.Fill</a:t>
            </a:r>
            <a:r>
              <a:rPr lang="en-US" dirty="0" smtClean="0"/>
              <a:t>(</a:t>
            </a:r>
            <a:r>
              <a:rPr lang="en-US" dirty="0" err="1" smtClean="0"/>
              <a:t>dataSet</a:t>
            </a:r>
            <a:r>
              <a:rPr lang="en-US" dirty="0"/>
              <a:t>);</a:t>
            </a:r>
          </a:p>
        </p:txBody>
      </p:sp>
    </p:spTree>
    <p:extLst>
      <p:ext uri="{BB962C8B-B14F-4D97-AF65-F5344CB8AC3E}">
        <p14:creationId xmlns:p14="http://schemas.microsoft.com/office/powerpoint/2010/main" val="1814913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Class</a:t>
            </a:r>
          </a:p>
        </p:txBody>
      </p:sp>
      <p:sp>
        <p:nvSpPr>
          <p:cNvPr id="3" name="Content Placeholder 2"/>
          <p:cNvSpPr>
            <a:spLocks noGrp="1"/>
          </p:cNvSpPr>
          <p:nvPr>
            <p:ph idx="1"/>
          </p:nvPr>
        </p:nvSpPr>
        <p:spPr/>
        <p:txBody>
          <a:bodyPr>
            <a:normAutofit fontScale="92500" lnSpcReduction="20000"/>
          </a:bodyPr>
          <a:lstStyle/>
          <a:p>
            <a:r>
              <a:rPr lang="en-US" dirty="0" smtClean="0"/>
              <a:t>How to access data from dataset:</a:t>
            </a:r>
          </a:p>
          <a:p>
            <a:endParaRPr lang="en-US" dirty="0"/>
          </a:p>
          <a:p>
            <a:endParaRPr lang="en-US" dirty="0" smtClean="0"/>
          </a:p>
          <a:p>
            <a:r>
              <a:rPr lang="en-US" dirty="0" smtClean="0"/>
              <a:t>A dataset object can hold multiple tables, so tables[0] will refer to the first table. You can access other tables with appropriate index or tables[“student”] by giving name of table in string format.</a:t>
            </a:r>
          </a:p>
          <a:p>
            <a:r>
              <a:rPr lang="en-US" dirty="0" smtClean="0"/>
              <a:t>To access the data in table you can use Rows property with appropriate index values. The first index of rows refers to row and second refers to column of that row.</a:t>
            </a:r>
          </a:p>
          <a:p>
            <a:r>
              <a:rPr lang="en-US" dirty="0" smtClean="0"/>
              <a:t>Hence, row[0][0] will refer to first column of first row. To access next column of first row you have to use row[0][1] and to access next record and its first column you have to used row[1][0].</a:t>
            </a:r>
          </a:p>
          <a:p>
            <a:endParaRPr lang="en-US" dirty="0"/>
          </a:p>
        </p:txBody>
      </p:sp>
      <p:sp>
        <p:nvSpPr>
          <p:cNvPr id="4" name="TextBox 3"/>
          <p:cNvSpPr txBox="1"/>
          <p:nvPr/>
        </p:nvSpPr>
        <p:spPr>
          <a:xfrm>
            <a:off x="6096000" y="1825625"/>
            <a:ext cx="5952565" cy="923330"/>
          </a:xfrm>
          <a:prstGeom prst="rect">
            <a:avLst/>
          </a:prstGeom>
          <a:noFill/>
        </p:spPr>
        <p:txBody>
          <a:bodyPr wrap="square" rtlCol="0">
            <a:spAutoFit/>
          </a:bodyPr>
          <a:lstStyle/>
          <a:p>
            <a:r>
              <a:rPr lang="en-US" dirty="0" smtClean="0"/>
              <a:t>Dataset ds = new Dataset();</a:t>
            </a:r>
          </a:p>
          <a:p>
            <a:r>
              <a:rPr lang="en-US" dirty="0" err="1" smtClean="0"/>
              <a:t>Adapter.Fill</a:t>
            </a:r>
            <a:r>
              <a:rPr lang="en-US" dirty="0" smtClean="0"/>
              <a:t>(ds);</a:t>
            </a:r>
          </a:p>
          <a:p>
            <a:r>
              <a:rPr lang="en-US" dirty="0" err="1" smtClean="0"/>
              <a:t>Ds.Tables</a:t>
            </a:r>
            <a:r>
              <a:rPr lang="en-US" dirty="0" smtClean="0"/>
              <a:t>[index].Rows[index][index] /Index will start from 0</a:t>
            </a:r>
          </a:p>
        </p:txBody>
      </p:sp>
    </p:spTree>
    <p:extLst>
      <p:ext uri="{BB962C8B-B14F-4D97-AF65-F5344CB8AC3E}">
        <p14:creationId xmlns:p14="http://schemas.microsoft.com/office/powerpoint/2010/main" val="136501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21880"/>
            <a:ext cx="10515600" cy="1325563"/>
          </a:xfrm>
        </p:spPr>
        <p:txBody>
          <a:bodyPr>
            <a:normAutofit/>
          </a:bodyPr>
          <a:lstStyle/>
          <a:p>
            <a:r>
              <a:rPr lang="en-US" dirty="0" smtClean="0"/>
              <a:t>Why should we use database with applications?</a:t>
            </a:r>
            <a:endParaRPr lang="en-US" dirty="0"/>
          </a:p>
        </p:txBody>
      </p:sp>
      <p:sp>
        <p:nvSpPr>
          <p:cNvPr id="5" name="Title 3"/>
          <p:cNvSpPr txBox="1">
            <a:spLocks/>
          </p:cNvSpPr>
          <p:nvPr/>
        </p:nvSpPr>
        <p:spPr>
          <a:xfrm>
            <a:off x="925285" y="23071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Can we make applications work without database?</a:t>
            </a:r>
            <a:endParaRPr lang="en-US" dirty="0"/>
          </a:p>
        </p:txBody>
      </p:sp>
      <p:sp>
        <p:nvSpPr>
          <p:cNvPr id="6" name="Title 3"/>
          <p:cNvSpPr txBox="1">
            <a:spLocks/>
          </p:cNvSpPr>
          <p:nvPr/>
        </p:nvSpPr>
        <p:spPr>
          <a:xfrm>
            <a:off x="1077685" y="40270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How an application works with database?</a:t>
            </a:r>
            <a:endParaRPr lang="en-US" dirty="0"/>
          </a:p>
        </p:txBody>
      </p:sp>
    </p:spTree>
    <p:extLst>
      <p:ext uri="{BB962C8B-B14F-4D97-AF65-F5344CB8AC3E}">
        <p14:creationId xmlns:p14="http://schemas.microsoft.com/office/powerpoint/2010/main" val="611848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Vs. </a:t>
            </a:r>
            <a:r>
              <a:rPr lang="en-US" dirty="0" err="1" smtClean="0"/>
              <a:t>DataReader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8127239"/>
              </p:ext>
            </p:extLst>
          </p:nvPr>
        </p:nvGraphicFramePr>
        <p:xfrm>
          <a:off x="838200" y="1825625"/>
          <a:ext cx="10515600" cy="4942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776029723"/>
                    </a:ext>
                  </a:extLst>
                </a:gridCol>
                <a:gridCol w="5257800">
                  <a:extLst>
                    <a:ext uri="{9D8B030D-6E8A-4147-A177-3AD203B41FA5}">
                      <a16:colId xmlns:a16="http://schemas.microsoft.com/office/drawing/2014/main" val="1357622347"/>
                    </a:ext>
                  </a:extLst>
                </a:gridCol>
              </a:tblGrid>
              <a:tr h="370840">
                <a:tc>
                  <a:txBody>
                    <a:bodyPr/>
                    <a:lstStyle/>
                    <a:p>
                      <a:r>
                        <a:rPr lang="en-US" dirty="0" err="1" smtClean="0"/>
                        <a:t>DataSet</a:t>
                      </a:r>
                      <a:endParaRPr lang="en-US" dirty="0"/>
                    </a:p>
                  </a:txBody>
                  <a:tcPr/>
                </a:tc>
                <a:tc>
                  <a:txBody>
                    <a:bodyPr/>
                    <a:lstStyle/>
                    <a:p>
                      <a:r>
                        <a:rPr lang="en-US" dirty="0" err="1" smtClean="0"/>
                        <a:t>DataReader</a:t>
                      </a:r>
                      <a:endParaRPr lang="en-US" dirty="0"/>
                    </a:p>
                  </a:txBody>
                  <a:tcPr/>
                </a:tc>
                <a:extLst>
                  <a:ext uri="{0D108BD9-81ED-4DB2-BD59-A6C34878D82A}">
                    <a16:rowId xmlns:a16="http://schemas.microsoft.com/office/drawing/2014/main" val="455135027"/>
                  </a:ext>
                </a:extLst>
              </a:tr>
              <a:tr h="370840">
                <a:tc>
                  <a:txBody>
                    <a:bodyPr/>
                    <a:lstStyle/>
                    <a:p>
                      <a:r>
                        <a:rPr lang="en-US" dirty="0" smtClean="0"/>
                        <a:t>The </a:t>
                      </a:r>
                      <a:r>
                        <a:rPr lang="en-US" dirty="0" err="1" smtClean="0"/>
                        <a:t>DataSet</a:t>
                      </a:r>
                      <a:r>
                        <a:rPr lang="en-US" dirty="0" smtClean="0"/>
                        <a:t> is </a:t>
                      </a:r>
                      <a:r>
                        <a:rPr lang="en-US" dirty="0" err="1" smtClean="0"/>
                        <a:t>a</a:t>
                      </a:r>
                      <a:r>
                        <a:rPr lang="en-US" dirty="0" smtClean="0"/>
                        <a:t> in-memory representation of data. </a:t>
                      </a:r>
                      <a:endParaRPr lang="en-US" dirty="0"/>
                    </a:p>
                  </a:txBody>
                  <a:tcPr/>
                </a:tc>
                <a:tc>
                  <a:txBody>
                    <a:bodyPr/>
                    <a:lstStyle/>
                    <a:p>
                      <a:r>
                        <a:rPr lang="en-US" dirty="0" smtClean="0"/>
                        <a:t>The ADO.NET </a:t>
                      </a:r>
                      <a:r>
                        <a:rPr lang="en-US" dirty="0" err="1" smtClean="0"/>
                        <a:t>DataReader</a:t>
                      </a:r>
                      <a:r>
                        <a:rPr lang="en-US" dirty="0" smtClean="0"/>
                        <a:t> is used to retrieve read-only (cannot update data back to a </a:t>
                      </a:r>
                      <a:r>
                        <a:rPr lang="en-US" dirty="0" err="1" smtClean="0"/>
                        <a:t>datasource</a:t>
                      </a:r>
                      <a:r>
                        <a:rPr lang="en-US" dirty="0" smtClean="0"/>
                        <a:t>) and forward-only (cannot read backward/random) data from a database.</a:t>
                      </a:r>
                      <a:endParaRPr lang="en-US" dirty="0"/>
                    </a:p>
                  </a:txBody>
                  <a:tcPr/>
                </a:tc>
                <a:extLst>
                  <a:ext uri="{0D108BD9-81ED-4DB2-BD59-A6C34878D82A}">
                    <a16:rowId xmlns:a16="http://schemas.microsoft.com/office/drawing/2014/main" val="3979601270"/>
                  </a:ext>
                </a:extLst>
              </a:tr>
              <a:tr h="370840">
                <a:tc>
                  <a:txBody>
                    <a:bodyPr/>
                    <a:lstStyle/>
                    <a:p>
                      <a:r>
                        <a:rPr lang="en-US" dirty="0" smtClean="0"/>
                        <a:t>It can be used with multiple data sources. That is A single </a:t>
                      </a:r>
                      <a:r>
                        <a:rPr lang="en-US" dirty="0" err="1" smtClean="0"/>
                        <a:t>DataSet</a:t>
                      </a:r>
                      <a:r>
                        <a:rPr lang="en-US" dirty="0" smtClean="0"/>
                        <a:t> can hold the data from different data sources </a:t>
                      </a:r>
                      <a:r>
                        <a:rPr lang="en-US" dirty="0" err="1" smtClean="0"/>
                        <a:t>holdng</a:t>
                      </a:r>
                      <a:r>
                        <a:rPr lang="en-US" dirty="0" smtClean="0"/>
                        <a:t> data from different databases/tables.</a:t>
                      </a:r>
                      <a:endParaRPr lang="en-US" dirty="0"/>
                    </a:p>
                  </a:txBody>
                  <a:tcPr/>
                </a:tc>
                <a:tc>
                  <a:txBody>
                    <a:bodyPr/>
                    <a:lstStyle/>
                    <a:p>
                      <a:r>
                        <a:rPr lang="en-US" dirty="0" smtClean="0"/>
                        <a:t>Using of a </a:t>
                      </a:r>
                      <a:r>
                        <a:rPr lang="en-US" dirty="0" err="1" smtClean="0"/>
                        <a:t>DataReader</a:t>
                      </a:r>
                      <a:r>
                        <a:rPr lang="en-US" dirty="0" smtClean="0"/>
                        <a:t> increases application performance and reduces system overheads. This is due to one row at a time is stored in memory. </a:t>
                      </a:r>
                      <a:endParaRPr lang="en-US" dirty="0"/>
                    </a:p>
                  </a:txBody>
                  <a:tcPr/>
                </a:tc>
                <a:extLst>
                  <a:ext uri="{0D108BD9-81ED-4DB2-BD59-A6C34878D82A}">
                    <a16:rowId xmlns:a16="http://schemas.microsoft.com/office/drawing/2014/main" val="4002702646"/>
                  </a:ext>
                </a:extLst>
              </a:tr>
              <a:tr h="370840">
                <a:tc>
                  <a:txBody>
                    <a:bodyPr/>
                    <a:lstStyle/>
                    <a:p>
                      <a:r>
                        <a:rPr lang="en-US" dirty="0" smtClean="0"/>
                        <a:t>The </a:t>
                      </a:r>
                      <a:r>
                        <a:rPr lang="en-US" dirty="0" err="1" smtClean="0"/>
                        <a:t>DataSet</a:t>
                      </a:r>
                      <a:r>
                        <a:rPr lang="en-US" dirty="0" smtClean="0"/>
                        <a:t> represents a complete set of data including related tables, constraints, and relationships among the tables.</a:t>
                      </a:r>
                      <a:endParaRPr lang="en-US" dirty="0"/>
                    </a:p>
                  </a:txBody>
                  <a:tcPr/>
                </a:tc>
                <a:tc>
                  <a:txBody>
                    <a:bodyPr/>
                    <a:lstStyle/>
                    <a:p>
                      <a:r>
                        <a:rPr lang="en-US" dirty="0" smtClean="0"/>
                        <a:t>You create a </a:t>
                      </a:r>
                      <a:r>
                        <a:rPr lang="en-US" dirty="0" err="1" smtClean="0"/>
                        <a:t>DataReader</a:t>
                      </a:r>
                      <a:r>
                        <a:rPr lang="en-US" dirty="0" smtClean="0"/>
                        <a:t> by calling </a:t>
                      </a:r>
                      <a:r>
                        <a:rPr lang="en-US" dirty="0" err="1" smtClean="0"/>
                        <a:t>Command.ExecuteReader</a:t>
                      </a:r>
                      <a:r>
                        <a:rPr lang="en-US" dirty="0" smtClean="0"/>
                        <a:t> after creating an instance of the Command object.</a:t>
                      </a:r>
                      <a:endParaRPr lang="en-US" dirty="0"/>
                    </a:p>
                  </a:txBody>
                  <a:tcPr/>
                </a:tc>
                <a:extLst>
                  <a:ext uri="{0D108BD9-81ED-4DB2-BD59-A6C34878D82A}">
                    <a16:rowId xmlns:a16="http://schemas.microsoft.com/office/drawing/2014/main" val="2645427234"/>
                  </a:ext>
                </a:extLst>
              </a:tr>
              <a:tr h="370840">
                <a:tc>
                  <a:txBody>
                    <a:bodyPr/>
                    <a:lstStyle/>
                    <a:p>
                      <a:r>
                        <a:rPr lang="en-US" dirty="0" smtClean="0"/>
                        <a:t>The </a:t>
                      </a:r>
                      <a:r>
                        <a:rPr lang="en-US" dirty="0" err="1" smtClean="0"/>
                        <a:t>DataSet</a:t>
                      </a:r>
                      <a:r>
                        <a:rPr lang="en-US" dirty="0" smtClean="0"/>
                        <a:t> can also persist and reload its contents as XML and its schema as XML Schema definition language (XSD) schema.</a:t>
                      </a:r>
                      <a:endParaRPr lang="en-US" dirty="0"/>
                    </a:p>
                  </a:txBody>
                  <a:tcPr/>
                </a:tc>
                <a:tc>
                  <a:txBody>
                    <a:bodyPr/>
                    <a:lstStyle/>
                    <a:p>
                      <a:r>
                        <a:rPr lang="en-US" dirty="0" smtClean="0"/>
                        <a:t>This is a connected architecture: The data is available as long as the connection with database exists.</a:t>
                      </a:r>
                      <a:endParaRPr lang="en-US" dirty="0"/>
                    </a:p>
                  </a:txBody>
                  <a:tcPr/>
                </a:tc>
                <a:extLst>
                  <a:ext uri="{0D108BD9-81ED-4DB2-BD59-A6C34878D82A}">
                    <a16:rowId xmlns:a16="http://schemas.microsoft.com/office/drawing/2014/main" val="3259320531"/>
                  </a:ext>
                </a:extLst>
              </a:tr>
              <a:tr h="370840">
                <a:tc>
                  <a:txBody>
                    <a:bodyPr/>
                    <a:lstStyle/>
                    <a:p>
                      <a:r>
                        <a:rPr lang="en-US" dirty="0" smtClean="0"/>
                        <a:t>The </a:t>
                      </a:r>
                      <a:r>
                        <a:rPr lang="en-US" dirty="0" err="1" smtClean="0"/>
                        <a:t>DataAdapter</a:t>
                      </a:r>
                      <a:r>
                        <a:rPr lang="en-US" dirty="0" smtClean="0"/>
                        <a:t> acts as a bridge between a </a:t>
                      </a:r>
                      <a:r>
                        <a:rPr lang="en-US" dirty="0" err="1" smtClean="0"/>
                        <a:t>DataSet</a:t>
                      </a:r>
                      <a:r>
                        <a:rPr lang="en-US" dirty="0" smtClean="0"/>
                        <a:t> and a data source for retrieving and saving data. </a:t>
                      </a:r>
                      <a:endParaRPr lang="en-US" dirty="0"/>
                    </a:p>
                  </a:txBody>
                  <a:tcPr/>
                </a:tc>
                <a:tc>
                  <a:txBody>
                    <a:bodyPr/>
                    <a:lstStyle/>
                    <a:p>
                      <a:r>
                        <a:rPr lang="en-US" dirty="0" smtClean="0"/>
                        <a:t>You need to open and close the </a:t>
                      </a:r>
                      <a:r>
                        <a:rPr lang="en-US" dirty="0" err="1" smtClean="0"/>
                        <a:t>connecton</a:t>
                      </a:r>
                      <a:r>
                        <a:rPr lang="en-US" dirty="0" smtClean="0"/>
                        <a:t> manually in code.</a:t>
                      </a:r>
                      <a:endParaRPr lang="en-US" dirty="0"/>
                    </a:p>
                  </a:txBody>
                  <a:tcPr/>
                </a:tc>
                <a:extLst>
                  <a:ext uri="{0D108BD9-81ED-4DB2-BD59-A6C34878D82A}">
                    <a16:rowId xmlns:a16="http://schemas.microsoft.com/office/drawing/2014/main" val="1959995252"/>
                  </a:ext>
                </a:extLst>
              </a:tr>
            </a:tbl>
          </a:graphicData>
        </a:graphic>
      </p:graphicFrame>
    </p:spTree>
    <p:extLst>
      <p:ext uri="{BB962C8B-B14F-4D97-AF65-F5344CB8AC3E}">
        <p14:creationId xmlns:p14="http://schemas.microsoft.com/office/powerpoint/2010/main" val="4253757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Vs. </a:t>
            </a:r>
            <a:r>
              <a:rPr lang="en-US" dirty="0" err="1"/>
              <a:t>DataReader</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353292737"/>
              </p:ext>
            </p:extLst>
          </p:nvPr>
        </p:nvGraphicFramePr>
        <p:xfrm>
          <a:off x="838200" y="1825625"/>
          <a:ext cx="10515600" cy="33070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776029723"/>
                    </a:ext>
                  </a:extLst>
                </a:gridCol>
                <a:gridCol w="5257800">
                  <a:extLst>
                    <a:ext uri="{9D8B030D-6E8A-4147-A177-3AD203B41FA5}">
                      <a16:colId xmlns:a16="http://schemas.microsoft.com/office/drawing/2014/main" val="1357622347"/>
                    </a:ext>
                  </a:extLst>
                </a:gridCol>
              </a:tblGrid>
              <a:tr h="370840">
                <a:tc>
                  <a:txBody>
                    <a:bodyPr/>
                    <a:lstStyle/>
                    <a:p>
                      <a:r>
                        <a:rPr lang="en-US" dirty="0" err="1" smtClean="0"/>
                        <a:t>DataSet</a:t>
                      </a:r>
                      <a:endParaRPr lang="en-US" dirty="0"/>
                    </a:p>
                  </a:txBody>
                  <a:tcPr/>
                </a:tc>
                <a:tc>
                  <a:txBody>
                    <a:bodyPr/>
                    <a:lstStyle/>
                    <a:p>
                      <a:r>
                        <a:rPr lang="en-US" dirty="0" err="1" smtClean="0"/>
                        <a:t>DataReader</a:t>
                      </a:r>
                      <a:endParaRPr lang="en-US" dirty="0"/>
                    </a:p>
                  </a:txBody>
                  <a:tcPr/>
                </a:tc>
                <a:extLst>
                  <a:ext uri="{0D108BD9-81ED-4DB2-BD59-A6C34878D82A}">
                    <a16:rowId xmlns:a16="http://schemas.microsoft.com/office/drawing/2014/main" val="455135027"/>
                  </a:ext>
                </a:extLst>
              </a:tr>
              <a:tr h="370840">
                <a:tc>
                  <a:txBody>
                    <a:bodyPr/>
                    <a:lstStyle/>
                    <a:p>
                      <a:r>
                        <a:rPr lang="en-US" dirty="0" smtClean="0"/>
                        <a:t>The </a:t>
                      </a:r>
                      <a:r>
                        <a:rPr lang="en-US" dirty="0" err="1" smtClean="0"/>
                        <a:t>DataAdapter</a:t>
                      </a:r>
                      <a:r>
                        <a:rPr lang="en-US" dirty="0" smtClean="0"/>
                        <a:t> helps mapping the data in the </a:t>
                      </a:r>
                      <a:r>
                        <a:rPr lang="en-US" dirty="0" err="1" smtClean="0"/>
                        <a:t>DataSet</a:t>
                      </a:r>
                      <a:r>
                        <a:rPr lang="en-US" dirty="0" smtClean="0"/>
                        <a:t> to match the data in the data source. </a:t>
                      </a:r>
                      <a:endParaRPr lang="en-US" dirty="0"/>
                    </a:p>
                  </a:txBody>
                  <a:tcPr/>
                </a:tc>
                <a:tc>
                  <a:txBody>
                    <a:bodyPr/>
                    <a:lstStyle/>
                    <a:p>
                      <a:endParaRPr lang="en-US" dirty="0"/>
                    </a:p>
                  </a:txBody>
                  <a:tcPr/>
                </a:tc>
                <a:extLst>
                  <a:ext uri="{0D108BD9-81ED-4DB2-BD59-A6C34878D82A}">
                    <a16:rowId xmlns:a16="http://schemas.microsoft.com/office/drawing/2014/main" val="3979601270"/>
                  </a:ext>
                </a:extLst>
              </a:tr>
              <a:tr h="370840">
                <a:tc>
                  <a:txBody>
                    <a:bodyPr/>
                    <a:lstStyle/>
                    <a:p>
                      <a:r>
                        <a:rPr lang="en-US" dirty="0" smtClean="0"/>
                        <a:t>Also, Upon an update of dataset, it allows changing the data in the data source to match the data in the </a:t>
                      </a:r>
                      <a:r>
                        <a:rPr lang="en-US" dirty="0" err="1" smtClean="0"/>
                        <a:t>DataSet</a:t>
                      </a:r>
                      <a:r>
                        <a:rPr lang="en-US" dirty="0" smtClean="0"/>
                        <a:t>. </a:t>
                      </a:r>
                      <a:endParaRPr lang="en-US" dirty="0"/>
                    </a:p>
                  </a:txBody>
                  <a:tcPr/>
                </a:tc>
                <a:tc>
                  <a:txBody>
                    <a:bodyPr/>
                    <a:lstStyle/>
                    <a:p>
                      <a:endParaRPr lang="en-US" dirty="0"/>
                    </a:p>
                  </a:txBody>
                  <a:tcPr/>
                </a:tc>
                <a:extLst>
                  <a:ext uri="{0D108BD9-81ED-4DB2-BD59-A6C34878D82A}">
                    <a16:rowId xmlns:a16="http://schemas.microsoft.com/office/drawing/2014/main" val="4002702646"/>
                  </a:ext>
                </a:extLst>
              </a:tr>
              <a:tr h="370840">
                <a:tc>
                  <a:txBody>
                    <a:bodyPr/>
                    <a:lstStyle/>
                    <a:p>
                      <a:r>
                        <a:rPr lang="en-US" dirty="0" smtClean="0"/>
                        <a:t>No need to manually open and close connection in code.</a:t>
                      </a:r>
                      <a:endParaRPr lang="en-US" dirty="0"/>
                    </a:p>
                  </a:txBody>
                  <a:tcPr/>
                </a:tc>
                <a:tc>
                  <a:txBody>
                    <a:bodyPr/>
                    <a:lstStyle/>
                    <a:p>
                      <a:endParaRPr lang="en-US" dirty="0"/>
                    </a:p>
                  </a:txBody>
                  <a:tcPr/>
                </a:tc>
                <a:extLst>
                  <a:ext uri="{0D108BD9-81ED-4DB2-BD59-A6C34878D82A}">
                    <a16:rowId xmlns:a16="http://schemas.microsoft.com/office/drawing/2014/main" val="264542723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5932053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59995252"/>
                  </a:ext>
                </a:extLst>
              </a:tr>
            </a:tbl>
          </a:graphicData>
        </a:graphic>
      </p:graphicFrame>
    </p:spTree>
    <p:extLst>
      <p:ext uri="{BB962C8B-B14F-4D97-AF65-F5344CB8AC3E}">
        <p14:creationId xmlns:p14="http://schemas.microsoft.com/office/powerpoint/2010/main" val="384489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your application connects with the database?</a:t>
            </a:r>
            <a:endParaRPr lang="en-US" dirty="0"/>
          </a:p>
        </p:txBody>
      </p:sp>
      <p:sp>
        <p:nvSpPr>
          <p:cNvPr id="3" name="Rectangle 3"/>
          <p:cNvSpPr>
            <a:spLocks noChangeArrowheads="1"/>
          </p:cNvSpPr>
          <p:nvPr/>
        </p:nvSpPr>
        <p:spPr bwMode="auto">
          <a:xfrm>
            <a:off x="1423988" y="1700213"/>
            <a:ext cx="1905000" cy="990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SQL .NET </a:t>
            </a:r>
          </a:p>
          <a:p>
            <a:pPr eaLnBrk="1" hangingPunct="1">
              <a:spcBef>
                <a:spcPct val="0"/>
              </a:spcBef>
              <a:buFontTx/>
              <a:buNone/>
            </a:pPr>
            <a:r>
              <a:rPr lang="en-US" altLang="en-US" sz="1800" dirty="0"/>
              <a:t>Data Provider </a:t>
            </a:r>
          </a:p>
        </p:txBody>
      </p:sp>
      <p:sp>
        <p:nvSpPr>
          <p:cNvPr id="4" name="Rectangle 4"/>
          <p:cNvSpPr>
            <a:spLocks noChangeArrowheads="1"/>
          </p:cNvSpPr>
          <p:nvPr/>
        </p:nvSpPr>
        <p:spPr bwMode="auto">
          <a:xfrm>
            <a:off x="1500188" y="3376613"/>
            <a:ext cx="1828800" cy="990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OLE DB .NET </a:t>
            </a:r>
          </a:p>
          <a:p>
            <a:pPr eaLnBrk="1" hangingPunct="1">
              <a:spcBef>
                <a:spcPct val="0"/>
              </a:spcBef>
              <a:buFontTx/>
              <a:buNone/>
            </a:pPr>
            <a:r>
              <a:rPr lang="en-US" altLang="en-US" sz="1800"/>
              <a:t>Data Provider</a:t>
            </a:r>
          </a:p>
        </p:txBody>
      </p:sp>
      <p:sp>
        <p:nvSpPr>
          <p:cNvPr id="5" name="Rectangle 5"/>
          <p:cNvSpPr>
            <a:spLocks noChangeArrowheads="1"/>
          </p:cNvSpPr>
          <p:nvPr/>
        </p:nvSpPr>
        <p:spPr bwMode="auto">
          <a:xfrm>
            <a:off x="1500188" y="5053013"/>
            <a:ext cx="1752600" cy="990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 ODBC .NET </a:t>
            </a:r>
          </a:p>
          <a:p>
            <a:pPr eaLnBrk="1" hangingPunct="1">
              <a:spcBef>
                <a:spcPct val="0"/>
              </a:spcBef>
              <a:buFontTx/>
              <a:buNone/>
            </a:pPr>
            <a:r>
              <a:rPr lang="en-US" altLang="en-US" sz="1800"/>
              <a:t>Data Provider</a:t>
            </a:r>
          </a:p>
        </p:txBody>
      </p:sp>
      <p:sp>
        <p:nvSpPr>
          <p:cNvPr id="6" name="Rectangle 6"/>
          <p:cNvSpPr>
            <a:spLocks noChangeArrowheads="1"/>
          </p:cNvSpPr>
          <p:nvPr/>
        </p:nvSpPr>
        <p:spPr bwMode="auto">
          <a:xfrm>
            <a:off x="4471988" y="3452813"/>
            <a:ext cx="1219200" cy="990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OLE DB </a:t>
            </a:r>
          </a:p>
          <a:p>
            <a:pPr eaLnBrk="1" hangingPunct="1">
              <a:spcBef>
                <a:spcPct val="0"/>
              </a:spcBef>
              <a:buFontTx/>
              <a:buNone/>
            </a:pPr>
            <a:r>
              <a:rPr lang="en-US" altLang="en-US" sz="1800"/>
              <a:t>Provider</a:t>
            </a:r>
          </a:p>
        </p:txBody>
      </p:sp>
      <p:sp>
        <p:nvSpPr>
          <p:cNvPr id="7" name="Rectangle 7"/>
          <p:cNvSpPr>
            <a:spLocks noChangeArrowheads="1"/>
          </p:cNvSpPr>
          <p:nvPr/>
        </p:nvSpPr>
        <p:spPr bwMode="auto">
          <a:xfrm>
            <a:off x="4548188" y="5053013"/>
            <a:ext cx="1219200" cy="990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ODBC </a:t>
            </a:r>
          </a:p>
          <a:p>
            <a:pPr eaLnBrk="1" hangingPunct="1">
              <a:spcBef>
                <a:spcPct val="0"/>
              </a:spcBef>
              <a:buFontTx/>
              <a:buNone/>
            </a:pPr>
            <a:r>
              <a:rPr lang="en-US" altLang="en-US" sz="1800"/>
              <a:t>Driver</a:t>
            </a:r>
          </a:p>
        </p:txBody>
      </p:sp>
      <p:sp>
        <p:nvSpPr>
          <p:cNvPr id="8" name="AutoShape 8"/>
          <p:cNvSpPr>
            <a:spLocks noChangeArrowheads="1"/>
          </p:cNvSpPr>
          <p:nvPr/>
        </p:nvSpPr>
        <p:spPr bwMode="auto">
          <a:xfrm>
            <a:off x="6834188" y="2309813"/>
            <a:ext cx="1524000" cy="609600"/>
          </a:xfrm>
          <a:prstGeom prst="flowChartMagneticDisk">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SQL SERVER</a:t>
            </a:r>
          </a:p>
        </p:txBody>
      </p:sp>
      <p:sp>
        <p:nvSpPr>
          <p:cNvPr id="9" name="AutoShape 10"/>
          <p:cNvSpPr>
            <a:spLocks noChangeArrowheads="1"/>
          </p:cNvSpPr>
          <p:nvPr/>
        </p:nvSpPr>
        <p:spPr bwMode="auto">
          <a:xfrm>
            <a:off x="6834188" y="3605213"/>
            <a:ext cx="1600200" cy="609600"/>
          </a:xfrm>
          <a:prstGeom prst="flowChartMagneticDisk">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Other DB</a:t>
            </a:r>
          </a:p>
        </p:txBody>
      </p:sp>
      <p:sp>
        <p:nvSpPr>
          <p:cNvPr id="10" name="AutoShape 11"/>
          <p:cNvSpPr>
            <a:spLocks noChangeArrowheads="1"/>
          </p:cNvSpPr>
          <p:nvPr/>
        </p:nvSpPr>
        <p:spPr bwMode="auto">
          <a:xfrm>
            <a:off x="6834188" y="5357813"/>
            <a:ext cx="1600200" cy="609600"/>
          </a:xfrm>
          <a:prstGeom prst="flowChartMagneticDisk">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Other DB</a:t>
            </a:r>
          </a:p>
        </p:txBody>
      </p:sp>
      <p:sp>
        <p:nvSpPr>
          <p:cNvPr id="11" name="Line 14"/>
          <p:cNvSpPr>
            <a:spLocks noChangeShapeType="1"/>
          </p:cNvSpPr>
          <p:nvPr/>
        </p:nvSpPr>
        <p:spPr bwMode="auto">
          <a:xfrm flipV="1">
            <a:off x="814388" y="2538413"/>
            <a:ext cx="609600" cy="1143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5"/>
          <p:cNvSpPr>
            <a:spLocks noChangeShapeType="1"/>
          </p:cNvSpPr>
          <p:nvPr/>
        </p:nvSpPr>
        <p:spPr bwMode="auto">
          <a:xfrm>
            <a:off x="814388" y="3833813"/>
            <a:ext cx="685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6"/>
          <p:cNvSpPr>
            <a:spLocks noChangeShapeType="1"/>
          </p:cNvSpPr>
          <p:nvPr/>
        </p:nvSpPr>
        <p:spPr bwMode="auto">
          <a:xfrm>
            <a:off x="814388" y="3986213"/>
            <a:ext cx="685800" cy="1371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7"/>
          <p:cNvSpPr>
            <a:spLocks noChangeShapeType="1"/>
          </p:cNvSpPr>
          <p:nvPr/>
        </p:nvSpPr>
        <p:spPr bwMode="auto">
          <a:xfrm>
            <a:off x="3405188" y="3910013"/>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8"/>
          <p:cNvSpPr>
            <a:spLocks noChangeShapeType="1"/>
          </p:cNvSpPr>
          <p:nvPr/>
        </p:nvSpPr>
        <p:spPr bwMode="auto">
          <a:xfrm>
            <a:off x="5691188" y="3986213"/>
            <a:ext cx="1143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9"/>
          <p:cNvSpPr>
            <a:spLocks noChangeShapeType="1"/>
          </p:cNvSpPr>
          <p:nvPr/>
        </p:nvSpPr>
        <p:spPr bwMode="auto">
          <a:xfrm>
            <a:off x="3252788" y="5586413"/>
            <a:ext cx="1295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20"/>
          <p:cNvSpPr>
            <a:spLocks noChangeShapeType="1"/>
          </p:cNvSpPr>
          <p:nvPr/>
        </p:nvSpPr>
        <p:spPr bwMode="auto">
          <a:xfrm>
            <a:off x="5767388" y="5586413"/>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21"/>
          <p:cNvSpPr>
            <a:spLocks noChangeShapeType="1"/>
          </p:cNvSpPr>
          <p:nvPr/>
        </p:nvSpPr>
        <p:spPr bwMode="auto">
          <a:xfrm>
            <a:off x="3328988" y="2538413"/>
            <a:ext cx="3505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89847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Architecture</a:t>
            </a:r>
            <a:endParaRPr lang="en-US" dirty="0"/>
          </a:p>
        </p:txBody>
      </p:sp>
      <p:sp>
        <p:nvSpPr>
          <p:cNvPr id="3" name="Content Placeholder 2"/>
          <p:cNvSpPr>
            <a:spLocks noGrp="1"/>
          </p:cNvSpPr>
          <p:nvPr>
            <p:ph idx="1"/>
          </p:nvPr>
        </p:nvSpPr>
        <p:spPr/>
        <p:txBody>
          <a:bodyPr/>
          <a:lstStyle/>
          <a:p>
            <a:r>
              <a:rPr lang="en-US" dirty="0" smtClean="0"/>
              <a:t>1 – tier architecture</a:t>
            </a:r>
          </a:p>
          <a:p>
            <a:pPr lvl="1"/>
            <a:r>
              <a:rPr lang="en-US" dirty="0" smtClean="0"/>
              <a:t>One-tier architecture involves putting all of the required components for a software application or technology on a single server or platform.</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120" y="3020513"/>
            <a:ext cx="3579767" cy="3412711"/>
          </a:xfrm>
          <a:prstGeom prst="rect">
            <a:avLst/>
          </a:prstGeom>
        </p:spPr>
      </p:pic>
    </p:spTree>
    <p:extLst>
      <p:ext uri="{BB962C8B-B14F-4D97-AF65-F5344CB8AC3E}">
        <p14:creationId xmlns:p14="http://schemas.microsoft.com/office/powerpoint/2010/main" val="153206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Architecture</a:t>
            </a:r>
            <a:endParaRPr lang="en-US" dirty="0"/>
          </a:p>
        </p:txBody>
      </p:sp>
      <p:sp>
        <p:nvSpPr>
          <p:cNvPr id="3" name="Content Placeholder 2"/>
          <p:cNvSpPr>
            <a:spLocks noGrp="1"/>
          </p:cNvSpPr>
          <p:nvPr>
            <p:ph idx="1"/>
          </p:nvPr>
        </p:nvSpPr>
        <p:spPr/>
        <p:txBody>
          <a:bodyPr/>
          <a:lstStyle/>
          <a:p>
            <a:r>
              <a:rPr lang="en-US" dirty="0" smtClean="0"/>
              <a:t>2 – tier architecture</a:t>
            </a:r>
          </a:p>
          <a:p>
            <a:pPr lvl="1"/>
            <a:r>
              <a:rPr lang="en-US" dirty="0" smtClean="0"/>
              <a:t>The two-tier architecture is like client server application. The direct communication takes place between client and server. There is no intermediate between client and server.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0" y="3587750"/>
            <a:ext cx="2857500" cy="2724150"/>
          </a:xfrm>
          <a:prstGeom prst="rect">
            <a:avLst/>
          </a:prstGeom>
        </p:spPr>
      </p:pic>
    </p:spTree>
    <p:extLst>
      <p:ext uri="{BB962C8B-B14F-4D97-AF65-F5344CB8AC3E}">
        <p14:creationId xmlns:p14="http://schemas.microsoft.com/office/powerpoint/2010/main" val="2229076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Architecture</a:t>
            </a:r>
            <a:endParaRPr lang="en-US" dirty="0"/>
          </a:p>
        </p:txBody>
      </p:sp>
      <p:sp>
        <p:nvSpPr>
          <p:cNvPr id="3" name="Content Placeholder 2"/>
          <p:cNvSpPr>
            <a:spLocks noGrp="1"/>
          </p:cNvSpPr>
          <p:nvPr>
            <p:ph idx="1"/>
          </p:nvPr>
        </p:nvSpPr>
        <p:spPr/>
        <p:txBody>
          <a:bodyPr/>
          <a:lstStyle/>
          <a:p>
            <a:r>
              <a:rPr lang="en-US" dirty="0" smtClean="0"/>
              <a:t>3 – tier architecture</a:t>
            </a:r>
          </a:p>
          <a:p>
            <a:pPr lvl="1"/>
            <a:r>
              <a:rPr lang="en-US" dirty="0" smtClean="0"/>
              <a:t>A 3-tier architecture separates its tiers from each other based on the complexity of the users and how they use the data present in the database. It is the most widely used architecture to design a DBMS.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817" y="3396354"/>
            <a:ext cx="4669019" cy="3461646"/>
          </a:xfrm>
          <a:prstGeom prst="rect">
            <a:avLst/>
          </a:prstGeom>
        </p:spPr>
      </p:pic>
    </p:spTree>
    <p:extLst>
      <p:ext uri="{BB962C8B-B14F-4D97-AF65-F5344CB8AC3E}">
        <p14:creationId xmlns:p14="http://schemas.microsoft.com/office/powerpoint/2010/main" val="368592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Architecture</a:t>
            </a:r>
            <a:endParaRPr lang="en-US" dirty="0"/>
          </a:p>
        </p:txBody>
      </p:sp>
      <p:sp>
        <p:nvSpPr>
          <p:cNvPr id="3" name="Content Placeholder 2"/>
          <p:cNvSpPr>
            <a:spLocks noGrp="1"/>
          </p:cNvSpPr>
          <p:nvPr>
            <p:ph idx="1"/>
          </p:nvPr>
        </p:nvSpPr>
        <p:spPr/>
        <p:txBody>
          <a:bodyPr/>
          <a:lstStyle/>
          <a:p>
            <a:r>
              <a:rPr lang="en-US" dirty="0" smtClean="0"/>
              <a:t>n – tier architecture</a:t>
            </a:r>
          </a:p>
          <a:p>
            <a:pPr lvl="1"/>
            <a:r>
              <a:rPr lang="en-US" dirty="0" smtClean="0"/>
              <a:t>N-tier architecture would involve dividing an application into three different tiers. These would be the</a:t>
            </a:r>
          </a:p>
          <a:p>
            <a:endParaRPr lang="en-US" dirty="0"/>
          </a:p>
        </p:txBody>
      </p:sp>
      <p:sp>
        <p:nvSpPr>
          <p:cNvPr id="4" name="Rectangle 3"/>
          <p:cNvSpPr/>
          <p:nvPr/>
        </p:nvSpPr>
        <p:spPr>
          <a:xfrm>
            <a:off x="1545771" y="3077964"/>
            <a:ext cx="6096000" cy="923330"/>
          </a:xfrm>
          <a:prstGeom prst="rect">
            <a:avLst/>
          </a:prstGeom>
        </p:spPr>
        <p:txBody>
          <a:bodyPr>
            <a:spAutoFit/>
          </a:bodyPr>
          <a:lstStyle/>
          <a:p>
            <a:pPr>
              <a:buFont typeface="+mj-lt"/>
              <a:buAutoNum type="arabicPeriod"/>
            </a:pPr>
            <a:r>
              <a:rPr lang="en-US" dirty="0" smtClean="0"/>
              <a:t>logic tier,</a:t>
            </a:r>
          </a:p>
          <a:p>
            <a:pPr>
              <a:buFont typeface="+mj-lt"/>
              <a:buAutoNum type="arabicPeriod"/>
            </a:pPr>
            <a:r>
              <a:rPr lang="en-US" dirty="0" smtClean="0"/>
              <a:t>the presentation tier, and</a:t>
            </a:r>
          </a:p>
          <a:p>
            <a:pPr>
              <a:buFont typeface="+mj-lt"/>
              <a:buAutoNum type="arabicPeriod"/>
            </a:pPr>
            <a:r>
              <a:rPr lang="en-US" dirty="0" smtClean="0"/>
              <a:t>the data tier.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407" y="2895192"/>
            <a:ext cx="5091384" cy="3170603"/>
          </a:xfrm>
          <a:prstGeom prst="rect">
            <a:avLst/>
          </a:prstGeom>
        </p:spPr>
      </p:pic>
    </p:spTree>
    <p:extLst>
      <p:ext uri="{BB962C8B-B14F-4D97-AF65-F5344CB8AC3E}">
        <p14:creationId xmlns:p14="http://schemas.microsoft.com/office/powerpoint/2010/main" val="24939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ADO.NET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beginning there was file based storage. All data of applications was stored in file.  0 – tire. </a:t>
            </a:r>
            <a:endParaRPr lang="en-US" dirty="0"/>
          </a:p>
          <a:p>
            <a:r>
              <a:rPr lang="en-US" dirty="0" smtClean="0"/>
              <a:t>Then came DBMS systems. But still the application and data was stored in the same machine. 1 – tire.</a:t>
            </a:r>
          </a:p>
          <a:p>
            <a:r>
              <a:rPr lang="en-US" dirty="0" smtClean="0"/>
              <a:t>After some evolution in DBMS technology and network technology, the DBMS system was separated from the application. Now application and database were present on two different machines connected with a network connection. 2 – tire. </a:t>
            </a:r>
          </a:p>
          <a:p>
            <a:r>
              <a:rPr lang="en-US" dirty="0" smtClean="0"/>
              <a:t>In this time ADO (Active-X Data Object) was introduced – A Microsoft technology used for connecting applications with database.</a:t>
            </a:r>
          </a:p>
          <a:p>
            <a:r>
              <a:rPr lang="en-US" dirty="0" smtClean="0"/>
              <a:t>This technology is still in use by old applications.</a:t>
            </a:r>
          </a:p>
        </p:txBody>
      </p:sp>
    </p:spTree>
    <p:extLst>
      <p:ext uri="{BB962C8B-B14F-4D97-AF65-F5344CB8AC3E}">
        <p14:creationId xmlns:p14="http://schemas.microsoft.com/office/powerpoint/2010/main" val="1771385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8F626085E36B4CAA6B7635B1FD1445" ma:contentTypeVersion="2" ma:contentTypeDescription="Create a new document." ma:contentTypeScope="" ma:versionID="ea0ab860ded4124d6b80e52dde1aa1c8">
  <xsd:schema xmlns:xsd="http://www.w3.org/2001/XMLSchema" xmlns:xs="http://www.w3.org/2001/XMLSchema" xmlns:p="http://schemas.microsoft.com/office/2006/metadata/properties" xmlns:ns2="63c8a924-64aa-4044-8645-672ec8481040" targetNamespace="http://schemas.microsoft.com/office/2006/metadata/properties" ma:root="true" ma:fieldsID="c396c94a25ed6d70b4febfb2f13c8957" ns2:_="">
    <xsd:import namespace="63c8a924-64aa-4044-8645-672ec84810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8a924-64aa-4044-8645-672ec84810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6BC7A9-CEC8-40E1-A04E-8EC7C7D4C031}"/>
</file>

<file path=customXml/itemProps2.xml><?xml version="1.0" encoding="utf-8"?>
<ds:datastoreItem xmlns:ds="http://schemas.openxmlformats.org/officeDocument/2006/customXml" ds:itemID="{6161F66D-E263-4010-AD09-AAE9E42C54DC}">
  <ds:schemaRefs>
    <ds:schemaRef ds:uri="http://schemas.microsoft.com/sharepoint/v3/contenttype/forms"/>
  </ds:schemaRefs>
</ds:datastoreItem>
</file>

<file path=customXml/itemProps3.xml><?xml version="1.0" encoding="utf-8"?>
<ds:datastoreItem xmlns:ds="http://schemas.openxmlformats.org/officeDocument/2006/customXml" ds:itemID="{C4030A1A-4039-412C-B3C7-E52FF4BE87A4}">
  <ds:schemaRefs>
    <ds:schemaRef ds:uri="45692f6c-eb33-4efb-bb8e-7cfb8b624d79"/>
    <ds:schemaRef ds:uri="http://schemas.microsoft.com/office/2006/metadata/properties"/>
    <ds:schemaRef ds:uri="http://schemas.microsoft.com/office/infopath/2007/PartnerControls"/>
    <ds:schemaRef ds:uri="http://purl.org/dc/dcmitype/"/>
    <ds:schemaRef ds:uri="http://purl.org/dc/terms/"/>
    <ds:schemaRef ds:uri="http://schemas.microsoft.com/office/2006/documentManagement/type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250</TotalTime>
  <Words>2027</Words>
  <Application>Microsoft Office PowerPoint</Application>
  <PresentationFormat>Widescreen</PresentationFormat>
  <Paragraphs>229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 Unicode MS</vt:lpstr>
      <vt:lpstr>Arial</vt:lpstr>
      <vt:lpstr>Calibri</vt:lpstr>
      <vt:lpstr>Calibri Light</vt:lpstr>
      <vt:lpstr>Lucida Console</vt:lpstr>
      <vt:lpstr>Verdana</vt:lpstr>
      <vt:lpstr>Office Theme</vt:lpstr>
      <vt:lpstr>Database Connectivity through ADO.NET</vt:lpstr>
      <vt:lpstr>Contents</vt:lpstr>
      <vt:lpstr>Why should we use database with applications?</vt:lpstr>
      <vt:lpstr>How your application connects with the database?</vt:lpstr>
      <vt:lpstr>Database Architecture</vt:lpstr>
      <vt:lpstr>Database Architecture</vt:lpstr>
      <vt:lpstr>Database Architecture</vt:lpstr>
      <vt:lpstr>Database Architecture</vt:lpstr>
      <vt:lpstr>Evolution of ADO.NET</vt:lpstr>
      <vt:lpstr>Evolution of ADO.NET</vt:lpstr>
      <vt:lpstr>Understanding the ADO.NET Object Model</vt:lpstr>
      <vt:lpstr>Understanding the ADO.NET Object Model</vt:lpstr>
      <vt:lpstr>Connected vs. Disconnected Access</vt:lpstr>
      <vt:lpstr>Connected vs. Disconnected Access</vt:lpstr>
      <vt:lpstr>Connected vs. Disconnected Access</vt:lpstr>
      <vt:lpstr>Connected vs. Disconnected Access</vt:lpstr>
      <vt:lpstr>Namespaces associated with ADO.NET</vt:lpstr>
      <vt:lpstr>Using Namespaces</vt:lpstr>
      <vt:lpstr>Connection class</vt:lpstr>
      <vt:lpstr>Objects under: System.Data.SqlClient</vt:lpstr>
      <vt:lpstr>Connection class</vt:lpstr>
      <vt:lpstr>Command Class</vt:lpstr>
      <vt:lpstr>DataAdapter Class</vt:lpstr>
      <vt:lpstr>DataAdapter Class</vt:lpstr>
      <vt:lpstr>Datareader Class</vt:lpstr>
      <vt:lpstr>Datareader Class</vt:lpstr>
      <vt:lpstr>Datareader Class</vt:lpstr>
      <vt:lpstr>Dataset Class</vt:lpstr>
      <vt:lpstr>Dataset Class</vt:lpstr>
      <vt:lpstr>Dataset Vs. DataReader</vt:lpstr>
      <vt:lpstr>Dataset Vs. DataReader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Connectivity through ADO.NET</dc:title>
  <dc:creator>PRANAV VYAS</dc:creator>
  <cp:lastModifiedBy>PRANAV VYAS</cp:lastModifiedBy>
  <cp:revision>36</cp:revision>
  <dcterms:created xsi:type="dcterms:W3CDTF">2020-09-17T08:19:56Z</dcterms:created>
  <dcterms:modified xsi:type="dcterms:W3CDTF">2020-10-24T09:36:31Z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0x010100578F626085E36B4CAA6B7635B1FD1445</vt:lpwstr>
  </property>
</Properties>
</file>