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5" r:id="rId15"/>
    <p:sldId id="276"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4660"/>
  </p:normalViewPr>
  <p:slideViewPr>
    <p:cSldViewPr>
      <p:cViewPr varScale="1">
        <p:scale>
          <a:sx n="70" d="100"/>
          <a:sy n="70" d="100"/>
        </p:scale>
        <p:origin x="15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BFC11-775E-4AD9-B3D6-7DE54AB8A916}" type="datetimeFigureOut">
              <a:rPr lang="en-IN" smtClean="0"/>
              <a:pPr/>
              <a:t>05-07-2020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CA946F-B0B4-42E4-9571-077788AA37F7}" type="slidenum">
              <a:rPr lang="en-IN" smtClean="0"/>
              <a:pPr/>
              <a:t>‹#›</a:t>
            </a:fld>
            <a:endParaRPr lang="en-IN"/>
          </a:p>
        </p:txBody>
      </p:sp>
    </p:spTree>
    <p:extLst>
      <p:ext uri="{BB962C8B-B14F-4D97-AF65-F5344CB8AC3E}">
        <p14:creationId xmlns:p14="http://schemas.microsoft.com/office/powerpoint/2010/main" val="221896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E25A1-9529-49C9-BD2A-D59BA7C2CA2F}" type="slidenum">
              <a:rPr lang="en-US"/>
              <a:pPr/>
              <a:t>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GB" dirty="0"/>
              <a:t>The .NET framework exposes numerous classes to the developer.   These classes allow the development of rich client applications and Web based applications alike.  In the above slide these classes have been divided into 4 areas.</a:t>
            </a:r>
          </a:p>
          <a:p>
            <a:r>
              <a:rPr lang="en-GB" dirty="0"/>
              <a:t>ASP.NET provides the core Web infrastructure such as Web Forms for UI based development and Web Services for programmatic interface development, </a:t>
            </a:r>
          </a:p>
          <a:p>
            <a:r>
              <a:rPr lang="en-GB" dirty="0"/>
              <a:t>User interface development on the Windows platform can be done using Windows Forms</a:t>
            </a:r>
          </a:p>
          <a:p>
            <a:r>
              <a:rPr lang="en-GB" dirty="0"/>
              <a:t>ADO.NET and XML provide the functionality for  data access.</a:t>
            </a:r>
          </a:p>
          <a:p>
            <a:r>
              <a:rPr lang="en-GB" dirty="0"/>
              <a:t>Finally, the core base classes provide infrastructure services such as security, transaction management etc.</a:t>
            </a:r>
          </a:p>
          <a:p>
            <a:endParaRPr lang="en-GB" dirty="0"/>
          </a:p>
          <a:p>
            <a:endParaRPr lang="en-US" dirty="0"/>
          </a:p>
          <a:p>
            <a:endParaRPr lang="en-US" dirty="0"/>
          </a:p>
        </p:txBody>
      </p:sp>
    </p:spTree>
    <p:extLst>
      <p:ext uri="{BB962C8B-B14F-4D97-AF65-F5344CB8AC3E}">
        <p14:creationId xmlns:p14="http://schemas.microsoft.com/office/powerpoint/2010/main" val="366113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1AA554-BE12-4BB5-9B6E-8E2D7A8456A3}" type="slidenum">
              <a:rPr lang="en-US"/>
              <a:pPr/>
              <a:t>6</a:t>
            </a:fld>
            <a:endParaRPr lang="en-US"/>
          </a:p>
        </p:txBody>
      </p:sp>
      <p:sp>
        <p:nvSpPr>
          <p:cNvPr id="27650" name="Rectangle 1026"/>
          <p:cNvSpPr>
            <a:spLocks noGrp="1" noRot="1" noChangeAspect="1" noChangeArrowheads="1" noTextEdit="1"/>
          </p:cNvSpPr>
          <p:nvPr>
            <p:ph type="sldImg"/>
          </p:nvPr>
        </p:nvSpPr>
        <p:spPr>
          <a:ln/>
        </p:spPr>
      </p:sp>
      <p:sp>
        <p:nvSpPr>
          <p:cNvPr id="27651" name="Rectangle 1027"/>
          <p:cNvSpPr>
            <a:spLocks noGrp="1" noChangeArrowheads="1"/>
          </p:cNvSpPr>
          <p:nvPr>
            <p:ph type="body" idx="1"/>
          </p:nvPr>
        </p:nvSpPr>
        <p:spPr/>
        <p:txBody>
          <a:bodyPr>
            <a:normAutofit lnSpcReduction="10000"/>
          </a:bodyPr>
          <a:lstStyle/>
          <a:p>
            <a:pPr>
              <a:lnSpc>
                <a:spcPct val="85000"/>
              </a:lnSpc>
              <a:spcBef>
                <a:spcPct val="20000"/>
              </a:spcBef>
              <a:buFontTx/>
              <a:buChar char="•"/>
            </a:pPr>
            <a:r>
              <a:rPr lang="en-US"/>
              <a:t>Common Language Runtime</a:t>
            </a:r>
          </a:p>
          <a:p>
            <a:pPr lvl="1">
              <a:lnSpc>
                <a:spcPct val="85000"/>
              </a:lnSpc>
              <a:spcBef>
                <a:spcPct val="20000"/>
              </a:spcBef>
              <a:buFontTx/>
              <a:buChar char="•"/>
            </a:pPr>
            <a:r>
              <a:rPr lang="en-US"/>
              <a:t>Common, secure execution environment.</a:t>
            </a:r>
          </a:p>
          <a:p>
            <a:pPr lvl="1">
              <a:lnSpc>
                <a:spcPct val="85000"/>
              </a:lnSpc>
              <a:spcBef>
                <a:spcPct val="20000"/>
              </a:spcBef>
              <a:buFontTx/>
              <a:buChar char="•"/>
            </a:pPr>
            <a:r>
              <a:rPr lang="en-US"/>
              <a:t>We’ll drill into this in some detail in the first parts of the presentation.</a:t>
            </a:r>
          </a:p>
          <a:p>
            <a:pPr>
              <a:lnSpc>
                <a:spcPct val="85000"/>
              </a:lnSpc>
              <a:spcBef>
                <a:spcPct val="20000"/>
              </a:spcBef>
              <a:buFontTx/>
              <a:buChar char="•"/>
            </a:pPr>
            <a:r>
              <a:rPr lang="en-US"/>
              <a:t>Windows</a:t>
            </a:r>
            <a:r>
              <a:rPr lang="en-US" baseline="30000"/>
              <a:t>®</a:t>
            </a:r>
            <a:r>
              <a:rPr lang="en-US"/>
              <a:t> forms</a:t>
            </a:r>
          </a:p>
          <a:p>
            <a:pPr lvl="1">
              <a:lnSpc>
                <a:spcPct val="85000"/>
              </a:lnSpc>
              <a:spcBef>
                <a:spcPct val="20000"/>
              </a:spcBef>
              <a:buFontTx/>
              <a:buChar char="•"/>
            </a:pPr>
            <a:r>
              <a:rPr lang="en-US"/>
              <a:t>Framework for building rich clients</a:t>
            </a:r>
          </a:p>
          <a:p>
            <a:pPr lvl="1">
              <a:lnSpc>
                <a:spcPct val="85000"/>
              </a:lnSpc>
              <a:spcBef>
                <a:spcPct val="20000"/>
              </a:spcBef>
              <a:buFontTx/>
              <a:buChar char="•"/>
            </a:pPr>
            <a:r>
              <a:rPr lang="en-US"/>
              <a:t>A demonstration will highlight some of these features, such as the delegate-based event model.</a:t>
            </a:r>
          </a:p>
          <a:p>
            <a:pPr>
              <a:lnSpc>
                <a:spcPct val="85000"/>
              </a:lnSpc>
              <a:spcBef>
                <a:spcPct val="20000"/>
              </a:spcBef>
              <a:buFontTx/>
              <a:buChar char="•"/>
            </a:pPr>
            <a:r>
              <a:rPr lang="en-US"/>
              <a:t>ASP.NET</a:t>
            </a:r>
          </a:p>
          <a:p>
            <a:pPr lvl="1">
              <a:lnSpc>
                <a:spcPct val="85000"/>
              </a:lnSpc>
              <a:spcBef>
                <a:spcPct val="20000"/>
              </a:spcBef>
              <a:buFontTx/>
              <a:buChar char="•"/>
            </a:pPr>
            <a:r>
              <a:rPr lang="en-US"/>
              <a:t>Web forms</a:t>
            </a:r>
          </a:p>
          <a:p>
            <a:pPr lvl="2">
              <a:lnSpc>
                <a:spcPct val="85000"/>
              </a:lnSpc>
              <a:spcBef>
                <a:spcPct val="20000"/>
              </a:spcBef>
              <a:buFontTx/>
              <a:buChar char="•"/>
            </a:pPr>
            <a:r>
              <a:rPr lang="en-US"/>
              <a:t>Manageable code (non spaghetti)</a:t>
            </a:r>
          </a:p>
          <a:p>
            <a:pPr lvl="2">
              <a:lnSpc>
                <a:spcPct val="85000"/>
              </a:lnSpc>
              <a:spcBef>
                <a:spcPct val="20000"/>
              </a:spcBef>
              <a:buFontTx/>
              <a:buChar char="•"/>
            </a:pPr>
            <a:r>
              <a:rPr lang="en-US"/>
              <a:t>Logical evolution of ASP (compiled)</a:t>
            </a:r>
          </a:p>
          <a:p>
            <a:pPr lvl="2">
              <a:lnSpc>
                <a:spcPct val="85000"/>
              </a:lnSpc>
              <a:spcBef>
                <a:spcPct val="20000"/>
              </a:spcBef>
              <a:buFontTx/>
              <a:buChar char="•"/>
            </a:pPr>
            <a:r>
              <a:rPr lang="en-US"/>
              <a:t>Again, we’ll drill into a hint at the power of Web Forms with a demonstration</a:t>
            </a:r>
          </a:p>
          <a:p>
            <a:pPr lvl="1">
              <a:lnSpc>
                <a:spcPct val="85000"/>
              </a:lnSpc>
              <a:spcBef>
                <a:spcPct val="20000"/>
              </a:spcBef>
              <a:buFontTx/>
              <a:buChar char="•"/>
            </a:pPr>
            <a:r>
              <a:rPr lang="en-US"/>
              <a:t>Web Services</a:t>
            </a:r>
          </a:p>
          <a:p>
            <a:pPr lvl="2">
              <a:lnSpc>
                <a:spcPct val="85000"/>
              </a:lnSpc>
              <a:spcBef>
                <a:spcPct val="20000"/>
              </a:spcBef>
              <a:buFontTx/>
              <a:buChar char="•"/>
            </a:pPr>
            <a:r>
              <a:rPr lang="en-US"/>
              <a:t>Programming the Internet to leverage the "power at the edge of the cloud".</a:t>
            </a:r>
          </a:p>
          <a:p>
            <a:pPr lvl="2">
              <a:lnSpc>
                <a:spcPct val="85000"/>
              </a:lnSpc>
              <a:spcBef>
                <a:spcPct val="20000"/>
              </a:spcBef>
              <a:buFontTx/>
              <a:buChar char="•"/>
            </a:pPr>
            <a:r>
              <a:rPr lang="en-US"/>
              <a:t>We will cover this in detail, as this – along with the CLR – is one of the more powerful aspects of .NET Framework.</a:t>
            </a:r>
          </a:p>
          <a:p>
            <a:pPr>
              <a:lnSpc>
                <a:spcPct val="85000"/>
              </a:lnSpc>
              <a:spcBef>
                <a:spcPct val="20000"/>
              </a:spcBef>
              <a:buFontTx/>
              <a:buChar char="•"/>
            </a:pPr>
            <a:r>
              <a:rPr lang="en-US"/>
              <a:t>ADO.NET, evolution of ADO</a:t>
            </a:r>
          </a:p>
          <a:p>
            <a:pPr lvl="1">
              <a:lnSpc>
                <a:spcPct val="85000"/>
              </a:lnSpc>
              <a:spcBef>
                <a:spcPct val="20000"/>
              </a:spcBef>
              <a:buFontTx/>
              <a:buChar char="•"/>
            </a:pPr>
            <a:r>
              <a:rPr lang="en-US"/>
              <a:t>New objects (e.g., DataSets, Datareader)</a:t>
            </a:r>
            <a:endParaRPr lang="en-GB"/>
          </a:p>
          <a:p>
            <a:pPr>
              <a:lnSpc>
                <a:spcPct val="85000"/>
              </a:lnSpc>
              <a:spcBef>
                <a:spcPct val="20000"/>
              </a:spcBef>
              <a:buFontTx/>
              <a:buChar char="•"/>
            </a:pPr>
            <a:r>
              <a:rPr lang="en-GB"/>
              <a:t>Visual Studio.NET</a:t>
            </a:r>
          </a:p>
          <a:p>
            <a:pPr lvl="1">
              <a:lnSpc>
                <a:spcPct val="85000"/>
              </a:lnSpc>
              <a:spcBef>
                <a:spcPct val="20000"/>
              </a:spcBef>
              <a:buFontTx/>
              <a:buChar char="•"/>
            </a:pPr>
            <a:r>
              <a:rPr lang="en-GB"/>
              <a:t>Most productive development environment gets better and fully supports the .NET Framework</a:t>
            </a:r>
          </a:p>
          <a:p>
            <a:pPr>
              <a:lnSpc>
                <a:spcPct val="90000"/>
              </a:lnSpc>
            </a:pPr>
            <a:endParaRPr lang="en-US"/>
          </a:p>
        </p:txBody>
      </p:sp>
    </p:spTree>
    <p:extLst>
      <p:ext uri="{BB962C8B-B14F-4D97-AF65-F5344CB8AC3E}">
        <p14:creationId xmlns:p14="http://schemas.microsoft.com/office/powerpoint/2010/main" val="278959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79EEE-D396-4A95-9382-50D9A0FB9B70}" type="slidenum">
              <a:rPr lang="en-US"/>
              <a:pPr/>
              <a:t>7</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623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F44E77-E92C-4D3B-AC48-AFE5272907B0}"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937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B8380-151F-40CF-A51F-23A7E0E9A666}" type="slidenum">
              <a:rPr lang="en-US"/>
              <a:pPr/>
              <a:t>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2788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45ACAA-6212-48E2-AB26-394308F263D0}" type="slidenum">
              <a:rPr lang="en-US"/>
              <a:pPr/>
              <a:t>12</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517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846169-EC78-4628-96B8-173521281A13}" type="slidenum">
              <a:rPr lang="en-US"/>
              <a:pPr/>
              <a:t>14</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455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764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4648200" y="1676400"/>
            <a:ext cx="4038600" cy="4525963"/>
          </a:xfrm>
        </p:spPr>
        <p:txBody>
          <a:bodyPr/>
          <a:lstStyle/>
          <a:p>
            <a:endParaRPr lang="en-IN"/>
          </a:p>
        </p:txBody>
      </p:sp>
      <p:sp>
        <p:nvSpPr>
          <p:cNvPr id="5" name="Date Placeholder 4"/>
          <p:cNvSpPr>
            <a:spLocks noGrp="1"/>
          </p:cNvSpPr>
          <p:nvPr>
            <p:ph type="dt" sz="half" idx="10"/>
          </p:nvPr>
        </p:nvSpPr>
        <p:spPr>
          <a:xfrm>
            <a:off x="457200" y="63214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3214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321425"/>
            <a:ext cx="2133600" cy="476250"/>
          </a:xfrm>
        </p:spPr>
        <p:txBody>
          <a:bodyPr/>
          <a:lstStyle>
            <a:lvl1pPr>
              <a:defRPr/>
            </a:lvl1pPr>
          </a:lstStyle>
          <a:p>
            <a:fld id="{9D8720F1-42C0-4CAE-90FB-FBA2C225941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ACF4E-10DD-48BB-BC0F-5695DD4B572B}" type="datetimeFigureOut">
              <a:rPr lang="en-IN" smtClean="0"/>
              <a:pPr/>
              <a:t>05-07-2020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071CC9-1F42-4F8B-8078-537488407BC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ACF4E-10DD-48BB-BC0F-5695DD4B572B}" type="datetimeFigureOut">
              <a:rPr lang="en-IN" smtClean="0"/>
              <a:pPr/>
              <a:t>05-07-2020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71CC9-1F42-4F8B-8078-537488407BC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2514600" y="3886200"/>
            <a:ext cx="4191000" cy="579438"/>
          </a:xfrm>
          <a:prstGeom prst="rect">
            <a:avLst/>
          </a:prstGeom>
          <a:noFill/>
          <a:ln w="9525" algn="ctr">
            <a:noFill/>
            <a:miter lim="800000"/>
            <a:headEnd/>
            <a:tailEnd/>
          </a:ln>
          <a:effectLst/>
        </p:spPr>
        <p:txBody>
          <a:bodyPr>
            <a:spAutoFit/>
          </a:bodyPr>
          <a:lstStyle/>
          <a:p>
            <a:pPr algn="ctr">
              <a:spcBef>
                <a:spcPct val="50000"/>
              </a:spcBef>
            </a:pPr>
            <a:r>
              <a:rPr lang="en-US" sz="3200" dirty="0" smtClean="0">
                <a:latin typeface="Arial" charset="0"/>
              </a:rPr>
              <a:t>Unit I</a:t>
            </a:r>
            <a:endParaRPr lang="en-US" sz="3200" dirty="0">
              <a:latin typeface="Arial" charset="0"/>
            </a:endParaRPr>
          </a:p>
        </p:txBody>
      </p:sp>
      <p:sp>
        <p:nvSpPr>
          <p:cNvPr id="3079" name="Rectangle 7"/>
          <p:cNvSpPr>
            <a:spLocks noChangeArrowheads="1"/>
          </p:cNvSpPr>
          <p:nvPr/>
        </p:nvSpPr>
        <p:spPr bwMode="auto">
          <a:xfrm>
            <a:off x="990600" y="2286000"/>
            <a:ext cx="7143750" cy="641350"/>
          </a:xfrm>
          <a:prstGeom prst="rect">
            <a:avLst/>
          </a:prstGeom>
          <a:noFill/>
          <a:ln w="9525">
            <a:noFill/>
            <a:miter lim="800000"/>
            <a:headEnd/>
            <a:tailEnd/>
          </a:ln>
          <a:effectLst/>
        </p:spPr>
        <p:txBody>
          <a:bodyPr wrap="none">
            <a:spAutoFit/>
          </a:bodyPr>
          <a:lstStyle/>
          <a:p>
            <a:r>
              <a:rPr lang="en-US" sz="3600" b="1" dirty="0">
                <a:latin typeface="Arial" charset="0"/>
              </a:rPr>
              <a:t>Introduction to .NET Framework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Compilation in .NET</a:t>
            </a:r>
          </a:p>
        </p:txBody>
      </p:sp>
      <p:sp>
        <p:nvSpPr>
          <p:cNvPr id="60421" name="Rectangle 5"/>
          <p:cNvSpPr>
            <a:spLocks noChangeArrowheads="1"/>
          </p:cNvSpPr>
          <p:nvPr/>
        </p:nvSpPr>
        <p:spPr bwMode="auto">
          <a:xfrm>
            <a:off x="15240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Code in VB.NET</a:t>
            </a:r>
          </a:p>
        </p:txBody>
      </p:sp>
      <p:sp>
        <p:nvSpPr>
          <p:cNvPr id="60422" name="Rectangle 6"/>
          <p:cNvSpPr>
            <a:spLocks noChangeArrowheads="1"/>
          </p:cNvSpPr>
          <p:nvPr/>
        </p:nvSpPr>
        <p:spPr bwMode="auto">
          <a:xfrm>
            <a:off x="36576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Code in C#</a:t>
            </a:r>
          </a:p>
        </p:txBody>
      </p:sp>
      <p:sp>
        <p:nvSpPr>
          <p:cNvPr id="60423" name="Rectangle 7"/>
          <p:cNvSpPr>
            <a:spLocks noChangeArrowheads="1"/>
          </p:cNvSpPr>
          <p:nvPr/>
        </p:nvSpPr>
        <p:spPr bwMode="auto">
          <a:xfrm>
            <a:off x="5867400" y="1905000"/>
            <a:ext cx="1676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Code in another </a:t>
            </a:r>
          </a:p>
          <a:p>
            <a:pPr algn="ctr"/>
            <a:r>
              <a:rPr lang="en-US" sz="1600"/>
              <a:t>.NET Language</a:t>
            </a:r>
          </a:p>
        </p:txBody>
      </p:sp>
      <p:sp>
        <p:nvSpPr>
          <p:cNvPr id="60427" name="AutoShape 11"/>
          <p:cNvSpPr>
            <a:spLocks noChangeArrowheads="1"/>
          </p:cNvSpPr>
          <p:nvPr/>
        </p:nvSpPr>
        <p:spPr bwMode="auto">
          <a:xfrm>
            <a:off x="1524000" y="3276600"/>
            <a:ext cx="17526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600"/>
              <a:t>VB.NET compiler</a:t>
            </a:r>
          </a:p>
        </p:txBody>
      </p:sp>
      <p:sp>
        <p:nvSpPr>
          <p:cNvPr id="60428" name="AutoShape 12"/>
          <p:cNvSpPr>
            <a:spLocks noChangeArrowheads="1"/>
          </p:cNvSpPr>
          <p:nvPr/>
        </p:nvSpPr>
        <p:spPr bwMode="auto">
          <a:xfrm>
            <a:off x="3657600" y="3276600"/>
            <a:ext cx="17526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600"/>
              <a:t>C# compiler</a:t>
            </a:r>
          </a:p>
        </p:txBody>
      </p:sp>
      <p:sp>
        <p:nvSpPr>
          <p:cNvPr id="60429" name="AutoShape 13"/>
          <p:cNvSpPr>
            <a:spLocks noChangeArrowheads="1"/>
          </p:cNvSpPr>
          <p:nvPr/>
        </p:nvSpPr>
        <p:spPr bwMode="auto">
          <a:xfrm>
            <a:off x="5867400" y="3276600"/>
            <a:ext cx="1676400" cy="457200"/>
          </a:xfrm>
          <a:prstGeom prst="roundRect">
            <a:avLst>
              <a:gd name="adj" fmla="val 16667"/>
            </a:avLst>
          </a:prstGeom>
          <a:solidFill>
            <a:schemeClr val="accent1"/>
          </a:solidFill>
          <a:ln w="9525">
            <a:solidFill>
              <a:schemeClr val="tx1"/>
            </a:solidFill>
            <a:miter lim="800000"/>
            <a:headEnd/>
            <a:tailEnd/>
          </a:ln>
          <a:effectLst/>
        </p:spPr>
        <p:txBody>
          <a:bodyPr wrap="none" anchor="ctr"/>
          <a:lstStyle/>
          <a:p>
            <a:pPr algn="ctr"/>
            <a:r>
              <a:rPr lang="en-US" sz="1600"/>
              <a:t>Appropriate</a:t>
            </a:r>
          </a:p>
          <a:p>
            <a:pPr algn="ctr"/>
            <a:r>
              <a:rPr lang="en-US" sz="1600"/>
              <a:t>Compiler</a:t>
            </a:r>
          </a:p>
        </p:txBody>
      </p:sp>
      <p:sp>
        <p:nvSpPr>
          <p:cNvPr id="60430" name="Rectangle 14"/>
          <p:cNvSpPr>
            <a:spLocks noChangeArrowheads="1"/>
          </p:cNvSpPr>
          <p:nvPr/>
        </p:nvSpPr>
        <p:spPr bwMode="auto">
          <a:xfrm>
            <a:off x="3733800" y="434340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IL(Intermediate</a:t>
            </a:r>
          </a:p>
          <a:p>
            <a:pPr algn="ctr"/>
            <a:r>
              <a:rPr lang="en-US" sz="1600"/>
              <a:t>Language) code</a:t>
            </a:r>
          </a:p>
        </p:txBody>
      </p:sp>
      <p:sp>
        <p:nvSpPr>
          <p:cNvPr id="60431" name="Rectangle 15"/>
          <p:cNvSpPr>
            <a:spLocks noChangeArrowheads="1"/>
          </p:cNvSpPr>
          <p:nvPr/>
        </p:nvSpPr>
        <p:spPr bwMode="auto">
          <a:xfrm>
            <a:off x="3733800" y="5410200"/>
            <a:ext cx="1600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CLR just-in-time</a:t>
            </a:r>
          </a:p>
          <a:p>
            <a:pPr algn="ctr"/>
            <a:r>
              <a:rPr lang="en-US" sz="1600"/>
              <a:t>execution</a:t>
            </a:r>
          </a:p>
        </p:txBody>
      </p:sp>
      <p:sp>
        <p:nvSpPr>
          <p:cNvPr id="60432" name="Freeform 16"/>
          <p:cNvSpPr>
            <a:spLocks/>
          </p:cNvSpPr>
          <p:nvPr/>
        </p:nvSpPr>
        <p:spPr bwMode="auto">
          <a:xfrm>
            <a:off x="22860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IN"/>
          </a:p>
        </p:txBody>
      </p:sp>
      <p:sp>
        <p:nvSpPr>
          <p:cNvPr id="60433" name="Freeform 17"/>
          <p:cNvSpPr>
            <a:spLocks/>
          </p:cNvSpPr>
          <p:nvPr/>
        </p:nvSpPr>
        <p:spPr bwMode="auto">
          <a:xfrm>
            <a:off x="44958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IN"/>
          </a:p>
        </p:txBody>
      </p:sp>
      <p:sp>
        <p:nvSpPr>
          <p:cNvPr id="60434" name="Freeform 18"/>
          <p:cNvSpPr>
            <a:spLocks/>
          </p:cNvSpPr>
          <p:nvPr/>
        </p:nvSpPr>
        <p:spPr bwMode="auto">
          <a:xfrm>
            <a:off x="6705600" y="2514600"/>
            <a:ext cx="7938" cy="762000"/>
          </a:xfrm>
          <a:custGeom>
            <a:avLst/>
            <a:gdLst/>
            <a:ahLst/>
            <a:cxnLst>
              <a:cxn ang="0">
                <a:pos x="0" y="0"/>
              </a:cxn>
              <a:cxn ang="0">
                <a:pos x="5" y="480"/>
              </a:cxn>
            </a:cxnLst>
            <a:rect l="0" t="0" r="r" b="b"/>
            <a:pathLst>
              <a:path w="5" h="480">
                <a:moveTo>
                  <a:pt x="0" y="0"/>
                </a:moveTo>
                <a:lnTo>
                  <a:pt x="5" y="480"/>
                </a:lnTo>
              </a:path>
            </a:pathLst>
          </a:custGeom>
          <a:noFill/>
          <a:ln w="9525" cap="flat" cmpd="sng">
            <a:solidFill>
              <a:schemeClr val="tx1"/>
            </a:solidFill>
            <a:prstDash val="solid"/>
            <a:miter lim="800000"/>
            <a:headEnd type="none" w="med" len="med"/>
            <a:tailEnd type="triangle" w="med" len="med"/>
          </a:ln>
          <a:effectLst/>
        </p:spPr>
        <p:txBody>
          <a:bodyPr wrap="none"/>
          <a:lstStyle/>
          <a:p>
            <a:endParaRPr lang="en-IN"/>
          </a:p>
        </p:txBody>
      </p:sp>
      <p:sp>
        <p:nvSpPr>
          <p:cNvPr id="60435" name="Line 19"/>
          <p:cNvSpPr>
            <a:spLocks noChangeShapeType="1"/>
          </p:cNvSpPr>
          <p:nvPr/>
        </p:nvSpPr>
        <p:spPr bwMode="auto">
          <a:xfrm>
            <a:off x="2362200" y="3733800"/>
            <a:ext cx="1371600" cy="609600"/>
          </a:xfrm>
          <a:prstGeom prst="line">
            <a:avLst/>
          </a:prstGeom>
          <a:noFill/>
          <a:ln w="9525">
            <a:solidFill>
              <a:schemeClr val="tx1"/>
            </a:solidFill>
            <a:miter lim="800000"/>
            <a:headEnd/>
            <a:tailEnd type="triangle" w="med" len="med"/>
          </a:ln>
          <a:effectLst/>
        </p:spPr>
        <p:txBody>
          <a:bodyPr wrap="none"/>
          <a:lstStyle/>
          <a:p>
            <a:endParaRPr lang="en-IN"/>
          </a:p>
        </p:txBody>
      </p:sp>
      <p:sp>
        <p:nvSpPr>
          <p:cNvPr id="60436" name="Line 20"/>
          <p:cNvSpPr>
            <a:spLocks noChangeShapeType="1"/>
          </p:cNvSpPr>
          <p:nvPr/>
        </p:nvSpPr>
        <p:spPr bwMode="auto">
          <a:xfrm flipH="1">
            <a:off x="5334000" y="3733800"/>
            <a:ext cx="1371600" cy="609600"/>
          </a:xfrm>
          <a:prstGeom prst="line">
            <a:avLst/>
          </a:prstGeom>
          <a:noFill/>
          <a:ln w="9525">
            <a:solidFill>
              <a:schemeClr val="tx1"/>
            </a:solidFill>
            <a:miter lim="800000"/>
            <a:headEnd/>
            <a:tailEnd type="triangle" w="med" len="med"/>
          </a:ln>
          <a:effectLst/>
        </p:spPr>
        <p:txBody>
          <a:bodyPr wrap="none"/>
          <a:lstStyle/>
          <a:p>
            <a:endParaRPr lang="en-IN"/>
          </a:p>
        </p:txBody>
      </p:sp>
      <p:sp>
        <p:nvSpPr>
          <p:cNvPr id="60437" name="Line 21"/>
          <p:cNvSpPr>
            <a:spLocks noChangeShapeType="1"/>
          </p:cNvSpPr>
          <p:nvPr/>
        </p:nvSpPr>
        <p:spPr bwMode="auto">
          <a:xfrm>
            <a:off x="4495800" y="3733800"/>
            <a:ext cx="0" cy="609600"/>
          </a:xfrm>
          <a:prstGeom prst="line">
            <a:avLst/>
          </a:prstGeom>
          <a:noFill/>
          <a:ln w="9525">
            <a:solidFill>
              <a:schemeClr val="tx1"/>
            </a:solidFill>
            <a:miter lim="800000"/>
            <a:headEnd/>
            <a:tailEnd type="triangle" w="med" len="med"/>
          </a:ln>
          <a:effectLst/>
        </p:spPr>
        <p:txBody>
          <a:bodyPr wrap="none"/>
          <a:lstStyle/>
          <a:p>
            <a:endParaRPr lang="en-IN"/>
          </a:p>
        </p:txBody>
      </p:sp>
      <p:sp>
        <p:nvSpPr>
          <p:cNvPr id="60438" name="Line 22"/>
          <p:cNvSpPr>
            <a:spLocks noChangeShapeType="1"/>
          </p:cNvSpPr>
          <p:nvPr/>
        </p:nvSpPr>
        <p:spPr bwMode="auto">
          <a:xfrm>
            <a:off x="4495800" y="5029200"/>
            <a:ext cx="0" cy="381000"/>
          </a:xfrm>
          <a:prstGeom prst="line">
            <a:avLst/>
          </a:prstGeom>
          <a:noFill/>
          <a:ln w="9525">
            <a:solidFill>
              <a:schemeClr val="tx1"/>
            </a:solidFill>
            <a:miter lim="800000"/>
            <a:headEnd/>
            <a:tailEnd type="triangle" w="med" len="med"/>
          </a:ln>
          <a:effectLst/>
        </p:spPr>
        <p:txBody>
          <a:bodyPr wrap="none"/>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685800" y="304800"/>
            <a:ext cx="7772400" cy="889000"/>
          </a:xfrm>
          <a:noFill/>
          <a:ln/>
        </p:spPr>
        <p:txBody>
          <a:bodyPr/>
          <a:lstStyle/>
          <a:p>
            <a:r>
              <a:rPr lang="en-US"/>
              <a:t>Intermediate Language (IL)</a:t>
            </a:r>
          </a:p>
        </p:txBody>
      </p:sp>
      <p:sp>
        <p:nvSpPr>
          <p:cNvPr id="37893" name="Rectangle 5"/>
          <p:cNvSpPr>
            <a:spLocks noGrp="1" noChangeArrowheads="1"/>
          </p:cNvSpPr>
          <p:nvPr>
            <p:ph type="body" idx="1"/>
          </p:nvPr>
        </p:nvSpPr>
        <p:spPr>
          <a:xfrm>
            <a:off x="685800" y="1219200"/>
            <a:ext cx="7772400" cy="4953000"/>
          </a:xfrm>
          <a:noFill/>
          <a:ln/>
        </p:spPr>
        <p:txBody>
          <a:bodyPr/>
          <a:lstStyle/>
          <a:p>
            <a:r>
              <a:rPr lang="en-US" sz="2400"/>
              <a:t>.NET languages are not compiled to machine code.  They are compiled to an Intermediate Language (IL).</a:t>
            </a:r>
          </a:p>
          <a:p>
            <a:endParaRPr lang="en-US" sz="2400"/>
          </a:p>
          <a:p>
            <a:r>
              <a:rPr lang="en-US" sz="2400"/>
              <a:t>CLR accepts the IL code and recompiles it to machine code.  The recompilation is just-in-time (JIT) meaning it is done as soon as a function or subroutine is called.</a:t>
            </a:r>
          </a:p>
          <a:p>
            <a:endParaRPr lang="en-US" sz="2400"/>
          </a:p>
          <a:p>
            <a:r>
              <a:rPr lang="en-US" sz="2400"/>
              <a:t>The JIT code stays in memory for subsequent calls.  In cases where there is not enough memory it is discarded thus making JIT process interpretive</a:t>
            </a:r>
            <a:r>
              <a:rPr lang="en-US" sz="2800"/>
              <a:t>.</a:t>
            </a:r>
          </a:p>
          <a:p>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381000" y="393700"/>
            <a:ext cx="8570913" cy="585788"/>
          </a:xfrm>
          <a:noFill/>
          <a:ln/>
        </p:spPr>
        <p:txBody>
          <a:bodyPr>
            <a:spAutoFit/>
          </a:bodyPr>
          <a:lstStyle/>
          <a:p>
            <a:r>
              <a:rPr lang="en-US"/>
              <a:t>Languages</a:t>
            </a:r>
          </a:p>
        </p:txBody>
      </p:sp>
      <p:sp>
        <p:nvSpPr>
          <p:cNvPr id="23557" name="Rectangle 5"/>
          <p:cNvSpPr>
            <a:spLocks noGrp="1" noChangeArrowheads="1"/>
          </p:cNvSpPr>
          <p:nvPr>
            <p:ph type="body" idx="1"/>
          </p:nvPr>
        </p:nvSpPr>
        <p:spPr>
          <a:xfrm>
            <a:off x="381000" y="1416050"/>
            <a:ext cx="8415338" cy="2616200"/>
          </a:xfrm>
          <a:noFill/>
          <a:ln/>
        </p:spPr>
        <p:txBody>
          <a:bodyPr>
            <a:spAutoFit/>
          </a:bodyPr>
          <a:lstStyle/>
          <a:p>
            <a:pPr marL="542925" indent="-542925"/>
            <a:r>
              <a:rPr lang="en-US"/>
              <a:t>Languages provided by MS</a:t>
            </a:r>
          </a:p>
          <a:p>
            <a:pPr marL="1014413" lvl="1" indent="-469900"/>
            <a:r>
              <a:rPr lang="en-US"/>
              <a:t>VB, C++, C#, J#, JScript</a:t>
            </a:r>
          </a:p>
          <a:p>
            <a:pPr marL="542925" indent="-542925"/>
            <a:r>
              <a:rPr lang="en-US"/>
              <a:t>Third-parties are building</a:t>
            </a:r>
          </a:p>
          <a:p>
            <a:pPr marL="1014413" lvl="1" indent="-469900"/>
            <a:r>
              <a:rPr lang="en-US"/>
              <a:t>APL, COBOL, Pascal, Eiffel, Haskell, ML, Oberon, Perl, Python, Scheme, Smalltalk…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xfrm>
            <a:off x="685800" y="152400"/>
            <a:ext cx="7772400" cy="889000"/>
          </a:xfrm>
          <a:noFill/>
          <a:ln/>
        </p:spPr>
        <p:txBody>
          <a:bodyPr/>
          <a:lstStyle/>
          <a:p>
            <a:r>
              <a:rPr lang="en-US"/>
              <a:t>ASP.NET</a:t>
            </a:r>
          </a:p>
        </p:txBody>
      </p:sp>
      <p:sp>
        <p:nvSpPr>
          <p:cNvPr id="40965" name="Rectangle 5"/>
          <p:cNvSpPr>
            <a:spLocks noGrp="1" noChangeArrowheads="1"/>
          </p:cNvSpPr>
          <p:nvPr>
            <p:ph type="body" idx="1"/>
          </p:nvPr>
        </p:nvSpPr>
        <p:spPr>
          <a:xfrm>
            <a:off x="381000" y="1219200"/>
            <a:ext cx="8382000" cy="4953000"/>
          </a:xfrm>
          <a:noFill/>
          <a:ln/>
        </p:spPr>
        <p:txBody>
          <a:bodyPr/>
          <a:lstStyle/>
          <a:p>
            <a:pPr marL="0" indent="0">
              <a:lnSpc>
                <a:spcPct val="90000"/>
              </a:lnSpc>
            </a:pPr>
            <a:r>
              <a:rPr lang="en-US" sz="2800"/>
              <a:t>ASP.NET,the platform services that allow to program Web Applications and Web Services in any .NET language</a:t>
            </a:r>
          </a:p>
          <a:p>
            <a:pPr marL="0" indent="0">
              <a:lnSpc>
                <a:spcPct val="90000"/>
              </a:lnSpc>
              <a:buFontTx/>
              <a:buNone/>
            </a:pPr>
            <a:endParaRPr lang="en-US" sz="2800"/>
          </a:p>
          <a:p>
            <a:pPr marL="0" indent="0">
              <a:lnSpc>
                <a:spcPct val="90000"/>
              </a:lnSpc>
            </a:pPr>
            <a:r>
              <a:rPr lang="en-US" sz="2800"/>
              <a:t>ASP.NET Uses .NET languages to generate HTML pages. HTML page is targeted to the capabilities of the requesting Browser</a:t>
            </a:r>
          </a:p>
          <a:p>
            <a:pPr marL="0" indent="0">
              <a:lnSpc>
                <a:spcPct val="90000"/>
              </a:lnSpc>
            </a:pPr>
            <a:endParaRPr lang="en-US" sz="2800"/>
          </a:p>
          <a:p>
            <a:pPr marL="0" indent="0">
              <a:lnSpc>
                <a:spcPct val="90000"/>
              </a:lnSpc>
            </a:pPr>
            <a:r>
              <a:rPr lang="en-US" sz="2800"/>
              <a:t>ASP.NET “Program” is compiled into a .NET class and cached the first time it is called.  All subsequent calls use the cached version.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2588" y="228600"/>
            <a:ext cx="8532812" cy="1431925"/>
          </a:xfrm>
          <a:prstGeom prst="rect">
            <a:avLst/>
          </a:prstGeom>
          <a:noFill/>
          <a:ln w="9525">
            <a:noFill/>
            <a:miter lim="800000"/>
            <a:headEnd/>
            <a:tailEnd/>
          </a:ln>
          <a:effectLst/>
        </p:spPr>
        <p:txBody>
          <a:bodyPr lIns="92075" tIns="46038" rIns="92075" bIns="46038">
            <a:spAutoFit/>
          </a:bodyPr>
          <a:lstStyle/>
          <a:p>
            <a:pPr algn="ctr"/>
            <a:r>
              <a:rPr lang="en-US" sz="4400">
                <a:solidFill>
                  <a:schemeClr val="tx2"/>
                </a:solidFill>
              </a:rPr>
              <a:t>ADO.NET</a:t>
            </a:r>
            <a:br>
              <a:rPr lang="en-US" sz="4400">
                <a:solidFill>
                  <a:schemeClr val="tx2"/>
                </a:solidFill>
              </a:rPr>
            </a:br>
            <a:r>
              <a:rPr lang="en-US" sz="4400">
                <a:solidFill>
                  <a:schemeClr val="tx2"/>
                </a:solidFill>
              </a:rPr>
              <a:t>(Data and XML)</a:t>
            </a:r>
            <a:endParaRPr lang="en-US" sz="3200">
              <a:solidFill>
                <a:schemeClr val="hlink"/>
              </a:solidFill>
            </a:endParaRPr>
          </a:p>
        </p:txBody>
      </p:sp>
      <p:sp>
        <p:nvSpPr>
          <p:cNvPr id="72707" name="Rectangle 3"/>
          <p:cNvSpPr>
            <a:spLocks noChangeArrowheads="1"/>
          </p:cNvSpPr>
          <p:nvPr/>
        </p:nvSpPr>
        <p:spPr bwMode="auto">
          <a:xfrm>
            <a:off x="381000" y="1905000"/>
            <a:ext cx="8532813" cy="3305175"/>
          </a:xfrm>
          <a:prstGeom prst="rect">
            <a:avLst/>
          </a:prstGeom>
          <a:noFill/>
          <a:ln w="9525">
            <a:noFill/>
            <a:miter lim="800000"/>
            <a:headEnd/>
            <a:tailEnd/>
          </a:ln>
          <a:effectLst/>
        </p:spPr>
        <p:txBody>
          <a:bodyPr lIns="92075" tIns="46038" rIns="92075" bIns="46038">
            <a:spAutoFit/>
          </a:bodyPr>
          <a:lstStyle/>
          <a:p>
            <a:pPr marL="342900" indent="-342900">
              <a:spcBef>
                <a:spcPct val="20000"/>
              </a:spcBef>
              <a:buFontTx/>
              <a:buChar char="•"/>
            </a:pPr>
            <a:r>
              <a:rPr lang="en-US" sz="3200"/>
              <a:t>New objects (e.g., DataSets)</a:t>
            </a:r>
          </a:p>
          <a:p>
            <a:pPr marL="342900" indent="-342900">
              <a:spcBef>
                <a:spcPct val="20000"/>
              </a:spcBef>
              <a:buFontTx/>
              <a:buChar char="•"/>
            </a:pPr>
            <a:r>
              <a:rPr lang="en-US" sz="3200"/>
              <a:t>Separates connected / disconnected issues</a:t>
            </a:r>
          </a:p>
          <a:p>
            <a:pPr marL="342900" indent="-342900">
              <a:spcBef>
                <a:spcPct val="20000"/>
              </a:spcBef>
              <a:buFontTx/>
              <a:buChar char="•"/>
            </a:pPr>
            <a:r>
              <a:rPr lang="en-US" sz="3200"/>
              <a:t>Language neutral data access</a:t>
            </a:r>
          </a:p>
          <a:p>
            <a:pPr marL="342900" indent="-342900">
              <a:spcBef>
                <a:spcPct val="20000"/>
              </a:spcBef>
              <a:buFontTx/>
              <a:buChar char="•"/>
            </a:pPr>
            <a:r>
              <a:rPr lang="en-US" sz="3200"/>
              <a:t>Uses same types as CLR</a:t>
            </a:r>
          </a:p>
          <a:p>
            <a:pPr marL="342900" indent="-342900">
              <a:spcBef>
                <a:spcPct val="20000"/>
              </a:spcBef>
              <a:buFontTx/>
              <a:buChar char="•"/>
            </a:pPr>
            <a:r>
              <a:rPr lang="en-US" sz="3200"/>
              <a:t>Great support for XML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Visual Studio.NET</a:t>
            </a:r>
          </a:p>
        </p:txBody>
      </p:sp>
      <p:sp>
        <p:nvSpPr>
          <p:cNvPr id="62467" name="Rectangle 3"/>
          <p:cNvSpPr>
            <a:spLocks noGrp="1" noChangeArrowheads="1"/>
          </p:cNvSpPr>
          <p:nvPr>
            <p:ph type="body" idx="1"/>
          </p:nvPr>
        </p:nvSpPr>
        <p:spPr/>
        <p:txBody>
          <a:bodyPr/>
          <a:lstStyle/>
          <a:p>
            <a:r>
              <a:rPr lang="en-US"/>
              <a:t>Development tool that contains a rich set of productivity and debugging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393700"/>
            <a:ext cx="8570913" cy="585788"/>
          </a:xfrm>
          <a:noFill/>
          <a:ln/>
        </p:spPr>
        <p:txBody>
          <a:bodyPr>
            <a:spAutoFit/>
          </a:bodyPr>
          <a:lstStyle/>
          <a:p>
            <a:r>
              <a:rPr lang="en-US"/>
              <a:t>Summary</a:t>
            </a:r>
          </a:p>
        </p:txBody>
      </p:sp>
      <p:sp>
        <p:nvSpPr>
          <p:cNvPr id="59395" name="Rectangle 3"/>
          <p:cNvSpPr>
            <a:spLocks noGrp="1" noChangeArrowheads="1"/>
          </p:cNvSpPr>
          <p:nvPr>
            <p:ph type="body" idx="1"/>
          </p:nvPr>
        </p:nvSpPr>
        <p:spPr>
          <a:xfrm>
            <a:off x="381000" y="1416050"/>
            <a:ext cx="8578850" cy="2117725"/>
          </a:xfrm>
          <a:noFill/>
          <a:ln/>
        </p:spPr>
        <p:txBody>
          <a:bodyPr>
            <a:spAutoFit/>
          </a:bodyPr>
          <a:lstStyle/>
          <a:p>
            <a:r>
              <a:rPr lang="en-US"/>
              <a:t>The .NET Framework</a:t>
            </a:r>
          </a:p>
          <a:p>
            <a:pPr lvl="1"/>
            <a:r>
              <a:rPr lang="en-US"/>
              <a:t>Dramatically simplifies development and deployment</a:t>
            </a:r>
          </a:p>
          <a:p>
            <a:pPr lvl="1"/>
            <a:r>
              <a:rPr lang="en-US"/>
              <a:t>Provides robust and secure execution environment</a:t>
            </a:r>
          </a:p>
          <a:p>
            <a:pPr lvl="1"/>
            <a:r>
              <a:rPr lang="en-US"/>
              <a:t>Supports multiple programming languages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457200" y="274638"/>
            <a:ext cx="8229600" cy="1143000"/>
          </a:xfrm>
          <a:noFill/>
          <a:ln/>
        </p:spPr>
        <p:txBody>
          <a:bodyPr/>
          <a:lstStyle/>
          <a:p>
            <a:r>
              <a:rPr lang="en-US" dirty="0"/>
              <a:t>.NET – What Is It?</a:t>
            </a:r>
          </a:p>
        </p:txBody>
      </p:sp>
      <p:sp>
        <p:nvSpPr>
          <p:cNvPr id="11269" name="Rectangle 5"/>
          <p:cNvSpPr>
            <a:spLocks noGrp="1" noChangeArrowheads="1"/>
          </p:cNvSpPr>
          <p:nvPr>
            <p:ph type="body" idx="1"/>
          </p:nvPr>
        </p:nvSpPr>
        <p:spPr>
          <a:xfrm>
            <a:off x="457200" y="1600200"/>
            <a:ext cx="8229600" cy="4525963"/>
          </a:xfrm>
          <a:noFill/>
          <a:ln/>
        </p:spPr>
        <p:txBody>
          <a:bodyPr/>
          <a:lstStyle/>
          <a:p>
            <a:pPr>
              <a:buClr>
                <a:schemeClr val="tx1"/>
              </a:buClr>
            </a:pPr>
            <a:r>
              <a:rPr lang="en-US" dirty="0"/>
              <a:t>Software platform</a:t>
            </a:r>
          </a:p>
          <a:p>
            <a:pPr>
              <a:buClr>
                <a:schemeClr val="tx1"/>
              </a:buClr>
            </a:pPr>
            <a:r>
              <a:rPr lang="en-US" dirty="0"/>
              <a:t>Language neutral</a:t>
            </a:r>
          </a:p>
          <a:p>
            <a:pPr>
              <a:buClr>
                <a:schemeClr val="tx1"/>
              </a:buClr>
            </a:pPr>
            <a:r>
              <a:rPr lang="en-US" dirty="0"/>
              <a:t>In other words:</a:t>
            </a:r>
          </a:p>
          <a:p>
            <a:pPr lvl="1">
              <a:buClr>
                <a:schemeClr val="tx1"/>
              </a:buClr>
              <a:buFontTx/>
              <a:buNone/>
            </a:pPr>
            <a:r>
              <a:rPr lang="en-US" dirty="0"/>
              <a:t>   .NET is not a language (Runtime and a library for writing and executing written programs in any compliant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685800" y="304800"/>
            <a:ext cx="7772400" cy="889000"/>
          </a:xfrm>
          <a:noFill/>
          <a:ln/>
        </p:spPr>
        <p:txBody>
          <a:bodyPr/>
          <a:lstStyle/>
          <a:p>
            <a:r>
              <a:rPr lang="en-US"/>
              <a:t>What Is .NET</a:t>
            </a:r>
          </a:p>
        </p:txBody>
      </p:sp>
      <p:sp>
        <p:nvSpPr>
          <p:cNvPr id="4101" name="Rectangle 5"/>
          <p:cNvSpPr>
            <a:spLocks noGrp="1" noChangeArrowheads="1"/>
          </p:cNvSpPr>
          <p:nvPr>
            <p:ph type="body" idx="1"/>
          </p:nvPr>
        </p:nvSpPr>
        <p:spPr>
          <a:xfrm>
            <a:off x="762000" y="1295400"/>
            <a:ext cx="7772400" cy="4953000"/>
          </a:xfrm>
          <a:noFill/>
          <a:ln/>
        </p:spPr>
        <p:txBody>
          <a:bodyPr/>
          <a:lstStyle/>
          <a:p>
            <a:r>
              <a:rPr lang="en-US" dirty="0" err="1"/>
              <a:t>.Net</a:t>
            </a:r>
            <a:r>
              <a:rPr lang="en-US" dirty="0"/>
              <a:t> is a </a:t>
            </a:r>
            <a:r>
              <a:rPr lang="en-US" dirty="0" smtClean="0"/>
              <a:t>framework </a:t>
            </a:r>
            <a:r>
              <a:rPr lang="en-US" dirty="0"/>
              <a:t>for developing </a:t>
            </a:r>
            <a:r>
              <a:rPr lang="en-US" dirty="0" smtClean="0"/>
              <a:t>web-based, windows-based, cloud based </a:t>
            </a:r>
            <a:r>
              <a:rPr lang="en-US" dirty="0"/>
              <a:t>applications within the Microsoft environment.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57200" y="274638"/>
            <a:ext cx="8229600" cy="1143000"/>
          </a:xfrm>
          <a:noFill/>
          <a:ln/>
        </p:spPr>
        <p:txBody>
          <a:bodyPr/>
          <a:lstStyle/>
          <a:p>
            <a:r>
              <a:rPr lang="en-US"/>
              <a:t>.NET – What Is It?</a:t>
            </a:r>
          </a:p>
        </p:txBody>
      </p:sp>
      <p:sp>
        <p:nvSpPr>
          <p:cNvPr id="10245" name="Rectangle 5"/>
          <p:cNvSpPr>
            <a:spLocks noChangeArrowheads="1"/>
          </p:cNvSpPr>
          <p:nvPr/>
        </p:nvSpPr>
        <p:spPr bwMode="auto">
          <a:xfrm>
            <a:off x="2667000" y="4267200"/>
            <a:ext cx="3962400" cy="914400"/>
          </a:xfrm>
          <a:prstGeom prst="rect">
            <a:avLst/>
          </a:prstGeom>
          <a:solidFill>
            <a:srgbClr val="FF9933"/>
          </a:solidFill>
          <a:ln w="9525">
            <a:solidFill>
              <a:schemeClr val="tx1"/>
            </a:solidFill>
            <a:miter lim="800000"/>
            <a:headEnd/>
            <a:tailEnd/>
          </a:ln>
          <a:effectLst/>
        </p:spPr>
        <p:txBody>
          <a:bodyPr wrap="none" anchor="ctr"/>
          <a:lstStyle/>
          <a:p>
            <a:pPr algn="ctr"/>
            <a:r>
              <a:rPr lang="en-US" sz="1800">
                <a:latin typeface="Arial" charset="0"/>
                <a:cs typeface="Arial" charset="0"/>
              </a:rPr>
              <a:t>Operating System + Hardware</a:t>
            </a:r>
          </a:p>
        </p:txBody>
      </p:sp>
      <p:grpSp>
        <p:nvGrpSpPr>
          <p:cNvPr id="2" name="Group 6"/>
          <p:cNvGrpSpPr>
            <a:grpSpLocks/>
          </p:cNvGrpSpPr>
          <p:nvPr/>
        </p:nvGrpSpPr>
        <p:grpSpPr bwMode="auto">
          <a:xfrm>
            <a:off x="3200400" y="3276600"/>
            <a:ext cx="2895600" cy="1219200"/>
            <a:chOff x="2016" y="2064"/>
            <a:chExt cx="1824" cy="768"/>
          </a:xfrm>
        </p:grpSpPr>
        <p:sp>
          <p:nvSpPr>
            <p:cNvPr id="10247" name="Rectangle 7"/>
            <p:cNvSpPr>
              <a:spLocks noChangeArrowheads="1"/>
            </p:cNvSpPr>
            <p:nvPr/>
          </p:nvSpPr>
          <p:spPr bwMode="auto">
            <a:xfrm>
              <a:off x="2016" y="2064"/>
              <a:ext cx="1824" cy="576"/>
            </a:xfrm>
            <a:prstGeom prst="rect">
              <a:avLst/>
            </a:prstGeom>
            <a:solidFill>
              <a:srgbClr val="FF9933"/>
            </a:solidFill>
            <a:ln w="9525">
              <a:solidFill>
                <a:schemeClr val="tx1"/>
              </a:solidFill>
              <a:miter lim="800000"/>
              <a:headEnd/>
              <a:tailEnd/>
            </a:ln>
            <a:effectLst/>
          </p:spPr>
          <p:txBody>
            <a:bodyPr wrap="none" anchor="ctr"/>
            <a:lstStyle/>
            <a:p>
              <a:pPr algn="ctr"/>
              <a:r>
                <a:rPr lang="en-US" sz="1800">
                  <a:latin typeface="Arial" charset="0"/>
                  <a:cs typeface="Arial" charset="0"/>
                </a:rPr>
                <a:t>.NET Framework</a:t>
              </a:r>
            </a:p>
          </p:txBody>
        </p:sp>
        <p:sp>
          <p:nvSpPr>
            <p:cNvPr id="10248" name="AutoShape 8"/>
            <p:cNvSpPr>
              <a:spLocks noChangeArrowheads="1"/>
            </p:cNvSpPr>
            <p:nvPr/>
          </p:nvSpPr>
          <p:spPr bwMode="auto">
            <a:xfrm>
              <a:off x="2832" y="2544"/>
              <a:ext cx="192" cy="288"/>
            </a:xfrm>
            <a:prstGeom prst="downArrow">
              <a:avLst>
                <a:gd name="adj1" fmla="val 50000"/>
                <a:gd name="adj2" fmla="val 37500"/>
              </a:avLst>
            </a:prstGeom>
            <a:solidFill>
              <a:srgbClr val="CC3300"/>
            </a:solidFill>
            <a:ln w="9525">
              <a:solidFill>
                <a:schemeClr val="tx1"/>
              </a:solidFill>
              <a:miter lim="800000"/>
              <a:headEnd/>
              <a:tailEnd/>
            </a:ln>
            <a:effectLst/>
          </p:spPr>
          <p:txBody>
            <a:bodyPr wrap="none" anchor="ctr"/>
            <a:lstStyle/>
            <a:p>
              <a:endParaRPr lang="en-IN"/>
            </a:p>
          </p:txBody>
        </p:sp>
      </p:grpSp>
      <p:grpSp>
        <p:nvGrpSpPr>
          <p:cNvPr id="3" name="Group 9"/>
          <p:cNvGrpSpPr>
            <a:grpSpLocks/>
          </p:cNvGrpSpPr>
          <p:nvPr/>
        </p:nvGrpSpPr>
        <p:grpSpPr bwMode="auto">
          <a:xfrm>
            <a:off x="3733800" y="2286000"/>
            <a:ext cx="1828800" cy="1219200"/>
            <a:chOff x="2352" y="1440"/>
            <a:chExt cx="1152" cy="768"/>
          </a:xfrm>
        </p:grpSpPr>
        <p:sp>
          <p:nvSpPr>
            <p:cNvPr id="10250" name="Rectangle 10"/>
            <p:cNvSpPr>
              <a:spLocks noChangeArrowheads="1"/>
            </p:cNvSpPr>
            <p:nvPr/>
          </p:nvSpPr>
          <p:spPr bwMode="auto">
            <a:xfrm>
              <a:off x="2352" y="1440"/>
              <a:ext cx="1152" cy="576"/>
            </a:xfrm>
            <a:prstGeom prst="rect">
              <a:avLst/>
            </a:prstGeom>
            <a:solidFill>
              <a:srgbClr val="FF9933"/>
            </a:solidFill>
            <a:ln w="9525">
              <a:solidFill>
                <a:schemeClr val="tx1"/>
              </a:solidFill>
              <a:miter lim="800000"/>
              <a:headEnd/>
              <a:tailEnd/>
            </a:ln>
            <a:effectLst/>
          </p:spPr>
          <p:txBody>
            <a:bodyPr wrap="none" anchor="ctr"/>
            <a:lstStyle/>
            <a:p>
              <a:pPr algn="ctr"/>
              <a:r>
                <a:rPr lang="en-US" sz="1800">
                  <a:latin typeface="Arial" charset="0"/>
                  <a:cs typeface="Arial" charset="0"/>
                </a:rPr>
                <a:t>.NET Application</a:t>
              </a:r>
            </a:p>
          </p:txBody>
        </p:sp>
        <p:sp>
          <p:nvSpPr>
            <p:cNvPr id="10251" name="AutoShape 11"/>
            <p:cNvSpPr>
              <a:spLocks noChangeArrowheads="1"/>
            </p:cNvSpPr>
            <p:nvPr/>
          </p:nvSpPr>
          <p:spPr bwMode="auto">
            <a:xfrm>
              <a:off x="2832" y="1872"/>
              <a:ext cx="192" cy="336"/>
            </a:xfrm>
            <a:prstGeom prst="upDownArrow">
              <a:avLst>
                <a:gd name="adj1" fmla="val 50000"/>
                <a:gd name="adj2" fmla="val 35000"/>
              </a:avLst>
            </a:prstGeom>
            <a:solidFill>
              <a:srgbClr val="CC3300"/>
            </a:solidFill>
            <a:ln w="9525">
              <a:solidFill>
                <a:schemeClr val="tx1"/>
              </a:solidFill>
              <a:miter lim="800000"/>
              <a:headEnd/>
              <a:tailEnd/>
            </a:ln>
            <a:effectLst/>
          </p:spPr>
          <p:txBody>
            <a:bodyPr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randombar(horizontal)">
                                      <p:cBhvr>
                                        <p:cTn id="7" dur="500"/>
                                        <p:tgtEl>
                                          <p:spTgt spid="102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1" name="Rectangle 23"/>
          <p:cNvSpPr>
            <a:spLocks noChangeArrowheads="1"/>
          </p:cNvSpPr>
          <p:nvPr/>
        </p:nvSpPr>
        <p:spPr bwMode="auto">
          <a:xfrm>
            <a:off x="457200" y="50292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Base Class Library</a:t>
            </a:r>
          </a:p>
        </p:txBody>
      </p:sp>
      <p:sp>
        <p:nvSpPr>
          <p:cNvPr id="12312" name="Rectangle 24"/>
          <p:cNvSpPr>
            <a:spLocks noChangeArrowheads="1"/>
          </p:cNvSpPr>
          <p:nvPr/>
        </p:nvSpPr>
        <p:spPr bwMode="auto">
          <a:xfrm>
            <a:off x="457200" y="2438400"/>
            <a:ext cx="5562600" cy="609600"/>
          </a:xfrm>
          <a:prstGeom prst="rect">
            <a:avLst/>
          </a:prstGeom>
          <a:solidFill>
            <a:srgbClr val="C0C0C0">
              <a:alpha val="39999"/>
            </a:srgbClr>
          </a:solidFill>
          <a:ln w="12700" algn="ctr">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C0C0C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Common Language Specification</a:t>
            </a:r>
          </a:p>
        </p:txBody>
      </p:sp>
      <p:sp>
        <p:nvSpPr>
          <p:cNvPr id="12313" name="Rectangle 25"/>
          <p:cNvSpPr>
            <a:spLocks noChangeArrowheads="1"/>
          </p:cNvSpPr>
          <p:nvPr/>
        </p:nvSpPr>
        <p:spPr bwMode="auto">
          <a:xfrm>
            <a:off x="457200" y="5943600"/>
            <a:ext cx="5562600" cy="685800"/>
          </a:xfrm>
          <a:prstGeom prst="rect">
            <a:avLst/>
          </a:prstGeom>
          <a:gradFill rotWithShape="0">
            <a:gsLst>
              <a:gs pos="0">
                <a:srgbClr val="FF9D67"/>
              </a:gs>
              <a:gs pos="100000">
                <a:srgbClr val="FF9D67">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9D67"/>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Common Language Runtime</a:t>
            </a:r>
          </a:p>
        </p:txBody>
      </p:sp>
      <p:sp>
        <p:nvSpPr>
          <p:cNvPr id="12314" name="Rectangle 26"/>
          <p:cNvSpPr>
            <a:spLocks noChangeArrowheads="1"/>
          </p:cNvSpPr>
          <p:nvPr/>
        </p:nvSpPr>
        <p:spPr bwMode="auto">
          <a:xfrm>
            <a:off x="457200" y="4343400"/>
            <a:ext cx="5562600" cy="5334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ADO.NET: Data and XML</a:t>
            </a:r>
          </a:p>
        </p:txBody>
      </p:sp>
      <p:sp>
        <p:nvSpPr>
          <p:cNvPr id="12315" name="Rectangle 27"/>
          <p:cNvSpPr>
            <a:spLocks noChangeArrowheads="1"/>
          </p:cNvSpPr>
          <p:nvPr/>
        </p:nvSpPr>
        <p:spPr bwMode="auto">
          <a:xfrm>
            <a:off x="4572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VB</a:t>
            </a:r>
          </a:p>
        </p:txBody>
      </p:sp>
      <p:sp>
        <p:nvSpPr>
          <p:cNvPr id="12316" name="Rectangle 28"/>
          <p:cNvSpPr>
            <a:spLocks noChangeArrowheads="1"/>
          </p:cNvSpPr>
          <p:nvPr/>
        </p:nvSpPr>
        <p:spPr bwMode="auto">
          <a:xfrm>
            <a:off x="15240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VC++</a:t>
            </a:r>
          </a:p>
        </p:txBody>
      </p:sp>
      <p:sp>
        <p:nvSpPr>
          <p:cNvPr id="12317" name="Rectangle 29"/>
          <p:cNvSpPr>
            <a:spLocks noChangeArrowheads="1"/>
          </p:cNvSpPr>
          <p:nvPr/>
        </p:nvSpPr>
        <p:spPr bwMode="auto">
          <a:xfrm>
            <a:off x="2590800" y="1676400"/>
            <a:ext cx="9144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VC#</a:t>
            </a:r>
          </a:p>
        </p:txBody>
      </p:sp>
      <p:sp>
        <p:nvSpPr>
          <p:cNvPr id="12318" name="Rectangle 30"/>
          <p:cNvSpPr>
            <a:spLocks noChangeArrowheads="1"/>
          </p:cNvSpPr>
          <p:nvPr/>
        </p:nvSpPr>
        <p:spPr bwMode="auto">
          <a:xfrm>
            <a:off x="6400800" y="1676400"/>
            <a:ext cx="1676400" cy="4953000"/>
          </a:xfrm>
          <a:prstGeom prst="rect">
            <a:avLst/>
          </a:prstGeom>
          <a:gradFill rotWithShape="0">
            <a:gsLst>
              <a:gs pos="0">
                <a:srgbClr val="2AA478"/>
              </a:gs>
              <a:gs pos="100000">
                <a:srgbClr val="2AA478">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2AA478"/>
            </a:extrusionClr>
          </a:sp3d>
        </p:spPr>
        <p:txBody>
          <a:bodyPr vert="eaVert" wrap="none" anchor="ctr">
            <a:flatTx/>
          </a:bodyPr>
          <a:lstStyle/>
          <a:p>
            <a:pPr algn="ctr" eaLnBrk="0" hangingPunct="0"/>
            <a:r>
              <a:rPr lang="en-US" b="1">
                <a:effectLst>
                  <a:outerShdw blurRad="38100" dist="38100" dir="2700000" algn="tl">
                    <a:srgbClr val="FFFFFF"/>
                  </a:outerShdw>
                </a:effectLst>
                <a:latin typeface="Arial" charset="0"/>
              </a:rPr>
              <a:t>Visual Studio.NET</a:t>
            </a:r>
          </a:p>
        </p:txBody>
      </p:sp>
      <p:sp>
        <p:nvSpPr>
          <p:cNvPr id="12319" name="Rectangle 31"/>
          <p:cNvSpPr>
            <a:spLocks noChangeArrowheads="1"/>
          </p:cNvSpPr>
          <p:nvPr/>
        </p:nvSpPr>
        <p:spPr bwMode="auto">
          <a:xfrm>
            <a:off x="457200" y="3352800"/>
            <a:ext cx="3657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ASP.NET: Web Services</a:t>
            </a:r>
          </a:p>
          <a:p>
            <a:pPr algn="ctr" eaLnBrk="0" hangingPunct="0"/>
            <a:r>
              <a:rPr lang="en-US" b="1">
                <a:effectLst>
                  <a:outerShdw blurRad="38100" dist="38100" dir="2700000" algn="tl">
                    <a:srgbClr val="FFFFFF"/>
                  </a:outerShdw>
                </a:effectLst>
                <a:latin typeface="Arial" charset="0"/>
              </a:rPr>
              <a:t>and Web Forms</a:t>
            </a:r>
          </a:p>
        </p:txBody>
      </p:sp>
      <p:sp>
        <p:nvSpPr>
          <p:cNvPr id="12320" name="Rectangle 32"/>
          <p:cNvSpPr>
            <a:spLocks noChangeArrowheads="1"/>
          </p:cNvSpPr>
          <p:nvPr/>
        </p:nvSpPr>
        <p:spPr bwMode="auto">
          <a:xfrm>
            <a:off x="3657600" y="1676400"/>
            <a:ext cx="11430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JScript</a:t>
            </a:r>
          </a:p>
        </p:txBody>
      </p:sp>
      <p:sp>
        <p:nvSpPr>
          <p:cNvPr id="12321" name="Rectangle 33"/>
          <p:cNvSpPr>
            <a:spLocks noChangeArrowheads="1"/>
          </p:cNvSpPr>
          <p:nvPr/>
        </p:nvSpPr>
        <p:spPr bwMode="auto">
          <a:xfrm>
            <a:off x="4953000" y="1676400"/>
            <a:ext cx="1066800" cy="609600"/>
          </a:xfrm>
          <a:prstGeom prst="rect">
            <a:avLst/>
          </a:prstGeom>
          <a:gradFill rotWithShape="0">
            <a:gsLst>
              <a:gs pos="0">
                <a:srgbClr val="008FF0"/>
              </a:gs>
              <a:gs pos="100000">
                <a:srgbClr val="008FF0">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008FF0"/>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a:t>
            </a:r>
          </a:p>
        </p:txBody>
      </p:sp>
      <p:sp>
        <p:nvSpPr>
          <p:cNvPr id="12322" name="Rectangle 34"/>
          <p:cNvSpPr>
            <a:spLocks noChangeArrowheads="1"/>
          </p:cNvSpPr>
          <p:nvPr/>
        </p:nvSpPr>
        <p:spPr bwMode="auto">
          <a:xfrm>
            <a:off x="4267200" y="3352800"/>
            <a:ext cx="1752600" cy="762000"/>
          </a:xfrm>
          <a:prstGeom prst="rect">
            <a:avLst/>
          </a:prstGeom>
          <a:gradFill rotWithShape="0">
            <a:gsLst>
              <a:gs pos="0">
                <a:srgbClr val="895A96"/>
              </a:gs>
              <a:gs pos="100000">
                <a:srgbClr val="895A96">
                  <a:gamma/>
                  <a:shade val="60000"/>
                  <a:invGamma/>
                </a:srgbClr>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95A96"/>
            </a:extrusionClr>
          </a:sp3d>
        </p:spPr>
        <p:txBody>
          <a:bodyPr wrap="none" anchor="ctr">
            <a:flatTx/>
          </a:bodyPr>
          <a:lstStyle/>
          <a:p>
            <a:pPr algn="ctr" eaLnBrk="0" hangingPunct="0"/>
            <a:r>
              <a:rPr lang="en-US" b="1">
                <a:effectLst>
                  <a:outerShdw blurRad="38100" dist="38100" dir="2700000" algn="tl">
                    <a:srgbClr val="FFFFFF"/>
                  </a:outerShdw>
                </a:effectLst>
                <a:latin typeface="Arial" charset="0"/>
              </a:rPr>
              <a:t>Windows</a:t>
            </a:r>
            <a:br>
              <a:rPr lang="en-US" b="1">
                <a:effectLst>
                  <a:outerShdw blurRad="38100" dist="38100" dir="2700000" algn="tl">
                    <a:srgbClr val="FFFFFF"/>
                  </a:outerShdw>
                </a:effectLst>
                <a:latin typeface="Arial" charset="0"/>
              </a:rPr>
            </a:br>
            <a:r>
              <a:rPr lang="en-US" b="1">
                <a:effectLst>
                  <a:outerShdw blurRad="38100" dist="38100" dir="2700000" algn="tl">
                    <a:srgbClr val="FFFFFF"/>
                  </a:outerShdw>
                </a:effectLst>
                <a:latin typeface="Arial" charset="0"/>
              </a:rPr>
              <a:t>Forms</a:t>
            </a:r>
          </a:p>
        </p:txBody>
      </p:sp>
      <p:sp>
        <p:nvSpPr>
          <p:cNvPr id="12337" name="Rectangle 49"/>
          <p:cNvSpPr>
            <a:spLocks noGrp="1" noChangeArrowheads="1"/>
          </p:cNvSpPr>
          <p:nvPr>
            <p:ph type="title"/>
          </p:nvPr>
        </p:nvSpPr>
        <p:spPr>
          <a:xfrm>
            <a:off x="381000" y="319088"/>
            <a:ext cx="8570913" cy="625475"/>
          </a:xfrm>
          <a:noFill/>
          <a:ln/>
        </p:spPr>
        <p:txBody>
          <a:bodyPr>
            <a:spAutoFit/>
          </a:bodyPr>
          <a:lstStyle/>
          <a:p>
            <a:r>
              <a:rPr lang="en-US" sz="3500"/>
              <a:t>Framework, Languages, And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382588" y="558800"/>
            <a:ext cx="8532812" cy="914400"/>
          </a:xfrm>
          <a:noFill/>
          <a:ln/>
        </p:spPr>
        <p:txBody>
          <a:bodyPr lIns="92075" tIns="46038" rIns="92075" bIns="46038">
            <a:spAutoFit/>
          </a:bodyPr>
          <a:lstStyle/>
          <a:p>
            <a:r>
              <a:rPr lang="en-US"/>
              <a:t>The .NET Framework</a:t>
            </a:r>
            <a:br>
              <a:rPr lang="en-US"/>
            </a:br>
            <a:r>
              <a:rPr lang="en-US" sz="3200">
                <a:solidFill>
                  <a:schemeClr val="hlink"/>
                </a:solidFill>
              </a:rPr>
              <a:t>.NET Framework Services</a:t>
            </a:r>
          </a:p>
        </p:txBody>
      </p:sp>
      <p:sp>
        <p:nvSpPr>
          <p:cNvPr id="26629" name="Rectangle 5"/>
          <p:cNvSpPr>
            <a:spLocks noGrp="1" noChangeArrowheads="1"/>
          </p:cNvSpPr>
          <p:nvPr>
            <p:ph type="body" idx="1"/>
          </p:nvPr>
        </p:nvSpPr>
        <p:spPr>
          <a:xfrm>
            <a:off x="381000" y="1905000"/>
            <a:ext cx="8532813" cy="3449638"/>
          </a:xfrm>
          <a:noFill/>
          <a:ln/>
        </p:spPr>
        <p:txBody>
          <a:bodyPr lIns="92075" tIns="46038" rIns="92075" bIns="46038">
            <a:spAutoFit/>
          </a:bodyPr>
          <a:lstStyle/>
          <a:p>
            <a:pPr>
              <a:lnSpc>
                <a:spcPct val="85000"/>
              </a:lnSpc>
            </a:pPr>
            <a:r>
              <a:rPr lang="en-US"/>
              <a:t>Common Language Runtime</a:t>
            </a:r>
          </a:p>
          <a:p>
            <a:pPr>
              <a:lnSpc>
                <a:spcPct val="85000"/>
              </a:lnSpc>
            </a:pPr>
            <a:r>
              <a:rPr lang="en-US"/>
              <a:t>Windows</a:t>
            </a:r>
            <a:r>
              <a:rPr lang="en-US" baseline="30000"/>
              <a:t>®</a:t>
            </a:r>
            <a:r>
              <a:rPr lang="en-US"/>
              <a:t> Forms</a:t>
            </a:r>
          </a:p>
          <a:p>
            <a:pPr>
              <a:lnSpc>
                <a:spcPct val="85000"/>
              </a:lnSpc>
            </a:pPr>
            <a:r>
              <a:rPr lang="en-US"/>
              <a:t>ASP.NET</a:t>
            </a:r>
          </a:p>
          <a:p>
            <a:pPr lvl="1">
              <a:lnSpc>
                <a:spcPct val="85000"/>
              </a:lnSpc>
            </a:pPr>
            <a:r>
              <a:rPr lang="en-US"/>
              <a:t>Web Forms</a:t>
            </a:r>
          </a:p>
          <a:p>
            <a:pPr lvl="1">
              <a:lnSpc>
                <a:spcPct val="85000"/>
              </a:lnSpc>
            </a:pPr>
            <a:r>
              <a:rPr lang="en-US"/>
              <a:t>Web Services</a:t>
            </a:r>
          </a:p>
          <a:p>
            <a:pPr>
              <a:lnSpc>
                <a:spcPct val="85000"/>
              </a:lnSpc>
            </a:pPr>
            <a:r>
              <a:rPr lang="en-US"/>
              <a:t>ADO.NET, evolution of ADO</a:t>
            </a:r>
          </a:p>
          <a:p>
            <a:pPr>
              <a:lnSpc>
                <a:spcPct val="85000"/>
              </a:lnSpc>
            </a:pPr>
            <a:r>
              <a:rPr lang="en-US"/>
              <a:t>Visual Studio.NET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685800" y="304800"/>
            <a:ext cx="7772400" cy="800100"/>
          </a:xfrm>
          <a:noFill/>
          <a:ln/>
        </p:spPr>
        <p:txBody>
          <a:bodyPr>
            <a:normAutofit fontScale="90000"/>
          </a:bodyPr>
          <a:lstStyle/>
          <a:p>
            <a:r>
              <a:rPr lang="en-US"/>
              <a:t>Common Language Runtime (CLR)</a:t>
            </a:r>
          </a:p>
        </p:txBody>
      </p:sp>
      <p:sp>
        <p:nvSpPr>
          <p:cNvPr id="15365" name="Rectangle 5"/>
          <p:cNvSpPr>
            <a:spLocks noGrp="1" noChangeArrowheads="1"/>
          </p:cNvSpPr>
          <p:nvPr>
            <p:ph type="body" idx="1"/>
          </p:nvPr>
        </p:nvSpPr>
        <p:spPr>
          <a:xfrm>
            <a:off x="457200" y="1447800"/>
            <a:ext cx="8382000" cy="5105400"/>
          </a:xfrm>
          <a:noFill/>
          <a:ln/>
        </p:spPr>
        <p:txBody>
          <a:bodyPr/>
          <a:lstStyle/>
          <a:p>
            <a:pPr marL="0" indent="0"/>
            <a:r>
              <a:rPr lang="en-US"/>
              <a:t>CLR works like a virtual machine in executing all languages.  </a:t>
            </a:r>
          </a:p>
          <a:p>
            <a:pPr marL="0" indent="0"/>
            <a:r>
              <a:rPr lang="en-US"/>
              <a:t>All .NET languages must obey the rules and standards imposed by CLR. Examples:</a:t>
            </a:r>
          </a:p>
          <a:p>
            <a:pPr marL="457200" lvl="1" indent="-342900"/>
            <a:r>
              <a:rPr lang="en-US"/>
              <a:t>Object declaration, creation and use</a:t>
            </a:r>
          </a:p>
          <a:p>
            <a:pPr marL="457200" lvl="1" indent="-342900"/>
            <a:r>
              <a:rPr lang="en-US"/>
              <a:t>Data types,language libraries</a:t>
            </a:r>
          </a:p>
          <a:p>
            <a:pPr marL="457200" lvl="1" indent="-342900"/>
            <a:r>
              <a:rPr lang="en-US"/>
              <a:t>Error and exception handling</a:t>
            </a:r>
          </a:p>
          <a:p>
            <a:pPr marL="457200" lvl="1" indent="-342900"/>
            <a:r>
              <a:rPr lang="en-US"/>
              <a:t>Interactive Development Environment (IDE)</a:t>
            </a:r>
          </a:p>
          <a:p>
            <a:pPr marL="457200" lvl="1" indent="-342900">
              <a:buFontTx/>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028"/>
          <p:cNvSpPr>
            <a:spLocks noGrp="1" noChangeArrowheads="1"/>
          </p:cNvSpPr>
          <p:nvPr>
            <p:ph type="title"/>
          </p:nvPr>
        </p:nvSpPr>
        <p:spPr>
          <a:xfrm>
            <a:off x="382588" y="392113"/>
            <a:ext cx="8532812" cy="1249362"/>
          </a:xfrm>
          <a:noFill/>
          <a:ln/>
        </p:spPr>
        <p:txBody>
          <a:bodyPr lIns="92075" tIns="46038" rIns="92075" bIns="46038">
            <a:spAutoFit/>
          </a:bodyPr>
          <a:lstStyle/>
          <a:p>
            <a:r>
              <a:rPr lang="en-US"/>
              <a:t>Common Language Runtime</a:t>
            </a:r>
            <a:br>
              <a:rPr lang="en-US"/>
            </a:br>
            <a:endParaRPr lang="en-US" sz="3200">
              <a:solidFill>
                <a:schemeClr val="hlink"/>
              </a:solidFill>
            </a:endParaRPr>
          </a:p>
        </p:txBody>
      </p:sp>
      <p:sp>
        <p:nvSpPr>
          <p:cNvPr id="30725" name="Rectangle 1029"/>
          <p:cNvSpPr>
            <a:spLocks noGrp="1" noChangeArrowheads="1"/>
          </p:cNvSpPr>
          <p:nvPr>
            <p:ph type="body" idx="1"/>
          </p:nvPr>
        </p:nvSpPr>
        <p:spPr>
          <a:xfrm>
            <a:off x="381000" y="1524000"/>
            <a:ext cx="8532813" cy="4341813"/>
          </a:xfrm>
          <a:noFill/>
          <a:ln/>
        </p:spPr>
        <p:txBody>
          <a:bodyPr lIns="92075" tIns="46038" rIns="92075" bIns="46038">
            <a:spAutoFit/>
          </a:bodyPr>
          <a:lstStyle/>
          <a:p>
            <a:pPr marL="506413" indent="-506413">
              <a:lnSpc>
                <a:spcPct val="85000"/>
              </a:lnSpc>
              <a:spcBef>
                <a:spcPct val="25000"/>
              </a:spcBef>
            </a:pPr>
            <a:r>
              <a:rPr lang="en-US" sz="2800"/>
              <a:t>Development</a:t>
            </a:r>
          </a:p>
          <a:p>
            <a:pPr marL="915988" lvl="1" indent="-407988">
              <a:lnSpc>
                <a:spcPct val="85000"/>
              </a:lnSpc>
              <a:spcBef>
                <a:spcPct val="25000"/>
              </a:spcBef>
            </a:pPr>
            <a:r>
              <a:rPr lang="en-US" sz="2400"/>
              <a:t>Mixed language applications</a:t>
            </a:r>
          </a:p>
          <a:p>
            <a:pPr marL="1595438" lvl="2" indent="-439738"/>
            <a:r>
              <a:rPr lang="en-US" sz="2000"/>
              <a:t>Common Language Specification (CLS)</a:t>
            </a:r>
          </a:p>
          <a:p>
            <a:pPr marL="1595438" lvl="2" indent="-439738"/>
            <a:r>
              <a:rPr lang="en-US" sz="2000"/>
              <a:t>Common Type System (CTS)</a:t>
            </a:r>
          </a:p>
          <a:p>
            <a:pPr marL="1595438" lvl="2" indent="-439738">
              <a:lnSpc>
                <a:spcPct val="85000"/>
              </a:lnSpc>
              <a:spcBef>
                <a:spcPct val="25000"/>
              </a:spcBef>
            </a:pPr>
            <a:r>
              <a:rPr lang="en-US" sz="2000"/>
              <a:t>Standard class framework</a:t>
            </a:r>
          </a:p>
          <a:p>
            <a:pPr marL="1595438" lvl="2" indent="-439738">
              <a:lnSpc>
                <a:spcPct val="85000"/>
              </a:lnSpc>
              <a:spcBef>
                <a:spcPct val="25000"/>
              </a:spcBef>
            </a:pPr>
            <a:r>
              <a:rPr lang="en-US" sz="2000"/>
              <a:t>Automatic memory management</a:t>
            </a:r>
          </a:p>
          <a:p>
            <a:pPr marL="915988" lvl="1" indent="-407988">
              <a:lnSpc>
                <a:spcPct val="85000"/>
              </a:lnSpc>
              <a:spcBef>
                <a:spcPct val="25000"/>
              </a:spcBef>
            </a:pPr>
            <a:r>
              <a:rPr lang="en-US" sz="2400"/>
              <a:t>Consistent error handling and safer execution</a:t>
            </a:r>
          </a:p>
          <a:p>
            <a:pPr marL="915988" lvl="1" indent="-407988">
              <a:lnSpc>
                <a:spcPct val="85000"/>
              </a:lnSpc>
              <a:spcBef>
                <a:spcPct val="25000"/>
              </a:spcBef>
            </a:pPr>
            <a:r>
              <a:rPr lang="en-US" sz="2400"/>
              <a:t>Potentially multi-platform</a:t>
            </a:r>
          </a:p>
          <a:p>
            <a:pPr marL="506413" indent="-506413">
              <a:lnSpc>
                <a:spcPct val="85000"/>
              </a:lnSpc>
              <a:spcBef>
                <a:spcPct val="25000"/>
              </a:spcBef>
            </a:pPr>
            <a:r>
              <a:rPr lang="en-US" sz="2800"/>
              <a:t>Deployment	</a:t>
            </a:r>
          </a:p>
          <a:p>
            <a:pPr marL="915988" lvl="1" indent="-407988">
              <a:lnSpc>
                <a:spcPct val="85000"/>
              </a:lnSpc>
              <a:spcBef>
                <a:spcPct val="25000"/>
              </a:spcBef>
            </a:pPr>
            <a:r>
              <a:rPr lang="en-US" sz="2400"/>
              <a:t>Removal of registration dependency</a:t>
            </a:r>
          </a:p>
          <a:p>
            <a:pPr marL="915988" lvl="1" indent="-407988">
              <a:lnSpc>
                <a:spcPct val="85000"/>
              </a:lnSpc>
              <a:spcBef>
                <a:spcPct val="25000"/>
              </a:spcBef>
            </a:pPr>
            <a:r>
              <a:rPr lang="en-US" sz="2400"/>
              <a:t>Safety – fewer versioning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xfrm>
            <a:off x="382588" y="558800"/>
            <a:ext cx="8532812" cy="914400"/>
          </a:xfrm>
          <a:noFill/>
          <a:ln/>
        </p:spPr>
        <p:txBody>
          <a:bodyPr lIns="92075" tIns="46038" rIns="92075" bIns="46038">
            <a:spAutoFit/>
          </a:bodyPr>
          <a:lstStyle/>
          <a:p>
            <a:r>
              <a:rPr lang="en-US"/>
              <a:t>Common Language Runtime</a:t>
            </a:r>
            <a:br>
              <a:rPr lang="en-US"/>
            </a:br>
            <a:r>
              <a:rPr lang="en-US" sz="3200">
                <a:solidFill>
                  <a:schemeClr val="hlink"/>
                </a:solidFill>
              </a:rPr>
              <a:t>Multiple Language Support</a:t>
            </a:r>
          </a:p>
        </p:txBody>
      </p:sp>
      <p:sp>
        <p:nvSpPr>
          <p:cNvPr id="32774" name="Rectangle 6"/>
          <p:cNvSpPr>
            <a:spLocks noChangeArrowheads="1"/>
          </p:cNvSpPr>
          <p:nvPr/>
        </p:nvSpPr>
        <p:spPr bwMode="auto">
          <a:xfrm>
            <a:off x="304800" y="1828800"/>
            <a:ext cx="8229600" cy="4525963"/>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a:t>CTS is a rich type system built into the CLR</a:t>
            </a:r>
          </a:p>
          <a:p>
            <a:pPr marL="742950" lvl="1" indent="-285750">
              <a:lnSpc>
                <a:spcPct val="90000"/>
              </a:lnSpc>
              <a:spcBef>
                <a:spcPct val="20000"/>
              </a:spcBef>
              <a:buFontTx/>
              <a:buChar char="–"/>
            </a:pPr>
            <a:r>
              <a:rPr lang="en-US" sz="2800"/>
              <a:t>Implements various types (int, double, etc)</a:t>
            </a:r>
          </a:p>
          <a:p>
            <a:pPr marL="742950" lvl="1" indent="-285750">
              <a:lnSpc>
                <a:spcPct val="90000"/>
              </a:lnSpc>
              <a:spcBef>
                <a:spcPct val="20000"/>
              </a:spcBef>
              <a:buFontTx/>
              <a:buChar char="–"/>
            </a:pPr>
            <a:r>
              <a:rPr lang="en-US" sz="2800"/>
              <a:t>And operations on those types</a:t>
            </a:r>
          </a:p>
          <a:p>
            <a:pPr marL="342900" indent="-342900">
              <a:lnSpc>
                <a:spcPct val="90000"/>
              </a:lnSpc>
              <a:spcBef>
                <a:spcPct val="20000"/>
              </a:spcBef>
              <a:buFontTx/>
              <a:buChar char="•"/>
            </a:pPr>
            <a:r>
              <a:rPr lang="en-US" sz="3200"/>
              <a:t>CLS is a set of specifications that language and library designers need to follow</a:t>
            </a:r>
          </a:p>
          <a:p>
            <a:pPr marL="742950" lvl="1" indent="-285750">
              <a:lnSpc>
                <a:spcPct val="90000"/>
              </a:lnSpc>
              <a:spcBef>
                <a:spcPct val="20000"/>
              </a:spcBef>
              <a:buFontTx/>
              <a:buChar char="–"/>
            </a:pPr>
            <a:r>
              <a:rPr lang="en-US" sz="2800"/>
              <a:t>This will ensure interoperability between languages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Effect transition="in" filter="randombar(horizontal)">
                                      <p:cBhvr>
                                        <p:cTn id="7" dur="500"/>
                                        <p:tgtEl>
                                          <p:spTgt spid="32774">
                                            <p:txEl>
                                              <p:pRg st="0" end="0"/>
                                            </p:txEl>
                                          </p:spTgt>
                                        </p:tgtEl>
                                      </p:cBhvr>
                                    </p:animEffect>
                                  </p:childTnLst>
                                  <p:subTnLst>
                                    <p:animClr clrSpc="rgb" dir="cw">
                                      <p:cBhvr override="childStyle">
                                        <p:cTn dur="1" fill="hold" display="0" masterRel="nextClick" afterEffect="1"/>
                                        <p:tgtEl>
                                          <p:spTgt spid="32774">
                                            <p:txEl>
                                              <p:pRg st="0" end="0"/>
                                            </p:txEl>
                                          </p:spTgt>
                                        </p:tgtEl>
                                        <p:attrNameLst>
                                          <p:attrName>ppt_c</p:attrName>
                                        </p:attrNameLst>
                                      </p:cBhvr>
                                      <p:to>
                                        <a:schemeClr val="bg2"/>
                                      </p:to>
                                    </p:animClr>
                                  </p:subTnLst>
                                </p:cTn>
                              </p:par>
                              <p:par>
                                <p:cTn id="8" presetID="14" presetClass="entr" presetSubtype="10" fill="hold" grpId="0" nodeType="withEffect">
                                  <p:stCondLst>
                                    <p:cond delay="0"/>
                                  </p:stCondLst>
                                  <p:childTnLst>
                                    <p:set>
                                      <p:cBhvr>
                                        <p:cTn id="9" dur="1" fill="hold">
                                          <p:stCondLst>
                                            <p:cond delay="0"/>
                                          </p:stCondLst>
                                        </p:cTn>
                                        <p:tgtEl>
                                          <p:spTgt spid="32774">
                                            <p:txEl>
                                              <p:pRg st="1" end="1"/>
                                            </p:txEl>
                                          </p:spTgt>
                                        </p:tgtEl>
                                        <p:attrNameLst>
                                          <p:attrName>style.visibility</p:attrName>
                                        </p:attrNameLst>
                                      </p:cBhvr>
                                      <p:to>
                                        <p:strVal val="visible"/>
                                      </p:to>
                                    </p:set>
                                    <p:animEffect transition="in" filter="randombar(horizontal)">
                                      <p:cBhvr>
                                        <p:cTn id="10" dur="500"/>
                                        <p:tgtEl>
                                          <p:spTgt spid="32774">
                                            <p:txEl>
                                              <p:pRg st="1" end="1"/>
                                            </p:txEl>
                                          </p:spTgt>
                                        </p:tgtEl>
                                      </p:cBhvr>
                                    </p:animEffect>
                                  </p:childTnLst>
                                  <p:subTnLst>
                                    <p:animClr clrSpc="rgb" dir="cw">
                                      <p:cBhvr override="childStyle">
                                        <p:cTn dur="1" fill="hold" display="0" masterRel="nextClick" afterEffect="1"/>
                                        <p:tgtEl>
                                          <p:spTgt spid="32774">
                                            <p:txEl>
                                              <p:pRg st="1" end="1"/>
                                            </p:txEl>
                                          </p:spTgt>
                                        </p:tgtEl>
                                        <p:attrNameLst>
                                          <p:attrName>ppt_c</p:attrName>
                                        </p:attrNameLst>
                                      </p:cBhvr>
                                      <p:to>
                                        <a:schemeClr val="bg2"/>
                                      </p:to>
                                    </p:animClr>
                                  </p:subTnLst>
                                </p:cTn>
                              </p:par>
                              <p:par>
                                <p:cTn id="11" presetID="14" presetClass="entr" presetSubtype="10" fill="hold" grpId="0" nodeType="withEffect">
                                  <p:stCondLst>
                                    <p:cond delay="0"/>
                                  </p:stCondLst>
                                  <p:childTnLst>
                                    <p:set>
                                      <p:cBhvr>
                                        <p:cTn id="12" dur="1" fill="hold">
                                          <p:stCondLst>
                                            <p:cond delay="0"/>
                                          </p:stCondLst>
                                        </p:cTn>
                                        <p:tgtEl>
                                          <p:spTgt spid="32774">
                                            <p:txEl>
                                              <p:pRg st="2" end="2"/>
                                            </p:txEl>
                                          </p:spTgt>
                                        </p:tgtEl>
                                        <p:attrNameLst>
                                          <p:attrName>style.visibility</p:attrName>
                                        </p:attrNameLst>
                                      </p:cBhvr>
                                      <p:to>
                                        <p:strVal val="visible"/>
                                      </p:to>
                                    </p:set>
                                    <p:animEffect transition="in" filter="randombar(horizontal)">
                                      <p:cBhvr>
                                        <p:cTn id="13" dur="500"/>
                                        <p:tgtEl>
                                          <p:spTgt spid="32774">
                                            <p:txEl>
                                              <p:pRg st="2" end="2"/>
                                            </p:txEl>
                                          </p:spTgt>
                                        </p:tgtEl>
                                      </p:cBhvr>
                                    </p:animEffect>
                                  </p:childTnLst>
                                  <p:subTnLst>
                                    <p:animClr clrSpc="rgb" dir="cw">
                                      <p:cBhvr override="childStyle">
                                        <p:cTn dur="1" fill="hold" display="0" masterRel="nextClick" afterEffect="1"/>
                                        <p:tgtEl>
                                          <p:spTgt spid="32774">
                                            <p:txEl>
                                              <p:pRg st="2" end="2"/>
                                            </p:txEl>
                                          </p:spTgt>
                                        </p:tgtEl>
                                        <p:attrNameLst>
                                          <p:attrName>ppt_c</p:attrName>
                                        </p:attrNameLst>
                                      </p:cBhvr>
                                      <p:to>
                                        <a:schemeClr val="bg2"/>
                                      </p:to>
                                    </p:animClr>
                                  </p:sub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2774">
                                            <p:txEl>
                                              <p:pRg st="3" end="3"/>
                                            </p:txEl>
                                          </p:spTgt>
                                        </p:tgtEl>
                                        <p:attrNameLst>
                                          <p:attrName>style.visibility</p:attrName>
                                        </p:attrNameLst>
                                      </p:cBhvr>
                                      <p:to>
                                        <p:strVal val="visible"/>
                                      </p:to>
                                    </p:set>
                                    <p:animEffect transition="in" filter="randombar(horizontal)">
                                      <p:cBhvr>
                                        <p:cTn id="18" dur="500"/>
                                        <p:tgtEl>
                                          <p:spTgt spid="32774">
                                            <p:txEl>
                                              <p:pRg st="3" end="3"/>
                                            </p:txEl>
                                          </p:spTgt>
                                        </p:tgtEl>
                                      </p:cBhvr>
                                    </p:animEffect>
                                  </p:childTnLst>
                                  <p:subTnLst>
                                    <p:animClr clrSpc="rgb" dir="cw">
                                      <p:cBhvr override="childStyle">
                                        <p:cTn dur="1" fill="hold" display="0" masterRel="nextClick" afterEffect="1"/>
                                        <p:tgtEl>
                                          <p:spTgt spid="32774">
                                            <p:txEl>
                                              <p:pRg st="3" end="3"/>
                                            </p:txEl>
                                          </p:spTgt>
                                        </p:tgtEl>
                                        <p:attrNameLst>
                                          <p:attrName>ppt_c</p:attrName>
                                        </p:attrNameLst>
                                      </p:cBhvr>
                                      <p:to>
                                        <a:schemeClr val="bg2"/>
                                      </p:to>
                                    </p:animClr>
                                  </p:subTnLst>
                                </p:cTn>
                              </p:par>
                              <p:par>
                                <p:cTn id="19" presetID="14" presetClass="entr" presetSubtype="10" fill="hold" grpId="0" nodeType="withEffect">
                                  <p:stCondLst>
                                    <p:cond delay="0"/>
                                  </p:stCondLst>
                                  <p:childTnLst>
                                    <p:set>
                                      <p:cBhvr>
                                        <p:cTn id="20" dur="1" fill="hold">
                                          <p:stCondLst>
                                            <p:cond delay="0"/>
                                          </p:stCondLst>
                                        </p:cTn>
                                        <p:tgtEl>
                                          <p:spTgt spid="32774">
                                            <p:txEl>
                                              <p:pRg st="4" end="4"/>
                                            </p:txEl>
                                          </p:spTgt>
                                        </p:tgtEl>
                                        <p:attrNameLst>
                                          <p:attrName>style.visibility</p:attrName>
                                        </p:attrNameLst>
                                      </p:cBhvr>
                                      <p:to>
                                        <p:strVal val="visible"/>
                                      </p:to>
                                    </p:set>
                                    <p:animEffect transition="in" filter="randombar(horizontal)">
                                      <p:cBhvr>
                                        <p:cTn id="21" dur="500"/>
                                        <p:tgtEl>
                                          <p:spTgt spid="32774">
                                            <p:txEl>
                                              <p:pRg st="4" end="4"/>
                                            </p:txEl>
                                          </p:spTgt>
                                        </p:tgtEl>
                                      </p:cBhvr>
                                    </p:animEffect>
                                  </p:childTnLst>
                                  <p:subTnLst>
                                    <p:animClr clrSpc="rgb" dir="cw">
                                      <p:cBhvr override="childStyle">
                                        <p:cTn dur="1" fill="hold" display="0" masterRel="nextClick" afterEffect="1"/>
                                        <p:tgtEl>
                                          <p:spTgt spid="32774">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8F626085E36B4CAA6B7635B1FD1445" ma:contentTypeVersion="0" ma:contentTypeDescription="Create a new document." ma:contentTypeScope="" ma:versionID="30e6f2ff060ed6a71efff25bd847143b">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287EF8-C05A-472A-8931-85FBB11B01E0}"/>
</file>

<file path=customXml/itemProps2.xml><?xml version="1.0" encoding="utf-8"?>
<ds:datastoreItem xmlns:ds="http://schemas.openxmlformats.org/officeDocument/2006/customXml" ds:itemID="{05B02685-11EB-4F4D-8251-EC7AD21546A9}"/>
</file>

<file path=customXml/itemProps3.xml><?xml version="1.0" encoding="utf-8"?>
<ds:datastoreItem xmlns:ds="http://schemas.openxmlformats.org/officeDocument/2006/customXml" ds:itemID="{181B4CF1-29E7-4CE4-994F-C072BD6F2687}"/>
</file>

<file path=docProps/app.xml><?xml version="1.0" encoding="utf-8"?>
<Properties xmlns="http://schemas.openxmlformats.org/officeDocument/2006/extended-properties" xmlns:vt="http://schemas.openxmlformats.org/officeDocument/2006/docPropsVTypes">
  <Template/>
  <TotalTime>4</TotalTime>
  <Words>807</Words>
  <Application>Microsoft Office PowerPoint</Application>
  <PresentationFormat>On-screen Show (4:3)</PresentationFormat>
  <Paragraphs>134</Paragraphs>
  <Slides>16</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.NET – What Is It?</vt:lpstr>
      <vt:lpstr>What Is .NET</vt:lpstr>
      <vt:lpstr>.NET – What Is It?</vt:lpstr>
      <vt:lpstr>Framework, Languages, And Tools</vt:lpstr>
      <vt:lpstr>The .NET Framework .NET Framework Services</vt:lpstr>
      <vt:lpstr>Common Language Runtime (CLR)</vt:lpstr>
      <vt:lpstr>Common Language Runtime </vt:lpstr>
      <vt:lpstr>Common Language Runtime Multiple Language Support</vt:lpstr>
      <vt:lpstr>Compilation in .NET</vt:lpstr>
      <vt:lpstr>Intermediate Language (IL)</vt:lpstr>
      <vt:lpstr>Languages</vt:lpstr>
      <vt:lpstr>ASP.NET</vt:lpstr>
      <vt:lpstr>PowerPoint Presentation</vt:lpstr>
      <vt:lpstr>Visual Studio.NET</vt:lpstr>
      <vt:lpstr>Summary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Pranav</dc:creator>
  <cp:lastModifiedBy>Pranav</cp:lastModifiedBy>
  <cp:revision>4</cp:revision>
  <dcterms:created xsi:type="dcterms:W3CDTF">2011-06-22T08:31:11Z</dcterms:created>
  <dcterms:modified xsi:type="dcterms:W3CDTF">2020-07-05T16:27:21Z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0x010100578F626085E36B4CAA6B7635B1FD1445</vt:lpwstr>
  </property>
</Properties>
</file>