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8" r:id="rId26"/>
    <p:sldId id="279" r:id="rId27"/>
    <p:sldId id="277" r:id="rId28"/>
    <p:sldId id="280" r:id="rId29"/>
    <p:sldId id="281" r:id="rId30"/>
    <p:sldId id="282" r:id="rId31"/>
    <p:sldId id="283" r:id="rId32"/>
    <p:sldId id="284" r:id="rId33"/>
    <p:sldId id="285" r:id="rId34"/>
    <p:sldId id="292" r:id="rId35"/>
    <p:sldId id="293" r:id="rId36"/>
    <p:sldId id="286" r:id="rId37"/>
    <p:sldId id="287" r:id="rId38"/>
    <p:sldId id="288" r:id="rId39"/>
    <p:sldId id="289" r:id="rId40"/>
    <p:sldId id="290" r:id="rId41"/>
    <p:sldId id="29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8-21T08:04:23.072"/>
    </inkml:context>
    <inkml:brush xml:id="br0">
      <inkml:brushProperty name="width" value="0.05292" units="cm"/>
      <inkml:brushProperty name="height" value="0.05292" units="cm"/>
      <inkml:brushProperty name="color" value="#FF0000"/>
    </inkml:brush>
  </inkml:definitions>
  <inkml:trace contextRef="#ctx0" brushRef="#br0">3051 7813 0,'25'0'110,"0"0"-95,49 0 1,174 100-1,-422-175 1,522 100 0,-100 49-1,-75-74 1,-24 0 15,-670-74-31,670 74 31,-99 0-31,-149 0 32,247 0-17,-48 0-15,24 0 32,-75 0-32,249 0 31,-174 0-31,-75 0 15,75 0 1,-49 0 0,-1 0 15,-49 0-31,0 0 16,49 0-1,150 0 1,-100 0-1,272 0 17,1 0-32,-818 0 31,818 0-15,-249 0-16,100 0 31,-421 0-31,346 0 31,-123 0-31,0 0 16,446 0 15,-323 0-31,348 0 31,-843 0-31,570 0 16,-75 0-1,26 0 1,-50 0 15,0 0-31,223 0 16,0 0 0,-124 0 15,-25 0-16,-198 0 1,74 0 0,372 0 15,-818 0-31,1265 0 31,-645 0-31,248 0 31,-447 0-31,-1711 0 16,1835 0 15,-49 0-31,645 0 32,-571 0-32,-24 0 15,-398 0 1,249 0 15,123 0-15,249 0-1,-124 0 17,223 25-32,-323 49 15,125-49 16,-299-25-31,26 0 32,0 0-17,24 0-15,149 0 32,-148 0-32,-199 0 31,148 0-31,125 0 15,0-25 1,25 0 0,198 25 15,-149 0-31,223 0 16,-669 0-1,769 0 1,-298 0-1,323 0 1,-745 0 0,546 0-1,25 0 17,-571 0-32,794-74 31,-396 49-31,321-74 31,-1090 198-31,1140-99 16,75 0 15,-422 0-31,471 0 31,-347 25-31,323 25 16,-150 24-1,-73-49 1,-522 25 15,248-26-31,423 51 16,-76-1 0,-1090-148-1,941 148 1,-172-74-1,-200 0 1,175 0 15,148 25-15,-148 0-16,644 99 31,-545-99-31,198 24 31,-918-98-31,521 49 32,-49 0-17,24 0-15,323 0 32,-124 0-32,149 0 15,-1 0 1,-743 0-1,396-25 1,75-50 0,124 51-1,-546 48 1,1141-48 0,-620 24-1,298-50 16,-496 50-31,-621 25 47,596-50-31,25 0 0,-26 25-16,100-74 31,-49-1-31,74 26 15,-273 49 1,248-50 15,-50 0-15,-24 50 15,-1-49-15,26 49-1,-1 0 17,0-25-32,-24 25 47,-25 0-16,25 0 0</inkml:trace>
  <inkml:trace contextRef="#ctx0" brushRef="#br0" timeOffset="4655.2841">2977 8682 0,'24'0'78,"26"0"-63,-25 0-15,173 24 16,-99-24 15,-148 0-31,222 0 32,-49 0-32,149 0 15,25 0 1,-670 0-1,446 0 1,150 0 0,-125 0-1,-174 0 1,224 0 0,-124 0-1,149 0 16,-298 0-31,347 25 32,75 25-17,-125-25-15,-346-100 32,396 75-32,347 0 31,-471 0-31,125 0 15,-1117 0 1,1066 25 0,224 49 15,-173 26-31,-26-76 16,372 51-1,-123-75 1,-273 0-1,148 0 1,-223 0 0,-520 0-1,594 25 17,-24-25-32,124 25 31,-124-25-31,272 0 31,-346 0-31,74 0 16,-174 49 15,174-24-31,396 0 31,-346-25-31,347 25 16,-26-25-1,-1462-25 1,1884 50 15,-917-25-31,99 0 16,50-25 0,-1 0-1,-73 25 1,321-99-1,-346 74 1,74 25 0,-75-50 15,25 50-31,621 0 31,-497 0-31,-694 0 31,595-25-31,24 1 16,-123-1 62,25 0-62,-1 0-1,1 0 1,0 1 0,-26-1-1,1 0 17,25 25-32,-50-25 15,25 25 391,-25-49-390,0 73-16,0-123 31,49 0-15,-49 74 15,25 0-31,-25-24 31,0-1 63,0 25-63,0-24 1,0 24 202,0-99-203,0 99-15,0 50 0,0-75 15,0 26 0,0-26-15,0 25-1,0-25 32,0 26-31,0 48 15</inkml:trace>
  <inkml:trace contextRef="#ctx0" brushRef="#br0" timeOffset="53592.1715">13494 10393 0,'49'0'93,"-24"0"-77,25 0 0,24 0 15,-49 0-31,149 25 31,-75-25-31,25 0 16,49 0-1,-73 0 1,24 0 31,-99 25-47,123-25 15,1 0 1,-50 0 0,273 0 15,-620 0-15,372 0-1,0 0 1,-99 0-16,149 0 31,-100 0-31,125 0 31,-125 0-31,1 0 16,24 25 15,-74-1-31,148 1 31,-98-25-31,24 0 16,-25 0 0,-148 0 15</inkml:trace>
  <inkml:trace contextRef="#ctx0" brushRef="#br0" timeOffset="56127.8355">16966 10492 0,'25'0'47,"25"0"-32,-25 0 17,-50 0-17,74 0 16,26 0 16,-26 25-47,75-25 32,-99 0-32,199 0 31,-150 0-31,100 0 15,24 0 1,-24 0 0,-100 0-1,124 0 17,-173 0-32,50 0 15,49 0 16,-50 25-31,50-25 63,-74 0-1,-25 0-46,49 0-16,25 0 16,50 0-1,-25 0 1,0 0 31</inkml:trace>
  <inkml:trace contextRef="#ctx0" brushRef="#br0" timeOffset="59007.804">22523 10393 0,'24'0'32,"51"0"-32,49 50 15,124-50 1,50 0 0,-1 0-1,-74 0 16,-123 0-31,49 0 32,-125 0-32,448 25 31,73-1-15,-247-24-16,471 0 31,-496 0-31,198 0 31,-372 0-31,149-49 16,50 49 15,-447 0-31,670 0 31,-422 0-31,-24-25 16,-26 25-1,-24 0 17,198 0-1,174 0-15,149 0-1,-124 0 1,-323 0-16,-99-25 94</inkml:trace>
  <inkml:trace contextRef="#ctx0" brushRef="#br0" timeOffset="61968.0111">3225 11162 0,'74'50'32,"0"-50"-32,150 0 31,-100 0-16,49 0-15,-24 0 16,-74 0 0,-26 0-1,75 0 17,149 0-32,248 0 31,99 0-16,-347 0-15,223 0 32,-992 0-32,645 0 31,-124 0-15,-1 0-1,51 25 1,-1-25-16,348 49 31,-273-49-31,223 0 16,-50 0-1,-123 0 1,98 0 15,-247 0-31,99 0 16,-75 0-1,25 0 1,-24 0 0,123 0 15,-49 0-15,-496 0-16,669 0 31,-247 0-31,247 0 31,-198 0-31,75-25 31,-175 25-31,76 0 16,98 0 15,-24 0-31,347 0 31,-323 0-31,50-49 16,-99 49 0,-99 0-1,-100 0 17,124 0-32,224 0 15,148 0 1,-73 0 15,-249 0-31,124 0 31,-224 0-15,1 25-16,50-25 31,-26 0-31,249 0 31,-199 0-31,174 0 32,-199 0-32,50 0 15,-248 0 17,298 0-32,148 0 31,-198 0-31,75 0 15,-50 0 1,-50 0 0,-25 0-1,249 49 1,-50-49 0,24 0 15,-98 0-16,-100 0-15,174 25 32,-199-25-32,274 50 31,-100-50-15,-149 0-16,50 0 31,-273 0-31,148 0 47,51 0-47,173 0 15,149 0 1,24 0 15,-396 0-31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319149-42DC-47CB-AD93-04FC24AC22DE}" type="datetimeFigureOut">
              <a:rPr lang="en-US" smtClean="0"/>
              <a:t>21-Aug-20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34BE-638D-4DF7-A783-6FAF37056AD8}" type="slidenum">
              <a:rPr lang="en-US" smtClean="0"/>
              <a:t>‹#›</a:t>
            </a:fld>
            <a:endParaRPr lang="en-US"/>
          </a:p>
        </p:txBody>
      </p:sp>
    </p:spTree>
    <p:extLst>
      <p:ext uri="{BB962C8B-B14F-4D97-AF65-F5344CB8AC3E}">
        <p14:creationId xmlns:p14="http://schemas.microsoft.com/office/powerpoint/2010/main" val="333653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319149-42DC-47CB-AD93-04FC24AC22DE}" type="datetimeFigureOut">
              <a:rPr lang="en-US" smtClean="0"/>
              <a:t>21-Aug-20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34BE-638D-4DF7-A783-6FAF37056AD8}" type="slidenum">
              <a:rPr lang="en-US" smtClean="0"/>
              <a:t>‹#›</a:t>
            </a:fld>
            <a:endParaRPr lang="en-US"/>
          </a:p>
        </p:txBody>
      </p:sp>
    </p:spTree>
    <p:extLst>
      <p:ext uri="{BB962C8B-B14F-4D97-AF65-F5344CB8AC3E}">
        <p14:creationId xmlns:p14="http://schemas.microsoft.com/office/powerpoint/2010/main" val="2208644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319149-42DC-47CB-AD93-04FC24AC22DE}" type="datetimeFigureOut">
              <a:rPr lang="en-US" smtClean="0"/>
              <a:t>21-Aug-20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34BE-638D-4DF7-A783-6FAF37056AD8}" type="slidenum">
              <a:rPr lang="en-US" smtClean="0"/>
              <a:t>‹#›</a:t>
            </a:fld>
            <a:endParaRPr lang="en-US"/>
          </a:p>
        </p:txBody>
      </p:sp>
    </p:spTree>
    <p:extLst>
      <p:ext uri="{BB962C8B-B14F-4D97-AF65-F5344CB8AC3E}">
        <p14:creationId xmlns:p14="http://schemas.microsoft.com/office/powerpoint/2010/main" val="4045434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319149-42DC-47CB-AD93-04FC24AC22DE}" type="datetimeFigureOut">
              <a:rPr lang="en-US" smtClean="0"/>
              <a:t>21-Aug-20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34BE-638D-4DF7-A783-6FAF37056AD8}" type="slidenum">
              <a:rPr lang="en-US" smtClean="0"/>
              <a:t>‹#›</a:t>
            </a:fld>
            <a:endParaRPr lang="en-US"/>
          </a:p>
        </p:txBody>
      </p:sp>
    </p:spTree>
    <p:extLst>
      <p:ext uri="{BB962C8B-B14F-4D97-AF65-F5344CB8AC3E}">
        <p14:creationId xmlns:p14="http://schemas.microsoft.com/office/powerpoint/2010/main" val="358902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319149-42DC-47CB-AD93-04FC24AC22DE}" type="datetimeFigureOut">
              <a:rPr lang="en-US" smtClean="0"/>
              <a:t>21-Aug-20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34BE-638D-4DF7-A783-6FAF37056AD8}" type="slidenum">
              <a:rPr lang="en-US" smtClean="0"/>
              <a:t>‹#›</a:t>
            </a:fld>
            <a:endParaRPr lang="en-US"/>
          </a:p>
        </p:txBody>
      </p:sp>
    </p:spTree>
    <p:extLst>
      <p:ext uri="{BB962C8B-B14F-4D97-AF65-F5344CB8AC3E}">
        <p14:creationId xmlns:p14="http://schemas.microsoft.com/office/powerpoint/2010/main" val="2383246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319149-42DC-47CB-AD93-04FC24AC22DE}" type="datetimeFigureOut">
              <a:rPr lang="en-US" smtClean="0"/>
              <a:t>21-Aug-20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934BE-638D-4DF7-A783-6FAF37056AD8}" type="slidenum">
              <a:rPr lang="en-US" smtClean="0"/>
              <a:t>‹#›</a:t>
            </a:fld>
            <a:endParaRPr lang="en-US"/>
          </a:p>
        </p:txBody>
      </p:sp>
    </p:spTree>
    <p:extLst>
      <p:ext uri="{BB962C8B-B14F-4D97-AF65-F5344CB8AC3E}">
        <p14:creationId xmlns:p14="http://schemas.microsoft.com/office/powerpoint/2010/main" val="242066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319149-42DC-47CB-AD93-04FC24AC22DE}" type="datetimeFigureOut">
              <a:rPr lang="en-US" smtClean="0"/>
              <a:t>21-Aug-20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2934BE-638D-4DF7-A783-6FAF37056AD8}" type="slidenum">
              <a:rPr lang="en-US" smtClean="0"/>
              <a:t>‹#›</a:t>
            </a:fld>
            <a:endParaRPr lang="en-US"/>
          </a:p>
        </p:txBody>
      </p:sp>
    </p:spTree>
    <p:extLst>
      <p:ext uri="{BB962C8B-B14F-4D97-AF65-F5344CB8AC3E}">
        <p14:creationId xmlns:p14="http://schemas.microsoft.com/office/powerpoint/2010/main" val="46942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319149-42DC-47CB-AD93-04FC24AC22DE}" type="datetimeFigureOut">
              <a:rPr lang="en-US" smtClean="0"/>
              <a:t>21-Aug-20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2934BE-638D-4DF7-A783-6FAF37056AD8}" type="slidenum">
              <a:rPr lang="en-US" smtClean="0"/>
              <a:t>‹#›</a:t>
            </a:fld>
            <a:endParaRPr lang="en-US"/>
          </a:p>
        </p:txBody>
      </p:sp>
    </p:spTree>
    <p:extLst>
      <p:ext uri="{BB962C8B-B14F-4D97-AF65-F5344CB8AC3E}">
        <p14:creationId xmlns:p14="http://schemas.microsoft.com/office/powerpoint/2010/main" val="28979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19149-42DC-47CB-AD93-04FC24AC22DE}" type="datetimeFigureOut">
              <a:rPr lang="en-US" smtClean="0"/>
              <a:t>21-Aug-20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2934BE-638D-4DF7-A783-6FAF37056AD8}" type="slidenum">
              <a:rPr lang="en-US" smtClean="0"/>
              <a:t>‹#›</a:t>
            </a:fld>
            <a:endParaRPr lang="en-US"/>
          </a:p>
        </p:txBody>
      </p:sp>
    </p:spTree>
    <p:extLst>
      <p:ext uri="{BB962C8B-B14F-4D97-AF65-F5344CB8AC3E}">
        <p14:creationId xmlns:p14="http://schemas.microsoft.com/office/powerpoint/2010/main" val="366075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319149-42DC-47CB-AD93-04FC24AC22DE}" type="datetimeFigureOut">
              <a:rPr lang="en-US" smtClean="0"/>
              <a:t>21-Aug-20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934BE-638D-4DF7-A783-6FAF37056AD8}" type="slidenum">
              <a:rPr lang="en-US" smtClean="0"/>
              <a:t>‹#›</a:t>
            </a:fld>
            <a:endParaRPr lang="en-US"/>
          </a:p>
        </p:txBody>
      </p:sp>
    </p:spTree>
    <p:extLst>
      <p:ext uri="{BB962C8B-B14F-4D97-AF65-F5344CB8AC3E}">
        <p14:creationId xmlns:p14="http://schemas.microsoft.com/office/powerpoint/2010/main" val="78316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319149-42DC-47CB-AD93-04FC24AC22DE}" type="datetimeFigureOut">
              <a:rPr lang="en-US" smtClean="0"/>
              <a:t>21-Aug-20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934BE-638D-4DF7-A783-6FAF37056AD8}" type="slidenum">
              <a:rPr lang="en-US" smtClean="0"/>
              <a:t>‹#›</a:t>
            </a:fld>
            <a:endParaRPr lang="en-US"/>
          </a:p>
        </p:txBody>
      </p:sp>
    </p:spTree>
    <p:extLst>
      <p:ext uri="{BB962C8B-B14F-4D97-AF65-F5344CB8AC3E}">
        <p14:creationId xmlns:p14="http://schemas.microsoft.com/office/powerpoint/2010/main" val="394031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19149-42DC-47CB-AD93-04FC24AC22DE}" type="datetimeFigureOut">
              <a:rPr lang="en-US" smtClean="0"/>
              <a:t>21-Aug-20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2934BE-638D-4DF7-A783-6FAF37056AD8}" type="slidenum">
              <a:rPr lang="en-US" smtClean="0"/>
              <a:t>‹#›</a:t>
            </a:fld>
            <a:endParaRPr lang="en-US"/>
          </a:p>
        </p:txBody>
      </p:sp>
    </p:spTree>
    <p:extLst>
      <p:ext uri="{BB962C8B-B14F-4D97-AF65-F5344CB8AC3E}">
        <p14:creationId xmlns:p14="http://schemas.microsoft.com/office/powerpoint/2010/main" val="26070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set" TargetMode="External"/><Relationship Id="rId2" Type="http://schemas.openxmlformats.org/officeDocument/2006/relationships/hyperlink" Target="https://docs.microsoft.com/en-us/dotnet/csharp/language-reference/keywords/g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 using C#</a:t>
            </a:r>
            <a:endParaRPr lang="en-US" dirty="0"/>
          </a:p>
        </p:txBody>
      </p:sp>
      <p:sp>
        <p:nvSpPr>
          <p:cNvPr id="3" name="Subtitle 2"/>
          <p:cNvSpPr>
            <a:spLocks noGrp="1"/>
          </p:cNvSpPr>
          <p:nvPr>
            <p:ph type="subTitle" idx="1"/>
          </p:nvPr>
        </p:nvSpPr>
        <p:spPr/>
        <p:txBody>
          <a:bodyPr/>
          <a:lstStyle/>
          <a:p>
            <a:r>
              <a:rPr lang="en-US" dirty="0" smtClean="0"/>
              <a:t>Unit III</a:t>
            </a:r>
            <a:endParaRPr lang="en-US" dirty="0"/>
          </a:p>
        </p:txBody>
      </p:sp>
    </p:spTree>
    <p:extLst>
      <p:ext uri="{BB962C8B-B14F-4D97-AF65-F5344CB8AC3E}">
        <p14:creationId xmlns:p14="http://schemas.microsoft.com/office/powerpoint/2010/main" val="230511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Auto-Implemented Property</a:t>
            </a:r>
            <a:endParaRPr lang="en-US" dirty="0"/>
          </a:p>
        </p:txBody>
      </p:sp>
      <p:sp>
        <p:nvSpPr>
          <p:cNvPr id="3" name="Content Placeholder 2"/>
          <p:cNvSpPr>
            <a:spLocks noGrp="1"/>
          </p:cNvSpPr>
          <p:nvPr>
            <p:ph idx="1"/>
          </p:nvPr>
        </p:nvSpPr>
        <p:spPr/>
        <p:txBody>
          <a:bodyPr/>
          <a:lstStyle/>
          <a:p>
            <a:r>
              <a:rPr lang="en-US" dirty="0"/>
              <a:t>In C# 3.0 and later, auto-implemented properties make property-declaration more concise when no additional logic is required in the property </a:t>
            </a:r>
            <a:r>
              <a:rPr lang="en-US" dirty="0" err="1"/>
              <a:t>accessors</a:t>
            </a:r>
            <a:r>
              <a:rPr lang="en-US" dirty="0"/>
              <a:t>. </a:t>
            </a:r>
            <a:endParaRPr lang="en-US" dirty="0" smtClean="0"/>
          </a:p>
          <a:p>
            <a:r>
              <a:rPr lang="en-US" dirty="0" smtClean="0"/>
              <a:t>They </a:t>
            </a:r>
            <a:r>
              <a:rPr lang="en-US" dirty="0"/>
              <a:t>also enable client code to create objects. When you declare a property as shown in the following example, the compiler creates a private, anonymous backing field that can only be accessed through the property's get and set </a:t>
            </a:r>
            <a:r>
              <a:rPr lang="en-US" dirty="0" err="1"/>
              <a:t>accessors</a:t>
            </a:r>
            <a:r>
              <a:rPr lang="en-US" dirty="0"/>
              <a:t>.</a:t>
            </a:r>
          </a:p>
        </p:txBody>
      </p:sp>
    </p:spTree>
    <p:extLst>
      <p:ext uri="{BB962C8B-B14F-4D97-AF65-F5344CB8AC3E}">
        <p14:creationId xmlns:p14="http://schemas.microsoft.com/office/powerpoint/2010/main" val="105613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1" y="222748"/>
            <a:ext cx="10515600" cy="6334125"/>
          </a:xfrm>
          <a:prstGeom prst="rect">
            <a:avLst/>
          </a:prstGeom>
        </p:spPr>
      </p:pic>
    </p:spTree>
    <p:extLst>
      <p:ext uri="{BB962C8B-B14F-4D97-AF65-F5344CB8AC3E}">
        <p14:creationId xmlns:p14="http://schemas.microsoft.com/office/powerpoint/2010/main" val="3744304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Methods</a:t>
            </a:r>
          </a:p>
        </p:txBody>
      </p:sp>
      <p:sp>
        <p:nvSpPr>
          <p:cNvPr id="3" name="Content Placeholder 2"/>
          <p:cNvSpPr>
            <a:spLocks noGrp="1"/>
          </p:cNvSpPr>
          <p:nvPr>
            <p:ph idx="1"/>
          </p:nvPr>
        </p:nvSpPr>
        <p:spPr/>
        <p:txBody>
          <a:bodyPr/>
          <a:lstStyle/>
          <a:p>
            <a:r>
              <a:rPr lang="en-US" dirty="0"/>
              <a:t>A method is a code block that contains a series of statements. </a:t>
            </a:r>
            <a:endParaRPr lang="en-US" dirty="0" smtClean="0"/>
          </a:p>
          <a:p>
            <a:r>
              <a:rPr lang="en-US" dirty="0" smtClean="0"/>
              <a:t>A </a:t>
            </a:r>
            <a:r>
              <a:rPr lang="en-US" dirty="0"/>
              <a:t>program causes the statements to be executed by calling the method and specifying any required method arguments. </a:t>
            </a:r>
            <a:endParaRPr lang="en-US" dirty="0" smtClean="0"/>
          </a:p>
          <a:p>
            <a:r>
              <a:rPr lang="en-US" dirty="0" smtClean="0"/>
              <a:t>In </a:t>
            </a:r>
            <a:r>
              <a:rPr lang="en-US" dirty="0"/>
              <a:t>C#, every executed instruction is performed in the context of a method. </a:t>
            </a:r>
            <a:endParaRPr lang="en-US" dirty="0" smtClean="0"/>
          </a:p>
          <a:p>
            <a:r>
              <a:rPr lang="en-US" dirty="0" smtClean="0"/>
              <a:t>The </a:t>
            </a:r>
            <a:r>
              <a:rPr lang="en-US" dirty="0"/>
              <a:t>Main method is the entry point for every C# application and it's called by the common language runtime (CLR) when the program is started.</a:t>
            </a:r>
          </a:p>
        </p:txBody>
      </p:sp>
    </p:spTree>
    <p:extLst>
      <p:ext uri="{BB962C8B-B14F-4D97-AF65-F5344CB8AC3E}">
        <p14:creationId xmlns:p14="http://schemas.microsoft.com/office/powerpoint/2010/main" val="301679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Methods</a:t>
            </a:r>
          </a:p>
        </p:txBody>
      </p:sp>
      <p:sp>
        <p:nvSpPr>
          <p:cNvPr id="3" name="Content Placeholder 2"/>
          <p:cNvSpPr>
            <a:spLocks noGrp="1"/>
          </p:cNvSpPr>
          <p:nvPr>
            <p:ph idx="1"/>
          </p:nvPr>
        </p:nvSpPr>
        <p:spPr/>
        <p:txBody>
          <a:bodyPr/>
          <a:lstStyle/>
          <a:p>
            <a:r>
              <a:rPr lang="en-US" dirty="0"/>
              <a:t>Methods are declared in a class, </a:t>
            </a:r>
            <a:r>
              <a:rPr lang="en-US" dirty="0" err="1"/>
              <a:t>struct</a:t>
            </a:r>
            <a:r>
              <a:rPr lang="en-US" dirty="0"/>
              <a:t>, or interface by specifying the access level such as public or private, optional modifiers such as abstract or sealed, the return value, the name of the method, and any method parameters. </a:t>
            </a:r>
            <a:endParaRPr lang="en-US" dirty="0" smtClean="0"/>
          </a:p>
          <a:p>
            <a:r>
              <a:rPr lang="en-US" dirty="0" smtClean="0"/>
              <a:t>These </a:t>
            </a:r>
            <a:r>
              <a:rPr lang="en-US" dirty="0"/>
              <a:t>parts together are the signature of the method</a:t>
            </a:r>
            <a:r>
              <a:rPr lang="en-US" dirty="0" smtClean="0"/>
              <a:t>.</a:t>
            </a:r>
          </a:p>
          <a:p>
            <a:r>
              <a:rPr lang="en-US" dirty="0"/>
              <a:t>Method parameters are enclosed in parentheses and are separated by commas. </a:t>
            </a:r>
            <a:endParaRPr lang="en-US" dirty="0" smtClean="0"/>
          </a:p>
          <a:p>
            <a:r>
              <a:rPr lang="en-US" dirty="0" smtClean="0"/>
              <a:t>Empty </a:t>
            </a:r>
            <a:r>
              <a:rPr lang="en-US" dirty="0"/>
              <a:t>parentheses indicate that the method requires no parameters</a:t>
            </a:r>
            <a:r>
              <a:rPr lang="en-US" dirty="0" smtClean="0"/>
              <a:t>.</a:t>
            </a:r>
          </a:p>
          <a:p>
            <a:r>
              <a:rPr lang="en-US" dirty="0" smtClean="0"/>
              <a:t> </a:t>
            </a:r>
            <a:r>
              <a:rPr lang="en-US" dirty="0"/>
              <a:t>This class contains four methods:</a:t>
            </a:r>
          </a:p>
        </p:txBody>
      </p:sp>
    </p:spTree>
    <p:extLst>
      <p:ext uri="{BB962C8B-B14F-4D97-AF65-F5344CB8AC3E}">
        <p14:creationId xmlns:p14="http://schemas.microsoft.com/office/powerpoint/2010/main" val="2572514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Methods</a:t>
            </a:r>
          </a:p>
        </p:txBody>
      </p:sp>
      <p:sp>
        <p:nvSpPr>
          <p:cNvPr id="3" name="Content Placeholder 2"/>
          <p:cNvSpPr>
            <a:spLocks noGrp="1"/>
          </p:cNvSpPr>
          <p:nvPr>
            <p:ph idx="1"/>
          </p:nvPr>
        </p:nvSpPr>
        <p:spPr/>
        <p:txBody>
          <a:bodyPr>
            <a:noAutofit/>
          </a:bodyPr>
          <a:lstStyle/>
          <a:p>
            <a:r>
              <a:rPr lang="en-US" sz="1600" dirty="0"/>
              <a:t>abstract class Motorcycle</a:t>
            </a:r>
          </a:p>
          <a:p>
            <a:r>
              <a:rPr lang="en-US" sz="1600" dirty="0"/>
              <a:t>{</a:t>
            </a:r>
          </a:p>
          <a:p>
            <a:r>
              <a:rPr lang="en-US" sz="1600" dirty="0"/>
              <a:t>    // Anyone can call this.</a:t>
            </a:r>
          </a:p>
          <a:p>
            <a:r>
              <a:rPr lang="en-US" sz="1600" dirty="0"/>
              <a:t>    public void </a:t>
            </a:r>
            <a:r>
              <a:rPr lang="en-US" sz="1600" dirty="0" err="1"/>
              <a:t>StartEngine</a:t>
            </a:r>
            <a:r>
              <a:rPr lang="en-US" sz="1600" dirty="0"/>
              <a:t>() {/* Method statements here */ }</a:t>
            </a:r>
          </a:p>
          <a:p>
            <a:endParaRPr lang="en-US" sz="1600" dirty="0"/>
          </a:p>
          <a:p>
            <a:r>
              <a:rPr lang="en-US" sz="1600" dirty="0"/>
              <a:t>    // Only derived classes can call this.</a:t>
            </a:r>
          </a:p>
          <a:p>
            <a:r>
              <a:rPr lang="en-US" sz="1600" dirty="0"/>
              <a:t>    protected void </a:t>
            </a:r>
            <a:r>
              <a:rPr lang="en-US" sz="1600" dirty="0" err="1"/>
              <a:t>AddGas</a:t>
            </a:r>
            <a:r>
              <a:rPr lang="en-US" sz="1600" dirty="0"/>
              <a:t>(</a:t>
            </a:r>
            <a:r>
              <a:rPr lang="en-US" sz="1600" dirty="0" err="1"/>
              <a:t>int</a:t>
            </a:r>
            <a:r>
              <a:rPr lang="en-US" sz="1600" dirty="0"/>
              <a:t> gallons) { /* Method statements here */ }</a:t>
            </a:r>
          </a:p>
          <a:p>
            <a:endParaRPr lang="en-US" sz="1600" dirty="0"/>
          </a:p>
          <a:p>
            <a:r>
              <a:rPr lang="en-US" sz="1600" dirty="0"/>
              <a:t>    // Derived classes can override the base class implementation.</a:t>
            </a:r>
          </a:p>
          <a:p>
            <a:r>
              <a:rPr lang="en-US" sz="1600" dirty="0"/>
              <a:t>    public virtual </a:t>
            </a:r>
            <a:r>
              <a:rPr lang="en-US" sz="1600" dirty="0" err="1"/>
              <a:t>int</a:t>
            </a:r>
            <a:r>
              <a:rPr lang="en-US" sz="1600" dirty="0"/>
              <a:t> Drive(</a:t>
            </a:r>
            <a:r>
              <a:rPr lang="en-US" sz="1600" dirty="0" err="1"/>
              <a:t>int</a:t>
            </a:r>
            <a:r>
              <a:rPr lang="en-US" sz="1600" dirty="0"/>
              <a:t> miles, </a:t>
            </a:r>
            <a:r>
              <a:rPr lang="en-US" sz="1600" dirty="0" err="1"/>
              <a:t>int</a:t>
            </a:r>
            <a:r>
              <a:rPr lang="en-US" sz="1600" dirty="0"/>
              <a:t> speed) { /* Method statements here */ return 1; }</a:t>
            </a:r>
          </a:p>
          <a:p>
            <a:endParaRPr lang="en-US" sz="1600" dirty="0"/>
          </a:p>
          <a:p>
            <a:r>
              <a:rPr lang="en-US" sz="1600" dirty="0"/>
              <a:t>    // Derived classes must implement this.</a:t>
            </a:r>
          </a:p>
          <a:p>
            <a:r>
              <a:rPr lang="en-US" sz="1600" dirty="0"/>
              <a:t>    public abstract double </a:t>
            </a:r>
            <a:r>
              <a:rPr lang="en-US" sz="1600" dirty="0" err="1"/>
              <a:t>GetTopSpeed</a:t>
            </a:r>
            <a:r>
              <a:rPr lang="en-US" sz="1600" dirty="0"/>
              <a:t>();</a:t>
            </a:r>
          </a:p>
          <a:p>
            <a:r>
              <a:rPr lang="en-US" sz="1600" dirty="0"/>
              <a:t>}</a:t>
            </a:r>
          </a:p>
        </p:txBody>
      </p:sp>
    </p:spTree>
    <p:extLst>
      <p:ext uri="{BB962C8B-B14F-4D97-AF65-F5344CB8AC3E}">
        <p14:creationId xmlns:p14="http://schemas.microsoft.com/office/powerpoint/2010/main" val="3657433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Methods</a:t>
            </a:r>
          </a:p>
        </p:txBody>
      </p:sp>
      <p:sp>
        <p:nvSpPr>
          <p:cNvPr id="3" name="Content Placeholder 2"/>
          <p:cNvSpPr>
            <a:spLocks noGrp="1"/>
          </p:cNvSpPr>
          <p:nvPr>
            <p:ph idx="1"/>
          </p:nvPr>
        </p:nvSpPr>
        <p:spPr/>
        <p:txBody>
          <a:bodyPr/>
          <a:lstStyle/>
          <a:p>
            <a:r>
              <a:rPr lang="en-US" dirty="0"/>
              <a:t>Calling a method on an object is like accessing a field. </a:t>
            </a:r>
            <a:endParaRPr lang="en-US" dirty="0" smtClean="0"/>
          </a:p>
          <a:p>
            <a:r>
              <a:rPr lang="en-US" dirty="0" smtClean="0"/>
              <a:t>After </a:t>
            </a:r>
            <a:r>
              <a:rPr lang="en-US" dirty="0"/>
              <a:t>the object name, add a period, the name of the method, and parentheses. </a:t>
            </a:r>
            <a:endParaRPr lang="en-US" dirty="0" smtClean="0"/>
          </a:p>
          <a:p>
            <a:r>
              <a:rPr lang="en-US" dirty="0" smtClean="0"/>
              <a:t>Arguments </a:t>
            </a:r>
            <a:r>
              <a:rPr lang="en-US" dirty="0"/>
              <a:t>are listed within the parentheses, and are separated by commas. </a:t>
            </a:r>
            <a:endParaRPr lang="en-US" dirty="0" smtClean="0"/>
          </a:p>
          <a:p>
            <a:r>
              <a:rPr lang="en-US" dirty="0" smtClean="0"/>
              <a:t>The </a:t>
            </a:r>
            <a:r>
              <a:rPr lang="en-US" dirty="0"/>
              <a:t>methods of the Motorcycle class can therefore be called as in the following example:</a:t>
            </a:r>
          </a:p>
        </p:txBody>
      </p:sp>
    </p:spTree>
    <p:extLst>
      <p:ext uri="{BB962C8B-B14F-4D97-AF65-F5344CB8AC3E}">
        <p14:creationId xmlns:p14="http://schemas.microsoft.com/office/powerpoint/2010/main" val="1189692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Methods</a:t>
            </a:r>
          </a:p>
        </p:txBody>
      </p:sp>
      <p:pic>
        <p:nvPicPr>
          <p:cNvPr id="4" name="Content Placeholder 3"/>
          <p:cNvPicPr>
            <a:picLocks noGrp="1" noChangeAspect="1"/>
          </p:cNvPicPr>
          <p:nvPr>
            <p:ph idx="1"/>
          </p:nvPr>
        </p:nvPicPr>
        <p:blipFill>
          <a:blip r:embed="rId2"/>
          <a:stretch>
            <a:fillRect/>
          </a:stretch>
        </p:blipFill>
        <p:spPr>
          <a:xfrm>
            <a:off x="4990011" y="1027906"/>
            <a:ext cx="6752409" cy="5627008"/>
          </a:xfrm>
          <a:prstGeom prst="rect">
            <a:avLst/>
          </a:prstGeom>
        </p:spPr>
      </p:pic>
    </p:spTree>
    <p:extLst>
      <p:ext uri="{BB962C8B-B14F-4D97-AF65-F5344CB8AC3E}">
        <p14:creationId xmlns:p14="http://schemas.microsoft.com/office/powerpoint/2010/main" val="1713811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Methods</a:t>
            </a:r>
          </a:p>
        </p:txBody>
      </p:sp>
      <p:sp>
        <p:nvSpPr>
          <p:cNvPr id="3" name="Content Placeholder 2"/>
          <p:cNvSpPr>
            <a:spLocks noGrp="1"/>
          </p:cNvSpPr>
          <p:nvPr>
            <p:ph idx="1"/>
          </p:nvPr>
        </p:nvSpPr>
        <p:spPr/>
        <p:txBody>
          <a:bodyPr/>
          <a:lstStyle/>
          <a:p>
            <a:r>
              <a:rPr lang="en-US" dirty="0"/>
              <a:t>Method parameters vs. arguments</a:t>
            </a:r>
          </a:p>
          <a:p>
            <a:pPr lvl="1"/>
            <a:r>
              <a:rPr lang="en-US" dirty="0"/>
              <a:t>The method definition specifies the names and types of any parameters that are required. </a:t>
            </a:r>
            <a:endParaRPr lang="en-US" dirty="0" smtClean="0"/>
          </a:p>
          <a:p>
            <a:pPr lvl="1"/>
            <a:r>
              <a:rPr lang="en-US" dirty="0" smtClean="0"/>
              <a:t>When </a:t>
            </a:r>
            <a:r>
              <a:rPr lang="en-US" dirty="0"/>
              <a:t>calling code calls the method, it provides concrete values called arguments for each parameter. </a:t>
            </a:r>
            <a:endParaRPr lang="en-US" dirty="0" smtClean="0"/>
          </a:p>
          <a:p>
            <a:pPr lvl="1"/>
            <a:r>
              <a:rPr lang="en-US" dirty="0" smtClean="0"/>
              <a:t>The </a:t>
            </a:r>
            <a:r>
              <a:rPr lang="en-US" dirty="0"/>
              <a:t>arguments must be compatible with the parameter type but the argument name (if any) used in the calling code doesn't have to be the same as the parameter named defined in the method. For example:</a:t>
            </a:r>
          </a:p>
        </p:txBody>
      </p:sp>
    </p:spTree>
    <p:extLst>
      <p:ext uri="{BB962C8B-B14F-4D97-AF65-F5344CB8AC3E}">
        <p14:creationId xmlns:p14="http://schemas.microsoft.com/office/powerpoint/2010/main" val="3992592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094514" y="365125"/>
            <a:ext cx="6259286" cy="6481773"/>
          </a:xfrm>
          <a:prstGeom prst="rect">
            <a:avLst/>
          </a:prstGeom>
        </p:spPr>
      </p:pic>
      <p:cxnSp>
        <p:nvCxnSpPr>
          <p:cNvPr id="6" name="Straight Arrow Connector 5"/>
          <p:cNvCxnSpPr/>
          <p:nvPr/>
        </p:nvCxnSpPr>
        <p:spPr>
          <a:xfrm flipH="1" flipV="1">
            <a:off x="3069771" y="4807131"/>
            <a:ext cx="3553098" cy="4049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H="1" flipV="1">
            <a:off x="2860766" y="2664823"/>
            <a:ext cx="5512525" cy="927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952206" y="2664823"/>
            <a:ext cx="5421085" cy="185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069771" y="2664823"/>
            <a:ext cx="5029200" cy="240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952206" y="1637802"/>
            <a:ext cx="4396740" cy="102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985554" y="4515292"/>
            <a:ext cx="1750423" cy="369332"/>
          </a:xfrm>
          <a:prstGeom prst="rect">
            <a:avLst/>
          </a:prstGeom>
          <a:noFill/>
        </p:spPr>
        <p:txBody>
          <a:bodyPr wrap="square" rtlCol="0">
            <a:spAutoFit/>
          </a:bodyPr>
          <a:lstStyle/>
          <a:p>
            <a:r>
              <a:rPr lang="en-US" b="1" dirty="0" smtClean="0">
                <a:solidFill>
                  <a:srgbClr val="0070C0"/>
                </a:solidFill>
              </a:rPr>
              <a:t>Parameter</a:t>
            </a:r>
            <a:endParaRPr lang="en-US" b="1" dirty="0">
              <a:solidFill>
                <a:srgbClr val="0070C0"/>
              </a:solidFill>
            </a:endParaRPr>
          </a:p>
        </p:txBody>
      </p:sp>
      <p:sp>
        <p:nvSpPr>
          <p:cNvPr id="17" name="TextBox 16"/>
          <p:cNvSpPr txBox="1"/>
          <p:nvPr/>
        </p:nvSpPr>
        <p:spPr>
          <a:xfrm>
            <a:off x="1706881" y="2603755"/>
            <a:ext cx="1750423" cy="369332"/>
          </a:xfrm>
          <a:prstGeom prst="rect">
            <a:avLst/>
          </a:prstGeom>
          <a:noFill/>
        </p:spPr>
        <p:txBody>
          <a:bodyPr wrap="square" rtlCol="0">
            <a:spAutoFit/>
          </a:bodyPr>
          <a:lstStyle/>
          <a:p>
            <a:r>
              <a:rPr lang="en-US" b="1" dirty="0" smtClean="0">
                <a:solidFill>
                  <a:srgbClr val="0070C0"/>
                </a:solidFill>
              </a:rPr>
              <a:t>Argument</a:t>
            </a:r>
            <a:endParaRPr lang="en-US" b="1" dirty="0">
              <a:solidFill>
                <a:srgbClr val="0070C0"/>
              </a:solidFill>
            </a:endParaRPr>
          </a:p>
        </p:txBody>
      </p:sp>
    </p:spTree>
    <p:extLst>
      <p:ext uri="{BB962C8B-B14F-4D97-AF65-F5344CB8AC3E}">
        <p14:creationId xmlns:p14="http://schemas.microsoft.com/office/powerpoint/2010/main" val="3419064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t>
            </a:r>
            <a:r>
              <a:rPr lang="en-US" dirty="0" smtClean="0"/>
              <a:t>Methods</a:t>
            </a:r>
            <a:endParaRPr lang="en-US" dirty="0"/>
          </a:p>
        </p:txBody>
      </p:sp>
      <p:sp>
        <p:nvSpPr>
          <p:cNvPr id="3" name="Content Placeholder 2"/>
          <p:cNvSpPr>
            <a:spLocks noGrp="1"/>
          </p:cNvSpPr>
          <p:nvPr>
            <p:ph idx="1"/>
          </p:nvPr>
        </p:nvSpPr>
        <p:spPr/>
        <p:txBody>
          <a:bodyPr>
            <a:normAutofit lnSpcReduction="10000"/>
          </a:bodyPr>
          <a:lstStyle/>
          <a:p>
            <a:r>
              <a:rPr lang="en-US" dirty="0"/>
              <a:t>Passing by reference vs. passing by </a:t>
            </a:r>
            <a:r>
              <a:rPr lang="en-US" dirty="0" smtClean="0"/>
              <a:t>value</a:t>
            </a:r>
          </a:p>
          <a:p>
            <a:pPr lvl="1"/>
            <a:r>
              <a:rPr lang="en-US" dirty="0"/>
              <a:t>By default, when an instance of a value type is passed to a method, its copy is passed instead of the instance itself. </a:t>
            </a:r>
            <a:endParaRPr lang="en-US" dirty="0" smtClean="0"/>
          </a:p>
          <a:p>
            <a:pPr lvl="1"/>
            <a:r>
              <a:rPr lang="en-US" dirty="0" smtClean="0"/>
              <a:t>Therefore</a:t>
            </a:r>
            <a:r>
              <a:rPr lang="en-US" dirty="0"/>
              <a:t>, changes to the argument have no effect on the original instance in the calling method. </a:t>
            </a:r>
            <a:endParaRPr lang="en-US" dirty="0" smtClean="0"/>
          </a:p>
          <a:p>
            <a:pPr lvl="1"/>
            <a:r>
              <a:rPr lang="en-US" dirty="0" smtClean="0"/>
              <a:t>To </a:t>
            </a:r>
            <a:r>
              <a:rPr lang="en-US" dirty="0"/>
              <a:t>pass a value-type instance by reference, use the </a:t>
            </a:r>
            <a:r>
              <a:rPr lang="en-US" b="1" u="sng" dirty="0">
                <a:solidFill>
                  <a:srgbClr val="0070C0"/>
                </a:solidFill>
              </a:rPr>
              <a:t>ref</a:t>
            </a:r>
            <a:r>
              <a:rPr lang="en-US" dirty="0"/>
              <a:t> keyword</a:t>
            </a:r>
            <a:r>
              <a:rPr lang="en-US" dirty="0" smtClean="0"/>
              <a:t>.</a:t>
            </a:r>
          </a:p>
          <a:p>
            <a:pPr lvl="1"/>
            <a:r>
              <a:rPr lang="en-US" dirty="0"/>
              <a:t>When an object of a reference type is passed to a method, a reference to the object is passed. </a:t>
            </a:r>
            <a:endParaRPr lang="en-US" dirty="0" smtClean="0"/>
          </a:p>
          <a:p>
            <a:pPr lvl="1"/>
            <a:r>
              <a:rPr lang="en-US" dirty="0" smtClean="0"/>
              <a:t>That </a:t>
            </a:r>
            <a:r>
              <a:rPr lang="en-US" dirty="0"/>
              <a:t>is, the method receives not the object itself but an argument that indicates the location of the object. </a:t>
            </a:r>
            <a:endParaRPr lang="en-US" dirty="0" smtClean="0"/>
          </a:p>
          <a:p>
            <a:pPr lvl="1"/>
            <a:r>
              <a:rPr lang="en-US" smtClean="0"/>
              <a:t>If </a:t>
            </a:r>
            <a:r>
              <a:rPr lang="en-US" dirty="0"/>
              <a:t>you change a member of the object by using this reference, the change is reflected in the argument in the calling method, even if you pass the object by value.</a:t>
            </a:r>
          </a:p>
          <a:p>
            <a:endParaRPr lang="en-US" dirty="0"/>
          </a:p>
        </p:txBody>
      </p:sp>
    </p:spTree>
    <p:extLst>
      <p:ext uri="{BB962C8B-B14F-4D97-AF65-F5344CB8AC3E}">
        <p14:creationId xmlns:p14="http://schemas.microsoft.com/office/powerpoint/2010/main" val="2898546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Principles</a:t>
            </a:r>
            <a:endParaRPr lang="en-US" dirty="0"/>
          </a:p>
        </p:txBody>
      </p:sp>
      <p:sp>
        <p:nvSpPr>
          <p:cNvPr id="3" name="Content Placeholder 2"/>
          <p:cNvSpPr>
            <a:spLocks noGrp="1"/>
          </p:cNvSpPr>
          <p:nvPr>
            <p:ph idx="1"/>
          </p:nvPr>
        </p:nvSpPr>
        <p:spPr/>
        <p:txBody>
          <a:bodyPr/>
          <a:lstStyle/>
          <a:p>
            <a:r>
              <a:rPr lang="en-US" dirty="0" smtClean="0"/>
              <a:t>Encapsulation</a:t>
            </a:r>
          </a:p>
          <a:p>
            <a:r>
              <a:rPr lang="en-US" dirty="0" smtClean="0"/>
              <a:t>Inheritance</a:t>
            </a:r>
          </a:p>
          <a:p>
            <a:r>
              <a:rPr lang="en-US" dirty="0" smtClean="0"/>
              <a:t>Polymorphism</a:t>
            </a:r>
            <a:endParaRPr lang="en-US" dirty="0"/>
          </a:p>
        </p:txBody>
      </p:sp>
    </p:spTree>
    <p:extLst>
      <p:ext uri="{BB962C8B-B14F-4D97-AF65-F5344CB8AC3E}">
        <p14:creationId xmlns:p14="http://schemas.microsoft.com/office/powerpoint/2010/main" val="153193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Methods</a:t>
            </a:r>
          </a:p>
        </p:txBody>
      </p:sp>
      <p:sp>
        <p:nvSpPr>
          <p:cNvPr id="3" name="Content Placeholder 2"/>
          <p:cNvSpPr>
            <a:spLocks noGrp="1"/>
          </p:cNvSpPr>
          <p:nvPr>
            <p:ph idx="1"/>
          </p:nvPr>
        </p:nvSpPr>
        <p:spPr/>
        <p:txBody>
          <a:bodyPr/>
          <a:lstStyle/>
          <a:p>
            <a:r>
              <a:rPr lang="en-US" dirty="0"/>
              <a:t>A value-type variable contains its data directly as opposed to a reference-type variable, which contains a reference to its data. </a:t>
            </a:r>
            <a:endParaRPr lang="en-US" dirty="0" smtClean="0"/>
          </a:p>
          <a:p>
            <a:r>
              <a:rPr lang="en-US" dirty="0" smtClean="0"/>
              <a:t>Passing </a:t>
            </a:r>
            <a:r>
              <a:rPr lang="en-US" dirty="0"/>
              <a:t>a value-type variable to a method by value means passing a copy of the variable to the method. </a:t>
            </a:r>
            <a:endParaRPr lang="en-US" dirty="0" smtClean="0"/>
          </a:p>
          <a:p>
            <a:r>
              <a:rPr lang="en-US" dirty="0" smtClean="0"/>
              <a:t>Any </a:t>
            </a:r>
            <a:r>
              <a:rPr lang="en-US" dirty="0"/>
              <a:t>changes to the parameter that take place inside the method have no effect on the original data stored in the argument variable. </a:t>
            </a:r>
            <a:endParaRPr lang="en-US" dirty="0" smtClean="0"/>
          </a:p>
          <a:p>
            <a:r>
              <a:rPr lang="en-US" dirty="0" smtClean="0"/>
              <a:t>If </a:t>
            </a:r>
            <a:r>
              <a:rPr lang="en-US" dirty="0"/>
              <a:t>you want the called method to change the value of the argument, you must pass it by reference, using the ref or out keyword.</a:t>
            </a:r>
          </a:p>
        </p:txBody>
      </p:sp>
    </p:spTree>
    <p:extLst>
      <p:ext uri="{BB962C8B-B14F-4D97-AF65-F5344CB8AC3E}">
        <p14:creationId xmlns:p14="http://schemas.microsoft.com/office/powerpoint/2010/main" val="1192301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t>
            </a:r>
            <a:r>
              <a:rPr lang="en-US" dirty="0" smtClean="0"/>
              <a:t>Methods – Pass by Value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567656"/>
            <a:ext cx="10515600" cy="4867275"/>
          </a:xfrm>
          <a:prstGeom prst="rect">
            <a:avLst/>
          </a:prstGeom>
        </p:spPr>
      </p:pic>
    </p:spTree>
    <p:extLst>
      <p:ext uri="{BB962C8B-B14F-4D97-AF65-F5344CB8AC3E}">
        <p14:creationId xmlns:p14="http://schemas.microsoft.com/office/powerpoint/2010/main" val="3139608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Methods – Pass by </a:t>
            </a:r>
            <a:r>
              <a:rPr lang="en-US" dirty="0" smtClean="0"/>
              <a:t>Reference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1" y="1546304"/>
            <a:ext cx="10691540" cy="4886325"/>
          </a:xfrm>
          <a:prstGeom prst="rect">
            <a:avLst/>
          </a:prstGeom>
        </p:spPr>
      </p:pic>
    </p:spTree>
    <p:extLst>
      <p:ext uri="{BB962C8B-B14F-4D97-AF65-F5344CB8AC3E}">
        <p14:creationId xmlns:p14="http://schemas.microsoft.com/office/powerpoint/2010/main" val="2754641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Constructors</a:t>
            </a:r>
          </a:p>
        </p:txBody>
      </p:sp>
      <p:sp>
        <p:nvSpPr>
          <p:cNvPr id="3" name="Content Placeholder 2"/>
          <p:cNvSpPr>
            <a:spLocks noGrp="1"/>
          </p:cNvSpPr>
          <p:nvPr>
            <p:ph idx="1"/>
          </p:nvPr>
        </p:nvSpPr>
        <p:spPr/>
        <p:txBody>
          <a:bodyPr/>
          <a:lstStyle/>
          <a:p>
            <a:r>
              <a:rPr lang="en-US" dirty="0"/>
              <a:t>Whenever </a:t>
            </a:r>
            <a:r>
              <a:rPr lang="en-US" smtClean="0"/>
              <a:t>an object of </a:t>
            </a:r>
            <a:r>
              <a:rPr lang="en-US" dirty="0"/>
              <a:t>class or </a:t>
            </a:r>
            <a:r>
              <a:rPr lang="en-US" dirty="0" err="1"/>
              <a:t>struct</a:t>
            </a:r>
            <a:r>
              <a:rPr lang="en-US" dirty="0"/>
              <a:t> is created, its constructor is called. </a:t>
            </a:r>
            <a:endParaRPr lang="en-US" dirty="0" smtClean="0"/>
          </a:p>
          <a:p>
            <a:r>
              <a:rPr lang="en-US" dirty="0" smtClean="0"/>
              <a:t>A </a:t>
            </a:r>
            <a:r>
              <a:rPr lang="en-US" dirty="0"/>
              <a:t>class or </a:t>
            </a:r>
            <a:r>
              <a:rPr lang="en-US" dirty="0" err="1"/>
              <a:t>struct</a:t>
            </a:r>
            <a:r>
              <a:rPr lang="en-US" dirty="0"/>
              <a:t> may have multiple constructors that take different arguments. </a:t>
            </a:r>
            <a:endParaRPr lang="en-US" dirty="0" smtClean="0"/>
          </a:p>
          <a:p>
            <a:r>
              <a:rPr lang="en-US" dirty="0" smtClean="0"/>
              <a:t>Constructors </a:t>
            </a:r>
            <a:r>
              <a:rPr lang="en-US" dirty="0"/>
              <a:t>enable the programmer to set default values, limit </a:t>
            </a:r>
            <a:r>
              <a:rPr lang="en-US" dirty="0" smtClean="0"/>
              <a:t>instantiation</a:t>
            </a:r>
            <a:r>
              <a:rPr lang="en-US" dirty="0"/>
              <a:t>, and write code that is flexible and easy to read</a:t>
            </a:r>
            <a:r>
              <a:rPr lang="en-US" dirty="0" smtClean="0"/>
              <a:t>.</a:t>
            </a:r>
          </a:p>
          <a:p>
            <a:r>
              <a:rPr lang="en-US" dirty="0"/>
              <a:t>If you don't provide a constructor for your class, C# creates one by default that instantiates the object and sets member variables to the default </a:t>
            </a:r>
            <a:r>
              <a:rPr lang="en-US" dirty="0" smtClean="0"/>
              <a:t>values.</a:t>
            </a:r>
            <a:endParaRPr lang="en-US" dirty="0"/>
          </a:p>
        </p:txBody>
      </p:sp>
    </p:spTree>
    <p:extLst>
      <p:ext uri="{BB962C8B-B14F-4D97-AF65-F5344CB8AC3E}">
        <p14:creationId xmlns:p14="http://schemas.microsoft.com/office/powerpoint/2010/main" val="408360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Constructors</a:t>
            </a:r>
          </a:p>
        </p:txBody>
      </p:sp>
      <p:sp>
        <p:nvSpPr>
          <p:cNvPr id="3" name="Content Placeholder 2"/>
          <p:cNvSpPr>
            <a:spLocks noGrp="1"/>
          </p:cNvSpPr>
          <p:nvPr>
            <p:ph idx="1"/>
          </p:nvPr>
        </p:nvSpPr>
        <p:spPr/>
        <p:txBody>
          <a:bodyPr/>
          <a:lstStyle/>
          <a:p>
            <a:r>
              <a:rPr lang="en-US" dirty="0"/>
              <a:t>A constructor is a method whose name is the same as the name of its type. </a:t>
            </a:r>
            <a:endParaRPr lang="en-US" dirty="0" smtClean="0"/>
          </a:p>
          <a:p>
            <a:r>
              <a:rPr lang="en-US" dirty="0" smtClean="0"/>
              <a:t>Its </a:t>
            </a:r>
            <a:r>
              <a:rPr lang="en-US" dirty="0"/>
              <a:t>method signature includes only the method name and its parameter list; it does not include a return type. </a:t>
            </a:r>
            <a:endParaRPr lang="en-US" dirty="0" smtClean="0"/>
          </a:p>
          <a:p>
            <a:r>
              <a:rPr lang="en-US" dirty="0" smtClean="0"/>
              <a:t>The </a:t>
            </a:r>
            <a:r>
              <a:rPr lang="en-US" dirty="0"/>
              <a:t>following example shows the constructor for a class named </a:t>
            </a:r>
            <a:r>
              <a:rPr lang="en-US" dirty="0" smtClean="0"/>
              <a:t>Person:</a:t>
            </a:r>
            <a:endParaRPr lang="en-US" dirty="0"/>
          </a:p>
        </p:txBody>
      </p:sp>
    </p:spTree>
    <p:extLst>
      <p:ext uri="{BB962C8B-B14F-4D97-AF65-F5344CB8AC3E}">
        <p14:creationId xmlns:p14="http://schemas.microsoft.com/office/powerpoint/2010/main" val="18798416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Constructors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062548" y="1311865"/>
            <a:ext cx="7683137" cy="5067984"/>
          </a:xfrm>
          <a:prstGeom prst="rect">
            <a:avLst/>
          </a:prstGeom>
        </p:spPr>
      </p:pic>
    </p:spTree>
    <p:extLst>
      <p:ext uri="{BB962C8B-B14F-4D97-AF65-F5344CB8AC3E}">
        <p14:creationId xmlns:p14="http://schemas.microsoft.com/office/powerpoint/2010/main" val="2180977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Constructors</a:t>
            </a:r>
          </a:p>
        </p:txBody>
      </p:sp>
      <p:sp>
        <p:nvSpPr>
          <p:cNvPr id="3" name="Content Placeholder 2"/>
          <p:cNvSpPr>
            <a:spLocks noGrp="1"/>
          </p:cNvSpPr>
          <p:nvPr>
            <p:ph idx="1"/>
          </p:nvPr>
        </p:nvSpPr>
        <p:spPr/>
        <p:txBody>
          <a:bodyPr/>
          <a:lstStyle/>
          <a:p>
            <a:r>
              <a:rPr lang="en-US" dirty="0"/>
              <a:t>If a constructor can be implemented as a single statement, you can use an expression body definition. </a:t>
            </a:r>
            <a:endParaRPr lang="en-US" dirty="0" smtClean="0"/>
          </a:p>
          <a:p>
            <a:r>
              <a:rPr lang="en-US" dirty="0" smtClean="0"/>
              <a:t>The </a:t>
            </a:r>
            <a:r>
              <a:rPr lang="en-US" dirty="0"/>
              <a:t>following example defines a Location class whose constructor has a single string parameter named name. </a:t>
            </a:r>
            <a:endParaRPr lang="en-US" dirty="0" smtClean="0"/>
          </a:p>
          <a:p>
            <a:r>
              <a:rPr lang="en-US" dirty="0" smtClean="0"/>
              <a:t>The </a:t>
            </a:r>
            <a:r>
              <a:rPr lang="en-US" dirty="0"/>
              <a:t>expression body definition assigns the argument to the </a:t>
            </a:r>
            <a:r>
              <a:rPr lang="en-US" dirty="0" err="1"/>
              <a:t>locationName</a:t>
            </a:r>
            <a:r>
              <a:rPr lang="en-US" dirty="0"/>
              <a:t> field.</a:t>
            </a:r>
          </a:p>
        </p:txBody>
      </p:sp>
    </p:spTree>
    <p:extLst>
      <p:ext uri="{BB962C8B-B14F-4D97-AF65-F5344CB8AC3E}">
        <p14:creationId xmlns:p14="http://schemas.microsoft.com/office/powerpoint/2010/main" val="18552126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Constructors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167051" y="1825625"/>
            <a:ext cx="7186749" cy="4357922"/>
          </a:xfrm>
          <a:prstGeom prst="rect">
            <a:avLst/>
          </a:prstGeom>
        </p:spPr>
      </p:pic>
    </p:spTree>
    <p:extLst>
      <p:ext uri="{BB962C8B-B14F-4D97-AF65-F5344CB8AC3E}">
        <p14:creationId xmlns:p14="http://schemas.microsoft.com/office/powerpoint/2010/main" val="17333791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Constructors</a:t>
            </a:r>
          </a:p>
        </p:txBody>
      </p:sp>
      <p:sp>
        <p:nvSpPr>
          <p:cNvPr id="3" name="Content Placeholder 2"/>
          <p:cNvSpPr>
            <a:spLocks noGrp="1"/>
          </p:cNvSpPr>
          <p:nvPr>
            <p:ph idx="1"/>
          </p:nvPr>
        </p:nvSpPr>
        <p:spPr/>
        <p:txBody>
          <a:bodyPr/>
          <a:lstStyle/>
          <a:p>
            <a:r>
              <a:rPr lang="en-US" dirty="0"/>
              <a:t>A class or </a:t>
            </a:r>
            <a:r>
              <a:rPr lang="en-US" dirty="0" err="1"/>
              <a:t>struct</a:t>
            </a:r>
            <a:r>
              <a:rPr lang="en-US" dirty="0"/>
              <a:t> can also have a static constructor, which initializes static members of the type. </a:t>
            </a:r>
            <a:endParaRPr lang="en-US" dirty="0" smtClean="0"/>
          </a:p>
          <a:p>
            <a:r>
              <a:rPr lang="en-US" dirty="0" smtClean="0"/>
              <a:t>Static </a:t>
            </a:r>
            <a:r>
              <a:rPr lang="en-US" dirty="0"/>
              <a:t>constructors are </a:t>
            </a:r>
            <a:r>
              <a:rPr lang="en-US" dirty="0" err="1"/>
              <a:t>parameterless</a:t>
            </a:r>
            <a:r>
              <a:rPr lang="en-US" dirty="0"/>
              <a:t>. </a:t>
            </a:r>
            <a:endParaRPr lang="en-US" dirty="0" smtClean="0"/>
          </a:p>
          <a:p>
            <a:r>
              <a:rPr lang="en-US" dirty="0" smtClean="0"/>
              <a:t>If </a:t>
            </a:r>
            <a:r>
              <a:rPr lang="en-US" dirty="0"/>
              <a:t>you don't provide a static constructor to initialize static fields, the C# compiler initializes static fields to their default value</a:t>
            </a:r>
          </a:p>
        </p:txBody>
      </p:sp>
    </p:spTree>
    <p:extLst>
      <p:ext uri="{BB962C8B-B14F-4D97-AF65-F5344CB8AC3E}">
        <p14:creationId xmlns:p14="http://schemas.microsoft.com/office/powerpoint/2010/main" val="418559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t>
            </a:r>
            <a:r>
              <a:rPr lang="en-US" dirty="0"/>
              <a:t>Constructors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7077" y="1825625"/>
            <a:ext cx="10256724" cy="4351338"/>
          </a:xfrm>
          <a:prstGeom prst="rect">
            <a:avLst/>
          </a:prstGeom>
        </p:spPr>
      </p:pic>
    </p:spTree>
    <p:extLst>
      <p:ext uri="{BB962C8B-B14F-4D97-AF65-F5344CB8AC3E}">
        <p14:creationId xmlns:p14="http://schemas.microsoft.com/office/powerpoint/2010/main" val="900948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Object?</a:t>
            </a:r>
            <a:endParaRPr lang="en-US" dirty="0"/>
          </a:p>
        </p:txBody>
      </p:sp>
      <p:sp>
        <p:nvSpPr>
          <p:cNvPr id="3" name="Content Placeholder 2"/>
          <p:cNvSpPr>
            <a:spLocks noGrp="1"/>
          </p:cNvSpPr>
          <p:nvPr>
            <p:ph idx="1"/>
          </p:nvPr>
        </p:nvSpPr>
        <p:spPr/>
        <p:txBody>
          <a:bodyPr/>
          <a:lstStyle/>
          <a:p>
            <a:r>
              <a:rPr lang="en-US" dirty="0" smtClean="0"/>
              <a:t>An object of a class is a logical representation of a real world object in memory of computer.</a:t>
            </a:r>
          </a:p>
          <a:p>
            <a:r>
              <a:rPr lang="en-US" dirty="0" smtClean="0"/>
              <a:t>An object in real world is defined by its characteristics and in computer it is represented by its members </a:t>
            </a:r>
            <a:r>
              <a:rPr lang="en-US" smtClean="0"/>
              <a:t>and functions.</a:t>
            </a:r>
            <a:endParaRPr lang="en-US" dirty="0"/>
          </a:p>
        </p:txBody>
      </p:sp>
    </p:spTree>
    <p:extLst>
      <p:ext uri="{BB962C8B-B14F-4D97-AF65-F5344CB8AC3E}">
        <p14:creationId xmlns:p14="http://schemas.microsoft.com/office/powerpoint/2010/main" val="2447482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.NET Classes via Inheritance</a:t>
            </a:r>
          </a:p>
        </p:txBody>
      </p:sp>
      <p:sp>
        <p:nvSpPr>
          <p:cNvPr id="3" name="Content Placeholder 2"/>
          <p:cNvSpPr>
            <a:spLocks noGrp="1"/>
          </p:cNvSpPr>
          <p:nvPr>
            <p:ph idx="1"/>
          </p:nvPr>
        </p:nvSpPr>
        <p:spPr/>
        <p:txBody>
          <a:bodyPr>
            <a:normAutofit lnSpcReduction="10000"/>
          </a:bodyPr>
          <a:lstStyle/>
          <a:p>
            <a:r>
              <a:rPr lang="en-US" dirty="0"/>
              <a:t>Inheritance, together with encapsulation and polymorphism, is one of the three primary characteristics of object-oriented programming. </a:t>
            </a:r>
            <a:endParaRPr lang="en-US" dirty="0" smtClean="0"/>
          </a:p>
          <a:p>
            <a:r>
              <a:rPr lang="en-US" dirty="0" smtClean="0"/>
              <a:t>Inheritance </a:t>
            </a:r>
            <a:r>
              <a:rPr lang="en-US" dirty="0"/>
              <a:t>enables you to create new classes that reuse, extend, and modify the behavior defined in other classes. </a:t>
            </a:r>
            <a:endParaRPr lang="en-US" dirty="0" smtClean="0"/>
          </a:p>
          <a:p>
            <a:r>
              <a:rPr lang="en-US" dirty="0" smtClean="0"/>
              <a:t>The </a:t>
            </a:r>
            <a:r>
              <a:rPr lang="en-US" dirty="0"/>
              <a:t>class whose members are inherited is called the base class, and the class that inherits those members is called the derived class. </a:t>
            </a:r>
            <a:endParaRPr lang="en-US" dirty="0" smtClean="0"/>
          </a:p>
          <a:p>
            <a:r>
              <a:rPr lang="en-US" dirty="0" smtClean="0"/>
              <a:t>A </a:t>
            </a:r>
            <a:r>
              <a:rPr lang="en-US" dirty="0"/>
              <a:t>derived class can have only one direct base class. </a:t>
            </a:r>
            <a:endParaRPr lang="en-US" dirty="0" smtClean="0"/>
          </a:p>
          <a:p>
            <a:r>
              <a:rPr lang="en-US" dirty="0" smtClean="0"/>
              <a:t>However</a:t>
            </a:r>
            <a:r>
              <a:rPr lang="en-US" dirty="0"/>
              <a:t>, inheritance is transitive. </a:t>
            </a:r>
            <a:endParaRPr lang="en-US" dirty="0" smtClean="0"/>
          </a:p>
          <a:p>
            <a:r>
              <a:rPr lang="en-US" dirty="0" smtClean="0"/>
              <a:t>If </a:t>
            </a:r>
            <a:r>
              <a:rPr lang="en-US" dirty="0" err="1"/>
              <a:t>ClassC</a:t>
            </a:r>
            <a:r>
              <a:rPr lang="en-US" dirty="0"/>
              <a:t> is derived from </a:t>
            </a:r>
            <a:r>
              <a:rPr lang="en-US" dirty="0" err="1"/>
              <a:t>ClassB</a:t>
            </a:r>
            <a:r>
              <a:rPr lang="en-US" dirty="0"/>
              <a:t>, and </a:t>
            </a:r>
            <a:r>
              <a:rPr lang="en-US" dirty="0" err="1"/>
              <a:t>ClassB</a:t>
            </a:r>
            <a:r>
              <a:rPr lang="en-US" dirty="0"/>
              <a:t> is derived from </a:t>
            </a:r>
            <a:r>
              <a:rPr lang="en-US" dirty="0" err="1"/>
              <a:t>ClassA</a:t>
            </a:r>
            <a:r>
              <a:rPr lang="en-US" dirty="0"/>
              <a:t>, </a:t>
            </a:r>
            <a:r>
              <a:rPr lang="en-US" dirty="0" err="1"/>
              <a:t>ClassC</a:t>
            </a:r>
            <a:r>
              <a:rPr lang="en-US" dirty="0"/>
              <a:t> inherits the members declared in </a:t>
            </a:r>
            <a:r>
              <a:rPr lang="en-US" dirty="0" err="1"/>
              <a:t>ClassB</a:t>
            </a:r>
            <a:r>
              <a:rPr lang="en-US" dirty="0"/>
              <a:t> and </a:t>
            </a:r>
            <a:r>
              <a:rPr lang="en-US" dirty="0" err="1"/>
              <a:t>ClassA</a:t>
            </a:r>
            <a:r>
              <a:rPr lang="en-US" dirty="0"/>
              <a:t>.</a:t>
            </a:r>
          </a:p>
        </p:txBody>
      </p:sp>
    </p:spTree>
    <p:extLst>
      <p:ext uri="{BB962C8B-B14F-4D97-AF65-F5344CB8AC3E}">
        <p14:creationId xmlns:p14="http://schemas.microsoft.com/office/powerpoint/2010/main" val="31645559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.NET Classes via Inheritance</a:t>
            </a:r>
          </a:p>
        </p:txBody>
      </p:sp>
      <p:sp>
        <p:nvSpPr>
          <p:cNvPr id="3" name="Content Placeholder 2"/>
          <p:cNvSpPr>
            <a:spLocks noGrp="1"/>
          </p:cNvSpPr>
          <p:nvPr>
            <p:ph idx="1"/>
          </p:nvPr>
        </p:nvSpPr>
        <p:spPr/>
        <p:txBody>
          <a:bodyPr/>
          <a:lstStyle/>
          <a:p>
            <a:r>
              <a:rPr lang="en-US" dirty="0" err="1"/>
              <a:t>Structs</a:t>
            </a:r>
            <a:r>
              <a:rPr lang="en-US" dirty="0"/>
              <a:t> do not support inheritance, but they can implement interfaces. For more </a:t>
            </a:r>
            <a:r>
              <a:rPr lang="en-US" dirty="0" smtClean="0"/>
              <a:t>information.</a:t>
            </a:r>
          </a:p>
          <a:p>
            <a:r>
              <a:rPr lang="en-US" dirty="0"/>
              <a:t>Conceptually, a derived class is a specialization of the base class. </a:t>
            </a:r>
            <a:endParaRPr lang="en-US" dirty="0" smtClean="0"/>
          </a:p>
          <a:p>
            <a:r>
              <a:rPr lang="en-US" dirty="0" smtClean="0"/>
              <a:t>For </a:t>
            </a:r>
            <a:r>
              <a:rPr lang="en-US" dirty="0"/>
              <a:t>example, if you have a base class Animal, you might have one derived class that is named Mammal and another derived class that is named Reptile. </a:t>
            </a:r>
            <a:endParaRPr lang="en-US" dirty="0" smtClean="0"/>
          </a:p>
          <a:p>
            <a:r>
              <a:rPr lang="en-US" dirty="0" smtClean="0"/>
              <a:t>A </a:t>
            </a:r>
            <a:r>
              <a:rPr lang="en-US" dirty="0"/>
              <a:t>Mammal is an Animal, and a Reptile is an Animal, but each derived class represents different specializations of the base class.</a:t>
            </a:r>
          </a:p>
        </p:txBody>
      </p:sp>
    </p:spTree>
    <p:extLst>
      <p:ext uri="{BB962C8B-B14F-4D97-AF65-F5344CB8AC3E}">
        <p14:creationId xmlns:p14="http://schemas.microsoft.com/office/powerpoint/2010/main" val="32169595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.NET Classes via Inheritance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1995" y="1332312"/>
            <a:ext cx="7268010" cy="5163686"/>
          </a:xfrm>
        </p:spPr>
      </p:pic>
    </p:spTree>
    <p:extLst>
      <p:ext uri="{BB962C8B-B14F-4D97-AF65-F5344CB8AC3E}">
        <p14:creationId xmlns:p14="http://schemas.microsoft.com/office/powerpoint/2010/main" val="30814769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and Implementing Interfaces</a:t>
            </a:r>
          </a:p>
        </p:txBody>
      </p:sp>
      <p:sp>
        <p:nvSpPr>
          <p:cNvPr id="3" name="Content Placeholder 2"/>
          <p:cNvSpPr>
            <a:spLocks noGrp="1"/>
          </p:cNvSpPr>
          <p:nvPr>
            <p:ph idx="1"/>
          </p:nvPr>
        </p:nvSpPr>
        <p:spPr/>
        <p:txBody>
          <a:bodyPr>
            <a:normAutofit fontScale="85000" lnSpcReduction="20000"/>
          </a:bodyPr>
          <a:lstStyle/>
          <a:p>
            <a:r>
              <a:rPr lang="en-US" dirty="0"/>
              <a:t>An interface contains definitions for a group of related functionalities that a non-abstract class or a </a:t>
            </a:r>
            <a:r>
              <a:rPr lang="en-US" dirty="0" err="1"/>
              <a:t>struct</a:t>
            </a:r>
            <a:r>
              <a:rPr lang="en-US" dirty="0"/>
              <a:t> must implement. </a:t>
            </a:r>
            <a:endParaRPr lang="en-US" dirty="0" smtClean="0"/>
          </a:p>
          <a:p>
            <a:r>
              <a:rPr lang="en-US" dirty="0" smtClean="0"/>
              <a:t>An </a:t>
            </a:r>
            <a:r>
              <a:rPr lang="en-US" dirty="0"/>
              <a:t>interface may define static methods, which must have an implementation. </a:t>
            </a:r>
            <a:endParaRPr lang="en-US" dirty="0" smtClean="0"/>
          </a:p>
          <a:p>
            <a:r>
              <a:rPr lang="en-US" dirty="0" smtClean="0"/>
              <a:t>An </a:t>
            </a:r>
            <a:r>
              <a:rPr lang="en-US" dirty="0"/>
              <a:t>interface may define a default implementation for members. </a:t>
            </a:r>
            <a:endParaRPr lang="en-US" dirty="0" smtClean="0"/>
          </a:p>
          <a:p>
            <a:r>
              <a:rPr lang="en-US" dirty="0" smtClean="0"/>
              <a:t>An </a:t>
            </a:r>
            <a:r>
              <a:rPr lang="en-US" dirty="0"/>
              <a:t>interface may not declare instance data such as fields, auto-implemented properties, or property-like events</a:t>
            </a:r>
            <a:r>
              <a:rPr lang="en-US" dirty="0" smtClean="0"/>
              <a:t>.</a:t>
            </a:r>
            <a:endParaRPr lang="en-US" dirty="0"/>
          </a:p>
          <a:p>
            <a:r>
              <a:rPr lang="en-US" dirty="0"/>
              <a:t>By using interfaces, you can, for example, include behavior from multiple sources in a class. </a:t>
            </a:r>
            <a:endParaRPr lang="en-US" dirty="0" smtClean="0"/>
          </a:p>
          <a:p>
            <a:r>
              <a:rPr lang="en-US" dirty="0" smtClean="0"/>
              <a:t>That </a:t>
            </a:r>
            <a:r>
              <a:rPr lang="en-US" dirty="0"/>
              <a:t>capability is important in C# because the language doesn't support multiple inheritance of classes. </a:t>
            </a:r>
            <a:endParaRPr lang="en-US" dirty="0" smtClean="0"/>
          </a:p>
          <a:p>
            <a:r>
              <a:rPr lang="en-US" dirty="0" smtClean="0"/>
              <a:t>In </a:t>
            </a:r>
            <a:r>
              <a:rPr lang="en-US" dirty="0"/>
              <a:t>addition, you must use an interface if you want to simulate inheritance for </a:t>
            </a:r>
            <a:r>
              <a:rPr lang="en-US" dirty="0" err="1"/>
              <a:t>structs</a:t>
            </a:r>
            <a:r>
              <a:rPr lang="en-US" dirty="0"/>
              <a:t>, because they can't actually inherit from another </a:t>
            </a:r>
            <a:r>
              <a:rPr lang="en-US" dirty="0" err="1"/>
              <a:t>struct</a:t>
            </a:r>
            <a:r>
              <a:rPr lang="en-US" dirty="0"/>
              <a:t> or class.</a:t>
            </a:r>
          </a:p>
        </p:txBody>
      </p:sp>
    </p:spTree>
    <p:extLst>
      <p:ext uri="{BB962C8B-B14F-4D97-AF65-F5344CB8AC3E}">
        <p14:creationId xmlns:p14="http://schemas.microsoft.com/office/powerpoint/2010/main" val="7869704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and Implementing Interfaces</a:t>
            </a:r>
          </a:p>
        </p:txBody>
      </p:sp>
      <p:sp>
        <p:nvSpPr>
          <p:cNvPr id="3" name="Content Placeholder 2"/>
          <p:cNvSpPr>
            <a:spLocks noGrp="1"/>
          </p:cNvSpPr>
          <p:nvPr>
            <p:ph idx="1"/>
          </p:nvPr>
        </p:nvSpPr>
        <p:spPr>
          <a:xfrm>
            <a:off x="838200" y="1825625"/>
            <a:ext cx="4597718" cy="4351338"/>
          </a:xfrm>
        </p:spPr>
        <p:txBody>
          <a:bodyPr/>
          <a:lstStyle/>
          <a:p>
            <a:r>
              <a:rPr lang="en-US" dirty="0"/>
              <a:t>The name of an interface must be a valid C# identifier name. </a:t>
            </a:r>
            <a:endParaRPr lang="en-US" dirty="0" smtClean="0"/>
          </a:p>
          <a:p>
            <a:r>
              <a:rPr lang="en-US" dirty="0" smtClean="0"/>
              <a:t>By </a:t>
            </a:r>
            <a:r>
              <a:rPr lang="en-US" dirty="0"/>
              <a:t>convention, interface names begin with a capital I.</a:t>
            </a:r>
          </a:p>
        </p:txBody>
      </p:sp>
      <p:pic>
        <p:nvPicPr>
          <p:cNvPr id="4" name="Picture 3"/>
          <p:cNvPicPr>
            <a:picLocks noChangeAspect="1"/>
          </p:cNvPicPr>
          <p:nvPr/>
        </p:nvPicPr>
        <p:blipFill>
          <a:blip r:embed="rId2"/>
          <a:stretch>
            <a:fillRect/>
          </a:stretch>
        </p:blipFill>
        <p:spPr>
          <a:xfrm>
            <a:off x="5435918" y="1825625"/>
            <a:ext cx="5917882" cy="2330358"/>
          </a:xfrm>
          <a:prstGeom prst="rect">
            <a:avLst/>
          </a:prstGeom>
        </p:spPr>
      </p:pic>
    </p:spTree>
    <p:extLst>
      <p:ext uri="{BB962C8B-B14F-4D97-AF65-F5344CB8AC3E}">
        <p14:creationId xmlns:p14="http://schemas.microsoft.com/office/powerpoint/2010/main" val="36602209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and Implementing Interfaces</a:t>
            </a:r>
          </a:p>
        </p:txBody>
      </p:sp>
      <p:sp>
        <p:nvSpPr>
          <p:cNvPr id="3" name="Content Placeholder 2"/>
          <p:cNvSpPr>
            <a:spLocks noGrp="1"/>
          </p:cNvSpPr>
          <p:nvPr>
            <p:ph idx="1"/>
          </p:nvPr>
        </p:nvSpPr>
        <p:spPr/>
        <p:txBody>
          <a:bodyPr/>
          <a:lstStyle/>
          <a:p>
            <a:r>
              <a:rPr lang="en-US" dirty="0"/>
              <a:t>Any class or </a:t>
            </a:r>
            <a:r>
              <a:rPr lang="en-US" dirty="0" err="1"/>
              <a:t>struct</a:t>
            </a:r>
            <a:r>
              <a:rPr lang="en-US" dirty="0"/>
              <a:t> that implements the </a:t>
            </a:r>
            <a:r>
              <a:rPr lang="en-US" dirty="0" err="1"/>
              <a:t>IEquatable</a:t>
            </a:r>
            <a:r>
              <a:rPr lang="en-US" dirty="0"/>
              <a:t>&lt;T&gt; interface must contain a definition for an Equals method that matches the signature that the interface specifies. </a:t>
            </a:r>
            <a:endParaRPr lang="en-US" dirty="0" smtClean="0"/>
          </a:p>
          <a:p>
            <a:r>
              <a:rPr lang="en-US" dirty="0" smtClean="0"/>
              <a:t>As </a:t>
            </a:r>
            <a:r>
              <a:rPr lang="en-US" dirty="0"/>
              <a:t>a result, you can count on a class that implements </a:t>
            </a:r>
            <a:r>
              <a:rPr lang="en-US" dirty="0" err="1"/>
              <a:t>IEquatable</a:t>
            </a:r>
            <a:r>
              <a:rPr lang="en-US" dirty="0"/>
              <a:t>&lt;T&gt; to contain an Equals method with which an instance of the class can determine whether it's equal to another instance of the same class.</a:t>
            </a:r>
          </a:p>
        </p:txBody>
      </p:sp>
    </p:spTree>
    <p:extLst>
      <p:ext uri="{BB962C8B-B14F-4D97-AF65-F5344CB8AC3E}">
        <p14:creationId xmlns:p14="http://schemas.microsoft.com/office/powerpoint/2010/main" val="14190179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and Implementing Interfaces</a:t>
            </a:r>
          </a:p>
        </p:txBody>
      </p:sp>
      <p:sp>
        <p:nvSpPr>
          <p:cNvPr id="3" name="Content Placeholder 2"/>
          <p:cNvSpPr>
            <a:spLocks noGrp="1"/>
          </p:cNvSpPr>
          <p:nvPr>
            <p:ph idx="1"/>
          </p:nvPr>
        </p:nvSpPr>
        <p:spPr/>
        <p:txBody>
          <a:bodyPr>
            <a:normAutofit fontScale="92500" lnSpcReduction="20000"/>
          </a:bodyPr>
          <a:lstStyle/>
          <a:p>
            <a:r>
              <a:rPr lang="en-US" dirty="0"/>
              <a:t>The definition of </a:t>
            </a:r>
            <a:r>
              <a:rPr lang="en-US" dirty="0" err="1"/>
              <a:t>IEquatable</a:t>
            </a:r>
            <a:r>
              <a:rPr lang="en-US" dirty="0"/>
              <a:t>&lt;T&gt; doesn't provide an implementation for Equals. </a:t>
            </a:r>
            <a:endParaRPr lang="en-US" dirty="0" smtClean="0"/>
          </a:p>
          <a:p>
            <a:r>
              <a:rPr lang="en-US" dirty="0" smtClean="0"/>
              <a:t>A </a:t>
            </a:r>
            <a:r>
              <a:rPr lang="en-US" dirty="0"/>
              <a:t>class or </a:t>
            </a:r>
            <a:r>
              <a:rPr lang="en-US" dirty="0" err="1"/>
              <a:t>struct</a:t>
            </a:r>
            <a:r>
              <a:rPr lang="en-US" dirty="0"/>
              <a:t> can implement multiple interfaces, but a class can only inherit from a single class</a:t>
            </a:r>
            <a:r>
              <a:rPr lang="en-US" dirty="0" smtClean="0"/>
              <a:t>.</a:t>
            </a:r>
          </a:p>
          <a:p>
            <a:r>
              <a:rPr lang="en-US" dirty="0"/>
              <a:t>To implement an interface member, the corresponding member of the implementing class must be public, non-static, and have the same name and signature as the interface member</a:t>
            </a:r>
            <a:r>
              <a:rPr lang="en-US" dirty="0" smtClean="0"/>
              <a:t>.</a:t>
            </a:r>
          </a:p>
          <a:p>
            <a:r>
              <a:rPr lang="en-US" dirty="0"/>
              <a:t>When a class or </a:t>
            </a:r>
            <a:r>
              <a:rPr lang="en-US" dirty="0" err="1"/>
              <a:t>struct</a:t>
            </a:r>
            <a:r>
              <a:rPr lang="en-US" dirty="0"/>
              <a:t> implements an interface, the class or </a:t>
            </a:r>
            <a:r>
              <a:rPr lang="en-US" dirty="0" err="1"/>
              <a:t>struct</a:t>
            </a:r>
            <a:r>
              <a:rPr lang="en-US" dirty="0"/>
              <a:t> must provide an implementation for all of the members that the interface declares but doesn't provide a default implementation for. </a:t>
            </a:r>
            <a:endParaRPr lang="en-US" dirty="0" smtClean="0"/>
          </a:p>
          <a:p>
            <a:r>
              <a:rPr lang="en-US" dirty="0" smtClean="0"/>
              <a:t>However</a:t>
            </a:r>
            <a:r>
              <a:rPr lang="en-US" dirty="0"/>
              <a:t>, if a base class implements an interface, any class that's derived from the base class inherits that implementation.</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071720" y="2786040"/>
              <a:ext cx="9680040" cy="1304280"/>
            </p14:xfrm>
          </p:contentPart>
        </mc:Choice>
        <mc:Fallback>
          <p:pic>
            <p:nvPicPr>
              <p:cNvPr id="4" name="Ink 3"/>
              <p:cNvPicPr/>
              <p:nvPr/>
            </p:nvPicPr>
            <p:blipFill>
              <a:blip r:embed="rId3"/>
              <a:stretch>
                <a:fillRect/>
              </a:stretch>
            </p:blipFill>
            <p:spPr>
              <a:xfrm>
                <a:off x="1062360" y="2776680"/>
                <a:ext cx="9698760" cy="1323000"/>
              </a:xfrm>
              <a:prstGeom prst="rect">
                <a:avLst/>
              </a:prstGeom>
            </p:spPr>
          </p:pic>
        </mc:Fallback>
      </mc:AlternateContent>
    </p:spTree>
    <p:extLst>
      <p:ext uri="{BB962C8B-B14F-4D97-AF65-F5344CB8AC3E}">
        <p14:creationId xmlns:p14="http://schemas.microsoft.com/office/powerpoint/2010/main" val="2065274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and Implementing Interfaces</a:t>
            </a:r>
          </a:p>
        </p:txBody>
      </p:sp>
      <p:sp>
        <p:nvSpPr>
          <p:cNvPr id="3" name="Content Placeholder 2"/>
          <p:cNvSpPr>
            <a:spLocks noGrp="1"/>
          </p:cNvSpPr>
          <p:nvPr>
            <p:ph idx="1"/>
          </p:nvPr>
        </p:nvSpPr>
        <p:spPr>
          <a:xfrm>
            <a:off x="838200" y="1825625"/>
            <a:ext cx="3472543" cy="4351338"/>
          </a:xfrm>
        </p:spPr>
        <p:txBody>
          <a:bodyPr/>
          <a:lstStyle/>
          <a:p>
            <a:r>
              <a:rPr lang="en-US" dirty="0"/>
              <a:t>The following example shows an implementation of the </a:t>
            </a:r>
            <a:r>
              <a:rPr lang="en-US" dirty="0" err="1"/>
              <a:t>IEquatable</a:t>
            </a:r>
            <a:r>
              <a:rPr lang="en-US" dirty="0"/>
              <a:t>&lt;T&gt; interface. The implementing class, Car, must provide an implementation of the Equals method.</a:t>
            </a:r>
          </a:p>
        </p:txBody>
      </p:sp>
      <p:pic>
        <p:nvPicPr>
          <p:cNvPr id="4" name="Picture 3"/>
          <p:cNvPicPr>
            <a:picLocks noChangeAspect="1"/>
          </p:cNvPicPr>
          <p:nvPr/>
        </p:nvPicPr>
        <p:blipFill>
          <a:blip r:embed="rId2"/>
          <a:stretch>
            <a:fillRect/>
          </a:stretch>
        </p:blipFill>
        <p:spPr>
          <a:xfrm>
            <a:off x="4272301" y="1690688"/>
            <a:ext cx="7081499" cy="4174535"/>
          </a:xfrm>
          <a:prstGeom prst="rect">
            <a:avLst/>
          </a:prstGeom>
        </p:spPr>
      </p:pic>
    </p:spTree>
    <p:extLst>
      <p:ext uri="{BB962C8B-B14F-4D97-AF65-F5344CB8AC3E}">
        <p14:creationId xmlns:p14="http://schemas.microsoft.com/office/powerpoint/2010/main" val="2333686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and Implementing Interfaces</a:t>
            </a:r>
          </a:p>
        </p:txBody>
      </p:sp>
      <p:sp>
        <p:nvSpPr>
          <p:cNvPr id="3" name="Content Placeholder 2"/>
          <p:cNvSpPr>
            <a:spLocks noGrp="1"/>
          </p:cNvSpPr>
          <p:nvPr>
            <p:ph idx="1"/>
          </p:nvPr>
        </p:nvSpPr>
        <p:spPr/>
        <p:txBody>
          <a:bodyPr>
            <a:normAutofit fontScale="92500" lnSpcReduction="10000"/>
          </a:bodyPr>
          <a:lstStyle/>
          <a:p>
            <a:r>
              <a:rPr lang="en-US" dirty="0" smtClean="0"/>
              <a:t>An </a:t>
            </a:r>
            <a:r>
              <a:rPr lang="en-US" dirty="0"/>
              <a:t>interface is typically like an abstract base class with only abstract members. </a:t>
            </a:r>
            <a:endParaRPr lang="en-US" dirty="0" smtClean="0"/>
          </a:p>
          <a:p>
            <a:r>
              <a:rPr lang="en-US" dirty="0" smtClean="0"/>
              <a:t>Any </a:t>
            </a:r>
            <a:r>
              <a:rPr lang="en-US" dirty="0"/>
              <a:t>class or </a:t>
            </a:r>
            <a:r>
              <a:rPr lang="en-US" dirty="0" err="1"/>
              <a:t>struct</a:t>
            </a:r>
            <a:r>
              <a:rPr lang="en-US" dirty="0"/>
              <a:t> that implements the interface must implement all its members. </a:t>
            </a:r>
            <a:endParaRPr lang="en-US" dirty="0" smtClean="0"/>
          </a:p>
          <a:p>
            <a:r>
              <a:rPr lang="en-US" dirty="0" smtClean="0"/>
              <a:t>Optionally</a:t>
            </a:r>
            <a:r>
              <a:rPr lang="en-US" dirty="0"/>
              <a:t>, an interface may define default implementations for some or all of its members. </a:t>
            </a:r>
            <a:endParaRPr lang="en-US" dirty="0" smtClean="0"/>
          </a:p>
          <a:p>
            <a:r>
              <a:rPr lang="en-US" dirty="0" smtClean="0"/>
              <a:t>An </a:t>
            </a:r>
            <a:r>
              <a:rPr lang="en-US" dirty="0"/>
              <a:t>interface can't be instantiated directly. </a:t>
            </a:r>
            <a:endParaRPr lang="en-US" dirty="0" smtClean="0"/>
          </a:p>
          <a:p>
            <a:r>
              <a:rPr lang="en-US" dirty="0" smtClean="0"/>
              <a:t>Its </a:t>
            </a:r>
            <a:r>
              <a:rPr lang="en-US" dirty="0"/>
              <a:t>members are implemented by any class or </a:t>
            </a:r>
            <a:r>
              <a:rPr lang="en-US" dirty="0" err="1"/>
              <a:t>struct</a:t>
            </a:r>
            <a:r>
              <a:rPr lang="en-US" dirty="0"/>
              <a:t> that implements the </a:t>
            </a:r>
            <a:r>
              <a:rPr lang="en-US" dirty="0" smtClean="0"/>
              <a:t>interface.</a:t>
            </a:r>
          </a:p>
          <a:p>
            <a:r>
              <a:rPr lang="en-US" dirty="0" smtClean="0"/>
              <a:t>A </a:t>
            </a:r>
            <a:r>
              <a:rPr lang="en-US" dirty="0"/>
              <a:t>class or </a:t>
            </a:r>
            <a:r>
              <a:rPr lang="en-US" dirty="0" err="1"/>
              <a:t>struct</a:t>
            </a:r>
            <a:r>
              <a:rPr lang="en-US" dirty="0"/>
              <a:t> can implement multiple interfaces. </a:t>
            </a:r>
            <a:endParaRPr lang="en-US" dirty="0" smtClean="0"/>
          </a:p>
          <a:p>
            <a:r>
              <a:rPr lang="en-US" dirty="0" smtClean="0"/>
              <a:t>A </a:t>
            </a:r>
            <a:r>
              <a:rPr lang="en-US" dirty="0"/>
              <a:t>class can inherit a base class and also implement one or more interfaces.</a:t>
            </a:r>
          </a:p>
          <a:p>
            <a:endParaRPr lang="en-US" dirty="0"/>
          </a:p>
        </p:txBody>
      </p:sp>
    </p:spTree>
    <p:extLst>
      <p:ext uri="{BB962C8B-B14F-4D97-AF65-F5344CB8AC3E}">
        <p14:creationId xmlns:p14="http://schemas.microsoft.com/office/powerpoint/2010/main" val="2492140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of an Object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749" y="1690688"/>
            <a:ext cx="7207295" cy="3337076"/>
          </a:xfrm>
        </p:spPr>
      </p:pic>
    </p:spTree>
    <p:extLst>
      <p:ext uri="{BB962C8B-B14F-4D97-AF65-F5344CB8AC3E}">
        <p14:creationId xmlns:p14="http://schemas.microsoft.com/office/powerpoint/2010/main" val="3313181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Classes</a:t>
            </a:r>
          </a:p>
        </p:txBody>
      </p:sp>
      <p:sp>
        <p:nvSpPr>
          <p:cNvPr id="3" name="Content Placeholder 2"/>
          <p:cNvSpPr>
            <a:spLocks noGrp="1"/>
          </p:cNvSpPr>
          <p:nvPr>
            <p:ph idx="1"/>
          </p:nvPr>
        </p:nvSpPr>
        <p:spPr>
          <a:xfrm>
            <a:off x="838200" y="1825625"/>
            <a:ext cx="5053149" cy="4351338"/>
          </a:xfrm>
        </p:spPr>
        <p:txBody>
          <a:bodyPr>
            <a:normAutofit lnSpcReduction="10000"/>
          </a:bodyPr>
          <a:lstStyle/>
          <a:p>
            <a:r>
              <a:rPr lang="en-US" dirty="0"/>
              <a:t>A class declaration starts with a header that specifies the attributes and modifiers of the class, the name of the class, the base class (if given), and the interfaces implemented by the class. </a:t>
            </a:r>
            <a:endParaRPr lang="en-US" dirty="0" smtClean="0"/>
          </a:p>
          <a:p>
            <a:r>
              <a:rPr lang="en-US" dirty="0" smtClean="0"/>
              <a:t>The </a:t>
            </a:r>
            <a:r>
              <a:rPr lang="en-US" dirty="0"/>
              <a:t>header is followed by the class body, which consists of a list of member declarations written between the delimiters { and }.</a:t>
            </a:r>
          </a:p>
        </p:txBody>
      </p:sp>
      <p:pic>
        <p:nvPicPr>
          <p:cNvPr id="4" name="Picture 3"/>
          <p:cNvPicPr>
            <a:picLocks noChangeAspect="1"/>
          </p:cNvPicPr>
          <p:nvPr/>
        </p:nvPicPr>
        <p:blipFill>
          <a:blip r:embed="rId2"/>
          <a:stretch>
            <a:fillRect/>
          </a:stretch>
        </p:blipFill>
        <p:spPr>
          <a:xfrm>
            <a:off x="5984967" y="1825625"/>
            <a:ext cx="5368833" cy="4091489"/>
          </a:xfrm>
          <a:prstGeom prst="rect">
            <a:avLst/>
          </a:prstGeom>
        </p:spPr>
      </p:pic>
    </p:spTree>
    <p:extLst>
      <p:ext uri="{BB962C8B-B14F-4D97-AF65-F5344CB8AC3E}">
        <p14:creationId xmlns:p14="http://schemas.microsoft.com/office/powerpoint/2010/main" val="2084021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of Classes</a:t>
            </a:r>
            <a:endParaRPr lang="en-US" dirty="0"/>
          </a:p>
        </p:txBody>
      </p:sp>
      <p:sp>
        <p:nvSpPr>
          <p:cNvPr id="3" name="Content Placeholder 2"/>
          <p:cNvSpPr>
            <a:spLocks noGrp="1"/>
          </p:cNvSpPr>
          <p:nvPr>
            <p:ph idx="1"/>
          </p:nvPr>
        </p:nvSpPr>
        <p:spPr/>
        <p:txBody>
          <a:bodyPr/>
          <a:lstStyle/>
          <a:p>
            <a:r>
              <a:rPr lang="en-US" dirty="0"/>
              <a:t>Instances of classes are created using the new operator, which allocates memory for a new instance, invokes a constructor to initialize the instance, and returns a reference to the instance. </a:t>
            </a:r>
            <a:endParaRPr lang="en-US" dirty="0" smtClean="0"/>
          </a:p>
          <a:p>
            <a:r>
              <a:rPr lang="en-US" dirty="0" smtClean="0"/>
              <a:t>The </a:t>
            </a:r>
            <a:r>
              <a:rPr lang="en-US" dirty="0"/>
              <a:t>following statements create two Point objects and store references to those objects in two </a:t>
            </a:r>
            <a:r>
              <a:rPr lang="en-US" dirty="0" smtClean="0"/>
              <a:t>variables:</a:t>
            </a:r>
            <a:endParaRPr lang="en-US" dirty="0"/>
          </a:p>
        </p:txBody>
      </p:sp>
      <p:pic>
        <p:nvPicPr>
          <p:cNvPr id="5" name="Picture 4"/>
          <p:cNvPicPr>
            <a:picLocks noChangeAspect="1"/>
          </p:cNvPicPr>
          <p:nvPr/>
        </p:nvPicPr>
        <p:blipFill>
          <a:blip r:embed="rId2"/>
          <a:stretch>
            <a:fillRect/>
          </a:stretch>
        </p:blipFill>
        <p:spPr>
          <a:xfrm>
            <a:off x="3535068" y="4001294"/>
            <a:ext cx="5121864" cy="2056656"/>
          </a:xfrm>
          <a:prstGeom prst="rect">
            <a:avLst/>
          </a:prstGeom>
        </p:spPr>
      </p:pic>
    </p:spTree>
    <p:extLst>
      <p:ext uri="{BB962C8B-B14F-4D97-AF65-F5344CB8AC3E}">
        <p14:creationId xmlns:p14="http://schemas.microsoft.com/office/powerpoint/2010/main" val="3067136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Properties</a:t>
            </a:r>
            <a:endParaRPr lang="en-US" dirty="0"/>
          </a:p>
        </p:txBody>
      </p:sp>
      <p:sp>
        <p:nvSpPr>
          <p:cNvPr id="3" name="Content Placeholder 2"/>
          <p:cNvSpPr>
            <a:spLocks noGrp="1"/>
          </p:cNvSpPr>
          <p:nvPr>
            <p:ph idx="1"/>
          </p:nvPr>
        </p:nvSpPr>
        <p:spPr/>
        <p:txBody>
          <a:bodyPr/>
          <a:lstStyle/>
          <a:p>
            <a:r>
              <a:rPr lang="en-US" dirty="0"/>
              <a:t>A property is a member that provides a flexible mechanism to</a:t>
            </a:r>
            <a:r>
              <a:rPr lang="en-US" dirty="0">
                <a:solidFill>
                  <a:srgbClr val="FF0000"/>
                </a:solidFill>
              </a:rPr>
              <a:t> read, write, or compute the value of a private field. </a:t>
            </a:r>
            <a:endParaRPr lang="en-US" dirty="0" smtClean="0">
              <a:solidFill>
                <a:srgbClr val="FF0000"/>
              </a:solidFill>
            </a:endParaRPr>
          </a:p>
          <a:p>
            <a:r>
              <a:rPr lang="en-US" dirty="0" smtClean="0"/>
              <a:t>Properties </a:t>
            </a:r>
            <a:r>
              <a:rPr lang="en-US" dirty="0"/>
              <a:t>can be used as if they are public data members, but they are actually special methods called </a:t>
            </a:r>
            <a:r>
              <a:rPr lang="en-US" i="1" dirty="0" err="1"/>
              <a:t>accessors</a:t>
            </a:r>
            <a:r>
              <a:rPr lang="en-US" dirty="0"/>
              <a:t>. </a:t>
            </a:r>
            <a:endParaRPr lang="en-US" dirty="0" smtClean="0"/>
          </a:p>
          <a:p>
            <a:r>
              <a:rPr lang="en-US" dirty="0" smtClean="0"/>
              <a:t>This </a:t>
            </a:r>
            <a:r>
              <a:rPr lang="en-US" dirty="0"/>
              <a:t>enables data to be accessed easily and still helps promote the safety and flexibility of methods</a:t>
            </a:r>
            <a:r>
              <a:rPr lang="en-US" dirty="0" smtClean="0"/>
              <a:t>.</a:t>
            </a:r>
          </a:p>
          <a:p>
            <a:r>
              <a:rPr lang="en-US" dirty="0"/>
              <a:t>Properties enable a class to expose a public way of getting and setting values, while hiding implementation or verification code.</a:t>
            </a:r>
          </a:p>
        </p:txBody>
      </p:sp>
    </p:spTree>
    <p:extLst>
      <p:ext uri="{BB962C8B-B14F-4D97-AF65-F5344CB8AC3E}">
        <p14:creationId xmlns:p14="http://schemas.microsoft.com/office/powerpoint/2010/main" val="124875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Properties</a:t>
            </a:r>
          </a:p>
        </p:txBody>
      </p:sp>
      <p:sp>
        <p:nvSpPr>
          <p:cNvPr id="3" name="Content Placeholder 2"/>
          <p:cNvSpPr>
            <a:spLocks noGrp="1"/>
          </p:cNvSpPr>
          <p:nvPr>
            <p:ph idx="1"/>
          </p:nvPr>
        </p:nvSpPr>
        <p:spPr/>
        <p:txBody>
          <a:bodyPr/>
          <a:lstStyle/>
          <a:p>
            <a:r>
              <a:rPr lang="en-US" dirty="0"/>
              <a:t>A </a:t>
            </a:r>
            <a:r>
              <a:rPr lang="en-US" dirty="0">
                <a:hlinkClick r:id="rId2"/>
              </a:rPr>
              <a:t>get</a:t>
            </a:r>
            <a:r>
              <a:rPr lang="en-US" dirty="0"/>
              <a:t> property </a:t>
            </a:r>
            <a:r>
              <a:rPr lang="en-US" dirty="0" err="1"/>
              <a:t>accessor</a:t>
            </a:r>
            <a:r>
              <a:rPr lang="en-US" dirty="0"/>
              <a:t> is used to return the property value, and a </a:t>
            </a:r>
            <a:r>
              <a:rPr lang="en-US" dirty="0">
                <a:hlinkClick r:id="rId3"/>
              </a:rPr>
              <a:t>set</a:t>
            </a:r>
            <a:r>
              <a:rPr lang="en-US" dirty="0"/>
              <a:t> property </a:t>
            </a:r>
            <a:r>
              <a:rPr lang="en-US" dirty="0" err="1"/>
              <a:t>accessor</a:t>
            </a:r>
            <a:r>
              <a:rPr lang="en-US" dirty="0"/>
              <a:t> is used to assign a new value. </a:t>
            </a:r>
            <a:endParaRPr lang="en-US" dirty="0" smtClean="0"/>
          </a:p>
          <a:p>
            <a:r>
              <a:rPr lang="en-US" dirty="0"/>
              <a:t>The value keyword is used to define the value being assigned by the set </a:t>
            </a:r>
            <a:r>
              <a:rPr lang="en-US" dirty="0" err="1"/>
              <a:t>accessor</a:t>
            </a:r>
            <a:r>
              <a:rPr lang="en-US" dirty="0" smtClean="0"/>
              <a:t>.</a:t>
            </a:r>
          </a:p>
          <a:p>
            <a:r>
              <a:rPr lang="en-US" dirty="0"/>
              <a:t>Properties can be read-write (they have both a get and a set </a:t>
            </a:r>
            <a:r>
              <a:rPr lang="en-US" dirty="0" err="1"/>
              <a:t>accessor</a:t>
            </a:r>
            <a:r>
              <a:rPr lang="en-US" dirty="0"/>
              <a:t>), read-only (they have a get </a:t>
            </a:r>
            <a:r>
              <a:rPr lang="en-US" dirty="0" err="1"/>
              <a:t>accessor</a:t>
            </a:r>
            <a:r>
              <a:rPr lang="en-US" dirty="0"/>
              <a:t> but no set </a:t>
            </a:r>
            <a:r>
              <a:rPr lang="en-US" dirty="0" err="1"/>
              <a:t>accessor</a:t>
            </a:r>
            <a:r>
              <a:rPr lang="en-US" dirty="0"/>
              <a:t>), or write-only (they have a set </a:t>
            </a:r>
            <a:r>
              <a:rPr lang="en-US" dirty="0" err="1"/>
              <a:t>accessor</a:t>
            </a:r>
            <a:r>
              <a:rPr lang="en-US" dirty="0"/>
              <a:t>, but no get </a:t>
            </a:r>
            <a:r>
              <a:rPr lang="en-US" dirty="0" err="1"/>
              <a:t>accessor</a:t>
            </a:r>
            <a:r>
              <a:rPr lang="en-US" dirty="0"/>
              <a:t>). </a:t>
            </a:r>
            <a:endParaRPr lang="en-US" dirty="0" smtClean="0"/>
          </a:p>
          <a:p>
            <a:r>
              <a:rPr lang="en-US" dirty="0" smtClean="0"/>
              <a:t>Write-only </a:t>
            </a:r>
            <a:r>
              <a:rPr lang="en-US" dirty="0"/>
              <a:t>properties are rare and are most commonly used to restrict access to sensitive data.</a:t>
            </a:r>
          </a:p>
        </p:txBody>
      </p:sp>
    </p:spTree>
    <p:extLst>
      <p:ext uri="{BB962C8B-B14F-4D97-AF65-F5344CB8AC3E}">
        <p14:creationId xmlns:p14="http://schemas.microsoft.com/office/powerpoint/2010/main" val="707294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Properties</a:t>
            </a:r>
          </a:p>
        </p:txBody>
      </p:sp>
      <p:sp>
        <p:nvSpPr>
          <p:cNvPr id="3" name="Content Placeholder 2"/>
          <p:cNvSpPr>
            <a:spLocks noGrp="1"/>
          </p:cNvSpPr>
          <p:nvPr>
            <p:ph idx="1"/>
          </p:nvPr>
        </p:nvSpPr>
        <p:spPr/>
        <p:txBody>
          <a:bodyPr/>
          <a:lstStyle/>
          <a:p>
            <a:r>
              <a:rPr lang="en-US" dirty="0" smtClean="0"/>
              <a:t>Example</a:t>
            </a:r>
          </a:p>
          <a:p>
            <a:pPr marL="0" indent="0">
              <a:buNone/>
            </a:pPr>
            <a:endParaRPr lang="en-US" dirty="0"/>
          </a:p>
        </p:txBody>
      </p:sp>
      <p:pic>
        <p:nvPicPr>
          <p:cNvPr id="4" name="Picture 3"/>
          <p:cNvPicPr>
            <a:picLocks noChangeAspect="1"/>
          </p:cNvPicPr>
          <p:nvPr/>
        </p:nvPicPr>
        <p:blipFill>
          <a:blip r:embed="rId2"/>
          <a:stretch>
            <a:fillRect/>
          </a:stretch>
        </p:blipFill>
        <p:spPr>
          <a:xfrm>
            <a:off x="6604938" y="377164"/>
            <a:ext cx="3988752" cy="6379967"/>
          </a:xfrm>
          <a:prstGeom prst="rect">
            <a:avLst/>
          </a:prstGeom>
        </p:spPr>
      </p:pic>
    </p:spTree>
    <p:extLst>
      <p:ext uri="{BB962C8B-B14F-4D97-AF65-F5344CB8AC3E}">
        <p14:creationId xmlns:p14="http://schemas.microsoft.com/office/powerpoint/2010/main" val="3126415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8F626085E36B4CAA6B7635B1FD1445" ma:contentTypeVersion="2" ma:contentTypeDescription="Create a new document." ma:contentTypeScope="" ma:versionID="ea0ab860ded4124d6b80e52dde1aa1c8">
  <xsd:schema xmlns:xsd="http://www.w3.org/2001/XMLSchema" xmlns:xs="http://www.w3.org/2001/XMLSchema" xmlns:p="http://schemas.microsoft.com/office/2006/metadata/properties" xmlns:ns2="63c8a924-64aa-4044-8645-672ec8481040" targetNamespace="http://schemas.microsoft.com/office/2006/metadata/properties" ma:root="true" ma:fieldsID="c396c94a25ed6d70b4febfb2f13c8957" ns2:_="">
    <xsd:import namespace="63c8a924-64aa-4044-8645-672ec84810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8a924-64aa-4044-8645-672ec84810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49D18E-2C26-4390-AD20-FAE26745B920}">
  <ds:schemaRefs>
    <ds:schemaRef ds:uri="http://purl.org/dc/elements/1.1/"/>
    <ds:schemaRef ds:uri="45692f6c-eb33-4efb-bb8e-7cfb8b624d79"/>
    <ds:schemaRef ds:uri="http://schemas.microsoft.com/office/2006/metadata/properties"/>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7A5B7721-0583-4DBA-90D5-611C46D89FA2}">
  <ds:schemaRefs>
    <ds:schemaRef ds:uri="http://schemas.microsoft.com/sharepoint/v3/contenttype/forms"/>
  </ds:schemaRefs>
</ds:datastoreItem>
</file>

<file path=customXml/itemProps3.xml><?xml version="1.0" encoding="utf-8"?>
<ds:datastoreItem xmlns:ds="http://schemas.openxmlformats.org/officeDocument/2006/customXml" ds:itemID="{E0E7DEBD-EA69-444B-B826-20DF73E41A6D}"/>
</file>

<file path=docProps/app.xml><?xml version="1.0" encoding="utf-8"?>
<Properties xmlns="http://schemas.openxmlformats.org/officeDocument/2006/extended-properties" xmlns:vt="http://schemas.openxmlformats.org/officeDocument/2006/docPropsVTypes">
  <TotalTime>3247</TotalTime>
  <Words>2013</Words>
  <Application>Microsoft Office PowerPoint</Application>
  <PresentationFormat>Widescreen</PresentationFormat>
  <Paragraphs>148</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Object Oriented Programming using C#</vt:lpstr>
      <vt:lpstr>OOP Principles</vt:lpstr>
      <vt:lpstr>What is an Object?</vt:lpstr>
      <vt:lpstr>Lifecycle of an Object</vt:lpstr>
      <vt:lpstr>Building Classes</vt:lpstr>
      <vt:lpstr>Instance of Classes</vt:lpstr>
      <vt:lpstr>Defining Properties</vt:lpstr>
      <vt:lpstr>Defining Properties</vt:lpstr>
      <vt:lpstr>Defining Properties</vt:lpstr>
      <vt:lpstr>Auto-Implemented Property</vt:lpstr>
      <vt:lpstr>PowerPoint Presentation</vt:lpstr>
      <vt:lpstr>Defining Methods</vt:lpstr>
      <vt:lpstr>Defining Methods</vt:lpstr>
      <vt:lpstr>Defining Methods</vt:lpstr>
      <vt:lpstr>Defining Methods</vt:lpstr>
      <vt:lpstr>Defining Methods</vt:lpstr>
      <vt:lpstr>Defining Methods</vt:lpstr>
      <vt:lpstr>PowerPoint Presentation</vt:lpstr>
      <vt:lpstr>Defining Methods</vt:lpstr>
      <vt:lpstr>Defining Methods</vt:lpstr>
      <vt:lpstr>Defining Methods – Pass by Value</vt:lpstr>
      <vt:lpstr>Defining Methods – Pass by Reference</vt:lpstr>
      <vt:lpstr>Understanding Constructors</vt:lpstr>
      <vt:lpstr>Understanding Constructors</vt:lpstr>
      <vt:lpstr>Understanding Constructors</vt:lpstr>
      <vt:lpstr>Understanding Constructors</vt:lpstr>
      <vt:lpstr>Understanding Constructors</vt:lpstr>
      <vt:lpstr>Understanding Constructors</vt:lpstr>
      <vt:lpstr>Understanding Constructors</vt:lpstr>
      <vt:lpstr>Extending .NET Classes via Inheritance</vt:lpstr>
      <vt:lpstr>Extending .NET Classes via Inheritance</vt:lpstr>
      <vt:lpstr>Extending .NET Classes via Inheritance</vt:lpstr>
      <vt:lpstr>Defining and Implementing Interfaces</vt:lpstr>
      <vt:lpstr>Defining and Implementing Interfaces</vt:lpstr>
      <vt:lpstr>Defining and Implementing Interfaces</vt:lpstr>
      <vt:lpstr>Defining and Implementing Interfaces</vt:lpstr>
      <vt:lpstr>Defining and Implementing Interfaces</vt:lpstr>
      <vt:lpstr>Defining and Implementing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using C#</dc:title>
  <dc:creator>PRANAV VYAS</dc:creator>
  <cp:lastModifiedBy>PRANAV VYAS</cp:lastModifiedBy>
  <cp:revision>67</cp:revision>
  <dcterms:created xsi:type="dcterms:W3CDTF">2020-07-16T04:31:08Z</dcterms:created>
  <dcterms:modified xsi:type="dcterms:W3CDTF">2020-08-21T10:44:29Z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0x010100578F626085E36B4CAA6B7635B1FD1445</vt:lpwstr>
  </property>
</Properties>
</file>