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0" r:id="rId20"/>
    <p:sldId id="271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7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E606-CEB6-40A7-B59A-7FC435917C71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22093-5F2D-43E6-BE15-AA6CB5F1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text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button?view=netcore-3.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checkbox?view=netcore-3.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radiobutton?view=netcore-3.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listbox?view=netcore-3.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combobox?view=netcore-3.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containercontrol?view=netcore-3.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controls.image?view=netcore-3.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errorprovider?view=netcore-3.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orms.tooltip?view=netcore-3.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– IV: Building desktop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– IV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1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messagebox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415" y="1927588"/>
            <a:ext cx="1247775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2" y="1927588"/>
            <a:ext cx="1209675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328" y="1926227"/>
            <a:ext cx="266700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112" y="1859552"/>
            <a:ext cx="184785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02" y="3676785"/>
            <a:ext cx="1895475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561" y="3676785"/>
            <a:ext cx="1866900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0774" y="3676785"/>
            <a:ext cx="2667000" cy="1228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7087" y="3557722"/>
            <a:ext cx="1704975" cy="1419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602" y="5144586"/>
            <a:ext cx="1704975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19177" y="5144586"/>
            <a:ext cx="1724025" cy="1428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6802" y="5208538"/>
            <a:ext cx="1704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Messagebox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MessageBoxButtons</a:t>
            </a:r>
            <a:r>
              <a:rPr lang="en-US" dirty="0" smtClean="0"/>
              <a:t> class is used to show different combination of buttons on message box.</a:t>
            </a:r>
          </a:p>
          <a:p>
            <a:pPr lvl="1"/>
            <a:r>
              <a:rPr lang="en-US" dirty="0" err="1" smtClean="0"/>
              <a:t>MessageBoxButtons.AbortRetryIgnore</a:t>
            </a:r>
            <a:endParaRPr lang="en-US" dirty="0" smtClean="0"/>
          </a:p>
          <a:p>
            <a:pPr lvl="1"/>
            <a:r>
              <a:rPr lang="en-US" dirty="0" err="1" smtClean="0"/>
              <a:t>MessageBoxButtons.OK</a:t>
            </a:r>
            <a:endParaRPr lang="en-US" dirty="0" smtClean="0"/>
          </a:p>
          <a:p>
            <a:pPr lvl="1"/>
            <a:r>
              <a:rPr lang="en-US" dirty="0" err="1" smtClean="0"/>
              <a:t>MessageBoxButtons.OKCancel</a:t>
            </a:r>
            <a:endParaRPr lang="en-US" dirty="0" smtClean="0"/>
          </a:p>
          <a:p>
            <a:pPr lvl="1"/>
            <a:r>
              <a:rPr lang="en-US" dirty="0" err="1" smtClean="0"/>
              <a:t>MessageBoxButtons.RetryCancel</a:t>
            </a:r>
            <a:endParaRPr lang="en-US" dirty="0" smtClean="0"/>
          </a:p>
          <a:p>
            <a:pPr lvl="1"/>
            <a:r>
              <a:rPr lang="en-US" dirty="0" err="1" smtClean="0"/>
              <a:t>MessageBoxButtons.YesNo</a:t>
            </a:r>
            <a:endParaRPr lang="en-US" dirty="0" smtClean="0"/>
          </a:p>
          <a:p>
            <a:pPr lvl="1"/>
            <a:r>
              <a:rPr lang="en-US" dirty="0" err="1"/>
              <a:t>MessageBoxButtons.YesNoCancel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6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Messagebox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MessageBoxIcon</a:t>
            </a:r>
            <a:r>
              <a:rPr lang="en-US" dirty="0" smtClean="0"/>
              <a:t> class is used to show different icons along with buttons.</a:t>
            </a:r>
          </a:p>
          <a:p>
            <a:pPr lvl="1"/>
            <a:r>
              <a:rPr lang="en-US" dirty="0" err="1" smtClean="0"/>
              <a:t>MessageBoxIcon.Information</a:t>
            </a:r>
            <a:endParaRPr lang="en-US" dirty="0" smtClean="0"/>
          </a:p>
          <a:p>
            <a:pPr lvl="1"/>
            <a:r>
              <a:rPr lang="en-US" dirty="0" err="1" smtClean="0"/>
              <a:t>MessageBoxIcon.None</a:t>
            </a:r>
            <a:endParaRPr lang="en-US" dirty="0" smtClean="0"/>
          </a:p>
          <a:p>
            <a:pPr lvl="1"/>
            <a:r>
              <a:rPr lang="en-US" dirty="0" err="1" smtClean="0"/>
              <a:t>MessageBoxIcon.Question</a:t>
            </a:r>
            <a:endParaRPr lang="en-US" dirty="0" smtClean="0"/>
          </a:p>
          <a:p>
            <a:pPr lvl="1"/>
            <a:r>
              <a:rPr lang="en-US" dirty="0" err="1" smtClean="0"/>
              <a:t>MessageBoxIcon.Stop</a:t>
            </a:r>
            <a:endParaRPr lang="en-US" dirty="0" smtClean="0"/>
          </a:p>
          <a:p>
            <a:pPr lvl="1"/>
            <a:r>
              <a:rPr lang="en-US" dirty="0" err="1"/>
              <a:t>MessageBoxIcon.Warning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9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Messagebox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values from users based on buttons clicked by the user.</a:t>
            </a:r>
          </a:p>
          <a:p>
            <a:r>
              <a:rPr lang="en-US" dirty="0" err="1" smtClean="0"/>
              <a:t>Messagebox</a:t>
            </a:r>
            <a:r>
              <a:rPr lang="en-US" dirty="0" smtClean="0"/>
              <a:t> returns value of type “</a:t>
            </a:r>
            <a:r>
              <a:rPr lang="en-US" dirty="0" err="1" smtClean="0"/>
              <a:t>DialogueResult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" y="3005444"/>
            <a:ext cx="12137571" cy="18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7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At its simplest, the </a:t>
            </a:r>
            <a:r>
              <a:rPr lang="en-US" dirty="0" err="1" smtClean="0"/>
              <a:t>app.config</a:t>
            </a:r>
            <a:r>
              <a:rPr lang="en-US" dirty="0" smtClean="0"/>
              <a:t> is an XML file with many predefined configuration sections available and support for custom configuration sections. </a:t>
            </a:r>
          </a:p>
          <a:p>
            <a:pPr algn="just"/>
            <a:r>
              <a:rPr lang="en-US" dirty="0" smtClean="0"/>
              <a:t>A "configuration section" is a snippet of XML with a schema meant to store some type of information.</a:t>
            </a:r>
          </a:p>
          <a:p>
            <a:pPr algn="just"/>
            <a:r>
              <a:rPr lang="en-US" dirty="0" smtClean="0"/>
              <a:t>Settings can be configured using built-in configuration sections such as </a:t>
            </a:r>
            <a:r>
              <a:rPr lang="en-US" dirty="0" err="1" smtClean="0"/>
              <a:t>connectionStrings</a:t>
            </a:r>
            <a:r>
              <a:rPr lang="en-US" dirty="0" smtClean="0"/>
              <a:t> or </a:t>
            </a:r>
            <a:r>
              <a:rPr lang="en-US" dirty="0" err="1" smtClean="0"/>
              <a:t>appSettings</a:t>
            </a:r>
            <a:r>
              <a:rPr lang="en-US" dirty="0" smtClean="0"/>
              <a:t>. You can add your own custom configuration sections; this is an advanced topic, but very powerful for building strongly-typed configuration files.</a:t>
            </a:r>
          </a:p>
          <a:p>
            <a:pPr algn="just"/>
            <a:r>
              <a:rPr lang="en-US" dirty="0" smtClean="0"/>
              <a:t>Web applications typically have a </a:t>
            </a:r>
            <a:r>
              <a:rPr lang="en-US" dirty="0" err="1" smtClean="0"/>
              <a:t>web.config</a:t>
            </a:r>
            <a:r>
              <a:rPr lang="en-US" dirty="0" smtClean="0"/>
              <a:t>, while Windows GUI/service applications have an </a:t>
            </a:r>
            <a:r>
              <a:rPr lang="en-US" dirty="0" err="1" smtClean="0"/>
              <a:t>app.config</a:t>
            </a:r>
            <a:r>
              <a:rPr lang="en-US" dirty="0" smtClean="0"/>
              <a:t> file.</a:t>
            </a:r>
          </a:p>
          <a:p>
            <a:pPr algn="just"/>
            <a:r>
              <a:rPr lang="en-US" dirty="0" smtClean="0"/>
              <a:t>Application-level </a:t>
            </a:r>
            <a:r>
              <a:rPr lang="en-US" dirty="0" err="1" smtClean="0"/>
              <a:t>config</a:t>
            </a:r>
            <a:r>
              <a:rPr lang="en-US" dirty="0" smtClean="0"/>
              <a:t> files inherit settings from global configuration files, e.g. the </a:t>
            </a:r>
            <a:r>
              <a:rPr lang="en-US" dirty="0" err="1" smtClean="0"/>
              <a:t>machine.config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configuration file contains settings that are specific to an app.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file includes configuration settings that the common language runtime reads (such as assembly binding policy, remoting objects, and so on), and settings that the app can read.</a:t>
            </a:r>
          </a:p>
        </p:txBody>
      </p:sp>
    </p:spTree>
    <p:extLst>
      <p:ext uri="{BB962C8B-B14F-4D97-AF65-F5344CB8AC3E}">
        <p14:creationId xmlns:p14="http://schemas.microsoft.com/office/powerpoint/2010/main" val="366539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.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38" y="2584178"/>
            <a:ext cx="8625923" cy="28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defined your </a:t>
            </a:r>
            <a:r>
              <a:rPr lang="en-US" dirty="0" err="1"/>
              <a:t>app.config</a:t>
            </a:r>
            <a:r>
              <a:rPr lang="en-US" dirty="0"/>
              <a:t>, you can read it in code using the </a:t>
            </a:r>
            <a:r>
              <a:rPr lang="en-US" dirty="0" err="1"/>
              <a:t>ConfigurationManager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58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</a:t>
            </a:r>
            <a:r>
              <a:rPr lang="en-US" dirty="0"/>
              <a:t>configuration&gt; Element: The top-level element for all configuration files.</a:t>
            </a:r>
          </a:p>
          <a:p>
            <a:r>
              <a:rPr lang="en-US" dirty="0"/>
              <a:t>&lt;</a:t>
            </a:r>
            <a:r>
              <a:rPr lang="en-US" dirty="0" err="1"/>
              <a:t>assemblyBinding</a:t>
            </a:r>
            <a:r>
              <a:rPr lang="en-US" dirty="0"/>
              <a:t>&gt; Element: Specifies assembly binding policy at the configuration level.</a:t>
            </a:r>
          </a:p>
          <a:p>
            <a:r>
              <a:rPr lang="en-US" dirty="0"/>
              <a:t>&lt;</a:t>
            </a:r>
            <a:r>
              <a:rPr lang="en-US" dirty="0" err="1"/>
              <a:t>linkedConfiguration</a:t>
            </a:r>
            <a:r>
              <a:rPr lang="en-US" dirty="0"/>
              <a:t>&gt; Element: Specifies a configuration file to include.</a:t>
            </a:r>
          </a:p>
          <a:p>
            <a:r>
              <a:rPr lang="en-US" dirty="0"/>
              <a:t>Startup Settings Schema: Elements that specify which version of the common language runtime to use.</a:t>
            </a:r>
          </a:p>
          <a:p>
            <a:r>
              <a:rPr lang="en-US" dirty="0"/>
              <a:t>Runtime Settings Schema: Elements that configure assembly binding and runtime behavior</a:t>
            </a:r>
            <a:r>
              <a:rPr lang="en-US" dirty="0" smtClean="0"/>
              <a:t>.</a:t>
            </a:r>
          </a:p>
          <a:p>
            <a:r>
              <a:rPr lang="en-US" dirty="0"/>
              <a:t>Network Settings </a:t>
            </a:r>
            <a:r>
              <a:rPr lang="en-US" dirty="0" smtClean="0"/>
              <a:t>Schema: Elements </a:t>
            </a:r>
            <a:r>
              <a:rPr lang="en-US" dirty="0"/>
              <a:t>that specify how the .NET Framework connects to the internet</a:t>
            </a:r>
            <a:r>
              <a:rPr lang="en-US" dirty="0" smtClean="0"/>
              <a:t>.</a:t>
            </a:r>
          </a:p>
          <a:p>
            <a:r>
              <a:rPr lang="en-US" dirty="0"/>
              <a:t>Cryptography Settings </a:t>
            </a:r>
            <a:r>
              <a:rPr lang="en-US" dirty="0" smtClean="0"/>
              <a:t>Schema: Elements </a:t>
            </a:r>
            <a:r>
              <a:rPr lang="en-US" dirty="0"/>
              <a:t>that map friendly algorithm names to classes that implement cryptography algorithms</a:t>
            </a:r>
            <a:r>
              <a:rPr lang="en-US" dirty="0" smtClean="0"/>
              <a:t>.</a:t>
            </a:r>
          </a:p>
          <a:p>
            <a:r>
              <a:rPr lang="en-US" dirty="0"/>
              <a:t>Configuration Sections </a:t>
            </a:r>
            <a:r>
              <a:rPr lang="en-US" dirty="0" smtClean="0"/>
              <a:t>Schema: Elements </a:t>
            </a:r>
            <a:r>
              <a:rPr lang="en-US" dirty="0"/>
              <a:t>used to create and use configuration sections for custom settings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Trace and Debug Settings </a:t>
            </a:r>
            <a:r>
              <a:rPr lang="en-US" dirty="0" smtClean="0"/>
              <a:t>Schema: Elements </a:t>
            </a:r>
            <a:r>
              <a:rPr lang="en-US" dirty="0"/>
              <a:t>that specify trace switches and listeners</a:t>
            </a:r>
            <a:r>
              <a:rPr lang="en-US" dirty="0" smtClean="0"/>
              <a:t>.</a:t>
            </a:r>
          </a:p>
          <a:p>
            <a:r>
              <a:rPr lang="en-US" dirty="0"/>
              <a:t>Compiler and Language Provider Settings </a:t>
            </a:r>
            <a:r>
              <a:rPr lang="en-US" dirty="0" smtClean="0"/>
              <a:t>Schema: Elements </a:t>
            </a:r>
            <a:r>
              <a:rPr lang="en-US" dirty="0"/>
              <a:t>that specify compiler configuration for available language providers</a:t>
            </a:r>
            <a:r>
              <a:rPr lang="en-US" dirty="0" smtClean="0"/>
              <a:t>.</a:t>
            </a:r>
          </a:p>
          <a:p>
            <a:r>
              <a:rPr lang="en-US" dirty="0"/>
              <a:t>Application Settings </a:t>
            </a:r>
            <a:r>
              <a:rPr lang="en-US" dirty="0" smtClean="0"/>
              <a:t>Schema: Elements </a:t>
            </a:r>
            <a:r>
              <a:rPr lang="en-US" dirty="0"/>
              <a:t>that enable a Windows Forms or ASP.NET application to store and retrieve application-scoped and user-scoped settings</a:t>
            </a:r>
            <a:r>
              <a:rPr lang="en-US" dirty="0" smtClean="0"/>
              <a:t>.</a:t>
            </a:r>
          </a:p>
          <a:p>
            <a:r>
              <a:rPr lang="en-US" dirty="0"/>
              <a:t>App Settings </a:t>
            </a:r>
            <a:r>
              <a:rPr lang="en-US" dirty="0" smtClean="0"/>
              <a:t>Schema: Contains </a:t>
            </a:r>
            <a:r>
              <a:rPr lang="en-US" dirty="0"/>
              <a:t>custom application settings, such as file paths, XML Web service URLs, or any other custom configuration information for an application</a:t>
            </a:r>
            <a:r>
              <a:rPr lang="en-US" dirty="0" smtClean="0"/>
              <a:t>.</a:t>
            </a:r>
          </a:p>
          <a:p>
            <a:r>
              <a:rPr lang="en-US" dirty="0"/>
              <a:t>Web Settings </a:t>
            </a:r>
            <a:r>
              <a:rPr lang="en-US" dirty="0" smtClean="0"/>
              <a:t>Schema: Elements </a:t>
            </a:r>
            <a:r>
              <a:rPr lang="en-US" dirty="0"/>
              <a:t>for configuring how ASP.NET works with a host application such as IIS. Used in </a:t>
            </a:r>
            <a:r>
              <a:rPr lang="en-US" dirty="0" err="1"/>
              <a:t>Aspnet.config</a:t>
            </a:r>
            <a:r>
              <a:rPr lang="en-US" dirty="0"/>
              <a:t> files</a:t>
            </a:r>
            <a:r>
              <a:rPr lang="en-US" dirty="0" smtClean="0"/>
              <a:t>.</a:t>
            </a:r>
          </a:p>
          <a:p>
            <a:r>
              <a:rPr lang="en-US" dirty="0"/>
              <a:t>Windows Forms Configuration </a:t>
            </a:r>
            <a:r>
              <a:rPr lang="en-US" dirty="0" smtClean="0"/>
              <a:t>Schema: All </a:t>
            </a:r>
            <a:r>
              <a:rPr lang="en-US" dirty="0"/>
              <a:t>elements in the Windows Forms application configuration section, which includes customizations such as multi-monitor and high-DPI support</a:t>
            </a:r>
            <a:r>
              <a:rPr lang="en-US" dirty="0" smtClean="0"/>
              <a:t>.</a:t>
            </a:r>
          </a:p>
          <a:p>
            <a:r>
              <a:rPr lang="en-US" dirty="0"/>
              <a:t>WCF Configuration </a:t>
            </a:r>
            <a:r>
              <a:rPr lang="en-US" dirty="0" smtClean="0"/>
              <a:t>Schema: All </a:t>
            </a:r>
            <a:r>
              <a:rPr lang="en-US" dirty="0"/>
              <a:t>elements that enable you to configure WCF service and client applications</a:t>
            </a:r>
            <a:r>
              <a:rPr lang="en-US" dirty="0" smtClean="0"/>
              <a:t>.</a:t>
            </a:r>
          </a:p>
          <a:p>
            <a:r>
              <a:rPr lang="en-US" dirty="0"/>
              <a:t>WIF Configuration </a:t>
            </a:r>
            <a:r>
              <a:rPr lang="en-US" dirty="0" smtClean="0"/>
              <a:t>Schema: All </a:t>
            </a:r>
            <a:r>
              <a:rPr lang="en-US" dirty="0"/>
              <a:t>elements of the Windows Identity Foundation (WIF) configuration schema.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6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 Windows Forms Applications</a:t>
            </a:r>
          </a:p>
          <a:p>
            <a:r>
              <a:rPr lang="en-US" dirty="0" smtClean="0"/>
              <a:t>Setting Form Properties</a:t>
            </a:r>
          </a:p>
          <a:p>
            <a:r>
              <a:rPr lang="en-US" dirty="0" smtClean="0"/>
              <a:t>Understanding the Life-cycle of a Form</a:t>
            </a:r>
          </a:p>
          <a:p>
            <a:r>
              <a:rPr lang="en-US" dirty="0" smtClean="0"/>
              <a:t>Using the Windows Forms Designer</a:t>
            </a:r>
          </a:p>
          <a:p>
            <a:r>
              <a:rPr lang="en-US" dirty="0" err="1" smtClean="0"/>
              <a:t>MessageBox</a:t>
            </a:r>
            <a:r>
              <a:rPr lang="en-US" dirty="0" smtClean="0"/>
              <a:t> Class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Working with Windows Forms Controls: </a:t>
            </a:r>
            <a:r>
              <a:rPr lang="en-US" dirty="0" err="1" smtClean="0"/>
              <a:t>TextBox</a:t>
            </a:r>
            <a:r>
              <a:rPr lang="en-US" dirty="0" smtClean="0"/>
              <a:t>, Button, Selection, List, Container, Image, </a:t>
            </a:r>
            <a:r>
              <a:rPr lang="en-US" dirty="0" err="1" smtClean="0"/>
              <a:t>ErrorProvider</a:t>
            </a:r>
            <a:r>
              <a:rPr lang="en-US" dirty="0" smtClean="0"/>
              <a:t>, </a:t>
            </a:r>
            <a:r>
              <a:rPr lang="en-US" dirty="0" err="1" smtClean="0"/>
              <a:t>TooltipProvider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Handling Events: Understanding the Event-Driven Programming Model, Writing Event Handlers, Sharing Event Handlers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Windows Forms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smtClean="0"/>
              <a:t>Button</a:t>
            </a:r>
          </a:p>
          <a:p>
            <a:r>
              <a:rPr lang="en-US" dirty="0" smtClean="0"/>
              <a:t>Selection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Container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err="1" smtClean="0"/>
              <a:t>ErrorProvider</a:t>
            </a:r>
            <a:endParaRPr lang="en-US" dirty="0" smtClean="0"/>
          </a:p>
          <a:p>
            <a:r>
              <a:rPr lang="en-US" dirty="0" err="1" smtClean="0"/>
              <a:t>TooltipProvider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9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/>
              <a:t>control, the user can enter text in an application.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control has additional functionality that is not found in the standard Windows text box control, including multiline editing and password character masking</a:t>
            </a:r>
            <a:r>
              <a:rPr lang="en-US" dirty="0" smtClean="0"/>
              <a:t>.</a:t>
            </a:r>
          </a:p>
          <a:p>
            <a:r>
              <a:rPr lang="en-US" dirty="0"/>
              <a:t>Typically, a </a:t>
            </a:r>
            <a:r>
              <a:rPr lang="en-US" dirty="0" err="1"/>
              <a:t>TextBox</a:t>
            </a:r>
            <a:r>
              <a:rPr lang="en-US" dirty="0"/>
              <a:t> control is used to display, or accept as input, a single line of text.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dirty="0">
                <a:solidFill>
                  <a:srgbClr val="FF0000"/>
                </a:solidFill>
              </a:rPr>
              <a:t>Multiline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ScrollBars</a:t>
            </a:r>
            <a:r>
              <a:rPr lang="en-US" dirty="0"/>
              <a:t> properties to enable multiple lines of text to be displayed or entered.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AcceptsTab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AcceptsReturn</a:t>
            </a:r>
            <a:r>
              <a:rPr lang="en-US" dirty="0"/>
              <a:t> properties to true to enable greater text manipulation in a multiline </a:t>
            </a:r>
            <a:r>
              <a:rPr lang="en-US" dirty="0" err="1"/>
              <a:t>TextBox</a:t>
            </a:r>
            <a:r>
              <a:rPr lang="en-US" dirty="0"/>
              <a:t> control.</a:t>
            </a:r>
          </a:p>
        </p:txBody>
      </p:sp>
    </p:spTree>
    <p:extLst>
      <p:ext uri="{BB962C8B-B14F-4D97-AF65-F5344CB8AC3E}">
        <p14:creationId xmlns:p14="http://schemas.microsoft.com/office/powerpoint/2010/main" val="389533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limit the amount of text entered into a </a:t>
            </a:r>
            <a:r>
              <a:rPr lang="en-US" dirty="0" err="1"/>
              <a:t>TextBox</a:t>
            </a:r>
            <a:r>
              <a:rPr lang="en-US" dirty="0"/>
              <a:t> control by setting the </a:t>
            </a:r>
            <a:r>
              <a:rPr lang="en-US" dirty="0" err="1">
                <a:solidFill>
                  <a:srgbClr val="FF0000"/>
                </a:solidFill>
              </a:rPr>
              <a:t>MaxLength</a:t>
            </a:r>
            <a:r>
              <a:rPr lang="en-US" dirty="0"/>
              <a:t> property to a specific number of characters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/>
              <a:t>controls can also be used to accept passwords and other sensitive information.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dirty="0" err="1">
                <a:solidFill>
                  <a:srgbClr val="FF0000"/>
                </a:solidFill>
              </a:rPr>
              <a:t>PasswordChar</a:t>
            </a:r>
            <a:r>
              <a:rPr lang="en-US" dirty="0"/>
              <a:t> property to mask characters entered in a single-line version of the control.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CharacterCasing</a:t>
            </a:r>
            <a:r>
              <a:rPr lang="en-US" dirty="0"/>
              <a:t> property to enable the user to type only uppercase, only lowercase, or a combination of uppercase and lowercase characters into the </a:t>
            </a:r>
            <a:r>
              <a:rPr lang="en-US" dirty="0" err="1"/>
              <a:t>TextBox</a:t>
            </a:r>
            <a:r>
              <a:rPr lang="en-US" dirty="0"/>
              <a:t> control.</a:t>
            </a:r>
          </a:p>
        </p:txBody>
      </p:sp>
    </p:spTree>
    <p:extLst>
      <p:ext uri="{BB962C8B-B14F-4D97-AF65-F5344CB8AC3E}">
        <p14:creationId xmlns:p14="http://schemas.microsoft.com/office/powerpoint/2010/main" val="285872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scroll the contents of the </a:t>
            </a:r>
            <a:r>
              <a:rPr lang="en-US" dirty="0" err="1"/>
              <a:t>TextBox</a:t>
            </a:r>
            <a:r>
              <a:rPr lang="en-US" dirty="0"/>
              <a:t> until the cursor (caret) is within the visible region of the control, you can use the </a:t>
            </a:r>
            <a:r>
              <a:rPr lang="en-US" dirty="0" err="1">
                <a:solidFill>
                  <a:srgbClr val="FF0000"/>
                </a:solidFill>
              </a:rPr>
              <a:t>ScrollToCaret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select a range of text in the text box, you can use the </a:t>
            </a:r>
            <a:r>
              <a:rPr lang="en-US" dirty="0">
                <a:solidFill>
                  <a:srgbClr val="FF0000"/>
                </a:solidFill>
              </a:rPr>
              <a:t>Select method</a:t>
            </a:r>
            <a:r>
              <a:rPr lang="en-US" dirty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restrict text from being entered in a </a:t>
            </a:r>
            <a:r>
              <a:rPr lang="en-US" dirty="0" err="1"/>
              <a:t>TextBox</a:t>
            </a:r>
            <a:r>
              <a:rPr lang="en-US" dirty="0"/>
              <a:t> control, you can create an event handler for the </a:t>
            </a:r>
            <a:r>
              <a:rPr lang="en-US" dirty="0" err="1">
                <a:solidFill>
                  <a:srgbClr val="FF0000"/>
                </a:solidFill>
              </a:rPr>
              <a:t>KeyDown</a:t>
            </a:r>
            <a:r>
              <a:rPr lang="en-US" dirty="0"/>
              <a:t> event in order to validate each character entered in the control.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restrict all entry of data in a </a:t>
            </a:r>
            <a:r>
              <a:rPr lang="en-US" dirty="0" err="1"/>
              <a:t>TextBox</a:t>
            </a:r>
            <a:r>
              <a:rPr lang="en-US" dirty="0"/>
              <a:t> control by setting the </a:t>
            </a:r>
            <a:r>
              <a:rPr lang="en-US" dirty="0" err="1">
                <a:solidFill>
                  <a:srgbClr val="FF0000"/>
                </a:solidFill>
              </a:rPr>
              <a:t>ReadOnly</a:t>
            </a:r>
            <a:r>
              <a:rPr lang="en-US" dirty="0"/>
              <a:t> property to true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docs.microsoft.com/en-us/dotnet/api/system.windows.forms.textbox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Button can be clicked by using the mouse, ENTER key, or SPACEBAR if the button has focus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Set the </a:t>
            </a:r>
            <a:r>
              <a:rPr lang="en-US" dirty="0" err="1">
                <a:solidFill>
                  <a:srgbClr val="FF0000"/>
                </a:solidFill>
              </a:rPr>
              <a:t>AcceptButton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</a:rPr>
              <a:t>CancelButton</a:t>
            </a:r>
            <a:r>
              <a:rPr lang="en-US" dirty="0"/>
              <a:t> property of a Form to allow users to click a button by pressing the ENTER or ESC keys even if the button does not have focus. This gives the form the behavior of a dialog box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you display a form using the </a:t>
            </a:r>
            <a:r>
              <a:rPr lang="en-US" dirty="0" err="1">
                <a:solidFill>
                  <a:srgbClr val="FF0000"/>
                </a:solidFill>
              </a:rPr>
              <a:t>ShowDialog</a:t>
            </a:r>
            <a:r>
              <a:rPr lang="en-US" dirty="0"/>
              <a:t> method, you can use the </a:t>
            </a:r>
            <a:r>
              <a:rPr lang="en-US" dirty="0" err="1">
                <a:solidFill>
                  <a:srgbClr val="FF0000"/>
                </a:solidFill>
              </a:rPr>
              <a:t>DialogResult</a:t>
            </a:r>
            <a:r>
              <a:rPr lang="en-US" dirty="0"/>
              <a:t> property of a button to specify the return value of </a:t>
            </a:r>
            <a:r>
              <a:rPr lang="en-US" dirty="0" err="1"/>
              <a:t>ShowDialog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399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button's appearance.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to make it appear flat for a Web look, set the </a:t>
            </a:r>
            <a:r>
              <a:rPr lang="en-US" dirty="0" err="1"/>
              <a:t>FlatStyle</a:t>
            </a:r>
            <a:r>
              <a:rPr lang="en-US" dirty="0"/>
              <a:t> property to </a:t>
            </a:r>
            <a:r>
              <a:rPr lang="en-US" dirty="0" err="1">
                <a:solidFill>
                  <a:srgbClr val="FF0000"/>
                </a:solidFill>
              </a:rPr>
              <a:t>FlatStyle.Flat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FlatStyle</a:t>
            </a:r>
            <a:r>
              <a:rPr lang="en-US" dirty="0"/>
              <a:t> property can also be set to </a:t>
            </a:r>
            <a:r>
              <a:rPr lang="en-US" dirty="0" err="1">
                <a:solidFill>
                  <a:srgbClr val="FF0000"/>
                </a:solidFill>
              </a:rPr>
              <a:t>FlatStyle.Popup</a:t>
            </a:r>
            <a:r>
              <a:rPr lang="en-US" dirty="0"/>
              <a:t>, which appears flat until the mouse pointer passes over the button; then the button takes on the standard Windows button appearance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docs.microsoft.com/en-us/dotnet/api/system.windows.forms.button?view=netcore-3.1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6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– Check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</a:t>
            </a:r>
            <a:r>
              <a:rPr lang="en-US" dirty="0" err="1"/>
              <a:t>CheckBox</a:t>
            </a:r>
            <a:r>
              <a:rPr lang="en-US" dirty="0"/>
              <a:t> to give the user an option, such as true/false or yes/no.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CheckBox</a:t>
            </a:r>
            <a:r>
              <a:rPr lang="en-US" dirty="0"/>
              <a:t> control can display an image or text or both</a:t>
            </a:r>
            <a:r>
              <a:rPr lang="en-US" dirty="0" smtClean="0"/>
              <a:t>.</a:t>
            </a:r>
          </a:p>
          <a:p>
            <a:r>
              <a:rPr lang="en-US" dirty="0" err="1"/>
              <a:t>CheckBox</a:t>
            </a:r>
            <a:r>
              <a:rPr lang="en-US" dirty="0"/>
              <a:t> and </a:t>
            </a:r>
            <a:r>
              <a:rPr lang="en-US" dirty="0" err="1"/>
              <a:t>RadioButton</a:t>
            </a:r>
            <a:r>
              <a:rPr lang="en-US" dirty="0"/>
              <a:t> controls have a similar function: they allow the user to choose from a list of options. </a:t>
            </a:r>
            <a:endParaRPr lang="en-US" dirty="0" smtClean="0"/>
          </a:p>
          <a:p>
            <a:r>
              <a:rPr lang="en-US" dirty="0" err="1" smtClean="0"/>
              <a:t>CheckBox</a:t>
            </a:r>
            <a:r>
              <a:rPr lang="en-US" dirty="0" smtClean="0"/>
              <a:t> </a:t>
            </a:r>
            <a:r>
              <a:rPr lang="en-US" dirty="0"/>
              <a:t>controls let the user pick a combination of options.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</a:t>
            </a:r>
            <a:r>
              <a:rPr lang="en-US" dirty="0" err="1"/>
              <a:t>RadioButton</a:t>
            </a:r>
            <a:r>
              <a:rPr lang="en-US" dirty="0"/>
              <a:t> controls allow a user to choose from mutually exclusive options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Appearance</a:t>
            </a:r>
            <a:r>
              <a:rPr lang="en-US" dirty="0"/>
              <a:t> property determines whether the </a:t>
            </a:r>
            <a:r>
              <a:rPr lang="en-US" dirty="0" err="1"/>
              <a:t>CheckBox</a:t>
            </a:r>
            <a:r>
              <a:rPr lang="en-US" dirty="0"/>
              <a:t> appears as a typical </a:t>
            </a:r>
            <a:r>
              <a:rPr lang="en-US" dirty="0" err="1"/>
              <a:t>CheckBox</a:t>
            </a:r>
            <a:r>
              <a:rPr lang="en-US" dirty="0"/>
              <a:t> or as a button.</a:t>
            </a:r>
          </a:p>
        </p:txBody>
      </p:sp>
    </p:spTree>
    <p:extLst>
      <p:ext uri="{BB962C8B-B14F-4D97-AF65-F5344CB8AC3E}">
        <p14:creationId xmlns:p14="http://schemas.microsoft.com/office/powerpoint/2010/main" val="347616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– Check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ThreeState</a:t>
            </a:r>
            <a:r>
              <a:rPr lang="en-US" dirty="0"/>
              <a:t> property determines whether the control supports two or three states.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Checked</a:t>
            </a:r>
            <a:r>
              <a:rPr lang="en-US" dirty="0"/>
              <a:t> property to get or set the value of a two-state </a:t>
            </a:r>
            <a:r>
              <a:rPr lang="en-US" dirty="0" err="1"/>
              <a:t>CheckBox</a:t>
            </a:r>
            <a:r>
              <a:rPr lang="en-US" dirty="0"/>
              <a:t> control and use the </a:t>
            </a:r>
            <a:r>
              <a:rPr lang="en-US" dirty="0" err="1">
                <a:solidFill>
                  <a:srgbClr val="FF0000"/>
                </a:solidFill>
              </a:rPr>
              <a:t>CheckState</a:t>
            </a:r>
            <a:r>
              <a:rPr lang="en-US" dirty="0"/>
              <a:t> property to get or set the value of a three-state </a:t>
            </a:r>
            <a:r>
              <a:rPr lang="en-US" dirty="0" err="1"/>
              <a:t>CheckBox</a:t>
            </a:r>
            <a:r>
              <a:rPr lang="en-US" dirty="0"/>
              <a:t> control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FlatStyle</a:t>
            </a:r>
            <a:r>
              <a:rPr lang="en-US" dirty="0"/>
              <a:t> property determines the style and appearance of the control. If the </a:t>
            </a:r>
            <a:r>
              <a:rPr lang="en-US" dirty="0" err="1"/>
              <a:t>FlatStyle</a:t>
            </a:r>
            <a:r>
              <a:rPr lang="en-US" dirty="0"/>
              <a:t> property is set to </a:t>
            </a:r>
            <a:r>
              <a:rPr lang="en-US" dirty="0" err="1">
                <a:solidFill>
                  <a:srgbClr val="FF0000"/>
                </a:solidFill>
              </a:rPr>
              <a:t>FlatStyle.System</a:t>
            </a:r>
            <a:r>
              <a:rPr lang="en-US" dirty="0"/>
              <a:t>, the user's operating system determines the appearance of the control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docs.microsoft.com/en-us/dotnet/api/system.windows.forms.checkbox?view=netcore-3.1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2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– </a:t>
            </a:r>
            <a:r>
              <a:rPr lang="en-US" dirty="0" smtClean="0"/>
              <a:t>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RadioButton</a:t>
            </a:r>
            <a:r>
              <a:rPr lang="en-US" dirty="0"/>
              <a:t> control can display text, an Image, or both</a:t>
            </a:r>
            <a:r>
              <a:rPr lang="en-US" dirty="0" smtClean="0"/>
              <a:t>.</a:t>
            </a:r>
          </a:p>
          <a:p>
            <a:r>
              <a:rPr lang="en-US" dirty="0"/>
              <a:t>When the user selects one option button (also known as a radio button) within a group, the others clear automatically.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/>
              <a:t>RadioButton</a:t>
            </a:r>
            <a:r>
              <a:rPr lang="en-US" dirty="0"/>
              <a:t> controls in a given container, such as a Form, constitute a group.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multiple groups on one form, place each group in its own container, such as a </a:t>
            </a:r>
            <a:r>
              <a:rPr lang="en-US" dirty="0" err="1"/>
              <a:t>GroupBox</a:t>
            </a:r>
            <a:r>
              <a:rPr lang="en-US" dirty="0"/>
              <a:t> or Panel control</a:t>
            </a:r>
            <a:r>
              <a:rPr lang="en-US" dirty="0" smtClean="0"/>
              <a:t>.</a:t>
            </a:r>
          </a:p>
          <a:p>
            <a:r>
              <a:rPr lang="en-US" dirty="0" err="1"/>
              <a:t>RadioButton</a:t>
            </a:r>
            <a:r>
              <a:rPr lang="en-US" dirty="0"/>
              <a:t> and </a:t>
            </a:r>
            <a:r>
              <a:rPr lang="en-US" dirty="0" err="1"/>
              <a:t>CheckBox</a:t>
            </a:r>
            <a:r>
              <a:rPr lang="en-US" dirty="0"/>
              <a:t> controls have a similar function: they offer choices a user can select or clear.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difference is that multiple </a:t>
            </a:r>
            <a:r>
              <a:rPr lang="en-US" dirty="0" err="1"/>
              <a:t>CheckBox</a:t>
            </a:r>
            <a:r>
              <a:rPr lang="en-US" dirty="0"/>
              <a:t> controls can be selected at the same time, but option buttons are mutually exclusive.</a:t>
            </a:r>
          </a:p>
        </p:txBody>
      </p:sp>
    </p:spTree>
    <p:extLst>
      <p:ext uri="{BB962C8B-B14F-4D97-AF65-F5344CB8AC3E}">
        <p14:creationId xmlns:p14="http://schemas.microsoft.com/office/powerpoint/2010/main" val="1301778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– Radio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Checked</a:t>
            </a:r>
            <a:r>
              <a:rPr lang="en-US" dirty="0"/>
              <a:t> property to get or set the state of a </a:t>
            </a:r>
            <a:r>
              <a:rPr lang="en-US" dirty="0" err="1"/>
              <a:t>RadioButton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option button's appearance can be altered to appear as a toggle-style button or as a standard option button by setting the </a:t>
            </a:r>
            <a:r>
              <a:rPr lang="en-US" dirty="0">
                <a:solidFill>
                  <a:srgbClr val="FF0000"/>
                </a:solidFill>
              </a:rPr>
              <a:t>Appearance</a:t>
            </a:r>
            <a:r>
              <a:rPr lang="en-US" dirty="0"/>
              <a:t> property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docs.microsoft.com/en-us/dotnet/api/system.windows.forms.radiobutton?view=netcore-3.1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Windows Forms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r>
              <a:rPr lang="en-US" dirty="0" smtClean="0">
                <a:sym typeface="Wingdings" panose="05000000000000000000" pitchFamily="2" charset="2"/>
              </a:rPr>
              <a:t>New Project Templates Visual C#  Windows Windows Forms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57" y="2720612"/>
            <a:ext cx="6262107" cy="38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6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– </a:t>
            </a:r>
            <a:r>
              <a:rPr lang="en-US" dirty="0" err="1" smtClean="0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ListBox</a:t>
            </a:r>
            <a:r>
              <a:rPr lang="en-US" dirty="0"/>
              <a:t> control enables you to display a list of items to the user that the user can select by clicking.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ListBox</a:t>
            </a:r>
            <a:r>
              <a:rPr lang="en-US" dirty="0"/>
              <a:t> control can provide single or multiple selections using the </a:t>
            </a:r>
            <a:r>
              <a:rPr lang="en-US" dirty="0" err="1">
                <a:solidFill>
                  <a:srgbClr val="FF0000"/>
                </a:solidFill>
              </a:rPr>
              <a:t>SelectionMode</a:t>
            </a:r>
            <a:r>
              <a:rPr lang="en-US" dirty="0"/>
              <a:t> property.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ListBox</a:t>
            </a:r>
            <a:r>
              <a:rPr lang="en-US" dirty="0"/>
              <a:t> also provides the </a:t>
            </a:r>
            <a:r>
              <a:rPr lang="en-US" dirty="0" err="1">
                <a:solidFill>
                  <a:srgbClr val="FF0000"/>
                </a:solidFill>
              </a:rPr>
              <a:t>MultiColumn</a:t>
            </a:r>
            <a:r>
              <a:rPr lang="en-US" dirty="0"/>
              <a:t> property to enable the display of items in columns instead of a straight vertical list of items.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this, the control can display more visible items and the user no longer needs to scroll to an item.</a:t>
            </a:r>
          </a:p>
        </p:txBody>
      </p:sp>
    </p:spTree>
    <p:extLst>
      <p:ext uri="{BB962C8B-B14F-4D97-AF65-F5344CB8AC3E}">
        <p14:creationId xmlns:p14="http://schemas.microsoft.com/office/powerpoint/2010/main" val="689697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</a:t>
            </a:r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Windows handles the task of drawing the items to display in the </a:t>
            </a:r>
            <a:r>
              <a:rPr lang="en-US" dirty="0" err="1"/>
              <a:t>ListBox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dirty="0" err="1">
                <a:solidFill>
                  <a:srgbClr val="FF0000"/>
                </a:solidFill>
              </a:rPr>
              <a:t>DrawMode</a:t>
            </a:r>
            <a:r>
              <a:rPr lang="en-US" dirty="0"/>
              <a:t> property, and handle the </a:t>
            </a:r>
            <a:r>
              <a:rPr lang="en-US" dirty="0" err="1">
                <a:solidFill>
                  <a:srgbClr val="FF0000"/>
                </a:solidFill>
              </a:rPr>
              <a:t>MeasureItem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DrawItem</a:t>
            </a:r>
            <a:r>
              <a:rPr lang="en-US" dirty="0"/>
              <a:t> events so you can override the automatic drawing that Windows provides and draw the items yourself.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owner-drawn </a:t>
            </a:r>
            <a:r>
              <a:rPr lang="en-US" dirty="0" err="1"/>
              <a:t>ListBox</a:t>
            </a:r>
            <a:r>
              <a:rPr lang="en-US" dirty="0"/>
              <a:t> controls to display variable-height items, images, or a different color or font for the text of each item in the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FF0000"/>
                </a:solidFill>
              </a:rPr>
              <a:t>HorizontalExtent</a:t>
            </a:r>
            <a:r>
              <a:rPr lang="en-US" dirty="0"/>
              <a:t> property, </a:t>
            </a:r>
            <a:r>
              <a:rPr lang="en-US" dirty="0" err="1">
                <a:solidFill>
                  <a:srgbClr val="FF0000"/>
                </a:solidFill>
              </a:rPr>
              <a:t>GetItemHeight</a:t>
            </a:r>
            <a:r>
              <a:rPr lang="en-US" dirty="0"/>
              <a:t>, and </a:t>
            </a:r>
            <a:r>
              <a:rPr lang="en-US" dirty="0" err="1">
                <a:solidFill>
                  <a:srgbClr val="FF0000"/>
                </a:solidFill>
              </a:rPr>
              <a:t>GetItemRectangle</a:t>
            </a:r>
            <a:r>
              <a:rPr lang="en-US" dirty="0"/>
              <a:t> also help you draw your own items.</a:t>
            </a:r>
          </a:p>
        </p:txBody>
      </p:sp>
    </p:spTree>
    <p:extLst>
      <p:ext uri="{BB962C8B-B14F-4D97-AF65-F5344CB8AC3E}">
        <p14:creationId xmlns:p14="http://schemas.microsoft.com/office/powerpoint/2010/main" val="1044676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</a:t>
            </a:r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display and selection functionality, the </a:t>
            </a:r>
            <a:r>
              <a:rPr lang="en-US" dirty="0" err="1"/>
              <a:t>ListBox</a:t>
            </a:r>
            <a:r>
              <a:rPr lang="en-US" dirty="0"/>
              <a:t> also provides features that enable you to efficiently add items to the </a:t>
            </a:r>
            <a:r>
              <a:rPr lang="en-US" dirty="0" err="1"/>
              <a:t>ListBox</a:t>
            </a:r>
            <a:r>
              <a:rPr lang="en-US" dirty="0"/>
              <a:t> and to find text within the items of the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FF0000"/>
                </a:solidFill>
              </a:rPr>
              <a:t>BeginUpdate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EndUpdate</a:t>
            </a:r>
            <a:r>
              <a:rPr lang="en-US" dirty="0"/>
              <a:t> methods enable you to add a large number of items to the </a:t>
            </a:r>
            <a:r>
              <a:rPr lang="en-US" dirty="0" err="1"/>
              <a:t>ListBox</a:t>
            </a:r>
            <a:r>
              <a:rPr lang="en-US" dirty="0"/>
              <a:t> without the control being repainted each time an item is added to the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FF0000"/>
                </a:solidFill>
              </a:rPr>
              <a:t>FindString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FindStringExact</a:t>
            </a:r>
            <a:r>
              <a:rPr lang="en-US" dirty="0"/>
              <a:t> methods enable you to search for an item in the list that contains a specific search string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Items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SelectedItems</a:t>
            </a:r>
            <a:r>
              <a:rPr lang="en-US" dirty="0"/>
              <a:t>, and </a:t>
            </a:r>
            <a:r>
              <a:rPr lang="en-US" dirty="0" err="1">
                <a:solidFill>
                  <a:srgbClr val="FF0000"/>
                </a:solidFill>
              </a:rPr>
              <a:t>SelectedIndices</a:t>
            </a:r>
            <a:r>
              <a:rPr lang="en-US" dirty="0"/>
              <a:t> properties provide access to the </a:t>
            </a:r>
            <a:r>
              <a:rPr lang="en-US" dirty="0" smtClean="0"/>
              <a:t>collections </a:t>
            </a:r>
            <a:r>
              <a:rPr lang="en-US" dirty="0"/>
              <a:t>that are used by the </a:t>
            </a:r>
            <a:r>
              <a:rPr lang="en-US" dirty="0" err="1"/>
              <a:t>ListBox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75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</a:t>
            </a:r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method of the </a:t>
            </a:r>
            <a:r>
              <a:rPr lang="en-US" dirty="0" err="1"/>
              <a:t>ListBox.ObjectCollection</a:t>
            </a:r>
            <a:r>
              <a:rPr lang="en-US" dirty="0"/>
              <a:t> class enables you to add items to the </a:t>
            </a:r>
            <a:r>
              <a:rPr lang="en-US" dirty="0" err="1"/>
              <a:t>ListBox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Add method can accept any object when adding a member to the </a:t>
            </a:r>
            <a:r>
              <a:rPr lang="en-US" dirty="0" err="1"/>
              <a:t>ListBox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an object is being added to the </a:t>
            </a:r>
            <a:r>
              <a:rPr lang="en-US" dirty="0" err="1"/>
              <a:t>ListBox</a:t>
            </a:r>
            <a:r>
              <a:rPr lang="en-US" dirty="0"/>
              <a:t>, the control uses the text defined in the </a:t>
            </a:r>
            <a:r>
              <a:rPr lang="en-US" dirty="0" err="1"/>
              <a:t>ToString</a:t>
            </a:r>
            <a:r>
              <a:rPr lang="en-US" dirty="0"/>
              <a:t> method of the object unless a member name within the object is specified in the </a:t>
            </a:r>
            <a:r>
              <a:rPr lang="en-US" dirty="0" err="1"/>
              <a:t>DisplayMember</a:t>
            </a:r>
            <a:r>
              <a:rPr lang="en-US" dirty="0"/>
              <a:t> property.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 to adding items using the Add method of the </a:t>
            </a:r>
            <a:r>
              <a:rPr lang="en-US" dirty="0" err="1">
                <a:solidFill>
                  <a:srgbClr val="FF0000"/>
                </a:solidFill>
              </a:rPr>
              <a:t>ListBox.ObjectCollection</a:t>
            </a:r>
            <a:r>
              <a:rPr lang="en-US" dirty="0"/>
              <a:t> class you can also add items using the </a:t>
            </a:r>
            <a:r>
              <a:rPr lang="en-US" dirty="0" err="1">
                <a:solidFill>
                  <a:srgbClr val="FF0000"/>
                </a:solidFill>
              </a:rPr>
              <a:t>DataSource</a:t>
            </a:r>
            <a:r>
              <a:rPr lang="en-US" dirty="0"/>
              <a:t> property of the </a:t>
            </a:r>
            <a:r>
              <a:rPr lang="en-US" dirty="0" err="1">
                <a:solidFill>
                  <a:srgbClr val="FF0000"/>
                </a:solidFill>
              </a:rPr>
              <a:t>ListControl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docs.microsoft.com/en-us/dotnet/api/system.windows.forms.listbox?view=netcore-3.1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09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– </a:t>
            </a:r>
            <a:r>
              <a:rPr lang="en-US" dirty="0" err="1" smtClean="0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ComboBox</a:t>
            </a:r>
            <a:r>
              <a:rPr lang="en-US" dirty="0"/>
              <a:t> displays a text box combined with a </a:t>
            </a:r>
            <a:r>
              <a:rPr lang="en-US" dirty="0" err="1"/>
              <a:t>ListBox</a:t>
            </a:r>
            <a:r>
              <a:rPr lang="en-US" dirty="0"/>
              <a:t>, which enables the user to select items from the list or enter a new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DropDownStyle</a:t>
            </a:r>
            <a:r>
              <a:rPr lang="en-US" dirty="0"/>
              <a:t> property specifies whether the list is always displayed or whether the list is displayed in a drop-down.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DropDownStyle</a:t>
            </a:r>
            <a:r>
              <a:rPr lang="en-US" dirty="0"/>
              <a:t> property also specifies whether the text portion can be edited</a:t>
            </a:r>
            <a:r>
              <a:rPr lang="en-US" dirty="0" smtClean="0"/>
              <a:t>.</a:t>
            </a:r>
          </a:p>
          <a:p>
            <a:r>
              <a:rPr lang="en-US" dirty="0"/>
              <a:t> There is no setting to always display the list and disallow entering a new value.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display a list to which no new values can be added, use a </a:t>
            </a:r>
            <a:r>
              <a:rPr lang="en-US" dirty="0" err="1"/>
              <a:t>ListBox</a:t>
            </a:r>
            <a:r>
              <a:rPr lang="en-US" dirty="0"/>
              <a:t> control.</a:t>
            </a:r>
          </a:p>
        </p:txBody>
      </p:sp>
    </p:spTree>
    <p:extLst>
      <p:ext uri="{BB962C8B-B14F-4D97-AF65-F5344CB8AC3E}">
        <p14:creationId xmlns:p14="http://schemas.microsoft.com/office/powerpoint/2010/main" val="454580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</a:t>
            </a:r>
            <a:r>
              <a:rPr lang="en-US" dirty="0" err="1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or remove objects in the list at run time, use methods of the </a:t>
            </a:r>
            <a:r>
              <a:rPr lang="en-US" dirty="0" err="1">
                <a:solidFill>
                  <a:srgbClr val="FF0000"/>
                </a:solidFill>
              </a:rPr>
              <a:t>ComboBox.ObjectCollection</a:t>
            </a:r>
            <a:r>
              <a:rPr lang="en-US" dirty="0"/>
              <a:t> class (through the Items property of the </a:t>
            </a:r>
            <a:r>
              <a:rPr lang="en-US" dirty="0" err="1"/>
              <a:t>ComboBox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assign an array of object references with the </a:t>
            </a:r>
            <a:r>
              <a:rPr lang="en-US" dirty="0" err="1">
                <a:solidFill>
                  <a:srgbClr val="FF0000"/>
                </a:solidFill>
              </a:rPr>
              <a:t>AddRange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then displays the default string value for each object. You can add individual objects with the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delete items with the 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 method or clear the entire list with the </a:t>
            </a:r>
            <a:r>
              <a:rPr lang="en-US" dirty="0">
                <a:solidFill>
                  <a:srgbClr val="FF0000"/>
                </a:solidFill>
              </a:rPr>
              <a:t>Clear</a:t>
            </a:r>
            <a:r>
              <a:rPr lang="en-US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1421437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</a:t>
            </a:r>
            <a:r>
              <a:rPr lang="en-US" dirty="0" err="1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display and selection functionality, the </a:t>
            </a:r>
            <a:r>
              <a:rPr lang="en-US" dirty="0" err="1"/>
              <a:t>ComboBox</a:t>
            </a:r>
            <a:r>
              <a:rPr lang="en-US" dirty="0"/>
              <a:t> also provides features that enable you to efficiently add items to the </a:t>
            </a:r>
            <a:r>
              <a:rPr lang="en-US" dirty="0" err="1"/>
              <a:t>ComboBox</a:t>
            </a:r>
            <a:r>
              <a:rPr lang="en-US" dirty="0"/>
              <a:t> and to find text within the items of the list.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BeginUpdate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EndUpdate</a:t>
            </a:r>
            <a:r>
              <a:rPr lang="en-US" dirty="0"/>
              <a:t> methods, you can add a large number of items to the </a:t>
            </a:r>
            <a:r>
              <a:rPr lang="en-US" dirty="0" err="1"/>
              <a:t>ComboBox</a:t>
            </a:r>
            <a:r>
              <a:rPr lang="en-US" dirty="0"/>
              <a:t> without the control being repainted each time an item is added to the list.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FF0000"/>
                </a:solidFill>
              </a:rPr>
              <a:t>FindString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FindStringExact</a:t>
            </a:r>
            <a:r>
              <a:rPr lang="en-US" dirty="0"/>
              <a:t> methods enable you to search for an item in the list that contains a specific search string.</a:t>
            </a:r>
          </a:p>
        </p:txBody>
      </p:sp>
    </p:spTree>
    <p:extLst>
      <p:ext uri="{BB962C8B-B14F-4D97-AF65-F5344CB8AC3E}">
        <p14:creationId xmlns:p14="http://schemas.microsoft.com/office/powerpoint/2010/main" val="291912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</a:t>
            </a:r>
            <a:r>
              <a:rPr lang="en-US" dirty="0" err="1"/>
              <a:t>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these properties to manage the currently selected item in the list, the 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/>
              <a:t> property to specify the string displayed in the editing field, the </a:t>
            </a:r>
            <a:r>
              <a:rPr lang="en-US" dirty="0" err="1">
                <a:solidFill>
                  <a:srgbClr val="FF0000"/>
                </a:solidFill>
              </a:rPr>
              <a:t>SelectedIndex</a:t>
            </a:r>
            <a:r>
              <a:rPr lang="en-US" dirty="0"/>
              <a:t> property to get or set the current item, and the </a:t>
            </a:r>
            <a:r>
              <a:rPr lang="en-US" dirty="0" err="1">
                <a:solidFill>
                  <a:srgbClr val="FF0000"/>
                </a:solidFill>
              </a:rPr>
              <a:t>SelectedItem</a:t>
            </a:r>
            <a:r>
              <a:rPr lang="en-US" dirty="0"/>
              <a:t> property to get or set a reference to the object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docs.microsoft.com/en-us/dotnet/api/system.windows.forms.combobox?view=netcore-3.1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55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</a:rPr>
              <a:t>ContainerControl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represents a control that can function as a container for other controls and provides focus management. </a:t>
            </a:r>
            <a:endParaRPr lang="en-US" dirty="0" smtClean="0"/>
          </a:p>
          <a:p>
            <a:r>
              <a:rPr lang="en-US" dirty="0" smtClean="0"/>
              <a:t>Controls </a:t>
            </a:r>
            <a:r>
              <a:rPr lang="en-US" dirty="0"/>
              <a:t>that inherit from this class can track the active control they contain, even when the focus moves somewhere within a different container</a:t>
            </a:r>
            <a:r>
              <a:rPr lang="en-US" dirty="0" smtClean="0"/>
              <a:t>.</a:t>
            </a:r>
          </a:p>
          <a:p>
            <a:r>
              <a:rPr lang="en-US" dirty="0" err="1"/>
              <a:t>ContainerControl</a:t>
            </a:r>
            <a:r>
              <a:rPr lang="en-US" dirty="0"/>
              <a:t> objects provide a logical boundary for contained controls.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container control can capture the TAB key press and move focus to the next control in the collection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docs.microsoft.com/en-us/dotnet/api/system.windows.forms.containercontrol?view=netcore-3.1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Represents a control that displays an image</a:t>
            </a:r>
            <a:r>
              <a:rPr lang="en-US" dirty="0" smtClean="0"/>
              <a:t>.</a:t>
            </a:r>
          </a:p>
          <a:p>
            <a:r>
              <a:rPr lang="en-US" dirty="0"/>
              <a:t>The Image class enables you to load the following image types: .bmp, .gif, .</a:t>
            </a:r>
            <a:r>
              <a:rPr lang="en-US" dirty="0" err="1"/>
              <a:t>ico</a:t>
            </a:r>
            <a:r>
              <a:rPr lang="en-US" dirty="0"/>
              <a:t>, .jpg, .</a:t>
            </a:r>
            <a:r>
              <a:rPr lang="en-US" dirty="0" err="1"/>
              <a:t>png</a:t>
            </a:r>
            <a:r>
              <a:rPr lang="en-US" dirty="0"/>
              <a:t>, .</a:t>
            </a:r>
            <a:r>
              <a:rPr lang="en-US" dirty="0" err="1"/>
              <a:t>wdp</a:t>
            </a:r>
            <a:r>
              <a:rPr lang="en-US" dirty="0"/>
              <a:t>, and .tiff</a:t>
            </a:r>
            <a:r>
              <a:rPr lang="en-US" dirty="0" smtClean="0"/>
              <a:t>.</a:t>
            </a:r>
          </a:p>
          <a:p>
            <a:r>
              <a:rPr lang="en-US" dirty="0"/>
              <a:t>When displaying a </a:t>
            </a:r>
            <a:r>
              <a:rPr lang="en-US" dirty="0" err="1"/>
              <a:t>multiframe</a:t>
            </a:r>
            <a:r>
              <a:rPr lang="en-US" dirty="0"/>
              <a:t> image, only the first frame is displayed. The animation of </a:t>
            </a:r>
            <a:r>
              <a:rPr lang="en-US" dirty="0" err="1"/>
              <a:t>multiframe</a:t>
            </a:r>
            <a:r>
              <a:rPr lang="en-US" dirty="0"/>
              <a:t> images is not supported by the Image control</a:t>
            </a:r>
            <a:r>
              <a:rPr lang="en-US" dirty="0" smtClean="0"/>
              <a:t>.</a:t>
            </a:r>
          </a:p>
          <a:p>
            <a:r>
              <a:rPr lang="en-US" dirty="0"/>
              <a:t>Until the image content is loaded, the </a:t>
            </a:r>
            <a:r>
              <a:rPr lang="en-US" dirty="0" err="1"/>
              <a:t>ActualWidth</a:t>
            </a:r>
            <a:r>
              <a:rPr lang="en-US" dirty="0"/>
              <a:t> and </a:t>
            </a:r>
            <a:r>
              <a:rPr lang="en-US" dirty="0" err="1"/>
              <a:t>ActualHeight</a:t>
            </a:r>
            <a:r>
              <a:rPr lang="en-US" dirty="0"/>
              <a:t> of the control will report as zero, because the image content is used to determine the final size and location of the control</a:t>
            </a:r>
            <a:r>
              <a:rPr lang="en-US" dirty="0" smtClean="0"/>
              <a:t>.</a:t>
            </a:r>
          </a:p>
          <a:p>
            <a:r>
              <a:rPr lang="en-US" dirty="0"/>
              <a:t>For a fixed size control, the Width and/or Height properties can be set. However, to preserve the media's aspect ratio, set the Width or Height properties but not both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docs.microsoft.com/en-us/dotnet/api/system.windows.controls.image?view=netcore-3.1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9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Form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form </a:t>
            </a:r>
            <a:r>
              <a:rPr lang="en-US" dirty="0" smtClean="0">
                <a:sym typeface="Wingdings" panose="05000000000000000000" pitchFamily="2" charset="2"/>
              </a:rPr>
              <a:t>select properties.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Some major properties: 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BackColor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BackgroundImage</a:t>
            </a:r>
            <a:r>
              <a:rPr lang="en-US" dirty="0" smtClean="0">
                <a:sym typeface="Wingdings" panose="05000000000000000000" pitchFamily="2" charset="2"/>
              </a:rPr>
              <a:t>, Font, </a:t>
            </a:r>
            <a:r>
              <a:rPr lang="en-US" dirty="0" err="1" smtClean="0">
                <a:sym typeface="Wingdings" panose="05000000000000000000" pitchFamily="2" charset="2"/>
              </a:rPr>
              <a:t>ForeColor</a:t>
            </a:r>
            <a:r>
              <a:rPr lang="en-US" dirty="0" smtClean="0">
                <a:sym typeface="Wingdings" panose="05000000000000000000" pitchFamily="2" charset="2"/>
              </a:rPr>
              <a:t>, Text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Name, Size, </a:t>
            </a:r>
            <a:r>
              <a:rPr lang="en-US" dirty="0" err="1" smtClean="0">
                <a:sym typeface="Wingdings" panose="05000000000000000000" pitchFamily="2" charset="2"/>
              </a:rPr>
              <a:t>ControlBox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IsMdiContainer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MainMenuStrip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011" y="490538"/>
            <a:ext cx="28765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0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 user interface for indicating that a control on a form has an error associated with it</a:t>
            </a:r>
            <a:r>
              <a:rPr lang="en-US" dirty="0" smtClean="0"/>
              <a:t>.</a:t>
            </a:r>
          </a:p>
          <a:p>
            <a:r>
              <a:rPr lang="en-US" dirty="0" err="1"/>
              <a:t>ErrorProvider</a:t>
            </a:r>
            <a:r>
              <a:rPr lang="en-US" dirty="0"/>
              <a:t> presents a simple mechanism for indicating to the end user that a control on a form has an error associated with it.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error description string is specified for the control, an icon appears next to the control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icon flashes in the manner specified by </a:t>
            </a:r>
            <a:r>
              <a:rPr lang="en-US" dirty="0" err="1">
                <a:solidFill>
                  <a:srgbClr val="FF0000"/>
                </a:solidFill>
              </a:rPr>
              <a:t>BlinkStyle</a:t>
            </a:r>
            <a:r>
              <a:rPr lang="en-US" dirty="0"/>
              <a:t>, at the rate specified by </a:t>
            </a:r>
            <a:r>
              <a:rPr lang="en-US" dirty="0" err="1"/>
              <a:t>BlinkRate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mouse hovers over the icon, a ToolTip appears showing the error description string.</a:t>
            </a:r>
          </a:p>
        </p:txBody>
      </p:sp>
    </p:spTree>
    <p:extLst>
      <p:ext uri="{BB962C8B-B14F-4D97-AF65-F5344CB8AC3E}">
        <p14:creationId xmlns:p14="http://schemas.microsoft.com/office/powerpoint/2010/main" val="3847472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you use </a:t>
            </a:r>
            <a:r>
              <a:rPr lang="en-US" dirty="0" err="1"/>
              <a:t>ErrorProvider</a:t>
            </a:r>
            <a:r>
              <a:rPr lang="en-US" dirty="0"/>
              <a:t> in association with data-bound controls.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err="1"/>
              <a:t>ErrorProvider</a:t>
            </a:r>
            <a:r>
              <a:rPr lang="en-US" dirty="0"/>
              <a:t> with data-bound controls, you must specify the </a:t>
            </a:r>
            <a:r>
              <a:rPr lang="en-US" dirty="0" err="1">
                <a:solidFill>
                  <a:srgbClr val="FF0000"/>
                </a:solidFill>
              </a:rPr>
              <a:t>ContainerControl</a:t>
            </a:r>
            <a:r>
              <a:rPr lang="en-US" dirty="0"/>
              <a:t>, either in the constructor or by setting the </a:t>
            </a:r>
            <a:r>
              <a:rPr lang="en-US" dirty="0" err="1">
                <a:solidFill>
                  <a:srgbClr val="FF0000"/>
                </a:solidFill>
              </a:rPr>
              <a:t>ContainerControl</a:t>
            </a:r>
            <a:r>
              <a:rPr lang="en-US" dirty="0">
                <a:solidFill>
                  <a:srgbClr val="FF0000"/>
                </a:solidFill>
              </a:rPr>
              <a:t> property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docs.microsoft.com/en-us/dotnet/api/system.windows.forms.errorprovider?view=netcore-3.1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5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ToolTipProvider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Represents a small rectangular pop-up window that displays a brief description of a control's purpose when the user rests the pointer on the control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ToolTip class is typically used to alert users to the intended use of a control.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can specify ToolTip text for a </a:t>
            </a:r>
            <a:r>
              <a:rPr lang="en-US" dirty="0" err="1"/>
              <a:t>TextBox</a:t>
            </a:r>
            <a:r>
              <a:rPr lang="en-US" dirty="0"/>
              <a:t> control that accepts a name, specifying the format of the name to be typed into the control.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to providing hints, you can also use the ToolTip class to provide run time status information.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can use the ToolTip class to display connection speed and line quality data when the user moves the pointer onto a </a:t>
            </a:r>
            <a:r>
              <a:rPr lang="en-US" dirty="0" err="1"/>
              <a:t>PictureBox</a:t>
            </a:r>
            <a:r>
              <a:rPr lang="en-US" dirty="0"/>
              <a:t> control that displays Internet connection status.</a:t>
            </a:r>
          </a:p>
        </p:txBody>
      </p:sp>
    </p:spTree>
    <p:extLst>
      <p:ext uri="{BB962C8B-B14F-4D97-AF65-F5344CB8AC3E}">
        <p14:creationId xmlns:p14="http://schemas.microsoft.com/office/powerpoint/2010/main" val="3762109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ToolTipProvider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ToolTip class can be used in any container.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explicitly specify a container, use the </a:t>
            </a:r>
            <a:r>
              <a:rPr lang="en-US" dirty="0">
                <a:solidFill>
                  <a:srgbClr val="FF0000"/>
                </a:solidFill>
              </a:rPr>
              <a:t>ToolTip(</a:t>
            </a:r>
            <a:r>
              <a:rPr lang="en-US" dirty="0" err="1">
                <a:solidFill>
                  <a:srgbClr val="FF0000"/>
                </a:solidFill>
              </a:rPr>
              <a:t>IContainer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constructor.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single ToolTip component typically is used to create ToolTips for multiple controls on a single form.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you create a ToolTip, use a separate call to the </a:t>
            </a:r>
            <a:r>
              <a:rPr lang="en-US" dirty="0" err="1">
                <a:solidFill>
                  <a:srgbClr val="FF0000"/>
                </a:solidFill>
              </a:rPr>
              <a:t>SetToolTip</a:t>
            </a:r>
            <a:r>
              <a:rPr lang="en-US" dirty="0"/>
              <a:t> method to associate ToolTip display text to an individual control.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when the user moves the pointer on a control, the ToolTip with its text is displayed. </a:t>
            </a:r>
          </a:p>
        </p:txBody>
      </p:sp>
    </p:spTree>
    <p:extLst>
      <p:ext uri="{BB962C8B-B14F-4D97-AF65-F5344CB8AC3E}">
        <p14:creationId xmlns:p14="http://schemas.microsoft.com/office/powerpoint/2010/main" val="1105346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ToolTipProvider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call </a:t>
            </a:r>
            <a:r>
              <a:rPr lang="en-US" dirty="0" err="1">
                <a:solidFill>
                  <a:srgbClr val="FF0000"/>
                </a:solidFill>
              </a:rPr>
              <a:t>SetToolTip</a:t>
            </a:r>
            <a:r>
              <a:rPr lang="en-US" dirty="0"/>
              <a:t> more than once for the same control to change the text that is associated with the control.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get the text that is associated with a control, use the </a:t>
            </a:r>
            <a:r>
              <a:rPr lang="en-US" dirty="0" err="1">
                <a:solidFill>
                  <a:srgbClr val="FF0000"/>
                </a:solidFill>
              </a:rPr>
              <a:t>GetToolTip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remove all ToolTip text associations with an instance of the ToolTip class, use the </a:t>
            </a:r>
            <a:r>
              <a:rPr lang="en-US" dirty="0" err="1">
                <a:solidFill>
                  <a:srgbClr val="FF0000"/>
                </a:solidFill>
              </a:rPr>
              <a:t>RemoveAll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docs.microsoft.com/en-us/dotnet/api/system.windows.forms.tooltip?view=netcore-3.1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83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Events: </a:t>
            </a:r>
            <a:endParaRPr lang="en-US" dirty="0" smtClean="0"/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the Event-Driven Programming </a:t>
            </a:r>
            <a:r>
              <a:rPr lang="en-US" dirty="0" smtClean="0"/>
              <a:t>Model – Demo </a:t>
            </a:r>
          </a:p>
          <a:p>
            <a:pPr lvl="1"/>
            <a:r>
              <a:rPr lang="en-US" dirty="0" smtClean="0"/>
              <a:t>Writing </a:t>
            </a:r>
            <a:r>
              <a:rPr lang="en-US" dirty="0"/>
              <a:t>Event </a:t>
            </a:r>
            <a:r>
              <a:rPr lang="en-US" dirty="0" smtClean="0"/>
              <a:t>Handlers – Demo </a:t>
            </a:r>
          </a:p>
          <a:p>
            <a:pPr lvl="1"/>
            <a:r>
              <a:rPr lang="en-US" dirty="0" smtClean="0"/>
              <a:t>Sharing </a:t>
            </a:r>
            <a:r>
              <a:rPr lang="en-US" dirty="0"/>
              <a:t>Event </a:t>
            </a:r>
            <a:r>
              <a:rPr lang="en-US"/>
              <a:t>Handlers </a:t>
            </a:r>
            <a:r>
              <a:rPr lang="en-US" smtClean="0"/>
              <a:t>– Demo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0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Life-cycle of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Knowing </a:t>
            </a:r>
            <a:r>
              <a:rPr lang="en-US" dirty="0"/>
              <a:t>the lifecycle of a Form can help you place important bits of code in relevant events. </a:t>
            </a:r>
          </a:p>
        </p:txBody>
      </p:sp>
    </p:spTree>
    <p:extLst>
      <p:ext uri="{BB962C8B-B14F-4D97-AF65-F5344CB8AC3E}">
        <p14:creationId xmlns:p14="http://schemas.microsoft.com/office/powerpoint/2010/main" val="61870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Life-cycle of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Move: This event occurs when the form is moved. Although by default, when a form is instantiated and launched, the user does not move it, yet this event is triggered before the Load event occurs.</a:t>
            </a:r>
          </a:p>
          <a:p>
            <a:r>
              <a:rPr lang="en-US" dirty="0"/>
              <a:t>Load: This event occurs before a form is displayed for the first time.</a:t>
            </a:r>
          </a:p>
          <a:p>
            <a:r>
              <a:rPr lang="en-US" dirty="0" err="1"/>
              <a:t>VisibleChanged</a:t>
            </a:r>
            <a:r>
              <a:rPr lang="en-US" dirty="0"/>
              <a:t>: This event occurs when the Visible property value changes.</a:t>
            </a:r>
          </a:p>
          <a:p>
            <a:r>
              <a:rPr lang="en-US" dirty="0"/>
              <a:t>Activated: This event occurs when the form is activated in code or by the user.</a:t>
            </a:r>
          </a:p>
          <a:p>
            <a:r>
              <a:rPr lang="en-US" dirty="0"/>
              <a:t>Shown: This event occurs whenever the form is first displayed. </a:t>
            </a:r>
          </a:p>
          <a:p>
            <a:r>
              <a:rPr lang="en-US" dirty="0"/>
              <a:t>Paint: This event occurs when the control is redrawn.</a:t>
            </a:r>
          </a:p>
          <a:p>
            <a:r>
              <a:rPr lang="en-US" dirty="0"/>
              <a:t>Deactivate: This event occurs when the form loses focus and is not the active form.</a:t>
            </a:r>
          </a:p>
          <a:p>
            <a:r>
              <a:rPr lang="en-US" dirty="0"/>
              <a:t>Closing: This event occurs when the form is closing</a:t>
            </a:r>
            <a:r>
              <a:rPr lang="en-US" dirty="0" smtClean="0"/>
              <a:t>. Memory allocated to controls of the form is freed.</a:t>
            </a:r>
            <a:endParaRPr lang="en-US" dirty="0"/>
          </a:p>
          <a:p>
            <a:r>
              <a:rPr lang="en-US" dirty="0"/>
              <a:t>Closed: This event occurs </a:t>
            </a:r>
            <a:r>
              <a:rPr lang="en-US" dirty="0" smtClean="0"/>
              <a:t>after the form is closed. After this even memory allocated to the form is freed.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1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Windows Forms </a:t>
            </a:r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9" y="1544725"/>
            <a:ext cx="11413762" cy="51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Forms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3" y="1328882"/>
            <a:ext cx="11749993" cy="53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MessageBox</a:t>
            </a:r>
            <a:r>
              <a:rPr lang="en-US" dirty="0"/>
              <a:t>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a message window, also known as a dialog box, which presents a message to the user.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modal window, blocking other actions in the application until the user closes it.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MessageBox</a:t>
            </a:r>
            <a:r>
              <a:rPr lang="en-US" dirty="0" smtClean="0"/>
              <a:t> </a:t>
            </a:r>
            <a:r>
              <a:rPr lang="en-US" dirty="0"/>
              <a:t>can contain text, buttons, and symbols that inform and instruct the user.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80" y="4844448"/>
            <a:ext cx="3884432" cy="14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8F626085E36B4CAA6B7635B1FD1445" ma:contentTypeVersion="2" ma:contentTypeDescription="Create a new document." ma:contentTypeScope="" ma:versionID="ea0ab860ded4124d6b80e52dde1aa1c8">
  <xsd:schema xmlns:xsd="http://www.w3.org/2001/XMLSchema" xmlns:xs="http://www.w3.org/2001/XMLSchema" xmlns:p="http://schemas.microsoft.com/office/2006/metadata/properties" xmlns:ns2="63c8a924-64aa-4044-8645-672ec8481040" targetNamespace="http://schemas.microsoft.com/office/2006/metadata/properties" ma:root="true" ma:fieldsID="c396c94a25ed6d70b4febfb2f13c8957" ns2:_="">
    <xsd:import namespace="63c8a924-64aa-4044-8645-672ec84810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8a924-64aa-4044-8645-672ec84810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C6E761-C35C-4D1D-8C80-BBCF850190E6}">
  <ds:schemaRefs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  <ds:schemaRef ds:uri="45692f6c-eb33-4efb-bb8e-7cfb8b624d79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BFEF176-CED1-4994-9B5E-81753A917E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D5E55F-4E52-4D89-A683-8CAA21D9F180}"/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3150</Words>
  <Application>Microsoft Office PowerPoint</Application>
  <PresentationFormat>Widescreen</PresentationFormat>
  <Paragraphs>229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Unit – IV: Building desktop application</vt:lpstr>
      <vt:lpstr>Contents</vt:lpstr>
      <vt:lpstr>Building Windows Forms Applications</vt:lpstr>
      <vt:lpstr>Setting Form Properties</vt:lpstr>
      <vt:lpstr>Understanding the Life-cycle of a Form</vt:lpstr>
      <vt:lpstr>Understanding the Life-cycle of a Form</vt:lpstr>
      <vt:lpstr>Using the Windows Forms Designer</vt:lpstr>
      <vt:lpstr>Windows Forms Designer</vt:lpstr>
      <vt:lpstr>MessageBox Class </vt:lpstr>
      <vt:lpstr>Examples of messagebox</vt:lpstr>
      <vt:lpstr>Messagebox class</vt:lpstr>
      <vt:lpstr>Messagebox class</vt:lpstr>
      <vt:lpstr>Messagebox class</vt:lpstr>
      <vt:lpstr>.config File</vt:lpstr>
      <vt:lpstr>.config File</vt:lpstr>
      <vt:lpstr>Example of .config File</vt:lpstr>
      <vt:lpstr>.config File</vt:lpstr>
      <vt:lpstr>Configuration file schema</vt:lpstr>
      <vt:lpstr>Configuration file schema</vt:lpstr>
      <vt:lpstr>Working with Windows Forms Controls</vt:lpstr>
      <vt:lpstr>Textbox</vt:lpstr>
      <vt:lpstr>Textbox</vt:lpstr>
      <vt:lpstr>Textbox</vt:lpstr>
      <vt:lpstr>Button</vt:lpstr>
      <vt:lpstr>Button</vt:lpstr>
      <vt:lpstr>Selection – Check Box</vt:lpstr>
      <vt:lpstr>Selection – Check Box</vt:lpstr>
      <vt:lpstr>Selection – Radio Button</vt:lpstr>
      <vt:lpstr>Selection – Radio Button</vt:lpstr>
      <vt:lpstr>List – ListBox</vt:lpstr>
      <vt:lpstr>List – ListBox</vt:lpstr>
      <vt:lpstr>List – ListBox</vt:lpstr>
      <vt:lpstr>List – ListBox</vt:lpstr>
      <vt:lpstr>List – ComboBox</vt:lpstr>
      <vt:lpstr>List – ComboBox</vt:lpstr>
      <vt:lpstr>List – ComboBox</vt:lpstr>
      <vt:lpstr>List – ComboBox</vt:lpstr>
      <vt:lpstr>Container</vt:lpstr>
      <vt:lpstr>Image</vt:lpstr>
      <vt:lpstr>ErrorProvider</vt:lpstr>
      <vt:lpstr>ErrorProvider</vt:lpstr>
      <vt:lpstr>ToolTipProvider</vt:lpstr>
      <vt:lpstr>ToolTipProvider</vt:lpstr>
      <vt:lpstr>ToolTipProvider</vt:lpstr>
      <vt:lpstr>All about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IV: Building desktop application</dc:title>
  <dc:creator>PRANAV VYAS</dc:creator>
  <cp:lastModifiedBy>PRANAV VYAS</cp:lastModifiedBy>
  <cp:revision>100</cp:revision>
  <dcterms:created xsi:type="dcterms:W3CDTF">2020-08-07T09:53:33Z</dcterms:created>
  <dcterms:modified xsi:type="dcterms:W3CDTF">2020-08-31T05:56:18Z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0x010100578F626085E36B4CAA6B7635B1FD1445</vt:lpwstr>
  </property>
</Properties>
</file>