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30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67B6-D2D7-41A9-8803-E835F553439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F31E7-7EE1-471A-B3FD-5656990D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3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DD343-25B0-46F6-85B4-EF40F192DB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52C-D674-427E-966A-DBF3E29EC2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4669-4E63-4A33-8509-FC8FCE60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7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52C-D674-427E-966A-DBF3E29EC2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4669-4E63-4A33-8509-FC8FCE60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52C-D674-427E-966A-DBF3E29EC2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4669-4E63-4A33-8509-FC8FCE60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9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52C-D674-427E-966A-DBF3E29EC2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4669-4E63-4A33-8509-FC8FCE60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2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52C-D674-427E-966A-DBF3E29EC2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4669-4E63-4A33-8509-FC8FCE60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52C-D674-427E-966A-DBF3E29EC2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4669-4E63-4A33-8509-FC8FCE60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6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52C-D674-427E-966A-DBF3E29EC2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4669-4E63-4A33-8509-FC8FCE60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8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52C-D674-427E-966A-DBF3E29EC2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4669-4E63-4A33-8509-FC8FCE60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2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52C-D674-427E-966A-DBF3E29EC2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4669-4E63-4A33-8509-FC8FCE60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5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52C-D674-427E-966A-DBF3E29EC2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4669-4E63-4A33-8509-FC8FCE60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52C-D674-427E-966A-DBF3E29EC2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64669-4E63-4A33-8509-FC8FCE60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6852C-D674-427E-966A-DBF3E29EC238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64669-4E63-4A33-8509-FC8FCE60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5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world.com/javaworld/jw-06-2005/jw-0613-so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8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What is Service?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CC6748C-4459-4A5B-864E-2E427C047CC8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9461" name="Content Placeholder 2"/>
          <p:cNvSpPr>
            <a:spLocks noGrp="1"/>
          </p:cNvSpPr>
          <p:nvPr>
            <p:ph sz="quarter" idx="1"/>
          </p:nvPr>
        </p:nvSpPr>
        <p:spPr>
          <a:xfrm>
            <a:off x="2136775" y="1143000"/>
            <a:ext cx="8153400" cy="541020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	Kitchen -&gt; Waiter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       Logical encapsulation of self contained business functionality.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       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47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2C7667F-9880-402B-8210-4EE45BB73CC4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484" name="Content Placeholder 7" descr="elephant image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38400" y="990600"/>
            <a:ext cx="6858000" cy="2789238"/>
          </a:xfrm>
        </p:spPr>
      </p:pic>
      <p:sp>
        <p:nvSpPr>
          <p:cNvPr id="9" name="Subtitle 2"/>
          <p:cNvSpPr txBox="1">
            <a:spLocks/>
          </p:cNvSpPr>
          <p:nvPr/>
        </p:nvSpPr>
        <p:spPr bwMode="auto">
          <a:xfrm>
            <a:off x="2286000" y="3962400"/>
            <a:ext cx="7239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000" dirty="0"/>
              <a:t>The man touching the trunk believes it to be a snake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/>
              <a:t>The man touching the tusk believes it to be a spear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/>
              <a:t>The man touching the ear believes it to be a fan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/>
              <a:t>The man touching the elephant’s side believes it to be a wall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/>
              <a:t>The man touching the tail believes it to be a rope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/>
              <a:t>The man touching the legs believes they are trees.</a:t>
            </a:r>
          </a:p>
        </p:txBody>
      </p:sp>
    </p:spTree>
    <p:extLst>
      <p:ext uri="{BB962C8B-B14F-4D97-AF65-F5344CB8AC3E}">
        <p14:creationId xmlns:p14="http://schemas.microsoft.com/office/powerpoint/2010/main" val="230069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SOA 	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C7558CC-AD7B-487D-B674-4EA1AB015336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1509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1752600"/>
            <a:ext cx="8305800" cy="5410200"/>
          </a:xfrm>
        </p:spPr>
        <p:txBody>
          <a:bodyPr/>
          <a:lstStyle/>
          <a:p>
            <a:pPr eaLnBrk="1" hangingPunct="1"/>
            <a:r>
              <a:rPr lang="en-US" dirty="0" smtClean="0"/>
              <a:t>As per </a:t>
            </a:r>
            <a:r>
              <a:rPr lang="en-US" dirty="0" err="1" smtClean="0"/>
              <a:t>W3C</a:t>
            </a:r>
            <a:r>
              <a:rPr lang="en-US" dirty="0" smtClean="0"/>
              <a:t> service oriented architecture is a set of components which can be invoked and whose interface descriptions can be discovered and published.</a:t>
            </a:r>
          </a:p>
          <a:p>
            <a:pPr eaLnBrk="1" hangingPunct="1"/>
            <a:r>
              <a:rPr lang="en-US" u="sng" dirty="0" smtClean="0"/>
              <a:t>A loosely-coupled </a:t>
            </a:r>
            <a:r>
              <a:rPr lang="en-US" dirty="0" smtClean="0"/>
              <a:t>architecture designed to meet the business needs of the organization.</a:t>
            </a:r>
          </a:p>
          <a:p>
            <a:pPr eaLnBrk="1" hangingPunct="1"/>
            <a:r>
              <a:rPr lang="en-US" dirty="0" smtClean="0"/>
              <a:t>Base for Interoperability. </a:t>
            </a:r>
          </a:p>
          <a:p>
            <a:pPr eaLnBrk="1" hangingPunct="1"/>
            <a:r>
              <a:rPr lang="en-US" dirty="0" smtClean="0"/>
              <a:t>Separates functions in different independent units</a:t>
            </a:r>
          </a:p>
        </p:txBody>
      </p:sp>
    </p:spTree>
    <p:extLst>
      <p:ext uri="{BB962C8B-B14F-4D97-AF65-F5344CB8AC3E}">
        <p14:creationId xmlns:p14="http://schemas.microsoft.com/office/powerpoint/2010/main" val="2661420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SOA 	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6AFC7AF-8621-4327-888D-A1ED1CE2DC34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3557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1752600"/>
            <a:ext cx="8305800" cy="441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/>
              <a:t>Following key characteristics:</a:t>
            </a:r>
          </a:p>
          <a:p>
            <a:pPr eaLnBrk="1" hangingPunct="1"/>
            <a:r>
              <a:rPr lang="en-US" sz="2400"/>
              <a:t>SOA services have self-describing interfaces in platform-independent XML documents. Web Services Description Language (</a:t>
            </a:r>
            <a:r>
              <a:rPr lang="en-US" sz="2400">
                <a:hlinkClick r:id="rId2"/>
              </a:rPr>
              <a:t>WSDL</a:t>
            </a:r>
            <a:r>
              <a:rPr lang="en-US" sz="2400"/>
              <a:t>) is the standard used to describe the services. </a:t>
            </a:r>
          </a:p>
          <a:p>
            <a:pPr eaLnBrk="1" hangingPunct="1"/>
            <a:r>
              <a:rPr lang="en-US" sz="2400"/>
              <a:t>SOA services communicate with messages formally defined via XML Schema (also called </a:t>
            </a:r>
            <a:r>
              <a:rPr lang="en-US" sz="2400">
                <a:hlinkClick r:id="rId2"/>
              </a:rPr>
              <a:t>XSD</a:t>
            </a:r>
            <a:r>
              <a:rPr lang="en-US" sz="2400"/>
              <a:t>). </a:t>
            </a:r>
          </a:p>
          <a:p>
            <a:pPr eaLnBrk="1" hangingPunct="1"/>
            <a:r>
              <a:rPr lang="en-US" sz="2400"/>
              <a:t>SOA services are maintained in the enterprise by a registry that acts as a directory listing. Applications can look up the services in the registry and invoke the service. Universal Description, Definition, and Integration (</a:t>
            </a:r>
            <a:r>
              <a:rPr lang="en-US" sz="2400">
                <a:hlinkClick r:id="rId2"/>
              </a:rPr>
              <a:t>UDDI</a:t>
            </a:r>
            <a:r>
              <a:rPr lang="en-US" sz="2400"/>
              <a:t>) is the standard used for service registry. </a:t>
            </a:r>
          </a:p>
        </p:txBody>
      </p:sp>
    </p:spTree>
    <p:extLst>
      <p:ext uri="{BB962C8B-B14F-4D97-AF65-F5344CB8AC3E}">
        <p14:creationId xmlns:p14="http://schemas.microsoft.com/office/powerpoint/2010/main" val="1306220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SOA 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F8A65D7-DC24-430F-8A72-3FE6C5854815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1676401"/>
            <a:ext cx="8229600" cy="4525963"/>
          </a:xfrm>
        </p:spPr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dirty="0" smtClean="0"/>
              <a:t>Data is passed through messages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 smtClean="0"/>
              <a:t>XML and </a:t>
            </a:r>
            <a:r>
              <a:rPr lang="en-US" dirty="0" err="1" smtClean="0"/>
              <a:t>JSON</a:t>
            </a:r>
            <a:r>
              <a:rPr lang="en-US" dirty="0" smtClean="0"/>
              <a:t>(</a:t>
            </a:r>
            <a:r>
              <a:rPr lang="en-US" b="1" dirty="0" smtClean="0"/>
              <a:t>JavaScript Object Notation) are used for message passing.</a:t>
            </a:r>
            <a:endParaRPr lang="en-US" dirty="0" smtClean="0"/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 smtClean="0"/>
              <a:t>Currently used in </a:t>
            </a:r>
            <a:r>
              <a:rPr lang="en-US" dirty="0" err="1" smtClean="0"/>
              <a:t>SaaS</a:t>
            </a:r>
            <a:r>
              <a:rPr lang="en-US" dirty="0" smtClean="0"/>
              <a:t>, </a:t>
            </a:r>
            <a:r>
              <a:rPr lang="en-US" dirty="0" err="1" smtClean="0"/>
              <a:t>Clould</a:t>
            </a:r>
            <a:r>
              <a:rPr lang="en-US" dirty="0" smtClean="0"/>
              <a:t> Computing etc.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 smtClean="0"/>
              <a:t>Does not provide API but provides endpoint for connection.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mtClean="0"/>
              <a:t>For </a:t>
            </a:r>
            <a:r>
              <a:rPr lang="en-US" dirty="0" smtClean="0"/>
              <a:t>More Technical details visit:</a:t>
            </a:r>
          </a:p>
          <a:p>
            <a:pPr marL="365760" indent="-283464" algn="ctr">
              <a:buNone/>
              <a:defRPr/>
            </a:pPr>
            <a:r>
              <a:rPr lang="en-US" sz="2400" dirty="0" err="1"/>
              <a:t>http://msdn.microsoft.com/en-us/library/bb833022.aspx</a:t>
            </a:r>
            <a:endParaRPr lang="en-US" sz="2400" dirty="0"/>
          </a:p>
          <a:p>
            <a:pPr marL="365760" indent="-283464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383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3750" t="22656" r="38750" b="52344"/>
          <a:stretch>
            <a:fillRect/>
          </a:stretch>
        </p:blipFill>
        <p:spPr bwMode="auto">
          <a:xfrm>
            <a:off x="1828801" y="1600200"/>
            <a:ext cx="84296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A1F-5D0B-4F90-97AD-77FC75CB02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3750" t="22656" r="38750" b="52344"/>
          <a:stretch>
            <a:fillRect/>
          </a:stretch>
        </p:blipFill>
        <p:spPr bwMode="auto">
          <a:xfrm>
            <a:off x="1828800" y="1600200"/>
            <a:ext cx="8496300" cy="453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A1F-5D0B-4F90-97AD-77FC75CB02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3750" t="22656" r="38750" b="52344"/>
          <a:stretch>
            <a:fillRect/>
          </a:stretch>
        </p:blipFill>
        <p:spPr bwMode="auto">
          <a:xfrm>
            <a:off x="1905001" y="1600200"/>
            <a:ext cx="84296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A1F-5D0B-4F90-97AD-77FC75CB02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23750" t="22656" r="39375" b="52344"/>
          <a:stretch>
            <a:fillRect/>
          </a:stretch>
        </p:blipFill>
        <p:spPr bwMode="auto">
          <a:xfrm>
            <a:off x="1905000" y="1591160"/>
            <a:ext cx="8305800" cy="450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A1F-5D0B-4F90-97AD-77FC75CB02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3750" t="22656" r="38750" b="52344"/>
          <a:stretch>
            <a:fillRect/>
          </a:stretch>
        </p:blipFill>
        <p:spPr bwMode="auto">
          <a:xfrm>
            <a:off x="1857376" y="1676400"/>
            <a:ext cx="84296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A1F-5D0B-4F90-97AD-77FC75CB02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953000"/>
            <a:ext cx="6400800" cy="1752600"/>
          </a:xfrm>
        </p:spPr>
        <p:txBody>
          <a:bodyPr/>
          <a:lstStyle/>
          <a:p>
            <a:r>
              <a:rPr lang="en-US" dirty="0" smtClean="0"/>
              <a:t>Unit –IV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5625" t="23438" r="40625" b="53906"/>
          <a:stretch>
            <a:fillRect/>
          </a:stretch>
        </p:blipFill>
        <p:spPr bwMode="auto">
          <a:xfrm>
            <a:off x="1524000" y="1"/>
            <a:ext cx="9144000" cy="49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A1F-5D0B-4F90-97AD-77FC75CB02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23750" t="22656" r="38750" b="52344"/>
          <a:stretch>
            <a:fillRect/>
          </a:stretch>
        </p:blipFill>
        <p:spPr bwMode="auto">
          <a:xfrm>
            <a:off x="1857376" y="1676400"/>
            <a:ext cx="84296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A1F-5D0B-4F90-97AD-77FC75CB02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3750" t="22656" r="38750" b="52344"/>
          <a:stretch>
            <a:fillRect/>
          </a:stretch>
        </p:blipFill>
        <p:spPr bwMode="auto">
          <a:xfrm>
            <a:off x="1924050" y="1676400"/>
            <a:ext cx="82867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A1F-5D0B-4F90-97AD-77FC75CB02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1" y="1600201"/>
            <a:ext cx="7667625" cy="4565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A1F-5D0B-4F90-97AD-77FC75CB02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00746"/>
            <a:ext cx="8248650" cy="441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A1F-5D0B-4F90-97AD-77FC75CB02F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83442"/>
            <a:ext cx="8324850" cy="460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A1F-5D0B-4F90-97AD-77FC75CB02F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29016"/>
            <a:ext cx="8191500" cy="454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A1F-5D0B-4F90-97AD-77FC75CB02F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Messaged based on 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13272"/>
            <a:ext cx="8134350" cy="452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A1F-5D0B-4F90-97AD-77FC75CB02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1667934"/>
            <a:ext cx="8124825" cy="451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A1F-5D0B-4F90-97AD-77FC75CB02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based on 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9246" y="1600200"/>
            <a:ext cx="824345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A1F-5D0B-4F90-97AD-77FC75CB02F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7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Tenets(Principles) of SOA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B5AC382-8E47-4DAE-BAE7-0DEEBFAD26A8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5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066800"/>
            <a:ext cx="8991600" cy="5334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/>
              <a:t>There are four principles of SOA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Explicit boundaries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 - SOA is about passing message from A to B    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    crossing explicit and formal boundaries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dirty="0" smtClean="0"/>
              <a:t>     - Explicit boundaries mean Services can be 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dirty="0" smtClean="0"/>
              <a:t>       deployed anywhere without any specific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dirty="0" smtClean="0"/>
              <a:t>       platform needs and can be  easily a easily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dirty="0" smtClean="0"/>
              <a:t>       accessible by other services.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 -   Cost is associated to cross the boundaries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/>
              <a:t>             i.e.  communication, performance, processing overhead costs</a:t>
            </a:r>
          </a:p>
        </p:txBody>
      </p:sp>
    </p:spTree>
    <p:extLst>
      <p:ext uri="{BB962C8B-B14F-4D97-AF65-F5344CB8AC3E}">
        <p14:creationId xmlns:p14="http://schemas.microsoft.com/office/powerpoint/2010/main" val="134218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04800"/>
            <a:ext cx="66294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Pre-requisite Concepts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4BB013E-B9F3-4BA0-8639-D990C230CD9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5365" name="Rectangle 1"/>
          <p:cNvSpPr>
            <a:spLocks noChangeArrowheads="1"/>
          </p:cNvSpPr>
          <p:nvPr/>
        </p:nvSpPr>
        <p:spPr bwMode="auto">
          <a:xfrm>
            <a:off x="1752600" y="1676400"/>
            <a:ext cx="868680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en-US" sz="3200"/>
              <a:t> Distributed Computing</a:t>
            </a:r>
            <a:endParaRPr lang="en-US" sz="1400"/>
          </a:p>
          <a:p>
            <a:pPr algn="just" eaLnBrk="0" hangingPunct="0"/>
            <a:r>
              <a:rPr lang="en-US" sz="1400"/>
              <a:t> </a:t>
            </a:r>
            <a:r>
              <a:rPr lang="en-US" sz="2000"/>
              <a:t>- </a:t>
            </a:r>
            <a:r>
              <a:rPr lang="en-US" sz="2400"/>
              <a:t>Distributed computing is a field of computer science that    </a:t>
            </a:r>
          </a:p>
          <a:p>
            <a:pPr algn="just" eaLnBrk="0" hangingPunct="0"/>
            <a:r>
              <a:rPr lang="en-US" sz="2400"/>
              <a:t>    studies distributed systems. </a:t>
            </a:r>
          </a:p>
          <a:p>
            <a:pPr algn="just" eaLnBrk="0" hangingPunct="0"/>
            <a:endParaRPr lang="en-US" sz="2400"/>
          </a:p>
          <a:p>
            <a:pPr algn="just" eaLnBrk="0" hangingPunct="0">
              <a:buFontTx/>
              <a:buChar char="-"/>
            </a:pPr>
            <a:r>
              <a:rPr lang="en-US" sz="2400"/>
              <a:t>  A distributed system is a software system in which </a:t>
            </a:r>
          </a:p>
          <a:p>
            <a:pPr algn="just" eaLnBrk="0" hangingPunct="0"/>
            <a:r>
              <a:rPr lang="en-US" sz="2400"/>
              <a:t>   components located networked computers communicate and  </a:t>
            </a:r>
          </a:p>
          <a:p>
            <a:pPr algn="just" eaLnBrk="0" hangingPunct="0"/>
            <a:r>
              <a:rPr lang="en-US" sz="2400"/>
              <a:t>   coordinate their actions by passing messages. </a:t>
            </a:r>
          </a:p>
          <a:p>
            <a:pPr algn="just" eaLnBrk="0" hangingPunct="0"/>
            <a:endParaRPr lang="en-US" sz="2400"/>
          </a:p>
          <a:p>
            <a:pPr algn="just" eaLnBrk="0" hangingPunct="0">
              <a:buFontTx/>
              <a:buChar char="-"/>
            </a:pPr>
            <a:r>
              <a:rPr lang="en-US" sz="2400"/>
              <a:t> The components interact with each other in order to achieve a </a:t>
            </a:r>
          </a:p>
          <a:p>
            <a:pPr algn="just" eaLnBrk="0" hangingPunct="0"/>
            <a:r>
              <a:rPr lang="en-US" sz="2400"/>
              <a:t>   common goal. </a:t>
            </a:r>
          </a:p>
          <a:p>
            <a:pPr algn="just" eaLnBrk="0" hangingPunct="0"/>
            <a:endParaRPr lang="en-US" sz="2400"/>
          </a:p>
          <a:p>
            <a:pPr algn="just" eaLnBrk="0" hangingPunct="0">
              <a:buFontTx/>
              <a:buChar char="-"/>
            </a:pPr>
            <a:r>
              <a:rPr lang="en-US" sz="2400"/>
              <a:t> Popular Example is Service Oriented Architecture (SOA)</a:t>
            </a:r>
          </a:p>
        </p:txBody>
      </p:sp>
    </p:spTree>
    <p:extLst>
      <p:ext uri="{BB962C8B-B14F-4D97-AF65-F5344CB8AC3E}">
        <p14:creationId xmlns:p14="http://schemas.microsoft.com/office/powerpoint/2010/main" val="17531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itle 7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Tenets(Principles) of SOA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E528FC1-F4A5-4A3F-BD80-A3B9FD2A01BD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1749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524000"/>
            <a:ext cx="89916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Services are autonomous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	- Services are built and deployed independently   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-  Each service must be managed and versioned 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   quickly.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 - It should be replaceable.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Redudancy</a:t>
            </a:r>
            <a:r>
              <a:rPr lang="en-US" dirty="0" smtClean="0"/>
              <a:t> should be used in the case of   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   service failure or not available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 - Services are to built not to </a:t>
            </a:r>
            <a:r>
              <a:rPr lang="en-US" u="sng" dirty="0" smtClean="0"/>
              <a:t>fail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02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itle 7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Tenets(Principles) of SOA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6811FBA-2365-472E-9486-BDFC3BF7124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524000"/>
            <a:ext cx="8991600" cy="53340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3700" dirty="0"/>
              <a:t>Policy based compatibility</a:t>
            </a:r>
          </a:p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None/>
              <a:defRPr/>
            </a:pPr>
            <a:r>
              <a:rPr lang="en-US" sz="3700" dirty="0"/>
              <a:t>- Services need to know a little more about each other.</a:t>
            </a:r>
          </a:p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None/>
              <a:defRPr/>
            </a:pPr>
            <a:r>
              <a:rPr lang="en-US" sz="3700" dirty="0"/>
              <a:t>   Policies allows to migrate service from one environment to another.</a:t>
            </a:r>
          </a:p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None/>
              <a:defRPr/>
            </a:pPr>
            <a:r>
              <a:rPr lang="en-US" sz="3700" dirty="0"/>
              <a:t>    Policy: Explicit Information about service.</a:t>
            </a:r>
          </a:p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None/>
              <a:defRPr/>
            </a:pPr>
            <a:r>
              <a:rPr lang="en-US" sz="3700" dirty="0"/>
              <a:t>    For example: Meeting strangers with Resume.</a:t>
            </a:r>
          </a:p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None/>
              <a:defRPr/>
            </a:pPr>
            <a:r>
              <a:rPr lang="en-US" sz="3700" dirty="0"/>
              <a:t>-   Each service has its own compatibility level and knows how to communicate with other.</a:t>
            </a:r>
          </a:p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None/>
              <a:defRPr/>
            </a:pPr>
            <a:r>
              <a:rPr lang="en-US" sz="3700" dirty="0"/>
              <a:t>- Services are not knowing each other (stranger).</a:t>
            </a:r>
          </a:p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None/>
              <a:defRPr/>
            </a:pPr>
            <a:r>
              <a:rPr lang="en-US" sz="3700" dirty="0"/>
              <a:t>- If two services cant satisfy each others policy requirements, they will not communicate.</a:t>
            </a:r>
          </a:p>
          <a:p>
            <a:pPr marL="320040" indent="-320040">
              <a:buNone/>
              <a:defRPr/>
            </a:pPr>
            <a:r>
              <a:rPr lang="en-US" dirty="0" smtClean="0"/>
              <a:t>    </a:t>
            </a:r>
          </a:p>
          <a:p>
            <a:pPr marL="320040" indent="-320040">
              <a:buNone/>
              <a:defRPr/>
            </a:pPr>
            <a:r>
              <a:rPr lang="en-US" dirty="0" smtClean="0"/>
              <a:t>     </a:t>
            </a:r>
          </a:p>
          <a:p>
            <a:pPr marL="320040" indent="-320040">
              <a:buNone/>
              <a:defRPr/>
            </a:pPr>
            <a:r>
              <a:rPr lang="en-US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310484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itle 7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Tenets(Principles) of SOA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4D3D029-44E5-4455-BFC8-AB402E5A5124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3797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524000"/>
            <a:ext cx="89916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mtClean="0"/>
              <a:t>Shared Schemas and contracts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- Schemas=data and contracts=behaviour.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   - Services do not pass classes, objects or data types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   - Services pass schemas and contracts.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   - This makes service loosely coupled and 100%   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       platform independent.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994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Summary of SOA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3C723EA-09D0-4A71-828F-A74A5D793233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4821" name="Content Placeholder 2"/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Services are platform and location independent. A service does not care where the service is located, and it does not care about the environment of another service.</a:t>
            </a:r>
          </a:p>
          <a:p>
            <a:pPr eaLnBrk="1" hangingPunct="1">
              <a:lnSpc>
                <a:spcPct val="80000"/>
              </a:lnSpc>
            </a:pPr>
            <a:r>
              <a:rPr lang="en-US"/>
              <a:t>Services are isolated.</a:t>
            </a:r>
          </a:p>
          <a:p>
            <a:pPr eaLnBrk="1" hangingPunct="1">
              <a:lnSpc>
                <a:spcPct val="80000"/>
              </a:lnSpc>
            </a:pPr>
            <a:r>
              <a:rPr lang="en-US"/>
              <a:t>Services communicate via messages.</a:t>
            </a:r>
          </a:p>
          <a:p>
            <a:pPr eaLnBrk="1" hangingPunct="1">
              <a:lnSpc>
                <a:spcPct val="80000"/>
              </a:lnSpc>
            </a:pPr>
            <a:r>
              <a:rPr lang="en-US"/>
              <a:t>Service communication information is flexible in terms of protocol, format and transport.</a:t>
            </a:r>
          </a:p>
          <a:p>
            <a:pPr eaLnBrk="1" hangingPunct="1">
              <a:lnSpc>
                <a:spcPct val="80000"/>
              </a:lnSpc>
            </a:pPr>
            <a:r>
              <a:rPr lang="en-US"/>
              <a:t>Services are scalable. (Online Payment Example)</a:t>
            </a:r>
          </a:p>
          <a:p>
            <a:pPr eaLnBrk="1" hangingPunct="1">
              <a:lnSpc>
                <a:spcPct val="80000"/>
              </a:lnSpc>
            </a:pPr>
            <a:r>
              <a:rPr lang="en-US"/>
              <a:t>Service can be migrated from one environment to another by changing its policy..</a:t>
            </a:r>
          </a:p>
          <a:p>
            <a:pPr eaLnBrk="1" hangingPunct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8939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web service is a method of communication between two electronic devices over the World Wide Web. A web service is a software function provided at a network address over the web or the cloud, it is a service that is "always on" as in the concept of utility computing.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W3C</a:t>
            </a:r>
            <a:r>
              <a:rPr lang="en-US" dirty="0" smtClean="0"/>
              <a:t> defines a "Web service" as:</a:t>
            </a:r>
          </a:p>
          <a:p>
            <a:pPr algn="just"/>
            <a:r>
              <a:rPr lang="en-US" dirty="0" smtClean="0"/>
              <a:t>A software system designed to support interoperable machine-to-machine interaction over a network. It has an interface described in a machine-</a:t>
            </a:r>
            <a:r>
              <a:rPr lang="en-US" dirty="0" err="1" smtClean="0"/>
              <a:t>processable</a:t>
            </a:r>
            <a:r>
              <a:rPr lang="en-US" dirty="0" smtClean="0"/>
              <a:t> format (specifically </a:t>
            </a:r>
            <a:r>
              <a:rPr lang="en-US" dirty="0" err="1" smtClean="0"/>
              <a:t>WSDL</a:t>
            </a:r>
            <a:r>
              <a:rPr lang="en-US" dirty="0" smtClean="0"/>
              <a:t>). Other systems interact with the Web service in a manner prescribed by its description using SOAP messages, typically conveyed using HTTP with an XML serialization in conjunction with other Web-related standards.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6A1F-5D0B-4F90-97AD-77FC75CB02F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5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04800"/>
            <a:ext cx="66294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Pre-requisite Concepts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1FA00C8-F61D-44CB-AD35-9F444275668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6389" name="Rectangle 1"/>
          <p:cNvSpPr>
            <a:spLocks noChangeArrowheads="1"/>
          </p:cNvSpPr>
          <p:nvPr/>
        </p:nvSpPr>
        <p:spPr bwMode="auto">
          <a:xfrm>
            <a:off x="1752600" y="1600201"/>
            <a:ext cx="86868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en-US" sz="3200" dirty="0"/>
              <a:t> Interoperability</a:t>
            </a:r>
          </a:p>
          <a:p>
            <a:pPr eaLnBrk="0" hangingPunct="0">
              <a:buFont typeface="Wingdings" pitchFamily="2" charset="2"/>
              <a:buChar char="Ø"/>
            </a:pPr>
            <a:endParaRPr lang="en-US" sz="1400" dirty="0"/>
          </a:p>
          <a:p>
            <a:pPr algn="just" eaLnBrk="0" hangingPunct="0"/>
            <a:r>
              <a:rPr lang="en-US" sz="1400" dirty="0"/>
              <a:t> </a:t>
            </a:r>
            <a:r>
              <a:rPr lang="en-US" sz="2000" dirty="0"/>
              <a:t>- </a:t>
            </a:r>
            <a:r>
              <a:rPr lang="en-US" sz="2400" dirty="0"/>
              <a:t>Interoperability is the ability of diverse systems and </a:t>
            </a:r>
          </a:p>
          <a:p>
            <a:pPr algn="just" eaLnBrk="0" hangingPunct="0"/>
            <a:r>
              <a:rPr lang="en-US" sz="2400" dirty="0"/>
              <a:t>  organizations to work together (inter-operate). </a:t>
            </a:r>
          </a:p>
        </p:txBody>
      </p:sp>
      <p:pic>
        <p:nvPicPr>
          <p:cNvPr id="16390" name="Picture 5" descr="Interoperabilit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352800"/>
            <a:ext cx="8001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4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04800"/>
            <a:ext cx="66294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Pre-requisite Concepts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907F9FA-B7DF-4D58-9251-9821A7B04EE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7413" name="Rectangle 1"/>
          <p:cNvSpPr>
            <a:spLocks noChangeArrowheads="1"/>
          </p:cNvSpPr>
          <p:nvPr/>
        </p:nvSpPr>
        <p:spPr bwMode="auto">
          <a:xfrm>
            <a:off x="1752600" y="1600201"/>
            <a:ext cx="8915400" cy="56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en-US" sz="3200"/>
              <a:t> Serialization</a:t>
            </a:r>
          </a:p>
          <a:p>
            <a:pPr eaLnBrk="0" hangingPunct="0">
              <a:buFontTx/>
              <a:buChar char="-"/>
            </a:pPr>
            <a:r>
              <a:rPr lang="en-US" sz="2000"/>
              <a:t>   P</a:t>
            </a:r>
            <a:r>
              <a:rPr lang="en-US" sz="2400"/>
              <a:t>rocess of translating data structures or object state into a     </a:t>
            </a:r>
          </a:p>
          <a:p>
            <a:pPr eaLnBrk="0" hangingPunct="0"/>
            <a:r>
              <a:rPr lang="en-US" sz="2400"/>
              <a:t>   format that can be stored (for example, in a file or memory               </a:t>
            </a:r>
          </a:p>
          <a:p>
            <a:pPr eaLnBrk="0" hangingPunct="0"/>
            <a:r>
              <a:rPr lang="en-US" sz="2400"/>
              <a:t>   buffer, or transmitted across a network connection link) and </a:t>
            </a:r>
          </a:p>
          <a:p>
            <a:pPr eaLnBrk="0" hangingPunct="0"/>
            <a:r>
              <a:rPr lang="en-US" sz="2400"/>
              <a:t>   resurrected later in the same or another computer environment</a:t>
            </a:r>
          </a:p>
          <a:p>
            <a:pPr eaLnBrk="0" hangingPunct="0"/>
            <a:endParaRPr lang="en-US" sz="2400"/>
          </a:p>
          <a:p>
            <a:pPr eaLnBrk="0" hangingPunct="0">
              <a:buFontTx/>
              <a:buChar char="-"/>
            </a:pPr>
            <a:r>
              <a:rPr lang="en-US" sz="2400"/>
              <a:t> This process of serializing an object is also called deflating or </a:t>
            </a:r>
          </a:p>
          <a:p>
            <a:pPr eaLnBrk="0" hangingPunct="0"/>
            <a:r>
              <a:rPr lang="en-US" sz="2400"/>
              <a:t>   marshalling an object. The opposite operation, extracting a data   </a:t>
            </a:r>
          </a:p>
          <a:p>
            <a:pPr eaLnBrk="0" hangingPunct="0"/>
            <a:r>
              <a:rPr lang="en-US" sz="2400"/>
              <a:t>   structure from a series of bytes, is de=serialization (which is </a:t>
            </a:r>
          </a:p>
          <a:p>
            <a:pPr eaLnBrk="0" hangingPunct="0"/>
            <a:r>
              <a:rPr lang="en-US" sz="2400"/>
              <a:t>   also called inflating or unmarshalling).</a:t>
            </a:r>
          </a:p>
          <a:p>
            <a:pPr eaLnBrk="0" hangingPunct="0"/>
            <a:endParaRPr lang="en-US" sz="2400"/>
          </a:p>
          <a:p>
            <a:pPr eaLnBrk="0" hangingPunct="0"/>
            <a:r>
              <a:rPr lang="en-US" sz="2400"/>
              <a:t> </a:t>
            </a:r>
          </a:p>
          <a:p>
            <a:pPr eaLnBrk="0" hangingPunct="0"/>
            <a:endParaRPr lang="en-US" sz="2400"/>
          </a:p>
          <a:p>
            <a:pPr eaLnBrk="0" hangingPunct="0"/>
            <a:endParaRPr lang="en-US" sz="2400"/>
          </a:p>
          <a:p>
            <a:pPr eaLnBrk="0" hangingPunct="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702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04800"/>
            <a:ext cx="66294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Pre-requisite Concepts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67FD2AB-948D-43B5-A352-80C48B84714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8437" name="Rectangle 1"/>
          <p:cNvSpPr>
            <a:spLocks noChangeArrowheads="1"/>
          </p:cNvSpPr>
          <p:nvPr/>
        </p:nvSpPr>
        <p:spPr bwMode="auto">
          <a:xfrm>
            <a:off x="1752600" y="1600201"/>
            <a:ext cx="8915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en-US" sz="3200"/>
              <a:t> Serialization (cont…)</a:t>
            </a:r>
            <a:endParaRPr lang="en-US" sz="240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057400" y="2057400"/>
            <a:ext cx="6858000" cy="4267200"/>
            <a:chOff x="2250" y="4680"/>
            <a:chExt cx="7475" cy="6720"/>
          </a:xfrm>
        </p:grpSpPr>
        <p:sp>
          <p:nvSpPr>
            <p:cNvPr id="18439" name="Rectangle 3"/>
            <p:cNvSpPr>
              <a:spLocks noChangeArrowheads="1"/>
            </p:cNvSpPr>
            <p:nvPr/>
          </p:nvSpPr>
          <p:spPr bwMode="auto">
            <a:xfrm>
              <a:off x="2925" y="5115"/>
              <a:ext cx="2910" cy="9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String stud_name= “Vihar”;</a:t>
              </a:r>
            </a:p>
            <a:p>
              <a:pPr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Int sem=5; </a:t>
              </a:r>
              <a:endParaRPr lang="en-US"/>
            </a:p>
          </p:txBody>
        </p:sp>
        <p:sp>
          <p:nvSpPr>
            <p:cNvPr id="18440" name="Rectangle 4"/>
            <p:cNvSpPr>
              <a:spLocks noChangeArrowheads="1"/>
            </p:cNvSpPr>
            <p:nvPr/>
          </p:nvSpPr>
          <p:spPr bwMode="auto">
            <a:xfrm>
              <a:off x="2250" y="7035"/>
              <a:ext cx="4095" cy="19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100">
                  <a:latin typeface="Calibri" pitchFamily="34" charset="0"/>
                </a:rPr>
                <a:t>&lt;xml &gt;</a:t>
              </a:r>
            </a:p>
            <a:p>
              <a:r>
                <a:rPr lang="en-US" sz="1100">
                  <a:latin typeface="Calibri" pitchFamily="34" charset="0"/>
                </a:rPr>
                <a:t>…</a:t>
              </a:r>
            </a:p>
            <a:p>
              <a:r>
                <a:rPr lang="en-US" sz="1100">
                  <a:latin typeface="Calibri" pitchFamily="34" charset="0"/>
                </a:rPr>
                <a:t>&lt;a:stud_name&gt;Vihar &lt;/a:stud_name&gt;</a:t>
              </a:r>
            </a:p>
            <a:p>
              <a:r>
                <a:rPr lang="en-US" sz="1100">
                  <a:latin typeface="Calibri" pitchFamily="34" charset="0"/>
                </a:rPr>
                <a:t>&lt;a:sem&gt;5&lt;/a:sem&gt;</a:t>
              </a:r>
            </a:p>
            <a:p>
              <a:r>
                <a:rPr lang="en-US" sz="1100">
                  <a:latin typeface="Calibri" pitchFamily="34" charset="0"/>
                </a:rPr>
                <a:t>….</a:t>
              </a:r>
            </a:p>
            <a:p>
              <a:r>
                <a:rPr lang="en-US" sz="1100">
                  <a:latin typeface="Calibri" pitchFamily="34" charset="0"/>
                </a:rPr>
                <a:t>&lt;/xml&gt;</a:t>
              </a:r>
            </a:p>
            <a:p>
              <a:endParaRPr lang="en-US" sz="11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18441" name="Rectangle 5"/>
            <p:cNvSpPr>
              <a:spLocks noChangeArrowheads="1"/>
            </p:cNvSpPr>
            <p:nvPr/>
          </p:nvSpPr>
          <p:spPr bwMode="auto">
            <a:xfrm>
              <a:off x="2820" y="10185"/>
              <a:ext cx="2910" cy="9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String stud_name= “Vihar”;</a:t>
              </a:r>
            </a:p>
            <a:p>
              <a:pPr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Int sem=5; </a:t>
              </a:r>
            </a:p>
            <a:p>
              <a:endParaRPr lang="en-US"/>
            </a:p>
          </p:txBody>
        </p:sp>
        <p:sp>
          <p:nvSpPr>
            <p:cNvPr id="18442" name="AutoShape 6"/>
            <p:cNvSpPr>
              <a:spLocks noChangeArrowheads="1"/>
            </p:cNvSpPr>
            <p:nvPr/>
          </p:nvSpPr>
          <p:spPr bwMode="auto">
            <a:xfrm>
              <a:off x="3765" y="6045"/>
              <a:ext cx="960" cy="990"/>
            </a:xfrm>
            <a:prstGeom prst="downArrow">
              <a:avLst>
                <a:gd name="adj1" fmla="val 50000"/>
                <a:gd name="adj2" fmla="val 2578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en-US"/>
            </a:p>
          </p:txBody>
        </p:sp>
        <p:sp>
          <p:nvSpPr>
            <p:cNvPr id="18443" name="Text Box 7"/>
            <p:cNvSpPr txBox="1">
              <a:spLocks noChangeArrowheads="1"/>
            </p:cNvSpPr>
            <p:nvPr/>
          </p:nvSpPr>
          <p:spPr bwMode="auto">
            <a:xfrm>
              <a:off x="4905" y="6300"/>
              <a:ext cx="2325" cy="7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600">
                  <a:latin typeface="Calibri" pitchFamily="34" charset="0"/>
                </a:rPr>
                <a:t>Serialization</a:t>
              </a:r>
              <a:endParaRPr lang="en-US"/>
            </a:p>
          </p:txBody>
        </p:sp>
        <p:sp>
          <p:nvSpPr>
            <p:cNvPr id="18444" name="Text Box 8"/>
            <p:cNvSpPr txBox="1">
              <a:spLocks noChangeArrowheads="1"/>
            </p:cNvSpPr>
            <p:nvPr/>
          </p:nvSpPr>
          <p:spPr bwMode="auto">
            <a:xfrm>
              <a:off x="4800" y="9195"/>
              <a:ext cx="2700" cy="5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600">
                  <a:latin typeface="Calibri" pitchFamily="34" charset="0"/>
                </a:rPr>
                <a:t>De-Serialization</a:t>
              </a:r>
              <a:endParaRPr lang="en-US"/>
            </a:p>
          </p:txBody>
        </p:sp>
        <p:sp>
          <p:nvSpPr>
            <p:cNvPr id="18445" name="AutoShape 9"/>
            <p:cNvSpPr>
              <a:spLocks noChangeArrowheads="1"/>
            </p:cNvSpPr>
            <p:nvPr/>
          </p:nvSpPr>
          <p:spPr bwMode="auto">
            <a:xfrm>
              <a:off x="3765" y="8985"/>
              <a:ext cx="960" cy="120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en-US"/>
            </a:p>
          </p:txBody>
        </p:sp>
        <p:sp>
          <p:nvSpPr>
            <p:cNvPr id="18446" name="AutoShape 10"/>
            <p:cNvSpPr>
              <a:spLocks noChangeArrowheads="1"/>
            </p:cNvSpPr>
            <p:nvPr/>
          </p:nvSpPr>
          <p:spPr bwMode="auto">
            <a:xfrm flipH="1">
              <a:off x="5835" y="5115"/>
              <a:ext cx="1830" cy="720"/>
            </a:xfrm>
            <a:prstGeom prst="rightArrow">
              <a:avLst>
                <a:gd name="adj1" fmla="val 50000"/>
                <a:gd name="adj2" fmla="val 6354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8447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90" y="4680"/>
              <a:ext cx="1935" cy="1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8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10" y="7035"/>
              <a:ext cx="1260" cy="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9" name="AutoShape 13"/>
            <p:cNvSpPr>
              <a:spLocks noChangeArrowheads="1"/>
            </p:cNvSpPr>
            <p:nvPr/>
          </p:nvSpPr>
          <p:spPr bwMode="auto">
            <a:xfrm flipH="1">
              <a:off x="6345" y="7290"/>
              <a:ext cx="1830" cy="720"/>
            </a:xfrm>
            <a:prstGeom prst="rightArrow">
              <a:avLst>
                <a:gd name="adj1" fmla="val 50000"/>
                <a:gd name="adj2" fmla="val 6354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8450" name="Picture 1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90" y="9630"/>
              <a:ext cx="1935" cy="1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1" name="AutoShape 15"/>
            <p:cNvSpPr>
              <a:spLocks noChangeArrowheads="1"/>
            </p:cNvSpPr>
            <p:nvPr/>
          </p:nvSpPr>
          <p:spPr bwMode="auto">
            <a:xfrm flipH="1">
              <a:off x="5730" y="10290"/>
              <a:ext cx="1830" cy="720"/>
            </a:xfrm>
            <a:prstGeom prst="rightArrow">
              <a:avLst>
                <a:gd name="adj1" fmla="val 50000"/>
                <a:gd name="adj2" fmla="val 6354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4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Loosely coupled and tightly coupled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CC6748C-4459-4A5B-864E-2E427C047CC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9461" name="Content Placeholder 2"/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Tightly Coupled</a:t>
            </a:r>
          </a:p>
          <a:p>
            <a:pPr eaLnBrk="1" hangingPunct="1">
              <a:buNone/>
            </a:pPr>
            <a:r>
              <a:rPr lang="en-US" dirty="0" smtClean="0"/>
              <a:t>	- 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Loosely Coupled</a:t>
            </a:r>
          </a:p>
          <a:p>
            <a:pPr eaLnBrk="1" hangingPunct="1">
              <a:buNone/>
            </a:pPr>
            <a:r>
              <a:rPr lang="en-US" dirty="0" smtClean="0"/>
              <a:t>	- </a:t>
            </a:r>
          </a:p>
        </p:txBody>
      </p:sp>
    </p:spTree>
    <p:extLst>
      <p:ext uri="{BB962C8B-B14F-4D97-AF65-F5344CB8AC3E}">
        <p14:creationId xmlns:p14="http://schemas.microsoft.com/office/powerpoint/2010/main" val="19247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CC6748C-4459-4A5B-864E-2E427C047CC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9461" name="Content Placeholder 2"/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3600" dirty="0"/>
              <a:t> We will learn</a:t>
            </a:r>
          </a:p>
          <a:p>
            <a:pPr eaLnBrk="1" hangingPunct="1"/>
            <a:r>
              <a:rPr lang="en-US" sz="3600" dirty="0"/>
              <a:t>   - SOA (meaning and need )</a:t>
            </a:r>
          </a:p>
          <a:p>
            <a:pPr eaLnBrk="1" hangingPunct="1"/>
            <a:r>
              <a:rPr lang="en-US" sz="3600" dirty="0"/>
              <a:t>   - SOA and WCF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3600" dirty="0"/>
              <a:t>What is SOA?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3100" dirty="0"/>
              <a:t> Vague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3100" dirty="0"/>
              <a:t>  Misunderstood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   For Example    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77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CC6748C-4459-4A5B-864E-2E427C047CC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9461" name="Content Placeholder 2"/>
          <p:cNvSpPr>
            <a:spLocks noGrp="1"/>
          </p:cNvSpPr>
          <p:nvPr>
            <p:ph sz="quarter" idx="1"/>
          </p:nvPr>
        </p:nvSpPr>
        <p:spPr>
          <a:xfrm>
            <a:off x="2136775" y="1143000"/>
            <a:ext cx="8153400" cy="541020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Old Methods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Procedural like c</a:t>
            </a:r>
          </a:p>
          <a:p>
            <a:pPr eaLnBrk="1" hangingPunct="1">
              <a:buNone/>
            </a:pPr>
            <a:r>
              <a:rPr lang="en-US" dirty="0" smtClean="0"/>
              <a:t>	- Problems 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OOP</a:t>
            </a:r>
          </a:p>
          <a:p>
            <a:pPr>
              <a:buNone/>
            </a:pPr>
            <a:r>
              <a:rPr lang="en-US" dirty="0" smtClean="0"/>
              <a:t>	- Problems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Solution: </a:t>
            </a:r>
          </a:p>
          <a:p>
            <a:pPr eaLnBrk="1" hangingPunct="1">
              <a:buNone/>
            </a:pPr>
            <a:r>
              <a:rPr lang="en-US" dirty="0" smtClean="0"/>
              <a:t>	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       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39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A03B93F8455F4B85BA3411D1DD3FD3" ma:contentTypeVersion="7" ma:contentTypeDescription="Create a new document." ma:contentTypeScope="" ma:versionID="2486e1199c1f3ca36dcf3d64071e16e7">
  <xsd:schema xmlns:xsd="http://www.w3.org/2001/XMLSchema" xmlns:xs="http://www.w3.org/2001/XMLSchema" xmlns:p="http://schemas.microsoft.com/office/2006/metadata/properties" xmlns:ns2="4f03de33-8b15-417c-897b-2f145ac49987" targetNamespace="http://schemas.microsoft.com/office/2006/metadata/properties" ma:root="true" ma:fieldsID="b078270875f627787243fafc6cefe543" ns2:_="">
    <xsd:import namespace="4f03de33-8b15-417c-897b-2f145ac499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3de33-8b15-417c-897b-2f145ac499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AB4639-10FA-4D59-A76B-1C21FE8EE446}"/>
</file>

<file path=customXml/itemProps2.xml><?xml version="1.0" encoding="utf-8"?>
<ds:datastoreItem xmlns:ds="http://schemas.openxmlformats.org/officeDocument/2006/customXml" ds:itemID="{8980677F-9636-44D6-997D-CB02AF62DE08}"/>
</file>

<file path=customXml/itemProps3.xml><?xml version="1.0" encoding="utf-8"?>
<ds:datastoreItem xmlns:ds="http://schemas.openxmlformats.org/officeDocument/2006/customXml" ds:itemID="{A5E171C9-D336-4CFD-93BA-7BDA43E7BB2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Microsoft Office PowerPoint</Application>
  <PresentationFormat>Widescreen</PresentationFormat>
  <Paragraphs>208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Pre-requisite Concepts</vt:lpstr>
      <vt:lpstr>Pre-requisite Concepts</vt:lpstr>
      <vt:lpstr>Pre-requisite Concepts</vt:lpstr>
      <vt:lpstr>Pre-requisite Concepts</vt:lpstr>
      <vt:lpstr>Loosely coupled and tightly coupled</vt:lpstr>
      <vt:lpstr>PowerPoint Presentation</vt:lpstr>
      <vt:lpstr>PowerPoint Presentation</vt:lpstr>
      <vt:lpstr>What is Service?</vt:lpstr>
      <vt:lpstr>PowerPoint Presentation</vt:lpstr>
      <vt:lpstr>SOA  </vt:lpstr>
      <vt:lpstr>SOA  </vt:lpstr>
      <vt:lpstr>SOA  </vt:lpstr>
      <vt:lpstr>Service Oriented Architecture</vt:lpstr>
      <vt:lpstr>Terminology</vt:lpstr>
      <vt:lpstr>Service</vt:lpstr>
      <vt:lpstr>Consumer</vt:lpstr>
      <vt:lpstr>SOA</vt:lpstr>
      <vt:lpstr>Web Service</vt:lpstr>
      <vt:lpstr>Service Description</vt:lpstr>
      <vt:lpstr>Directory Queries</vt:lpstr>
      <vt:lpstr>WSDL</vt:lpstr>
      <vt:lpstr>SOAP</vt:lpstr>
      <vt:lpstr>XML Message</vt:lpstr>
      <vt:lpstr>Messaged based on WSDL</vt:lpstr>
      <vt:lpstr>XML Response</vt:lpstr>
      <vt:lpstr>Response based on WSDL</vt:lpstr>
      <vt:lpstr>Tenets(Principles) of SOA</vt:lpstr>
      <vt:lpstr>Tenets(Principles) of SOA</vt:lpstr>
      <vt:lpstr>Tenets(Principles) of SOA</vt:lpstr>
      <vt:lpstr>Tenets(Principles) of SOA</vt:lpstr>
      <vt:lpstr>Summary of SOA</vt:lpstr>
      <vt:lpstr>Web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Dhatri</dc:creator>
  <cp:lastModifiedBy>Dhatri</cp:lastModifiedBy>
  <cp:revision>1</cp:revision>
  <dcterms:created xsi:type="dcterms:W3CDTF">2021-11-26T05:35:52Z</dcterms:created>
  <dcterms:modified xsi:type="dcterms:W3CDTF">2021-11-26T05:36:30Z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0x010100C5A03B93F8455F4B85BA3411D1DD3FD3</vt:lpwstr>
  </property>
</Properties>
</file>