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E74D4-DE11-4E69-92B4-10268D81CE21}"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15ED0-7775-461A-A5A8-23498DF702F2}" type="slidenum">
              <a:rPr lang="en-US" smtClean="0"/>
              <a:t>‹#›</a:t>
            </a:fld>
            <a:endParaRPr lang="en-US"/>
          </a:p>
        </p:txBody>
      </p:sp>
    </p:spTree>
    <p:extLst>
      <p:ext uri="{BB962C8B-B14F-4D97-AF65-F5344CB8AC3E}">
        <p14:creationId xmlns:p14="http://schemas.microsoft.com/office/powerpoint/2010/main" val="3443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66A62C-7049-4696-A840-5657B9C03CC0}" type="slidenum">
              <a:rPr lang="en-US" altLang="en-US"/>
              <a:pPr/>
              <a:t>6</a:t>
            </a:fld>
            <a:endParaRPr lang="en-US" alt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72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3212C-3F38-4678-860E-90E7A105A9EC}" type="slidenum">
              <a:rPr lang="en-US" altLang="en-US"/>
              <a:pPr/>
              <a:t>18</a:t>
            </a:fld>
            <a:endParaRPr lang="en-US" alt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2285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937764-EE3C-45A3-B34D-3A84EFF57ABB}"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337487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37764-EE3C-45A3-B34D-3A84EFF57ABB}"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34669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37764-EE3C-45A3-B34D-3A84EFF57ABB}"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255044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76917" y="2017713"/>
            <a:ext cx="10363200" cy="4114800"/>
          </a:xfrm>
        </p:spPr>
        <p:txBody>
          <a:bodyPr>
            <a:normAutofit/>
          </a:bodyPr>
          <a:lstStyle/>
          <a:p>
            <a:pPr lvl="0"/>
            <a:endParaRPr lang="en-US"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tr-TR"/>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tr-TR"/>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367DE794-0979-40A2-97FD-65374DA5CFBC}" type="slidenum">
              <a:rPr lang="tr-TR" altLang="en-US"/>
              <a:pPr/>
              <a:t>‹#›</a:t>
            </a:fld>
            <a:endParaRPr lang="tr-TR" altLang="en-US"/>
          </a:p>
        </p:txBody>
      </p:sp>
    </p:spTree>
    <p:extLst>
      <p:ext uri="{BB962C8B-B14F-4D97-AF65-F5344CB8AC3E}">
        <p14:creationId xmlns:p14="http://schemas.microsoft.com/office/powerpoint/2010/main" val="207936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37764-EE3C-45A3-B34D-3A84EFF57ABB}"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395675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937764-EE3C-45A3-B34D-3A84EFF57ABB}"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26891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37764-EE3C-45A3-B34D-3A84EFF57ABB}"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216275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937764-EE3C-45A3-B34D-3A84EFF57ABB}"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49698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937764-EE3C-45A3-B34D-3A84EFF57ABB}"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144682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37764-EE3C-45A3-B34D-3A84EFF57ABB}"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216665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937764-EE3C-45A3-B34D-3A84EFF57ABB}"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418901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937764-EE3C-45A3-B34D-3A84EFF57ABB}"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06A94-88FB-4094-92D7-13A834431AEF}" type="slidenum">
              <a:rPr lang="en-US" smtClean="0"/>
              <a:t>‹#›</a:t>
            </a:fld>
            <a:endParaRPr lang="en-US"/>
          </a:p>
        </p:txBody>
      </p:sp>
    </p:spTree>
    <p:extLst>
      <p:ext uri="{BB962C8B-B14F-4D97-AF65-F5344CB8AC3E}">
        <p14:creationId xmlns:p14="http://schemas.microsoft.com/office/powerpoint/2010/main" val="42013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37764-EE3C-45A3-B34D-3A84EFF57ABB}" type="datetimeFigureOut">
              <a:rPr lang="en-US" smtClean="0"/>
              <a:t>11/26/2021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06A94-88FB-4094-92D7-13A834431AEF}" type="slidenum">
              <a:rPr lang="en-US" smtClean="0"/>
              <a:t>‹#›</a:t>
            </a:fld>
            <a:endParaRPr lang="en-US"/>
          </a:p>
        </p:txBody>
      </p:sp>
    </p:spTree>
    <p:extLst>
      <p:ext uri="{BB962C8B-B14F-4D97-AF65-F5344CB8AC3E}">
        <p14:creationId xmlns:p14="http://schemas.microsoft.com/office/powerpoint/2010/main" val="267487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2.bp.blogspot.com/-tmR0KbExDO8/TpgUaytEl4I/AAAAAAAAAmY/FGIMk5bQKLo/s1600/Connected.JP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2.bp.blogspot.com/-dI8-dR-WPv0/TpgUj0DsaCI/AAAAAAAAAmk/iL8sQvLDekk/s1600/disconnected.JP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311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ADO (ActiveX Data Objects)</a:t>
            </a:r>
          </a:p>
          <a:p>
            <a:pPr lvl="1"/>
            <a:r>
              <a:rPr lang="en-US" dirty="0"/>
              <a:t>Common Object Model for all database</a:t>
            </a:r>
          </a:p>
          <a:p>
            <a:pPr lvl="1"/>
            <a:r>
              <a:rPr lang="en-US" dirty="0"/>
              <a:t>Uses Ole-DB provider instead of ODBC</a:t>
            </a:r>
          </a:p>
          <a:p>
            <a:pPr lvl="1"/>
            <a:r>
              <a:rPr lang="en-US" dirty="0"/>
              <a:t>It’s a compact and efficient Object Model</a:t>
            </a:r>
          </a:p>
          <a:p>
            <a:pPr lvl="1"/>
            <a:r>
              <a:rPr lang="en-US" dirty="0"/>
              <a:t>Can be used for all types of </a:t>
            </a:r>
            <a:r>
              <a:rPr lang="en-US" dirty="0" err="1"/>
              <a:t>backends</a:t>
            </a:r>
            <a:r>
              <a:rPr lang="en-US" dirty="0"/>
              <a:t> including databases, excel files, emails etc.</a:t>
            </a:r>
          </a:p>
          <a:p>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10</a:t>
            </a:fld>
            <a:endParaRPr lang="en-US"/>
          </a:p>
        </p:txBody>
      </p:sp>
    </p:spTree>
    <p:extLst>
      <p:ext uri="{BB962C8B-B14F-4D97-AF65-F5344CB8AC3E}">
        <p14:creationId xmlns:p14="http://schemas.microsoft.com/office/powerpoint/2010/main" val="2161752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ADO.NET</a:t>
            </a:r>
            <a:endParaRPr lang="en-US" dirty="0"/>
          </a:p>
        </p:txBody>
      </p:sp>
      <p:sp>
        <p:nvSpPr>
          <p:cNvPr id="3" name="Content Placeholder 2"/>
          <p:cNvSpPr>
            <a:spLocks noGrp="1"/>
          </p:cNvSpPr>
          <p:nvPr>
            <p:ph idx="1"/>
          </p:nvPr>
        </p:nvSpPr>
        <p:spPr/>
        <p:txBody>
          <a:bodyPr>
            <a:normAutofit/>
          </a:bodyPr>
          <a:lstStyle/>
          <a:p>
            <a:pPr algn="just"/>
            <a:r>
              <a:rPr lang="en-US" sz="2200" dirty="0"/>
              <a:t>ADO.NET is a bridge between Client Application and data source through which   application can communicate to database using data provider.</a:t>
            </a:r>
          </a:p>
          <a:p>
            <a:pPr lvl="0" algn="just"/>
            <a:r>
              <a:rPr lang="en-US" sz="2200" dirty="0"/>
              <a:t>ADO.net is the data-access technology that enables applications to connect to data stores and manipulate data contained in them in various ways.</a:t>
            </a:r>
          </a:p>
          <a:p>
            <a:pPr lvl="0" algn="just"/>
            <a:r>
              <a:rPr lang="en-US" sz="2200" dirty="0"/>
              <a:t>ADO.NET is entirely based on XML. ADO.NET provides consistent access to data sources such as Microsoft SQL Server, as well as data sources exposed via OLE DB and XML.</a:t>
            </a:r>
          </a:p>
          <a:p>
            <a:pPr lvl="0" algn="just"/>
            <a:r>
              <a:rPr lang="en-US" sz="2200" dirty="0"/>
              <a:t>It is based on the .NET framework and it is highly integrated with the rest of the framework class library.</a:t>
            </a:r>
          </a:p>
          <a:p>
            <a:pPr lvl="0" algn="just"/>
            <a:r>
              <a:rPr lang="en-US" sz="2200" dirty="0"/>
              <a:t>ADO.NET includes .NET data providers for connecting to a database, executing commands, and retrieving results. Those results are either processed directly, or placed in an ADO.NET </a:t>
            </a:r>
            <a:r>
              <a:rPr lang="en-US" sz="2200" dirty="0" err="1"/>
              <a:t>DataSet</a:t>
            </a:r>
            <a:r>
              <a:rPr lang="en-US" sz="2200" dirty="0"/>
              <a:t> object in order to be exposed to the user in an ad-hoc manner, combined with data from multiple sources, or remoted between tiers.</a:t>
            </a:r>
          </a:p>
          <a:p>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11</a:t>
            </a:fld>
            <a:endParaRPr lang="en-US"/>
          </a:p>
        </p:txBody>
      </p:sp>
    </p:spTree>
    <p:extLst>
      <p:ext uri="{BB962C8B-B14F-4D97-AF65-F5344CB8AC3E}">
        <p14:creationId xmlns:p14="http://schemas.microsoft.com/office/powerpoint/2010/main" val="3602268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12</a:t>
            </a:fld>
            <a:endParaRPr lang="en-US"/>
          </a:p>
        </p:txBody>
      </p:sp>
      <p:pic>
        <p:nvPicPr>
          <p:cNvPr id="5" name="Content Placeholder 4" descr="1.png"/>
          <p:cNvPicPr>
            <a:picLocks noGrp="1"/>
          </p:cNvPicPr>
          <p:nvPr>
            <p:ph idx="1"/>
          </p:nvPr>
        </p:nvPicPr>
        <p:blipFill>
          <a:blip r:embed="rId2" cstate="print"/>
          <a:srcRect/>
          <a:stretch>
            <a:fillRect/>
          </a:stretch>
        </p:blipFill>
        <p:spPr bwMode="auto">
          <a:xfrm>
            <a:off x="2590801" y="1846264"/>
            <a:ext cx="6553199" cy="4249737"/>
          </a:xfrm>
          <a:prstGeom prst="rect">
            <a:avLst/>
          </a:prstGeom>
          <a:noFill/>
          <a:ln w="9525">
            <a:noFill/>
            <a:miter lim="800000"/>
            <a:headEnd/>
            <a:tailEnd/>
          </a:ln>
        </p:spPr>
      </p:pic>
    </p:spTree>
    <p:extLst>
      <p:ext uri="{BB962C8B-B14F-4D97-AF65-F5344CB8AC3E}">
        <p14:creationId xmlns:p14="http://schemas.microsoft.com/office/powerpoint/2010/main" val="4187741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ADO.Net</a:t>
            </a:r>
            <a:r>
              <a:rPr lang="en-US" b="1" dirty="0"/>
              <a:t> Advantages/Features</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ADO.NET is the common name for the classes and interfaces of the namespace </a:t>
            </a:r>
            <a:r>
              <a:rPr lang="en-US" dirty="0" err="1"/>
              <a:t>System.Data</a:t>
            </a:r>
            <a:r>
              <a:rPr lang="en-US" dirty="0"/>
              <a:t>. ADO.NET data components in Visual Studio environment </a:t>
            </a:r>
            <a:r>
              <a:rPr lang="en-US" b="1" u="sng" dirty="0"/>
              <a:t>encapsulate data access functionality in various ways</a:t>
            </a:r>
            <a:r>
              <a:rPr lang="en-US" dirty="0"/>
              <a:t> that help you to develop applications more easily and with fewer errors.</a:t>
            </a:r>
          </a:p>
          <a:p>
            <a:pPr lvl="0" algn="just"/>
            <a:r>
              <a:rPr lang="en-US" dirty="0" err="1"/>
              <a:t>ADO.Net</a:t>
            </a:r>
            <a:r>
              <a:rPr lang="en-US" dirty="0"/>
              <a:t> offers performance advantages by its </a:t>
            </a:r>
            <a:r>
              <a:rPr lang="en-US" b="1" u="sng" dirty="0"/>
              <a:t>Disconnected Architecture</a:t>
            </a:r>
            <a:r>
              <a:rPr lang="en-US" dirty="0"/>
              <a:t>, it is a remarkably efficient and scalable architecture. The </a:t>
            </a:r>
            <a:r>
              <a:rPr lang="en-US" dirty="0" err="1"/>
              <a:t>DataSet</a:t>
            </a:r>
            <a:r>
              <a:rPr lang="en-US" dirty="0"/>
              <a:t> class in </a:t>
            </a:r>
            <a:r>
              <a:rPr lang="en-US" dirty="0" err="1"/>
              <a:t>ADO.Net</a:t>
            </a:r>
            <a:r>
              <a:rPr lang="en-US" dirty="0"/>
              <a:t> operates in an entirely disconnected nature. This model allows for the </a:t>
            </a:r>
            <a:r>
              <a:rPr lang="en-US" b="1" dirty="0" err="1"/>
              <a:t>DataSet</a:t>
            </a:r>
            <a:r>
              <a:rPr lang="en-US" b="1" dirty="0"/>
              <a:t> class to be unaware of the origin of its data source</a:t>
            </a:r>
            <a:r>
              <a:rPr lang="en-US" dirty="0"/>
              <a:t>, an unlimited number of supported data sources can be plugged into code without any hassle in the future</a:t>
            </a:r>
          </a:p>
          <a:p>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13</a:t>
            </a:fld>
            <a:endParaRPr lang="en-US"/>
          </a:p>
        </p:txBody>
      </p:sp>
    </p:spTree>
    <p:extLst>
      <p:ext uri="{BB962C8B-B14F-4D97-AF65-F5344CB8AC3E}">
        <p14:creationId xmlns:p14="http://schemas.microsoft.com/office/powerpoint/2010/main" val="1420882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lgn="just"/>
            <a:r>
              <a:rPr lang="en-US" dirty="0"/>
              <a:t>ADO.NET programs can take advantage of the </a:t>
            </a:r>
            <a:r>
              <a:rPr lang="en-US" b="1" u="sng" dirty="0"/>
              <a:t>flexibility and broad acceptance of Extensible Markup Language (XML)</a:t>
            </a:r>
            <a:r>
              <a:rPr lang="en-US" b="1" dirty="0"/>
              <a:t>.</a:t>
            </a:r>
            <a:r>
              <a:rPr lang="en-US" dirty="0"/>
              <a:t> XML is the format for </a:t>
            </a:r>
            <a:r>
              <a:rPr lang="en-US" b="1" dirty="0"/>
              <a:t>transmitting datasets across the network</a:t>
            </a:r>
            <a:r>
              <a:rPr lang="en-US" dirty="0"/>
              <a:t>, so any component that can read the XML format can process data. In fact, many of the classes in ADO.NET, like the </a:t>
            </a:r>
            <a:r>
              <a:rPr lang="en-US" dirty="0" err="1"/>
              <a:t>DataSet</a:t>
            </a:r>
            <a:r>
              <a:rPr lang="en-US" dirty="0"/>
              <a:t>, are so intertwined with XML that they simply cannot exist or function without utilizing the technology.</a:t>
            </a:r>
          </a:p>
          <a:p>
            <a:pPr lvl="0" algn="just"/>
            <a:r>
              <a:rPr lang="en-US" dirty="0"/>
              <a:t>The role of ADO.NET data providers is to permit </a:t>
            </a:r>
            <a:r>
              <a:rPr lang="en-US" b="1" dirty="0"/>
              <a:t>direct manipulation of data through SQL.</a:t>
            </a:r>
            <a:r>
              <a:rPr lang="en-US" dirty="0"/>
              <a:t> </a:t>
            </a:r>
            <a:r>
              <a:rPr lang="en-US" b="1" dirty="0"/>
              <a:t>ADO.NET </a:t>
            </a:r>
            <a:r>
              <a:rPr lang="en-US" b="1" u="sng" dirty="0"/>
              <a:t>includes a SQL Server Data Provider</a:t>
            </a:r>
            <a:r>
              <a:rPr lang="en-US" dirty="0"/>
              <a:t> that is highly optimized for interaction with SQL Server. It uses SQL Server's own Tabular Data Stream (TDS) format for exchanging information. This is deftly handled by the ADO.NET Data Provider.</a:t>
            </a:r>
          </a:p>
          <a:p>
            <a:pPr lvl="0" algn="just"/>
            <a:r>
              <a:rPr lang="en-US" dirty="0"/>
              <a:t>Another advantage of ADO.NET is </a:t>
            </a:r>
            <a:r>
              <a:rPr lang="en-US" b="1" u="sng" dirty="0"/>
              <a:t>its rich object model</a:t>
            </a:r>
            <a:r>
              <a:rPr lang="en-US" b="1" dirty="0"/>
              <a:t>.</a:t>
            </a:r>
            <a:r>
              <a:rPr lang="en-US" dirty="0"/>
              <a:t> The entire ADO.NET </a:t>
            </a:r>
            <a:r>
              <a:rPr lang="en-US" b="1" dirty="0"/>
              <a:t>architecture is built on a hierarchy of class inheritance and interface implementation</a:t>
            </a:r>
            <a:r>
              <a:rPr lang="en-US" dirty="0"/>
              <a:t>. Once you trace for things you need within this namespace, you can find that the logical inheritance of features and base class support makes the entire system extremely easy to use.</a:t>
            </a:r>
          </a:p>
          <a:p>
            <a:pPr algn="just"/>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14</a:t>
            </a:fld>
            <a:endParaRPr lang="en-US"/>
          </a:p>
        </p:txBody>
      </p:sp>
    </p:spTree>
    <p:extLst>
      <p:ext uri="{BB962C8B-B14F-4D97-AF65-F5344CB8AC3E}">
        <p14:creationId xmlns:p14="http://schemas.microsoft.com/office/powerpoint/2010/main" val="1701433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of ADO.NET</a:t>
            </a:r>
            <a:endParaRPr lang="en-US" dirty="0"/>
          </a:p>
        </p:txBody>
      </p:sp>
      <p:sp>
        <p:nvSpPr>
          <p:cNvPr id="3" name="Content Placeholder 2"/>
          <p:cNvSpPr>
            <a:spLocks noGrp="1"/>
          </p:cNvSpPr>
          <p:nvPr>
            <p:ph idx="1"/>
          </p:nvPr>
        </p:nvSpPr>
        <p:spPr/>
        <p:txBody>
          <a:bodyPr/>
          <a:lstStyle/>
          <a:p>
            <a:r>
              <a:rPr lang="en-US" b="1" dirty="0"/>
              <a:t>ADO.NET is </a:t>
            </a:r>
            <a:r>
              <a:rPr lang="en-US" b="1" u="sng" dirty="0"/>
              <a:t>conceptually divided into </a:t>
            </a:r>
            <a:r>
              <a:rPr lang="en-US" b="1" i="1" u="sng" dirty="0"/>
              <a:t>consumers</a:t>
            </a:r>
            <a:r>
              <a:rPr lang="en-US" b="1" u="sng" dirty="0"/>
              <a:t> and </a:t>
            </a:r>
            <a:r>
              <a:rPr lang="en-US" b="1" i="1" u="sng" dirty="0"/>
              <a:t>data providers.</a:t>
            </a:r>
            <a:r>
              <a:rPr lang="en-US" b="1" dirty="0"/>
              <a:t> </a:t>
            </a:r>
            <a:endParaRPr lang="en-US" dirty="0"/>
          </a:p>
          <a:p>
            <a:pPr lvl="1"/>
            <a:r>
              <a:rPr lang="en-US" dirty="0"/>
              <a:t>The consumers are the applications that need access to the data</a:t>
            </a:r>
          </a:p>
          <a:p>
            <a:pPr lvl="1"/>
            <a:r>
              <a:rPr lang="en-US" dirty="0"/>
              <a:t>The providers are the software components that implement the interface and there by provide the data to the consumer.</a:t>
            </a:r>
          </a:p>
          <a:p>
            <a:pPr lvl="1"/>
            <a:r>
              <a:rPr lang="en-US" dirty="0"/>
              <a:t>ADO.NET includes .NET Framework data providers for connecting to a database, executing commands, and retrieving results. </a:t>
            </a:r>
          </a:p>
          <a:p>
            <a:pPr lvl="1"/>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15</a:t>
            </a:fld>
            <a:endParaRPr lang="en-US"/>
          </a:p>
        </p:txBody>
      </p:sp>
    </p:spTree>
    <p:extLst>
      <p:ext uri="{BB962C8B-B14F-4D97-AF65-F5344CB8AC3E}">
        <p14:creationId xmlns:p14="http://schemas.microsoft.com/office/powerpoint/2010/main" val="90718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Data Access in ADO.NET relies on two components: </a:t>
            </a:r>
            <a:r>
              <a:rPr lang="en-US" b="1" dirty="0" smtClean="0"/>
              <a:t>Data Provider and </a:t>
            </a:r>
            <a:r>
              <a:rPr lang="en-US" b="1" dirty="0" err="1"/>
              <a:t>DataSet</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16</a:t>
            </a:fld>
            <a:endParaRPr lang="en-US"/>
          </a:p>
        </p:txBody>
      </p:sp>
      <p:pic>
        <p:nvPicPr>
          <p:cNvPr id="6" name="Picture 5"/>
          <p:cNvPicPr/>
          <p:nvPr/>
        </p:nvPicPr>
        <p:blipFill>
          <a:blip r:embed="rId2" cstate="print"/>
          <a:srcRect l="6572" t="32373" r="61465" b="34573"/>
          <a:stretch>
            <a:fillRect/>
          </a:stretch>
        </p:blipFill>
        <p:spPr bwMode="auto">
          <a:xfrm>
            <a:off x="2357846" y="2783065"/>
            <a:ext cx="7090955" cy="2779535"/>
          </a:xfrm>
          <a:prstGeom prst="rect">
            <a:avLst/>
          </a:prstGeom>
          <a:noFill/>
          <a:ln w="9525">
            <a:noFill/>
            <a:miter lim="800000"/>
            <a:headEnd/>
            <a:tailEnd/>
          </a:ln>
        </p:spPr>
      </p:pic>
    </p:spTree>
    <p:extLst>
      <p:ext uri="{BB962C8B-B14F-4D97-AF65-F5344CB8AC3E}">
        <p14:creationId xmlns:p14="http://schemas.microsoft.com/office/powerpoint/2010/main" val="1664618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304800"/>
            <a:ext cx="7543800" cy="1450757"/>
          </a:xfrm>
        </p:spPr>
        <p:txBody>
          <a:bodyPr/>
          <a:lstStyle/>
          <a:p>
            <a:r>
              <a:rPr lang="en-US" b="1" dirty="0" smtClean="0"/>
              <a:t>Data Provider</a:t>
            </a:r>
            <a:endParaRPr lang="en-US" dirty="0"/>
          </a:p>
        </p:txBody>
      </p:sp>
      <p:sp>
        <p:nvSpPr>
          <p:cNvPr id="3" name="Content Placeholder 2"/>
          <p:cNvSpPr>
            <a:spLocks noGrp="1"/>
          </p:cNvSpPr>
          <p:nvPr>
            <p:ph idx="1"/>
          </p:nvPr>
        </p:nvSpPr>
        <p:spPr>
          <a:xfrm>
            <a:off x="2346960" y="1143000"/>
            <a:ext cx="7543801" cy="4402666"/>
          </a:xfrm>
        </p:spPr>
        <p:txBody>
          <a:bodyPr>
            <a:noAutofit/>
          </a:bodyPr>
          <a:lstStyle/>
          <a:p>
            <a:r>
              <a:rPr lang="en-US" sz="1800" dirty="0"/>
              <a:t>A rich set of classes, interfaces, structures and enumerated types that manage data access from different types of data stores.</a:t>
            </a:r>
          </a:p>
          <a:p>
            <a:r>
              <a:rPr lang="en-US" sz="1800" dirty="0"/>
              <a:t>It is a </a:t>
            </a:r>
            <a:r>
              <a:rPr lang="en-US" sz="1800" dirty="0" err="1"/>
              <a:t>.Net</a:t>
            </a:r>
            <a:r>
              <a:rPr lang="en-US" sz="1800" dirty="0"/>
              <a:t> component implementing certain standard set of interfaces provided by Microsoft, for a specific type of backend</a:t>
            </a:r>
            <a:r>
              <a:rPr lang="en-US" sz="1800" dirty="0"/>
              <a:t>.</a:t>
            </a:r>
          </a:p>
          <a:p>
            <a:r>
              <a:rPr lang="en-US" sz="1800" dirty="0"/>
              <a:t>This </a:t>
            </a:r>
            <a:r>
              <a:rPr lang="en-US" sz="1800" dirty="0"/>
              <a:t>enforces a common interface for accessing data. It simplified data access architecture that often results in improved performance without the loss of functional capabilities.</a:t>
            </a:r>
          </a:p>
          <a:p>
            <a:pPr lvl="0"/>
            <a:r>
              <a:rPr lang="en-US" sz="1800" dirty="0"/>
              <a:t>The .NET Framework </a:t>
            </a:r>
            <a:r>
              <a:rPr lang="en-US" sz="1800" dirty="0"/>
              <a:t>Data Providers:-</a:t>
            </a:r>
            <a:endParaRPr lang="en-US" sz="1800" dirty="0"/>
          </a:p>
          <a:p>
            <a:pPr lvl="0"/>
            <a:r>
              <a:rPr lang="en-US" sz="1800" b="1" dirty="0" err="1"/>
              <a:t>System.Data.SqlClient</a:t>
            </a:r>
            <a:r>
              <a:rPr lang="en-US" sz="1800" dirty="0"/>
              <a:t> </a:t>
            </a:r>
            <a:r>
              <a:rPr lang="en-US" sz="1800" dirty="0"/>
              <a:t>- Manage provider for </a:t>
            </a:r>
            <a:r>
              <a:rPr lang="en-US" sz="1800" dirty="0" err="1"/>
              <a:t>SqlServer</a:t>
            </a:r>
            <a:r>
              <a:rPr lang="en-US" sz="1800" dirty="0"/>
              <a:t>.</a:t>
            </a:r>
          </a:p>
          <a:p>
            <a:pPr lvl="0"/>
            <a:r>
              <a:rPr lang="en-US" sz="1800" b="1" dirty="0" err="1"/>
              <a:t>System.Data.OracleClient</a:t>
            </a:r>
            <a:r>
              <a:rPr lang="en-US" sz="1800" b="1" dirty="0"/>
              <a:t> </a:t>
            </a:r>
            <a:r>
              <a:rPr lang="en-US" sz="1800" dirty="0"/>
              <a:t>– Manage provider for Oracle.</a:t>
            </a:r>
          </a:p>
          <a:p>
            <a:pPr lvl="0"/>
            <a:r>
              <a:rPr lang="en-US" sz="1800" b="1" dirty="0" err="1"/>
              <a:t>System.Data.Oledb</a:t>
            </a:r>
            <a:r>
              <a:rPr lang="en-US" sz="1800" dirty="0"/>
              <a:t> – Manage provider, can be used for any database which has </a:t>
            </a:r>
            <a:r>
              <a:rPr lang="en-US" sz="1800" dirty="0" err="1"/>
              <a:t>Oledb</a:t>
            </a:r>
            <a:r>
              <a:rPr lang="en-US" sz="1800" dirty="0"/>
              <a:t> provider.</a:t>
            </a:r>
          </a:p>
          <a:p>
            <a:pPr lvl="0"/>
            <a:r>
              <a:rPr lang="en-US" sz="1800" b="1" dirty="0" err="1"/>
              <a:t>System.Data.Odbc</a:t>
            </a:r>
            <a:r>
              <a:rPr lang="en-US" sz="1800" dirty="0"/>
              <a:t> – Manage Provider for </a:t>
            </a:r>
            <a:r>
              <a:rPr lang="en-US" sz="1800" dirty="0" err="1"/>
              <a:t>Odbc</a:t>
            </a:r>
            <a:r>
              <a:rPr lang="en-US" sz="1800" dirty="0"/>
              <a:t> drivers – This can be used for all database but it would be slow compared to a managed provider specific to a given database.</a:t>
            </a:r>
          </a:p>
          <a:p>
            <a:r>
              <a:rPr lang="en-US" sz="1800" dirty="0"/>
              <a:t>All of the providers live in the </a:t>
            </a:r>
            <a:r>
              <a:rPr lang="en-US" sz="1800" b="1" dirty="0" err="1"/>
              <a:t>System.Data</a:t>
            </a:r>
            <a:r>
              <a:rPr lang="en-US" sz="1800" dirty="0"/>
              <a:t> namespace</a:t>
            </a:r>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17</a:t>
            </a:fld>
            <a:endParaRPr lang="en-US"/>
          </a:p>
        </p:txBody>
      </p:sp>
    </p:spTree>
    <p:extLst>
      <p:ext uri="{BB962C8B-B14F-4D97-AF65-F5344CB8AC3E}">
        <p14:creationId xmlns:p14="http://schemas.microsoft.com/office/powerpoint/2010/main" val="589966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Data Provider Components</a:t>
            </a:r>
          </a:p>
        </p:txBody>
      </p:sp>
      <p:pic>
        <p:nvPicPr>
          <p:cNvPr id="4099" name="Picture 3" descr="FIG_13_17"/>
          <p:cNvPicPr>
            <a:picLocks noChangeAspect="1" noChangeArrowheads="1"/>
          </p:cNvPicPr>
          <p:nvPr/>
        </p:nvPicPr>
        <p:blipFill rotWithShape="1">
          <a:blip r:embed="rId3">
            <a:extLst>
              <a:ext uri="{28A0092B-C50C-407E-A947-70E740481C1C}">
                <a14:useLocalDpi xmlns:a14="http://schemas.microsoft.com/office/drawing/2010/main" val="0"/>
              </a:ext>
            </a:extLst>
          </a:blip>
          <a:srcRect t="10946"/>
          <a:stretch/>
        </p:blipFill>
        <p:spPr bwMode="auto">
          <a:xfrm>
            <a:off x="2346960" y="1981200"/>
            <a:ext cx="698112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256577"/>
      </p:ext>
    </p:extLst>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19</a:t>
            </a:fld>
            <a:endParaRPr lang="en-US"/>
          </a:p>
        </p:txBody>
      </p:sp>
      <p:graphicFrame>
        <p:nvGraphicFramePr>
          <p:cNvPr id="5" name="Group 98"/>
          <p:cNvGraphicFramePr>
            <a:graphicFrameLocks/>
          </p:cNvGraphicFramePr>
          <p:nvPr>
            <p:extLst/>
          </p:nvPr>
        </p:nvGraphicFramePr>
        <p:xfrm>
          <a:off x="2346959" y="1981200"/>
          <a:ext cx="7586404" cy="3626662"/>
        </p:xfrm>
        <a:graphic>
          <a:graphicData uri="http://schemas.openxmlformats.org/drawingml/2006/table">
            <a:tbl>
              <a:tblPr/>
              <a:tblGrid>
                <a:gridCol w="2443079">
                  <a:extLst>
                    <a:ext uri="{9D8B030D-6E8A-4147-A177-3AD203B41FA5}">
                      <a16:colId xmlns:a16="http://schemas.microsoft.com/office/drawing/2014/main" val="20000"/>
                    </a:ext>
                  </a:extLst>
                </a:gridCol>
                <a:gridCol w="5143325">
                  <a:extLst>
                    <a:ext uri="{9D8B030D-6E8A-4147-A177-3AD203B41FA5}">
                      <a16:colId xmlns:a16="http://schemas.microsoft.com/office/drawing/2014/main" val="20001"/>
                    </a:ext>
                  </a:extLst>
                </a:gridCol>
              </a:tblGrid>
              <a:tr h="7249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1" i="0" u="none" strike="noStrike" cap="none" normalizeH="0" baseline="0" dirty="0" smtClean="0">
                          <a:ln>
                            <a:noFill/>
                          </a:ln>
                          <a:solidFill>
                            <a:schemeClr val="tx1"/>
                          </a:solidFill>
                          <a:effectLst/>
                          <a:latin typeface="Tahoma" pitchFamily="34" charset="0"/>
                        </a:rPr>
                        <a:t>Data </a:t>
                      </a:r>
                      <a:r>
                        <a:rPr kumimoji="0" lang="tr-TR" sz="2400" b="1" i="0" u="none" strike="noStrike" cap="none" normalizeH="0" baseline="0" dirty="0" err="1" smtClean="0">
                          <a:ln>
                            <a:noFill/>
                          </a:ln>
                          <a:solidFill>
                            <a:schemeClr val="tx1"/>
                          </a:solidFill>
                          <a:effectLst/>
                          <a:latin typeface="Tahoma" pitchFamily="34" charset="0"/>
                        </a:rPr>
                        <a:t>Provider</a:t>
                      </a:r>
                      <a:endParaRPr kumimoji="0" lang="tr-TR" sz="2400" b="1" i="0" u="none" strike="noStrike" cap="none" normalizeH="0" baseline="0" dirty="0" smtClean="0">
                        <a:ln>
                          <a:noFill/>
                        </a:ln>
                        <a:solidFill>
                          <a:schemeClr val="tx1"/>
                        </a:solidFill>
                        <a:effectLst/>
                        <a:latin typeface="Tahoma" pitchFamily="34" charset="0"/>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1" i="0" u="none" strike="noStrike" cap="none" normalizeH="0" baseline="0" dirty="0" err="1" smtClean="0">
                          <a:ln>
                            <a:noFill/>
                          </a:ln>
                          <a:solidFill>
                            <a:schemeClr val="tx1"/>
                          </a:solidFill>
                          <a:effectLst/>
                          <a:latin typeface="Tahoma" pitchFamily="34" charset="0"/>
                        </a:rPr>
                        <a:t>Namespace</a:t>
                      </a:r>
                      <a:endParaRPr kumimoji="0" lang="tr-TR" sz="2400" b="1" i="0" u="none" strike="noStrike" cap="none" normalizeH="0" baseline="0" dirty="0" smtClean="0">
                        <a:ln>
                          <a:noFill/>
                        </a:ln>
                        <a:solidFill>
                          <a:schemeClr val="tx1"/>
                        </a:solidFill>
                        <a:effectLst/>
                        <a:latin typeface="Tahoma" pitchFamily="34"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67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smtClean="0">
                          <a:ln>
                            <a:noFill/>
                          </a:ln>
                          <a:solidFill>
                            <a:schemeClr val="tx1"/>
                          </a:solidFill>
                          <a:effectLst/>
                          <a:latin typeface="Tahoma" pitchFamily="34" charset="0"/>
                        </a:rPr>
                        <a:t>SQL Server</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smtClean="0">
                          <a:ln>
                            <a:noFill/>
                          </a:ln>
                          <a:solidFill>
                            <a:schemeClr val="tx1"/>
                          </a:solidFill>
                          <a:effectLst/>
                          <a:latin typeface="Courier New" pitchFamily="49" charset="0"/>
                          <a:cs typeface="Courier New" pitchFamily="49" charset="0"/>
                        </a:rPr>
                        <a:t>System.Data.SqlClient</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49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smtClean="0">
                          <a:ln>
                            <a:noFill/>
                          </a:ln>
                          <a:solidFill>
                            <a:schemeClr val="tx1"/>
                          </a:solidFill>
                          <a:effectLst/>
                          <a:latin typeface="Tahoma" pitchFamily="34" charset="0"/>
                        </a:rPr>
                        <a:t>OLE DB</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System</a:t>
                      </a:r>
                      <a:r>
                        <a:rPr kumimoji="0" lang="tr-TR" sz="2400" b="0" i="0" u="none" strike="noStrike" cap="none" normalizeH="0" baseline="0" dirty="0" smtClean="0">
                          <a:ln>
                            <a:noFill/>
                          </a:ln>
                          <a:solidFill>
                            <a:schemeClr val="tx1"/>
                          </a:solidFill>
                          <a:effectLst/>
                          <a:latin typeface="Courier New" pitchFamily="49" charset="0"/>
                          <a:cs typeface="Courier New" pitchFamily="49" charset="0"/>
                        </a:rPr>
                        <a:t>.Data.</a:t>
                      </a: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OleDb</a:t>
                      </a:r>
                      <a:endParaRPr kumimoji="0" lang="tr-TR" sz="24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49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smtClean="0">
                          <a:ln>
                            <a:noFill/>
                          </a:ln>
                          <a:solidFill>
                            <a:schemeClr val="tx1"/>
                          </a:solidFill>
                          <a:effectLst/>
                          <a:latin typeface="Tahoma" pitchFamily="34" charset="0"/>
                        </a:rPr>
                        <a:t>ODBC</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System</a:t>
                      </a:r>
                      <a:r>
                        <a:rPr kumimoji="0" lang="tr-TR" sz="2400" b="0" i="0" u="none" strike="noStrike" cap="none" normalizeH="0" baseline="0" dirty="0" smtClean="0">
                          <a:ln>
                            <a:noFill/>
                          </a:ln>
                          <a:solidFill>
                            <a:schemeClr val="tx1"/>
                          </a:solidFill>
                          <a:effectLst/>
                          <a:latin typeface="Courier New" pitchFamily="49" charset="0"/>
                          <a:cs typeface="Courier New" pitchFamily="49" charset="0"/>
                        </a:rPr>
                        <a:t>.Data.</a:t>
                      </a: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Odbc</a:t>
                      </a:r>
                      <a:endParaRPr kumimoji="0" lang="tr-TR" sz="24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49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Tahoma" pitchFamily="34" charset="0"/>
                        </a:rPr>
                        <a:t>Oracle</a:t>
                      </a:r>
                      <a:endParaRPr kumimoji="0" lang="tr-TR" sz="2400" b="0" i="0" u="none" strike="noStrike" cap="none" normalizeH="0" baseline="0" dirty="0" smtClean="0">
                        <a:ln>
                          <a:noFill/>
                        </a:ln>
                        <a:solidFill>
                          <a:schemeClr val="tx1"/>
                        </a:solidFill>
                        <a:effectLst/>
                        <a:latin typeface="Tahoma" pitchFamily="34" charset="0"/>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System</a:t>
                      </a:r>
                      <a:r>
                        <a:rPr kumimoji="0" lang="tr-TR" sz="2400" b="0" i="0" u="none" strike="noStrike" cap="none" normalizeH="0" baseline="0" dirty="0" smtClean="0">
                          <a:ln>
                            <a:noFill/>
                          </a:ln>
                          <a:solidFill>
                            <a:schemeClr val="tx1"/>
                          </a:solidFill>
                          <a:effectLst/>
                          <a:latin typeface="Courier New" pitchFamily="49" charset="0"/>
                          <a:cs typeface="Courier New" pitchFamily="49" charset="0"/>
                        </a:rPr>
                        <a:t>.Data.</a:t>
                      </a: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OracleClient</a:t>
                      </a:r>
                      <a:endParaRPr kumimoji="0" lang="tr-TR" sz="24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7532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05000" y="1447800"/>
            <a:ext cx="8244840" cy="1146048"/>
          </a:xfrm>
        </p:spPr>
        <p:txBody>
          <a:bodyPr>
            <a:normAutofit fontScale="90000"/>
          </a:bodyPr>
          <a:lstStyle/>
          <a:p>
            <a:pPr algn="ctr"/>
            <a:r>
              <a:rPr lang="en-US" sz="4800" b="1" dirty="0">
                <a:solidFill>
                  <a:srgbClr val="0070C0"/>
                </a:solidFill>
              </a:rPr>
              <a:t>CA </a:t>
            </a:r>
            <a:r>
              <a:rPr lang="en-US" sz="4800" b="1" dirty="0" smtClean="0">
                <a:solidFill>
                  <a:srgbClr val="0070C0"/>
                </a:solidFill>
              </a:rPr>
              <a:t>844 </a:t>
            </a:r>
            <a:r>
              <a:rPr lang="en-US" sz="4800" b="1" dirty="0">
                <a:solidFill>
                  <a:srgbClr val="0070C0"/>
                </a:solidFill>
              </a:rPr>
              <a:t>– Visual Programming</a:t>
            </a:r>
            <a:r>
              <a:rPr lang="en-US" sz="4800" b="1" dirty="0"/>
              <a:t/>
            </a:r>
            <a:br>
              <a:rPr lang="en-US" sz="4800" b="1" dirty="0"/>
            </a:br>
            <a:r>
              <a:rPr lang="en-US" sz="4800" b="1" dirty="0"/>
              <a:t/>
            </a:r>
            <a:br>
              <a:rPr lang="en-US" sz="4800" b="1" dirty="0"/>
            </a:br>
            <a:r>
              <a:rPr lang="en-US" sz="4800" b="1" dirty="0"/>
              <a:t>Unit </a:t>
            </a:r>
            <a:r>
              <a:rPr lang="en-US" sz="4800" b="1" dirty="0"/>
              <a:t>- </a:t>
            </a:r>
            <a:r>
              <a:rPr lang="en-US" sz="4800" b="1" dirty="0"/>
              <a:t>III</a:t>
            </a:r>
            <a:endParaRPr lang="en-US" sz="4800" dirty="0"/>
          </a:p>
        </p:txBody>
      </p:sp>
      <p:sp>
        <p:nvSpPr>
          <p:cNvPr id="5" name="Subtitle 4"/>
          <p:cNvSpPr>
            <a:spLocks noGrp="1"/>
          </p:cNvSpPr>
          <p:nvPr>
            <p:ph type="subTitle" idx="1"/>
          </p:nvPr>
        </p:nvSpPr>
        <p:spPr>
          <a:xfrm>
            <a:off x="1752600" y="2819400"/>
            <a:ext cx="8778240" cy="1143000"/>
          </a:xfrm>
        </p:spPr>
        <p:txBody>
          <a:bodyPr>
            <a:noAutofit/>
          </a:bodyPr>
          <a:lstStyle/>
          <a:p>
            <a:pPr algn="ctr"/>
            <a:r>
              <a:rPr lang="en-US" sz="4000" b="1" dirty="0"/>
              <a:t>Database connectivity through </a:t>
            </a:r>
            <a:r>
              <a:rPr lang="en-US" sz="4000" b="1" dirty="0"/>
              <a:t>ADO.NET</a:t>
            </a:r>
            <a:endParaRPr lang="en-US" sz="4000" dirty="0"/>
          </a:p>
        </p:txBody>
      </p:sp>
    </p:spTree>
    <p:extLst>
      <p:ext uri="{BB962C8B-B14F-4D97-AF65-F5344CB8AC3E}">
        <p14:creationId xmlns:p14="http://schemas.microsoft.com/office/powerpoint/2010/main" val="1321611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b="1" dirty="0"/>
              <a:t>Two Types of Architecture:-</a:t>
            </a:r>
          </a:p>
          <a:p>
            <a:pPr lvl="1"/>
            <a:r>
              <a:rPr lang="en-US" sz="4400" b="1" dirty="0"/>
              <a:t>Connected</a:t>
            </a:r>
          </a:p>
          <a:p>
            <a:pPr lvl="1"/>
            <a:r>
              <a:rPr lang="en-US" sz="4400" b="1" dirty="0"/>
              <a:t>Disconnected</a:t>
            </a:r>
            <a:endParaRPr lang="en-US" sz="4400"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20</a:t>
            </a:fld>
            <a:endParaRPr lang="en-US"/>
          </a:p>
        </p:txBody>
      </p:sp>
    </p:spTree>
    <p:extLst>
      <p:ext uri="{BB962C8B-B14F-4D97-AF65-F5344CB8AC3E}">
        <p14:creationId xmlns:p14="http://schemas.microsoft.com/office/powerpoint/2010/main" val="3617267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Connected </a:t>
            </a:r>
            <a:r>
              <a:rPr lang="en-US" altLang="en-US" dirty="0" smtClean="0"/>
              <a:t>Architecture</a:t>
            </a:r>
            <a:endParaRPr lang="en-US" dirty="0"/>
          </a:p>
        </p:txBody>
      </p:sp>
      <p:sp>
        <p:nvSpPr>
          <p:cNvPr id="3" name="Content Placeholder 2"/>
          <p:cNvSpPr>
            <a:spLocks noGrp="1"/>
          </p:cNvSpPr>
          <p:nvPr>
            <p:ph idx="1"/>
          </p:nvPr>
        </p:nvSpPr>
        <p:spPr/>
        <p:txBody>
          <a:bodyPr/>
          <a:lstStyle/>
          <a:p>
            <a:r>
              <a:rPr lang="en-US" dirty="0"/>
              <a:t>The architecture of ADO.net, in which </a:t>
            </a:r>
            <a:r>
              <a:rPr lang="en-US" b="1" dirty="0"/>
              <a:t>connection must be opened to access the data retrieved from database is called as connected architecture</a:t>
            </a:r>
            <a:r>
              <a:rPr lang="en-US" dirty="0"/>
              <a:t>. </a:t>
            </a:r>
            <a:endParaRPr lang="en-US" dirty="0" smtClean="0"/>
          </a:p>
          <a:p>
            <a:pPr lvl="0"/>
            <a:r>
              <a:rPr lang="en-US" dirty="0"/>
              <a:t>Connected architecture is used when you constantly make trips to the database for any CRUD (Create, Read, Update and Delete) operation you wish to do. This </a:t>
            </a:r>
            <a:r>
              <a:rPr lang="en-US" b="1" dirty="0"/>
              <a:t>creates more traffic to the database but is normally much faster</a:t>
            </a:r>
            <a:r>
              <a:rPr lang="en-US" dirty="0"/>
              <a:t> </a:t>
            </a:r>
            <a:r>
              <a:rPr lang="en-US" b="1" dirty="0"/>
              <a:t>as you should be doing smaller transactions.</a:t>
            </a:r>
            <a:endParaRPr lang="en-US" dirty="0"/>
          </a:p>
          <a:p>
            <a:r>
              <a:rPr lang="en-US" dirty="0"/>
              <a:t>connection with a data source is kept open constantly for data access as well as data manipulation operations</a:t>
            </a:r>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21</a:t>
            </a:fld>
            <a:endParaRPr lang="en-US"/>
          </a:p>
        </p:txBody>
      </p:sp>
    </p:spTree>
    <p:extLst>
      <p:ext uri="{BB962C8B-B14F-4D97-AF65-F5344CB8AC3E}">
        <p14:creationId xmlns:p14="http://schemas.microsoft.com/office/powerpoint/2010/main" val="3465873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tr-TR" altLang="en-US" dirty="0"/>
              <a:t>Connected </a:t>
            </a:r>
            <a:r>
              <a:rPr lang="en-US" altLang="en-US" dirty="0"/>
              <a:t>Architecture</a:t>
            </a:r>
            <a:endParaRPr lang="tr-TR" altLang="en-US" dirty="0" smtClean="0"/>
          </a:p>
        </p:txBody>
      </p:sp>
      <p:pic>
        <p:nvPicPr>
          <p:cNvPr id="16387" name="Picture 3" descr="conn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981200"/>
            <a:ext cx="8532813"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BLOGGER_PHOTO_ID_5663298981938370434" descr="http://2.bp.blogspot.com/-tmR0KbExDO8/TpgUaytEl4I/AAAAAAAAAmY/FGIMk5bQKLo/s400/Connected.JPG">
            <a:hlinkClick r:id="rId3"/>
          </p:cNvPr>
          <p:cNvPicPr/>
          <p:nvPr/>
        </p:nvPicPr>
        <p:blipFill>
          <a:blip r:embed="rId4" cstate="print"/>
          <a:srcRect/>
          <a:stretch>
            <a:fillRect/>
          </a:stretch>
        </p:blipFill>
        <p:spPr bwMode="auto">
          <a:xfrm>
            <a:off x="3048000" y="4091940"/>
            <a:ext cx="5791200" cy="1851661"/>
          </a:xfrm>
          <a:prstGeom prst="rect">
            <a:avLst/>
          </a:prstGeom>
          <a:noFill/>
          <a:ln w="9525">
            <a:noFill/>
            <a:miter lim="800000"/>
            <a:headEnd/>
            <a:tailEnd/>
          </a:ln>
        </p:spPr>
      </p:pic>
    </p:spTree>
    <p:extLst>
      <p:ext uri="{BB962C8B-B14F-4D97-AF65-F5344CB8AC3E}">
        <p14:creationId xmlns:p14="http://schemas.microsoft.com/office/powerpoint/2010/main" val="268892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Disc</a:t>
            </a:r>
            <a:r>
              <a:rPr lang="tr-TR" altLang="en-US" dirty="0" smtClean="0"/>
              <a:t>onnected </a:t>
            </a:r>
            <a:r>
              <a:rPr lang="en-US" altLang="en-US" dirty="0"/>
              <a:t>Architecture</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The architecture of ADO.net in which </a:t>
            </a:r>
            <a:r>
              <a:rPr lang="en-US" b="1" dirty="0"/>
              <a:t>data retrieved from database can be accessed even when connection to database was closed is called as disconnected architecture</a:t>
            </a:r>
            <a:r>
              <a:rPr lang="en-US" dirty="0"/>
              <a:t>. </a:t>
            </a:r>
          </a:p>
          <a:p>
            <a:pPr lvl="0"/>
            <a:r>
              <a:rPr lang="en-US" dirty="0"/>
              <a:t>The .NET application does not always stay connected with the database. The classes are designed in a way that they automatically open and close the connection. The data is stored client-side and is updated in the database whenever required.</a:t>
            </a:r>
          </a:p>
          <a:p>
            <a:pPr lvl="0"/>
            <a:r>
              <a:rPr lang="en-US" dirty="0"/>
              <a:t>Disconnected architecture is a method of retrieving a record set from the database and storing it giving you the ability to do many CRUD (Create, Read, Update and Delete) operations on the data in memory, then it can be re-synchronized with the database when reconnecting. A method of using disconnected architecture is using a Dataset.</a:t>
            </a:r>
          </a:p>
          <a:p>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23</a:t>
            </a:fld>
            <a:endParaRPr lang="en-US"/>
          </a:p>
        </p:txBody>
      </p:sp>
    </p:spTree>
    <p:extLst>
      <p:ext uri="{BB962C8B-B14F-4D97-AF65-F5344CB8AC3E}">
        <p14:creationId xmlns:p14="http://schemas.microsoft.com/office/powerpoint/2010/main" val="2216129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Disc</a:t>
            </a:r>
            <a:r>
              <a:rPr lang="tr-TR" altLang="en-US" dirty="0"/>
              <a:t>onnected </a:t>
            </a:r>
            <a:r>
              <a:rPr lang="en-US" altLang="en-US" dirty="0"/>
              <a:t>Architecture</a:t>
            </a:r>
            <a:endParaRPr lang="tr-TR" altLang="en-US" dirty="0" smtClean="0"/>
          </a:p>
        </p:txBody>
      </p:sp>
      <p:pic>
        <p:nvPicPr>
          <p:cNvPr id="17411" name="Picture 3" descr="disconn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1905000"/>
            <a:ext cx="78771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BLOGGER_PHOTO_ID_5663299136920512546" descr="http://2.bp.blogspot.com/-dI8-dR-WPv0/TpgUj0DsaCI/AAAAAAAAAmk/iL8sQvLDekk/s400/disconnected.JPG">
            <a:hlinkClick r:id="rId3"/>
          </p:cNvPr>
          <p:cNvPicPr/>
          <p:nvPr/>
        </p:nvPicPr>
        <p:blipFill>
          <a:blip r:embed="rId4" cstate="print"/>
          <a:srcRect/>
          <a:stretch>
            <a:fillRect/>
          </a:stretch>
        </p:blipFill>
        <p:spPr bwMode="auto">
          <a:xfrm>
            <a:off x="3810000" y="4229100"/>
            <a:ext cx="4191000" cy="1943100"/>
          </a:xfrm>
          <a:prstGeom prst="rect">
            <a:avLst/>
          </a:prstGeom>
          <a:noFill/>
          <a:ln w="9525">
            <a:noFill/>
            <a:miter lim="800000"/>
            <a:headEnd/>
            <a:tailEnd/>
          </a:ln>
        </p:spPr>
      </p:pic>
    </p:spTree>
    <p:extLst>
      <p:ext uri="{BB962C8B-B14F-4D97-AF65-F5344CB8AC3E}">
        <p14:creationId xmlns:p14="http://schemas.microsoft.com/office/powerpoint/2010/main" val="1797311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graphicFrame>
        <p:nvGraphicFramePr>
          <p:cNvPr id="5" name="Content Placeholder 4"/>
          <p:cNvGraphicFramePr>
            <a:graphicFrameLocks noGrp="1"/>
          </p:cNvGraphicFramePr>
          <p:nvPr>
            <p:ph idx="1"/>
            <p:extLst/>
          </p:nvPr>
        </p:nvGraphicFramePr>
        <p:xfrm>
          <a:off x="2395162" y="1846262"/>
          <a:ext cx="7587038" cy="4408332"/>
        </p:xfrm>
        <a:graphic>
          <a:graphicData uri="http://schemas.openxmlformats.org/drawingml/2006/table">
            <a:tbl>
              <a:tblPr firstRow="1" bandRow="1">
                <a:tableStyleId>{16D9F66E-5EB9-4882-86FB-DCBF35E3C3E4}</a:tableStyleId>
              </a:tblPr>
              <a:tblGrid>
                <a:gridCol w="3793519">
                  <a:extLst>
                    <a:ext uri="{9D8B030D-6E8A-4147-A177-3AD203B41FA5}">
                      <a16:colId xmlns:a16="http://schemas.microsoft.com/office/drawing/2014/main" val="3014156690"/>
                    </a:ext>
                  </a:extLst>
                </a:gridCol>
                <a:gridCol w="3793519">
                  <a:extLst>
                    <a:ext uri="{9D8B030D-6E8A-4147-A177-3AD203B41FA5}">
                      <a16:colId xmlns:a16="http://schemas.microsoft.com/office/drawing/2014/main" val="2589267981"/>
                    </a:ext>
                  </a:extLst>
                </a:gridCol>
              </a:tblGrid>
              <a:tr h="287338">
                <a:tc>
                  <a:txBody>
                    <a:bodyPr/>
                    <a:lstStyle/>
                    <a:p>
                      <a:pPr marL="0" marR="0" algn="ct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cs typeface="Times New Roman" panose="02020603050405020304" pitchFamily="18" charset="0"/>
                        </a:rPr>
                        <a:t>Connected Architecture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cs typeface="Times New Roman" panose="02020603050405020304" pitchFamily="18" charset="0"/>
                        </a:rPr>
                        <a:t>Disconnected </a:t>
                      </a:r>
                      <a:r>
                        <a:rPr lang="en-US" sz="1800" dirty="0" smtClean="0">
                          <a:effectLst/>
                          <a:latin typeface="Times New Roman" panose="02020603050405020304" pitchFamily="18" charset="0"/>
                          <a:cs typeface="Times New Roman" panose="02020603050405020304" pitchFamily="18" charset="0"/>
                        </a:rPr>
                        <a:t>Architecture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91847595"/>
                  </a:ext>
                </a:extLst>
              </a:tr>
              <a:tr h="1608069">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Connected Architecture you have to declare the connection explicitly by using Open() and close the connection by using Close() and you can execute commands using different methods </a:t>
                      </a:r>
                      <a:r>
                        <a:rPr lang="en-US" sz="1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likeExecuteNonQuery</a:t>
                      </a: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ExecuteScalar</a:t>
                      </a: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ExecuteReader</a:t>
                      </a: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In Disconnected Architecture, you don't need to define the connection explicitly. </a:t>
                      </a:r>
                      <a:r>
                        <a:rPr lang="en-US" sz="1400" dirty="0" err="1" smtClean="0">
                          <a:effectLst/>
                          <a:latin typeface="Times New Roman" panose="02020603050405020304" pitchFamily="18" charset="0"/>
                          <a:ea typeface="Calibri" panose="020F0502020204030204" pitchFamily="34" charset="0"/>
                          <a:cs typeface="Times New Roman" panose="02020603050405020304" pitchFamily="18" charset="0"/>
                        </a:rPr>
                        <a:t>Sql</a:t>
                      </a: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smtClean="0">
                          <a:effectLst/>
                          <a:latin typeface="Times New Roman" panose="02020603050405020304" pitchFamily="18" charset="0"/>
                          <a:ea typeface="Calibri" panose="020F0502020204030204" pitchFamily="34" charset="0"/>
                          <a:cs typeface="Times New Roman" panose="02020603050405020304" pitchFamily="18" charset="0"/>
                        </a:rPr>
                        <a:t>DataAdopter</a:t>
                      </a: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 itself can open and close the connection and you can use dataset for storing the information temporarily and Fill() is used to execute the commands give in adopter.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74052432"/>
                  </a:ext>
                </a:extLst>
              </a:tr>
              <a:tr h="793126">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Only one operation can be performed at a time in connected environment.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Multiple operations can be performed at a time in disconnected environment.</a:t>
                      </a: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70269515"/>
                  </a:ext>
                </a:extLst>
              </a:tr>
              <a:tr h="521478">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Connected Environment needs constantly connection of user to </a:t>
                      </a:r>
                      <a:r>
                        <a:rPr lang="en-US" sz="1400" b="0" i="0" kern="1200" dirty="0" err="1" smtClean="0">
                          <a:solidFill>
                            <a:schemeClr val="dk1"/>
                          </a:solidFill>
                          <a:effectLst/>
                          <a:latin typeface="Times New Roman" panose="02020603050405020304" pitchFamily="18" charset="0"/>
                          <a:ea typeface="+mn-ea"/>
                          <a:cs typeface="Times New Roman" panose="02020603050405020304" pitchFamily="18" charset="0"/>
                        </a:rPr>
                        <a:t>datasource</a:t>
                      </a:r>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 while performing any operation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Disconnected environment doesn't need any connection.</a:t>
                      </a: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22002126"/>
                  </a:ext>
                </a:extLst>
              </a:tr>
              <a:tr h="478993">
                <a:tc>
                  <a:txBody>
                    <a:bodyPr/>
                    <a:lstStyle/>
                    <a:p>
                      <a:pPr marL="0" marR="0" lvl="0" indent="0">
                        <a:lnSpc>
                          <a:spcPct val="115000"/>
                        </a:lnSpc>
                        <a:spcBef>
                          <a:spcPts val="0"/>
                        </a:spcBef>
                        <a:spcAft>
                          <a:spcPts val="0"/>
                        </a:spcAft>
                        <a:buFontTx/>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Connected methods gives faster performance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nSpc>
                          <a:spcPct val="115000"/>
                        </a:lnSpc>
                        <a:spcBef>
                          <a:spcPts val="0"/>
                        </a:spcBef>
                        <a:spcAft>
                          <a:spcPts val="0"/>
                        </a:spcAft>
                        <a:buFontTx/>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Disconnected get low in speed and performance.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70070790"/>
                  </a:ext>
                </a:extLst>
              </a:tr>
              <a:tr h="521478">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We get updated data in connected environment.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nSpc>
                          <a:spcPct val="115000"/>
                        </a:lnSpc>
                        <a:spcBef>
                          <a:spcPts val="0"/>
                        </a:spcBef>
                        <a:spcAft>
                          <a:spcPts val="0"/>
                        </a:spcAft>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In disconnected environment, there is a problem in dirty read.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28239875"/>
                  </a:ext>
                </a:extLst>
              </a:tr>
            </a:tbl>
          </a:graphicData>
        </a:graphic>
      </p:graphicFrame>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25</a:t>
            </a:fld>
            <a:endParaRPr lang="en-US"/>
          </a:p>
        </p:txBody>
      </p:sp>
    </p:spTree>
    <p:extLst>
      <p:ext uri="{BB962C8B-B14F-4D97-AF65-F5344CB8AC3E}">
        <p14:creationId xmlns:p14="http://schemas.microsoft.com/office/powerpoint/2010/main" val="2197560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Connected Architecture</a:t>
            </a:r>
            <a:endParaRPr lang="en-US" b="1"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26</a:t>
            </a:fld>
            <a:endParaRPr lang="tr-TR" altLang="en-US"/>
          </a:p>
        </p:txBody>
      </p:sp>
      <p:sp>
        <p:nvSpPr>
          <p:cNvPr id="5" name="Rectangle 4"/>
          <p:cNvSpPr/>
          <p:nvPr/>
        </p:nvSpPr>
        <p:spPr>
          <a:xfrm>
            <a:off x="2286000" y="2017714"/>
            <a:ext cx="7467600" cy="1366528"/>
          </a:xfrm>
          <a:prstGeom prst="rect">
            <a:avLst/>
          </a:prstGeom>
        </p:spPr>
        <p:txBody>
          <a:bodyPr wrap="square">
            <a:spAutoFit/>
          </a:bodyPr>
          <a:lstStyle/>
          <a:p>
            <a:pPr marL="342900" indent="-342900" algn="just">
              <a:lnSpc>
                <a:spcPct val="115000"/>
              </a:lnSpc>
              <a:buFont typeface="Wingdings" panose="05000000000000000000" pitchFamily="2" charset="2"/>
              <a:buChar char=""/>
            </a:pPr>
            <a:r>
              <a:rPr lang="en-US" dirty="0">
                <a:solidFill>
                  <a:srgbClr val="333333"/>
                </a:solidFill>
                <a:latin typeface="Verdana" panose="020B0604030504040204" pitchFamily="34" charset="0"/>
                <a:ea typeface="Times New Roman" panose="02020603050405020304" pitchFamily="18" charset="0"/>
                <a:cs typeface="Arial" panose="020B0604020202020204" pitchFamily="34" charset="0"/>
              </a:rPr>
              <a:t>Connected architecture was built on the classes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a:pPr>
            <a:r>
              <a:rPr lang="en-US" dirty="0">
                <a:solidFill>
                  <a:srgbClr val="333333"/>
                </a:solidFill>
                <a:latin typeface="Verdana" panose="020B0604030504040204" pitchFamily="34" charset="0"/>
                <a:ea typeface="Times New Roman" panose="02020603050405020304" pitchFamily="18" charset="0"/>
                <a:cs typeface="Arial" panose="020B0604020202020204" pitchFamily="34" charset="0"/>
              </a:rPr>
              <a:t>Connection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a:pPr>
            <a:r>
              <a:rPr lang="en-US" dirty="0">
                <a:solidFill>
                  <a:srgbClr val="333333"/>
                </a:solidFill>
                <a:latin typeface="Verdana" panose="020B0604030504040204" pitchFamily="34" charset="0"/>
                <a:ea typeface="Times New Roman" panose="02020603050405020304" pitchFamily="18" charset="0"/>
                <a:cs typeface="Arial" panose="020B0604020202020204" pitchFamily="34" charset="0"/>
              </a:rPr>
              <a:t>Command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mj-lt"/>
              <a:buAutoNum type="arabicPeriod"/>
            </a:pPr>
            <a:r>
              <a:rPr lang="en-US" dirty="0" err="1">
                <a:solidFill>
                  <a:srgbClr val="333333"/>
                </a:solidFill>
                <a:latin typeface="Verdana" panose="020B0604030504040204" pitchFamily="34" charset="0"/>
                <a:ea typeface="Times New Roman" panose="02020603050405020304" pitchFamily="18" charset="0"/>
                <a:cs typeface="Arial" panose="020B0604020202020204" pitchFamily="34" charset="0"/>
              </a:rPr>
              <a:t>DataReader</a:t>
            </a:r>
            <a:r>
              <a:rPr lang="en-US" dirty="0">
                <a:solidFill>
                  <a:srgbClr val="333333"/>
                </a:solidFill>
                <a:latin typeface="Verdana" panose="020B0604030504040204" pitchFamily="34" charset="0"/>
                <a:ea typeface="Times New Roman" panose="02020603050405020304" pitchFamily="18" charset="0"/>
                <a:cs typeface="Arial" panose="020B060402020202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8885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Connection</a:t>
            </a:r>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27</a:t>
            </a:fld>
            <a:endParaRPr lang="tr-TR" altLang="en-US"/>
          </a:p>
        </p:txBody>
      </p:sp>
      <p:sp>
        <p:nvSpPr>
          <p:cNvPr id="6" name="TextBox 5"/>
          <p:cNvSpPr txBox="1"/>
          <p:nvPr/>
        </p:nvSpPr>
        <p:spPr>
          <a:xfrm>
            <a:off x="2362200" y="1828801"/>
            <a:ext cx="7467600" cy="4524315"/>
          </a:xfrm>
          <a:prstGeom prst="rect">
            <a:avLst/>
          </a:prstGeom>
          <a:noFill/>
        </p:spPr>
        <p:txBody>
          <a:bodyPr wrap="square" rtlCol="0">
            <a:spAutoFit/>
          </a:bodyPr>
          <a:lstStyle/>
          <a:p>
            <a:r>
              <a:rPr lang="en-US" dirty="0"/>
              <a:t>Connection object encapsulates the functionality of establishing a communication path over the sockets. (</a:t>
            </a:r>
            <a:r>
              <a:rPr lang="en-US" b="1" u="sng" dirty="0"/>
              <a:t>Establishes a connection </a:t>
            </a:r>
            <a:r>
              <a:rPr lang="en-US" b="1" dirty="0"/>
              <a:t>to a specific data source – required </a:t>
            </a:r>
            <a:r>
              <a:rPr lang="en-US" b="1" u="sng" dirty="0"/>
              <a:t>connection string</a:t>
            </a:r>
            <a:r>
              <a:rPr lang="en-US" dirty="0"/>
              <a:t>)</a:t>
            </a:r>
          </a:p>
          <a:p>
            <a:endParaRPr lang="en-US" dirty="0"/>
          </a:p>
          <a:p>
            <a:pPr lvl="0"/>
            <a:r>
              <a:rPr lang="en-US" dirty="0"/>
              <a:t>A Connection object </a:t>
            </a:r>
            <a:r>
              <a:rPr lang="en-US" u="sng" dirty="0"/>
              <a:t>helps to identify the database server name, user name and password</a:t>
            </a:r>
            <a:r>
              <a:rPr lang="en-US" dirty="0"/>
              <a:t> to connect to the database. The </a:t>
            </a:r>
            <a:r>
              <a:rPr lang="en-US" b="1" dirty="0"/>
              <a:t>Connection object is used by commands on the database</a:t>
            </a:r>
            <a:r>
              <a:rPr lang="en-US" dirty="0"/>
              <a:t>.</a:t>
            </a:r>
          </a:p>
          <a:p>
            <a:pPr lvl="0"/>
            <a:endParaRPr lang="en-US" dirty="0"/>
          </a:p>
          <a:p>
            <a:pPr lvl="0"/>
            <a:r>
              <a:rPr lang="en-US" dirty="0"/>
              <a:t>The </a:t>
            </a:r>
            <a:r>
              <a:rPr lang="en-US" u="sng" dirty="0"/>
              <a:t>base class</a:t>
            </a:r>
            <a:r>
              <a:rPr lang="en-US" dirty="0"/>
              <a:t> for all Connection objects is the </a:t>
            </a:r>
            <a:r>
              <a:rPr lang="en-US" b="1" u="sng" dirty="0" err="1"/>
              <a:t>DbConnection</a:t>
            </a:r>
            <a:r>
              <a:rPr lang="en-US" b="1" u="sng" dirty="0"/>
              <a:t> Class</a:t>
            </a:r>
            <a:r>
              <a:rPr lang="en-US" b="1" dirty="0"/>
              <a:t>.</a:t>
            </a:r>
            <a:endParaRPr lang="en-US" dirty="0"/>
          </a:p>
          <a:p>
            <a:pPr lvl="0"/>
            <a:r>
              <a:rPr lang="en-US" dirty="0"/>
              <a:t>In </a:t>
            </a:r>
            <a:r>
              <a:rPr lang="en-US" dirty="0" err="1"/>
              <a:t>.Net</a:t>
            </a:r>
            <a:r>
              <a:rPr lang="en-US" dirty="0"/>
              <a:t>, </a:t>
            </a:r>
            <a:r>
              <a:rPr lang="en-US" b="1" u="sng" dirty="0"/>
              <a:t>Connections are ‘Pooled’</a:t>
            </a:r>
            <a:r>
              <a:rPr lang="en-US" dirty="0"/>
              <a:t>. We can have by default up to 100 simultaneous connections without closing but obviously we have to close every connection opened only then it can be reused from Pool i.e. Keeps the connection with the database open for the short period of time. The Connection Pooling can be customized by setting appropriate parameters in </a:t>
            </a:r>
            <a:r>
              <a:rPr lang="en-US" dirty="0" err="1"/>
              <a:t>ConnectionString</a:t>
            </a:r>
            <a:r>
              <a:rPr lang="en-US" dirty="0"/>
              <a:t> of Connection Object.</a:t>
            </a:r>
          </a:p>
          <a:p>
            <a:endParaRPr lang="en-US" dirty="0"/>
          </a:p>
        </p:txBody>
      </p:sp>
    </p:spTree>
    <p:extLst>
      <p:ext uri="{BB962C8B-B14F-4D97-AF65-F5344CB8AC3E}">
        <p14:creationId xmlns:p14="http://schemas.microsoft.com/office/powerpoint/2010/main" val="3656002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SQL server database</a:t>
            </a:r>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28</a:t>
            </a:fld>
            <a:endParaRPr lang="tr-TR" altLang="en-US"/>
          </a:p>
        </p:txBody>
      </p:sp>
      <p:sp>
        <p:nvSpPr>
          <p:cNvPr id="6" name="TextBox 5"/>
          <p:cNvSpPr txBox="1"/>
          <p:nvPr/>
        </p:nvSpPr>
        <p:spPr>
          <a:xfrm>
            <a:off x="2590800" y="1905001"/>
            <a:ext cx="7467600" cy="3693319"/>
          </a:xfrm>
          <a:prstGeom prst="rect">
            <a:avLst/>
          </a:prstGeom>
          <a:noFill/>
        </p:spPr>
        <p:txBody>
          <a:bodyPr wrap="square" rtlCol="0">
            <a:spAutoFit/>
          </a:bodyPr>
          <a:lstStyle/>
          <a:p>
            <a:r>
              <a:rPr lang="en-US" b="1" u="sng" dirty="0"/>
              <a:t>Constructor: </a:t>
            </a:r>
          </a:p>
          <a:p>
            <a:endParaRPr lang="en-US" dirty="0"/>
          </a:p>
          <a:p>
            <a:pPr lvl="0"/>
            <a:r>
              <a:rPr lang="en-US" b="1" dirty="0" err="1"/>
              <a:t>SqlConnection</a:t>
            </a:r>
            <a:r>
              <a:rPr lang="en-US" b="1" dirty="0"/>
              <a:t>(String)</a:t>
            </a:r>
            <a:r>
              <a:rPr lang="en-US" dirty="0"/>
              <a:t>:Initializes a new instance of the </a:t>
            </a:r>
            <a:r>
              <a:rPr lang="en-US" dirty="0" err="1"/>
              <a:t>SqlConnection</a:t>
            </a:r>
            <a:r>
              <a:rPr lang="en-US" dirty="0"/>
              <a:t> class when given a string that contains the connection string</a:t>
            </a:r>
            <a:r>
              <a:rPr lang="en-US" dirty="0"/>
              <a:t>.</a:t>
            </a:r>
          </a:p>
          <a:p>
            <a:pPr lvl="0"/>
            <a:endParaRPr lang="en-US" dirty="0"/>
          </a:p>
          <a:p>
            <a:r>
              <a:rPr lang="en-US" b="1" u="sng" dirty="0"/>
              <a:t>Properties: </a:t>
            </a:r>
            <a:endParaRPr lang="en-US" dirty="0"/>
          </a:p>
          <a:p>
            <a:r>
              <a:rPr lang="en-US" b="1" dirty="0" err="1"/>
              <a:t>ConnectionString</a:t>
            </a:r>
            <a:r>
              <a:rPr lang="en-US" dirty="0"/>
              <a:t>: Gets or sets the string used to open a SQL Server database.</a:t>
            </a:r>
          </a:p>
          <a:p>
            <a:pPr lvl="0"/>
            <a:endParaRPr lang="en-US" dirty="0"/>
          </a:p>
          <a:p>
            <a:pPr lvl="0"/>
            <a:endParaRPr lang="en-US" dirty="0"/>
          </a:p>
          <a:p>
            <a:r>
              <a:rPr lang="en-US" b="1" dirty="0" err="1"/>
              <a:t>ConnectionTimeout</a:t>
            </a:r>
            <a:r>
              <a:rPr lang="en-US" dirty="0"/>
              <a:t> : Gets the time to wait while trying to establish a connection before terminating the attempt and generating an error.</a:t>
            </a:r>
          </a:p>
          <a:p>
            <a:pPr lvl="0"/>
            <a:endParaRPr lang="en-US" dirty="0"/>
          </a:p>
          <a:p>
            <a:endParaRPr lang="en-US" dirty="0"/>
          </a:p>
        </p:txBody>
      </p:sp>
    </p:spTree>
    <p:extLst>
      <p:ext uri="{BB962C8B-B14F-4D97-AF65-F5344CB8AC3E}">
        <p14:creationId xmlns:p14="http://schemas.microsoft.com/office/powerpoint/2010/main" val="2550602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29</a:t>
            </a:fld>
            <a:endParaRPr lang="tr-TR" altLang="en-US"/>
          </a:p>
        </p:txBody>
      </p:sp>
      <p:sp>
        <p:nvSpPr>
          <p:cNvPr id="5" name="TextBox 4"/>
          <p:cNvSpPr txBox="1"/>
          <p:nvPr/>
        </p:nvSpPr>
        <p:spPr>
          <a:xfrm>
            <a:off x="2514600" y="2057400"/>
            <a:ext cx="7620000" cy="1754326"/>
          </a:xfrm>
          <a:prstGeom prst="rect">
            <a:avLst/>
          </a:prstGeom>
          <a:noFill/>
        </p:spPr>
        <p:txBody>
          <a:bodyPr wrap="square" rtlCol="0">
            <a:spAutoFit/>
          </a:bodyPr>
          <a:lstStyle/>
          <a:p>
            <a:r>
              <a:rPr lang="en-US" b="1" u="sng" dirty="0"/>
              <a:t>Methods: </a:t>
            </a:r>
            <a:endParaRPr lang="en-US" b="1" u="sng" dirty="0"/>
          </a:p>
          <a:p>
            <a:endParaRPr lang="en-US" dirty="0"/>
          </a:p>
          <a:p>
            <a:pPr lvl="0"/>
            <a:r>
              <a:rPr lang="en-US" b="1" dirty="0"/>
              <a:t>Open()</a:t>
            </a:r>
            <a:r>
              <a:rPr lang="en-US" dirty="0"/>
              <a:t>: Opens a database connection with the property settings specified by the </a:t>
            </a:r>
            <a:r>
              <a:rPr lang="en-US" dirty="0" err="1"/>
              <a:t>ConnectionString</a:t>
            </a:r>
            <a:r>
              <a:rPr lang="en-US" dirty="0"/>
              <a:t>.</a:t>
            </a:r>
          </a:p>
          <a:p>
            <a:pPr lvl="0"/>
            <a:r>
              <a:rPr lang="en-US" b="1" dirty="0"/>
              <a:t>Close() </a:t>
            </a:r>
            <a:r>
              <a:rPr lang="en-US" dirty="0"/>
              <a:t>: Closes the connection to the database. </a:t>
            </a:r>
          </a:p>
          <a:p>
            <a:endParaRPr lang="en-US" dirty="0"/>
          </a:p>
        </p:txBody>
      </p:sp>
      <p:sp>
        <p:nvSpPr>
          <p:cNvPr id="6" name="Rectangle 5"/>
          <p:cNvSpPr/>
          <p:nvPr/>
        </p:nvSpPr>
        <p:spPr>
          <a:xfrm>
            <a:off x="1981200" y="4092376"/>
            <a:ext cx="7620000" cy="2003625"/>
          </a:xfrm>
          <a:prstGeom prst="rect">
            <a:avLst/>
          </a:prstGeom>
        </p:spPr>
        <p:txBody>
          <a:bodyPr wrap="square">
            <a:spAutoFit/>
          </a:bodyPr>
          <a:lstStyle/>
          <a:p>
            <a:pPr marL="457200">
              <a:lnSpc>
                <a:spcPct val="115000"/>
              </a:lnSpc>
            </a:pPr>
            <a:r>
              <a:rPr lang="en-US" dirty="0">
                <a:latin typeface="Calibri" panose="020F0502020204030204" pitchFamily="34" charset="0"/>
                <a:ea typeface="Calibri" panose="020F0502020204030204" pitchFamily="34" charset="0"/>
                <a:cs typeface="Calibri" panose="020F0502020204030204" pitchFamily="34" charset="0"/>
              </a:rPr>
              <a:t>Example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008000"/>
                </a:solidFill>
                <a:latin typeface="Calibri" panose="020F0502020204030204" pitchFamily="34" charset="0"/>
                <a:ea typeface="Calibri" panose="020F0502020204030204" pitchFamily="34" charset="0"/>
                <a:cs typeface="Calibri" panose="020F0502020204030204" pitchFamily="34" charset="0"/>
              </a:rPr>
              <a:t>//Creating Object of connection class with connection string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2B91AF"/>
                </a:solidFill>
                <a:latin typeface="Calibri" panose="020F0502020204030204" pitchFamily="34" charset="0"/>
                <a:ea typeface="Calibri" panose="020F0502020204030204" pitchFamily="34" charset="0"/>
                <a:cs typeface="Calibri" panose="020F0502020204030204" pitchFamily="34" charset="0"/>
              </a:rPr>
              <a:t>SqlConnection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objConn</a:t>
            </a:r>
            <a:r>
              <a:rPr lang="en-US" dirty="0">
                <a:latin typeface="Calibri" panose="020F0502020204030204" pitchFamily="34" charset="0"/>
                <a:ea typeface="Calibri" panose="020F0502020204030204" pitchFamily="34" charset="0"/>
                <a:cs typeface="Calibri" panose="020F0502020204030204" pitchFamily="34" charset="0"/>
              </a:rPr>
              <a:t> = </a:t>
            </a:r>
            <a:r>
              <a:rPr lang="en-US" dirty="0">
                <a:solidFill>
                  <a:srgbClr val="0000FF"/>
                </a:solidFill>
                <a:latin typeface="Calibri" panose="020F0502020204030204" pitchFamily="34" charset="0"/>
                <a:ea typeface="Calibri" panose="020F0502020204030204" pitchFamily="34" charset="0"/>
                <a:cs typeface="Calibri" panose="020F0502020204030204" pitchFamily="34" charset="0"/>
              </a:rPr>
              <a:t>new</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2B91AF"/>
                </a:solidFill>
                <a:latin typeface="Calibri" panose="020F0502020204030204" pitchFamily="34" charset="0"/>
                <a:ea typeface="Calibri" panose="020F0502020204030204" pitchFamily="34" charset="0"/>
                <a:cs typeface="Calibri" panose="020F0502020204030204" pitchFamily="34" charset="0"/>
              </a:rPr>
              <a:t>SqlConnection</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a:solidFill>
                  <a:srgbClr val="A31515"/>
                </a:solidFill>
                <a:latin typeface="Calibri" panose="020F0502020204030204" pitchFamily="34" charset="0"/>
                <a:ea typeface="Calibri" panose="020F0502020204030204" pitchFamily="34" charset="0"/>
                <a:cs typeface="Calibri" panose="020F0502020204030204" pitchFamily="34" charset="0"/>
              </a:rPr>
              <a:t>@"Data Source=.\</a:t>
            </a:r>
            <a:r>
              <a:rPr lang="en-US" dirty="0" err="1">
                <a:solidFill>
                  <a:srgbClr val="A31515"/>
                </a:solidFill>
                <a:latin typeface="Calibri" panose="020F0502020204030204" pitchFamily="34" charset="0"/>
                <a:ea typeface="Calibri" panose="020F0502020204030204" pitchFamily="34" charset="0"/>
                <a:cs typeface="Calibri" panose="020F0502020204030204" pitchFamily="34" charset="0"/>
              </a:rPr>
              <a:t>SQLEXPRESS;AttachDbFilename</a:t>
            </a:r>
            <a:r>
              <a:rPr lang="en-US" dirty="0">
                <a:solidFill>
                  <a:srgbClr val="A31515"/>
                </a:solidFill>
                <a:latin typeface="Calibri" panose="020F0502020204030204" pitchFamily="34" charset="0"/>
                <a:ea typeface="Calibri" panose="020F0502020204030204" pitchFamily="34" charset="0"/>
                <a:cs typeface="Calibri" panose="020F0502020204030204" pitchFamily="34" charset="0"/>
              </a:rPr>
              <a:t>='C:\Documents and Settings\Administrator.CHA024\My Documents\Test.</a:t>
            </a:r>
            <a:r>
              <a:rPr lang="en-US" dirty="0" err="1">
                <a:solidFill>
                  <a:srgbClr val="A31515"/>
                </a:solidFill>
                <a:latin typeface="Calibri" panose="020F0502020204030204" pitchFamily="34" charset="0"/>
                <a:ea typeface="Calibri" panose="020F0502020204030204" pitchFamily="34" charset="0"/>
                <a:cs typeface="Calibri" panose="020F0502020204030204" pitchFamily="34" charset="0"/>
              </a:rPr>
              <a:t>mdf</a:t>
            </a:r>
            <a:r>
              <a:rPr lang="en-US" dirty="0">
                <a:solidFill>
                  <a:srgbClr val="A31515"/>
                </a:solidFill>
                <a:latin typeface="Calibri" panose="020F0502020204030204" pitchFamily="34" charset="0"/>
                <a:ea typeface="Calibri" panose="020F0502020204030204" pitchFamily="34" charset="0"/>
                <a:cs typeface="Calibri" panose="020F0502020204030204" pitchFamily="34" charset="0"/>
              </a:rPr>
              <a:t>';Integrated Security=</a:t>
            </a:r>
            <a:r>
              <a:rPr lang="en-US" dirty="0" err="1">
                <a:solidFill>
                  <a:srgbClr val="A31515"/>
                </a:solidFill>
                <a:latin typeface="Calibri" panose="020F0502020204030204" pitchFamily="34" charset="0"/>
                <a:ea typeface="Calibri" panose="020F0502020204030204" pitchFamily="34" charset="0"/>
                <a:cs typeface="Calibri" panose="020F0502020204030204" pitchFamily="34" charset="0"/>
              </a:rPr>
              <a:t>True;Connect</a:t>
            </a:r>
            <a:r>
              <a:rPr lang="en-US" dirty="0">
                <a:solidFill>
                  <a:srgbClr val="A31515"/>
                </a:solidFill>
                <a:latin typeface="Calibri" panose="020F0502020204030204" pitchFamily="34" charset="0"/>
                <a:ea typeface="Calibri" panose="020F0502020204030204" pitchFamily="34" charset="0"/>
                <a:cs typeface="Calibri" panose="020F0502020204030204" pitchFamily="34" charset="0"/>
              </a:rPr>
              <a:t> Timeout=30;User Instance=True"</a:t>
            </a:r>
            <a:r>
              <a:rPr lang="en-US" dirty="0">
                <a:latin typeface="Calibri" panose="020F0502020204030204" pitchFamily="34" charset="0"/>
                <a:ea typeface="Calibri" panose="020F0502020204030204" pitchFamily="34"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066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209800"/>
            <a:ext cx="8458200" cy="1676400"/>
          </a:xfrm>
        </p:spPr>
        <p:txBody>
          <a:bodyPr>
            <a:noAutofit/>
          </a:bodyPr>
          <a:lstStyle/>
          <a:p>
            <a:pPr algn="ctr">
              <a:defRPr/>
            </a:pPr>
            <a:r>
              <a:rPr lang="en-US" sz="5400" b="1" dirty="0"/>
              <a:t>Introduction </a:t>
            </a:r>
            <a:r>
              <a:rPr lang="en-US" sz="5400" b="1" dirty="0"/>
              <a:t>and Evolution of </a:t>
            </a:r>
            <a:r>
              <a:rPr lang="en-US" sz="5400" b="1" dirty="0"/>
              <a:t>ADO.NET</a:t>
            </a:r>
            <a:endParaRPr lang="en-US" sz="5400" b="1" dirty="0"/>
          </a:p>
        </p:txBody>
      </p:sp>
    </p:spTree>
    <p:extLst>
      <p:ext uri="{BB962C8B-B14F-4D97-AF65-F5344CB8AC3E}">
        <p14:creationId xmlns:p14="http://schemas.microsoft.com/office/powerpoint/2010/main" val="3873136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Command</a:t>
            </a:r>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30</a:t>
            </a:fld>
            <a:endParaRPr lang="tr-TR" altLang="en-US"/>
          </a:p>
        </p:txBody>
      </p:sp>
      <p:sp>
        <p:nvSpPr>
          <p:cNvPr id="5" name="TextBox 4"/>
          <p:cNvSpPr txBox="1"/>
          <p:nvPr/>
        </p:nvSpPr>
        <p:spPr>
          <a:xfrm>
            <a:off x="2438400" y="2133600"/>
            <a:ext cx="7772400" cy="3970318"/>
          </a:xfrm>
          <a:prstGeom prst="rect">
            <a:avLst/>
          </a:prstGeom>
          <a:noFill/>
        </p:spPr>
        <p:txBody>
          <a:bodyPr wrap="square" rtlCol="0">
            <a:spAutoFit/>
          </a:bodyPr>
          <a:lstStyle/>
          <a:p>
            <a:r>
              <a:rPr lang="en-US" dirty="0"/>
              <a:t>Command Object can be used for execution of any type of </a:t>
            </a:r>
            <a:r>
              <a:rPr lang="en-US" dirty="0" err="1"/>
              <a:t>Sql</a:t>
            </a:r>
            <a:r>
              <a:rPr lang="en-US" dirty="0"/>
              <a:t> Statement including Stored Procedures. (</a:t>
            </a:r>
            <a:r>
              <a:rPr lang="en-US" u="sng" dirty="0"/>
              <a:t>Execute command </a:t>
            </a:r>
            <a:r>
              <a:rPr lang="en-US" dirty="0"/>
              <a:t>against a data source – </a:t>
            </a:r>
            <a:r>
              <a:rPr lang="en-US" u="sng" dirty="0"/>
              <a:t>required SQL query and Connection Object</a:t>
            </a:r>
            <a:r>
              <a:rPr lang="en-US" dirty="0"/>
              <a:t>)</a:t>
            </a:r>
          </a:p>
          <a:p>
            <a:endParaRPr lang="en-US" dirty="0"/>
          </a:p>
          <a:p>
            <a:r>
              <a:rPr lang="en-US" dirty="0"/>
              <a:t>The base class for all command object is </a:t>
            </a:r>
            <a:r>
              <a:rPr lang="en-US" u="sng" dirty="0"/>
              <a:t>the </a:t>
            </a:r>
            <a:r>
              <a:rPr lang="en-US" u="sng" dirty="0" err="1"/>
              <a:t>DbCommand</a:t>
            </a:r>
            <a:r>
              <a:rPr lang="en-US" u="sng" dirty="0"/>
              <a:t> </a:t>
            </a:r>
            <a:r>
              <a:rPr lang="en-US" u="sng" dirty="0"/>
              <a:t>class</a:t>
            </a:r>
            <a:r>
              <a:rPr lang="en-US" dirty="0"/>
              <a:t>.</a:t>
            </a:r>
          </a:p>
          <a:p>
            <a:endParaRPr lang="en-US" dirty="0"/>
          </a:p>
          <a:p>
            <a:r>
              <a:rPr lang="en-US" dirty="0"/>
              <a:t>For SQL Server Database:-</a:t>
            </a:r>
            <a:endParaRPr lang="en-US" dirty="0"/>
          </a:p>
          <a:p>
            <a:r>
              <a:rPr lang="en-US" b="1" u="sng" dirty="0"/>
              <a:t>Constructors: </a:t>
            </a:r>
          </a:p>
          <a:p>
            <a:endParaRPr lang="en-US" b="1" u="sng" dirty="0"/>
          </a:p>
          <a:p>
            <a:pPr lvl="0"/>
            <a:r>
              <a:rPr lang="en-US" b="1" dirty="0" err="1"/>
              <a:t>SqlCommand</a:t>
            </a:r>
            <a:r>
              <a:rPr lang="en-US" b="1" dirty="0"/>
              <a:t>(String, </a:t>
            </a:r>
            <a:r>
              <a:rPr lang="en-US" b="1" dirty="0" err="1"/>
              <a:t>SqlConnection</a:t>
            </a:r>
            <a:r>
              <a:rPr lang="en-US" b="1" dirty="0"/>
              <a:t>) : </a:t>
            </a:r>
            <a:r>
              <a:rPr lang="en-US" dirty="0"/>
              <a:t>Initializes a new instance of the </a:t>
            </a:r>
            <a:r>
              <a:rPr lang="en-US" dirty="0" err="1"/>
              <a:t>SqlCommand</a:t>
            </a:r>
            <a:r>
              <a:rPr lang="en-US" dirty="0"/>
              <a:t> class with the text of the query and a </a:t>
            </a:r>
            <a:r>
              <a:rPr lang="en-US" dirty="0" err="1"/>
              <a:t>SqlConnection</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617542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31</a:t>
            </a:fld>
            <a:endParaRPr lang="tr-TR" altLang="en-US"/>
          </a:p>
        </p:txBody>
      </p:sp>
      <p:sp>
        <p:nvSpPr>
          <p:cNvPr id="6" name="TextBox 5"/>
          <p:cNvSpPr txBox="1"/>
          <p:nvPr/>
        </p:nvSpPr>
        <p:spPr>
          <a:xfrm>
            <a:off x="2514600" y="2209800"/>
            <a:ext cx="7620000" cy="2862322"/>
          </a:xfrm>
          <a:prstGeom prst="rect">
            <a:avLst/>
          </a:prstGeom>
          <a:noFill/>
        </p:spPr>
        <p:txBody>
          <a:bodyPr wrap="square" rtlCol="0">
            <a:spAutoFit/>
          </a:bodyPr>
          <a:lstStyle/>
          <a:p>
            <a:r>
              <a:rPr lang="en-US" b="1" dirty="0"/>
              <a:t>   </a:t>
            </a:r>
            <a:r>
              <a:rPr lang="en-US" b="1" u="sng" dirty="0"/>
              <a:t>Properties:</a:t>
            </a:r>
          </a:p>
          <a:p>
            <a:endParaRPr lang="en-US" dirty="0"/>
          </a:p>
          <a:p>
            <a:pPr lvl="0"/>
            <a:r>
              <a:rPr lang="en-US" b="1" dirty="0"/>
              <a:t> </a:t>
            </a:r>
            <a:r>
              <a:rPr lang="en-US" b="1" dirty="0" err="1"/>
              <a:t>CommandText</a:t>
            </a:r>
            <a:r>
              <a:rPr lang="en-US" dirty="0"/>
              <a:t>: Specifies the SQL command or stored procedure or a name of a table</a:t>
            </a:r>
            <a:r>
              <a:rPr lang="en-US" b="1" dirty="0"/>
              <a:t>.	</a:t>
            </a:r>
            <a:endParaRPr lang="en-US" b="1" dirty="0"/>
          </a:p>
          <a:p>
            <a:pPr lvl="0"/>
            <a:endParaRPr lang="en-US" dirty="0"/>
          </a:p>
          <a:p>
            <a:pPr lvl="0"/>
            <a:r>
              <a:rPr lang="en-US" b="1" dirty="0"/>
              <a:t> </a:t>
            </a:r>
            <a:r>
              <a:rPr lang="en-US" b="1" dirty="0" err="1"/>
              <a:t>CommandTimeout</a:t>
            </a:r>
            <a:r>
              <a:rPr lang="en-US" b="1" dirty="0"/>
              <a:t> :  </a:t>
            </a:r>
            <a:r>
              <a:rPr lang="en-US" dirty="0"/>
              <a:t>Specifies the time required to wait for the completion of a command before it throws an exception. The default is 30 seconds</a:t>
            </a:r>
            <a:r>
              <a:rPr lang="en-US" dirty="0"/>
              <a:t>.</a:t>
            </a:r>
          </a:p>
          <a:p>
            <a:pPr lvl="0"/>
            <a:endParaRPr lang="en-US" dirty="0"/>
          </a:p>
          <a:p>
            <a:pPr lvl="0"/>
            <a:r>
              <a:rPr lang="en-US" b="1" dirty="0"/>
              <a:t> Connection : </a:t>
            </a:r>
            <a:r>
              <a:rPr lang="en-US" dirty="0"/>
              <a:t>Specifies the connection that the command is associated to. </a:t>
            </a:r>
          </a:p>
          <a:p>
            <a:endParaRPr lang="en-US" dirty="0"/>
          </a:p>
        </p:txBody>
      </p:sp>
    </p:spTree>
    <p:extLst>
      <p:ext uri="{BB962C8B-B14F-4D97-AF65-F5344CB8AC3E}">
        <p14:creationId xmlns:p14="http://schemas.microsoft.com/office/powerpoint/2010/main" val="1937343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32</a:t>
            </a:fld>
            <a:endParaRPr lang="tr-TR" altLang="en-US"/>
          </a:p>
        </p:txBody>
      </p:sp>
      <p:sp>
        <p:nvSpPr>
          <p:cNvPr id="6" name="Rectangle 5"/>
          <p:cNvSpPr/>
          <p:nvPr/>
        </p:nvSpPr>
        <p:spPr>
          <a:xfrm>
            <a:off x="2209800" y="1876282"/>
            <a:ext cx="8382000" cy="3277820"/>
          </a:xfrm>
          <a:prstGeom prst="rect">
            <a:avLst/>
          </a:prstGeom>
        </p:spPr>
        <p:txBody>
          <a:bodyPr wrap="square">
            <a:spAutoFit/>
          </a:bodyPr>
          <a:lstStyle/>
          <a:p>
            <a:pPr marL="457200" algn="just">
              <a:lnSpc>
                <a:spcPct val="115000"/>
              </a:lnSpc>
            </a:pPr>
            <a:r>
              <a:rPr lang="en-US" sz="2000" b="1" u="sng" dirty="0">
                <a:ea typeface="Calibri" panose="020F0502020204030204" pitchFamily="34" charset="0"/>
                <a:cs typeface="Times New Roman" panose="02020603050405020304" pitchFamily="18" charset="0"/>
              </a:rPr>
              <a:t>Methods: </a:t>
            </a:r>
            <a:endParaRPr lang="en-US" sz="2000"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pPr>
            <a:r>
              <a:rPr lang="en-US" sz="2000" b="1" dirty="0">
                <a:ea typeface="Calibri" panose="020F0502020204030204" pitchFamily="34" charset="0"/>
                <a:cs typeface="Times New Roman" panose="02020603050405020304" pitchFamily="18" charset="0"/>
              </a:rPr>
              <a:t>Cancel : </a:t>
            </a:r>
            <a:r>
              <a:rPr lang="en-US" sz="2000" dirty="0">
                <a:ea typeface="Calibri" panose="020F0502020204030204" pitchFamily="34" charset="0"/>
                <a:cs typeface="Times New Roman" panose="02020603050405020304" pitchFamily="18" charset="0"/>
              </a:rPr>
              <a:t>Tries to cancel the command being executed.</a:t>
            </a:r>
          </a:p>
          <a:p>
            <a:pPr marL="342900" indent="-342900" algn="just">
              <a:lnSpc>
                <a:spcPct val="115000"/>
              </a:lnSpc>
              <a:buFont typeface="Wingdings 2" panose="05020102010507070707" pitchFamily="18" charset="2"/>
              <a:buChar char=""/>
            </a:pPr>
            <a:r>
              <a:rPr lang="en-US" sz="2000" b="1" dirty="0" err="1">
                <a:ea typeface="Calibri" panose="020F0502020204030204" pitchFamily="34" charset="0"/>
                <a:cs typeface="Times New Roman" panose="02020603050405020304" pitchFamily="18" charset="0"/>
              </a:rPr>
              <a:t>CreateParameter</a:t>
            </a:r>
            <a:r>
              <a:rPr lang="en-US" sz="2000" b="1" dirty="0">
                <a:ea typeface="Calibri" panose="020F0502020204030204" pitchFamily="34" charset="0"/>
                <a:cs typeface="Times New Roman" panose="02020603050405020304" pitchFamily="18" charset="0"/>
              </a:rPr>
              <a:t> : </a:t>
            </a:r>
            <a:r>
              <a:rPr lang="en-US" sz="2000" dirty="0">
                <a:ea typeface="Calibri" panose="020F0502020204030204" pitchFamily="34" charset="0"/>
                <a:cs typeface="Times New Roman" panose="02020603050405020304" pitchFamily="18" charset="0"/>
              </a:rPr>
              <a:t>Creates a new Parameter object that can be added to Command. Parameters collection.</a:t>
            </a:r>
          </a:p>
          <a:p>
            <a:pPr marL="342900" indent="-342900" algn="just">
              <a:lnSpc>
                <a:spcPct val="115000"/>
              </a:lnSpc>
              <a:buFont typeface="Wingdings 2" panose="05020102010507070707" pitchFamily="18" charset="2"/>
              <a:buChar char=""/>
            </a:pP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ExecuteReader</a:t>
            </a:r>
            <a:r>
              <a:rPr lang="en-US" sz="2000" b="1" dirty="0">
                <a:ea typeface="Calibri" panose="020F0502020204030204" pitchFamily="34" charset="0"/>
                <a:cs typeface="Times New Roman" panose="02020603050405020304" pitchFamily="18" charset="0"/>
              </a:rPr>
              <a:t> :</a:t>
            </a:r>
            <a:r>
              <a:rPr lang="en-US" sz="2000" dirty="0">
                <a:solidFill>
                  <a:srgbClr val="000000"/>
                </a:solidFill>
              </a:rPr>
              <a:t> </a:t>
            </a:r>
            <a:r>
              <a:rPr lang="en-US" sz="2000" dirty="0">
                <a:ea typeface="Calibri" panose="020F0502020204030204" pitchFamily="34" charset="0"/>
                <a:cs typeface="Times New Roman" panose="02020603050405020304" pitchFamily="18" charset="0"/>
              </a:rPr>
              <a:t>Executes the command and returns a forward-only read-only cursor in the form of a </a:t>
            </a:r>
            <a:r>
              <a:rPr lang="en-US" sz="2000" dirty="0" err="1">
                <a:ea typeface="Calibri" panose="020F0502020204030204" pitchFamily="34" charset="0"/>
                <a:cs typeface="Times New Roman" panose="02020603050405020304" pitchFamily="18" charset="0"/>
              </a:rPr>
              <a:t>DataReader</a:t>
            </a:r>
            <a:r>
              <a:rPr lang="en-US" sz="2000" dirty="0">
                <a:ea typeface="Calibri" panose="020F0502020204030204" pitchFamily="34" charset="0"/>
                <a:cs typeface="Times New Roman" panose="02020603050405020304" pitchFamily="18" charset="0"/>
              </a:rPr>
              <a:t>. Display </a:t>
            </a:r>
            <a:r>
              <a:rPr lang="en-US" sz="2000" dirty="0">
                <a:ea typeface="Calibri" panose="020F0502020204030204" pitchFamily="34" charset="0"/>
                <a:cs typeface="Times New Roman" panose="02020603050405020304" pitchFamily="18" charset="0"/>
              </a:rPr>
              <a:t>all columns and all rows at client-side environment. In </a:t>
            </a:r>
            <a:r>
              <a:rPr lang="en-US" sz="2000" dirty="0">
                <a:ea typeface="Calibri" panose="020F0502020204030204" pitchFamily="34" charset="0"/>
                <a:cs typeface="Times New Roman" panose="02020603050405020304" pitchFamily="18" charset="0"/>
              </a:rPr>
              <a:t>other </a:t>
            </a:r>
            <a:r>
              <a:rPr lang="en-US" sz="2000" dirty="0">
                <a:ea typeface="Calibri" panose="020F0502020204030204" pitchFamily="34" charset="0"/>
                <a:cs typeface="Times New Roman" panose="02020603050405020304" pitchFamily="18" charset="0"/>
              </a:rPr>
              <a:t>words, we can say that they display data tables </a:t>
            </a:r>
            <a:r>
              <a:rPr lang="en-US" sz="2000" dirty="0">
                <a:ea typeface="Calibri" panose="020F0502020204030204" pitchFamily="34" charset="0"/>
                <a:cs typeface="Times New Roman" panose="02020603050405020304" pitchFamily="18" charset="0"/>
              </a:rPr>
              <a:t>client-side</a:t>
            </a:r>
            <a:r>
              <a:rPr lang="en-US" sz="2000" dirty="0">
                <a:ea typeface="Calibri" panose="020F0502020204030204" pitchFamily="34" charset="0"/>
                <a:cs typeface="Times New Roman" panose="02020603050405020304" pitchFamily="18" charset="0"/>
              </a:rPr>
              <a:t>.</a:t>
            </a:r>
          </a:p>
          <a:p>
            <a:pPr marL="342900" indent="-342900" algn="just">
              <a:lnSpc>
                <a:spcPct val="115000"/>
              </a:lnSpc>
              <a:buFont typeface="Wingdings 2" panose="05020102010507070707" pitchFamily="18" charset="2"/>
              <a:buChar char=""/>
              <a:tabLst>
                <a:tab pos="2235200" algn="l"/>
              </a:tabLst>
            </a:pP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7502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33</a:t>
            </a:fld>
            <a:endParaRPr lang="tr-TR" altLang="en-US"/>
          </a:p>
        </p:txBody>
      </p:sp>
      <p:sp>
        <p:nvSpPr>
          <p:cNvPr id="6" name="Rectangle 5"/>
          <p:cNvSpPr/>
          <p:nvPr/>
        </p:nvSpPr>
        <p:spPr>
          <a:xfrm>
            <a:off x="2362200" y="1958776"/>
            <a:ext cx="8001000" cy="5189113"/>
          </a:xfrm>
          <a:prstGeom prst="rect">
            <a:avLst/>
          </a:prstGeom>
        </p:spPr>
        <p:txBody>
          <a:bodyPr wrap="square">
            <a:spAutoFit/>
          </a:bodyPr>
          <a:lstStyle/>
          <a:p>
            <a:pPr marL="342900" indent="-342900" algn="just">
              <a:lnSpc>
                <a:spcPct val="115000"/>
              </a:lnSpc>
              <a:buFont typeface="Wingdings 2" panose="05020102010507070707" pitchFamily="18" charset="2"/>
              <a:buChar char=""/>
              <a:tabLst>
                <a:tab pos="2235200" algn="l"/>
              </a:tabLst>
            </a:pPr>
            <a:r>
              <a:rPr lang="en-US" b="1" dirty="0" err="1">
                <a:ea typeface="Calibri" panose="020F0502020204030204" pitchFamily="34" charset="0"/>
                <a:cs typeface="Times New Roman" panose="02020603050405020304" pitchFamily="18" charset="0"/>
              </a:rPr>
              <a:t>ExecuteNonQuery</a:t>
            </a:r>
            <a:r>
              <a:rPr lang="en-US" b="1" dirty="0">
                <a:ea typeface="Calibri" panose="020F0502020204030204" pitchFamily="34" charset="0"/>
                <a:cs typeface="Times New Roman" panose="02020603050405020304" pitchFamily="18" charset="0"/>
              </a:rPr>
              <a:t> :</a:t>
            </a:r>
            <a:r>
              <a:rPr lang="en-US" dirty="0">
                <a:solidFill>
                  <a:srgbClr val="000000"/>
                </a:solidFill>
              </a:rPr>
              <a:t> </a:t>
            </a:r>
            <a:r>
              <a:rPr lang="en-US" dirty="0">
                <a:ea typeface="Calibri" panose="020F0502020204030204" pitchFamily="34" charset="0"/>
                <a:cs typeface="Times New Roman" panose="02020603050405020304" pitchFamily="18" charset="0"/>
              </a:rPr>
              <a:t>Executes the command and returns the number of rows that were affected. Often used with record UPDATE, DELETE, or INSERT </a:t>
            </a:r>
            <a:r>
              <a:rPr lang="en-US" dirty="0">
                <a:ea typeface="Calibri" panose="020F0502020204030204" pitchFamily="34" charset="0"/>
                <a:cs typeface="Times New Roman" panose="02020603050405020304" pitchFamily="18" charset="0"/>
              </a:rPr>
              <a:t>statements.</a:t>
            </a:r>
          </a:p>
          <a:p>
            <a:pPr marL="742950" lvl="1" indent="-285750" algn="just">
              <a:lnSpc>
                <a:spcPct val="115000"/>
              </a:lnSpc>
              <a:buFont typeface="Arial" panose="020B0604020202020204" pitchFamily="34" charset="0"/>
              <a:buChar char="•"/>
              <a:tabLst>
                <a:tab pos="2235200" algn="l"/>
              </a:tabLst>
            </a:pPr>
            <a:r>
              <a:rPr lang="en-US" dirty="0" err="1"/>
              <a:t>ExecuteNonQuery</a:t>
            </a:r>
            <a:r>
              <a:rPr lang="en-US" dirty="0"/>
              <a:t>() method is used to manipulate data in database and is used for statements without results such as CREATE, INSERT, UPDATE and DELETE commands. </a:t>
            </a:r>
            <a:endParaRPr lang="en-US" dirty="0"/>
          </a:p>
          <a:p>
            <a:pPr marL="742950" lvl="1" indent="-285750" algn="just">
              <a:lnSpc>
                <a:spcPct val="115000"/>
              </a:lnSpc>
              <a:buFont typeface="Arial" panose="020B0604020202020204" pitchFamily="34" charset="0"/>
              <a:buChar char="•"/>
              <a:tabLst>
                <a:tab pos="2235200" algn="l"/>
              </a:tabLst>
            </a:pPr>
            <a:r>
              <a:rPr lang="en-US" dirty="0"/>
              <a:t>It </a:t>
            </a:r>
            <a:r>
              <a:rPr lang="en-US" dirty="0"/>
              <a:t>does not return any data but it returns number of rows affected. </a:t>
            </a:r>
            <a:endParaRPr lang="en-US" dirty="0"/>
          </a:p>
          <a:p>
            <a:pPr marL="742950" lvl="1" indent="-285750" algn="just">
              <a:lnSpc>
                <a:spcPct val="115000"/>
              </a:lnSpc>
              <a:buFont typeface="Arial" panose="020B0604020202020204" pitchFamily="34" charset="0"/>
              <a:buChar char="•"/>
              <a:tabLst>
                <a:tab pos="2235200" algn="l"/>
              </a:tabLst>
            </a:pPr>
            <a:r>
              <a:rPr lang="en-US" dirty="0"/>
              <a:t>If </a:t>
            </a:r>
            <a:r>
              <a:rPr lang="en-US" dirty="0"/>
              <a:t>NOCOUNT property is ON then it will not return number of rows </a:t>
            </a:r>
            <a:r>
              <a:rPr lang="en-US" dirty="0"/>
              <a:t>affected.</a:t>
            </a:r>
          </a:p>
          <a:p>
            <a:pPr marL="742950" lvl="1" indent="-285750" algn="just">
              <a:lnSpc>
                <a:spcPct val="115000"/>
              </a:lnSpc>
              <a:buFont typeface="Arial" panose="020B0604020202020204" pitchFamily="34" charset="0"/>
              <a:buChar char="•"/>
              <a:tabLst>
                <a:tab pos="2235200" algn="l"/>
              </a:tabLst>
            </a:pPr>
            <a:r>
              <a:rPr lang="en-US" dirty="0"/>
              <a:t>The </a:t>
            </a:r>
            <a:r>
              <a:rPr lang="en-US" dirty="0"/>
              <a:t>return value of number of rows affected is of type integer and you can get it in an integer variable. It will tell you how many rows have been affected in result of your statement. </a:t>
            </a:r>
            <a:r>
              <a:rPr lang="en-US" dirty="0" err="1"/>
              <a:t>ExecuteNonQuery</a:t>
            </a:r>
            <a:r>
              <a:rPr lang="en-US" dirty="0"/>
              <a:t>() method is a flexible method and we can use it input and output parameters.</a:t>
            </a:r>
          </a:p>
          <a:p>
            <a:pPr marL="342900" indent="-342900" algn="just">
              <a:lnSpc>
                <a:spcPct val="115000"/>
              </a:lnSpc>
              <a:buFont typeface="Wingdings 2" panose="05020102010507070707" pitchFamily="18" charset="2"/>
              <a:buChar char=""/>
              <a:tabLst>
                <a:tab pos="2235200" algn="l"/>
              </a:tabLst>
            </a:pPr>
            <a:endParaRPr lang="en-US"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tabLst>
                <a:tab pos="2235200" algn="l"/>
              </a:tabLst>
            </a:pPr>
            <a:endParaRPr lang="en-US"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tabLst>
                <a:tab pos="2235200" algn="l"/>
              </a:tabLst>
            </a:pPr>
            <a:endParaRPr lang="en-US"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tabLst>
                <a:tab pos="2235200" algn="l"/>
              </a:tabLs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5739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34</a:t>
            </a:fld>
            <a:endParaRPr lang="tr-TR" altLang="en-US"/>
          </a:p>
        </p:txBody>
      </p:sp>
      <p:sp>
        <p:nvSpPr>
          <p:cNvPr id="5" name="Rectangle 4"/>
          <p:cNvSpPr/>
          <p:nvPr/>
        </p:nvSpPr>
        <p:spPr>
          <a:xfrm>
            <a:off x="2438400" y="1828800"/>
            <a:ext cx="8040688" cy="4510466"/>
          </a:xfrm>
          <a:prstGeom prst="rect">
            <a:avLst/>
          </a:prstGeom>
        </p:spPr>
        <p:txBody>
          <a:bodyPr wrap="square">
            <a:spAutoFit/>
          </a:bodyPr>
          <a:lstStyle/>
          <a:p>
            <a:pPr marL="342900" indent="-342900" algn="just">
              <a:lnSpc>
                <a:spcPct val="115000"/>
              </a:lnSpc>
              <a:buFont typeface="Wingdings 2" panose="05020102010507070707" pitchFamily="18" charset="2"/>
              <a:buChar char=""/>
              <a:tabLst>
                <a:tab pos="2235200" algn="l"/>
              </a:tabLst>
            </a:pPr>
            <a:r>
              <a:rPr lang="en-US" b="1" dirty="0" err="1">
                <a:ea typeface="Calibri" panose="020F0502020204030204" pitchFamily="34" charset="0"/>
                <a:cs typeface="Times New Roman" panose="02020603050405020304" pitchFamily="18" charset="0"/>
              </a:rPr>
              <a:t>ExecuteScalar</a:t>
            </a:r>
            <a:r>
              <a:rPr lang="en-US" b="1"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 Executes the command, and retrieves a single value. Used with aggregate functions and in cases where you want to return the first column of the first row of a result </a:t>
            </a:r>
            <a:r>
              <a:rPr lang="en-US" dirty="0">
                <a:ea typeface="Calibri" panose="020F0502020204030204" pitchFamily="34" charset="0"/>
                <a:cs typeface="Times New Roman" panose="02020603050405020304" pitchFamily="18" charset="0"/>
              </a:rPr>
              <a:t>set.</a:t>
            </a:r>
            <a:endParaRPr lang="en-US" dirty="0">
              <a:cs typeface="Times New Roman" panose="02020603050405020304" pitchFamily="18" charset="0"/>
            </a:endParaRPr>
          </a:p>
          <a:p>
            <a:pPr marL="742950" lvl="1" indent="-285750" algn="just">
              <a:lnSpc>
                <a:spcPct val="115000"/>
              </a:lnSpc>
              <a:buFont typeface="Arial" panose="020B0604020202020204" pitchFamily="34" charset="0"/>
              <a:buChar char="•"/>
              <a:tabLst>
                <a:tab pos="2235200" algn="l"/>
              </a:tabLst>
            </a:pPr>
            <a:r>
              <a:rPr lang="en-US" dirty="0" err="1"/>
              <a:t>ExecuteScalar</a:t>
            </a:r>
            <a:r>
              <a:rPr lang="en-US" dirty="0"/>
              <a:t>() method is used to retrieve a single value from </a:t>
            </a:r>
            <a:r>
              <a:rPr lang="en-US" dirty="0"/>
              <a:t>database.</a:t>
            </a:r>
          </a:p>
          <a:p>
            <a:pPr marL="742950" lvl="1" indent="-285750" algn="just">
              <a:lnSpc>
                <a:spcPct val="115000"/>
              </a:lnSpc>
              <a:buFont typeface="Arial" panose="020B0604020202020204" pitchFamily="34" charset="0"/>
              <a:buChar char="•"/>
              <a:tabLst>
                <a:tab pos="2235200" algn="l"/>
              </a:tabLst>
            </a:pPr>
            <a:r>
              <a:rPr lang="en-US" dirty="0"/>
              <a:t>It </a:t>
            </a:r>
            <a:r>
              <a:rPr lang="en-US" dirty="0"/>
              <a:t>executes the defined query and returns the value in the first column of the first row in the selected result set and ignores all other columns and rows in the result set. </a:t>
            </a:r>
            <a:endParaRPr lang="en-US" dirty="0"/>
          </a:p>
          <a:p>
            <a:pPr marL="742950" lvl="1" indent="-285750" algn="just">
              <a:lnSpc>
                <a:spcPct val="115000"/>
              </a:lnSpc>
              <a:buFont typeface="Arial" panose="020B0604020202020204" pitchFamily="34" charset="0"/>
              <a:buChar char="•"/>
              <a:tabLst>
                <a:tab pos="2235200" algn="l"/>
              </a:tabLst>
            </a:pPr>
            <a:r>
              <a:rPr lang="en-US" dirty="0"/>
              <a:t>It </a:t>
            </a:r>
            <a:r>
              <a:rPr lang="en-US" dirty="0"/>
              <a:t>is use to get aggregate value from database, for example count or total of rows. So it works with non action queries that use aggregate functions. </a:t>
            </a:r>
            <a:r>
              <a:rPr lang="en-US" dirty="0" err="1"/>
              <a:t>ExecuteScalar</a:t>
            </a:r>
            <a:r>
              <a:rPr lang="en-US" dirty="0"/>
              <a:t>() method is a faster way when we compare it to other ways to retrieve single value from database. It returns a value as object and we have to cast it to appropriate type.</a:t>
            </a:r>
          </a:p>
          <a:p>
            <a:r>
              <a:rPr lang="en-US" dirty="0"/>
              <a:t> </a:t>
            </a:r>
          </a:p>
          <a:p>
            <a:pPr marL="342900" indent="-342900" algn="just">
              <a:lnSpc>
                <a:spcPct val="115000"/>
              </a:lnSpc>
              <a:buFont typeface="Wingdings 2" panose="05020102010507070707" pitchFamily="18" charset="2"/>
              <a:buChar char=""/>
              <a:tabLst>
                <a:tab pos="2235200" algn="l"/>
              </a:tabLs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891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DataReader</a:t>
            </a:r>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35</a:t>
            </a:fld>
            <a:endParaRPr lang="tr-TR" altLang="en-US"/>
          </a:p>
        </p:txBody>
      </p:sp>
      <p:sp>
        <p:nvSpPr>
          <p:cNvPr id="7" name="Rectangle 6"/>
          <p:cNvSpPr/>
          <p:nvPr/>
        </p:nvSpPr>
        <p:spPr>
          <a:xfrm>
            <a:off x="2438400" y="1752601"/>
            <a:ext cx="7772400" cy="4247317"/>
          </a:xfrm>
          <a:prstGeom prst="rect">
            <a:avLst/>
          </a:prstGeom>
        </p:spPr>
        <p:txBody>
          <a:bodyPr wrap="square">
            <a:spAutoFit/>
          </a:bodyPr>
          <a:lstStyle/>
          <a:p>
            <a:pPr algn="just"/>
            <a:r>
              <a:rPr lang="en-US" b="1" dirty="0" err="1"/>
              <a:t>DataReader</a:t>
            </a:r>
            <a:r>
              <a:rPr lang="en-US" b="1" dirty="0"/>
              <a:t> Object</a:t>
            </a:r>
            <a:r>
              <a:rPr lang="en-US" dirty="0">
                <a:solidFill>
                  <a:srgbClr val="000000"/>
                </a:solidFill>
              </a:rPr>
              <a:t> in ADO.NET is a stream-based , forward-only, read-only retrieval of query results from the Data Sources , which do not update the data. </a:t>
            </a:r>
            <a:endParaRPr lang="en-US" dirty="0">
              <a:solidFill>
                <a:srgbClr val="000000"/>
              </a:solidFill>
            </a:endParaRPr>
          </a:p>
          <a:p>
            <a:pPr algn="just"/>
            <a:endParaRPr lang="en-US" dirty="0">
              <a:solidFill>
                <a:srgbClr val="000000"/>
              </a:solidFill>
            </a:endParaRPr>
          </a:p>
          <a:p>
            <a:pPr algn="just"/>
            <a:r>
              <a:rPr lang="en-US" dirty="0">
                <a:solidFill>
                  <a:srgbClr val="000000"/>
                </a:solidFill>
              </a:rPr>
              <a:t>The </a:t>
            </a:r>
            <a:r>
              <a:rPr lang="en-US" dirty="0" err="1">
                <a:solidFill>
                  <a:srgbClr val="000000"/>
                </a:solidFill>
              </a:rPr>
              <a:t>DataReader</a:t>
            </a:r>
            <a:r>
              <a:rPr lang="en-US" dirty="0">
                <a:solidFill>
                  <a:srgbClr val="000000"/>
                </a:solidFill>
              </a:rPr>
              <a:t> cannot be created directly from code, they can created only by calling the </a:t>
            </a:r>
            <a:r>
              <a:rPr lang="en-US" b="1" dirty="0" err="1"/>
              <a:t>ExecuteReader</a:t>
            </a:r>
            <a:r>
              <a:rPr lang="en-US" b="1" dirty="0"/>
              <a:t> </a:t>
            </a:r>
            <a:r>
              <a:rPr lang="en-US" dirty="0">
                <a:solidFill>
                  <a:srgbClr val="000000"/>
                </a:solidFill>
              </a:rPr>
              <a:t>method </a:t>
            </a:r>
            <a:r>
              <a:rPr lang="en-US" dirty="0">
                <a:solidFill>
                  <a:srgbClr val="000000"/>
                </a:solidFill>
              </a:rPr>
              <a:t>of a Command Object</a:t>
            </a:r>
            <a:r>
              <a:rPr lang="en-US" dirty="0">
                <a:solidFill>
                  <a:srgbClr val="000000"/>
                </a:solidFill>
              </a:rPr>
              <a:t>.</a:t>
            </a:r>
          </a:p>
          <a:p>
            <a:pPr algn="just"/>
            <a:endParaRPr lang="en-US" dirty="0">
              <a:solidFill>
                <a:srgbClr val="000000"/>
              </a:solidFill>
            </a:endParaRPr>
          </a:p>
          <a:p>
            <a:pPr algn="just"/>
            <a:r>
              <a:rPr lang="en-US" dirty="0"/>
              <a:t>The </a:t>
            </a:r>
            <a:r>
              <a:rPr lang="en-US" dirty="0" err="1"/>
              <a:t>DataReader</a:t>
            </a:r>
            <a:r>
              <a:rPr lang="en-US" dirty="0"/>
              <a:t> Object provides a connection oriented data access to the Data Sources. </a:t>
            </a:r>
            <a:endParaRPr lang="en-US" dirty="0"/>
          </a:p>
          <a:p>
            <a:pPr algn="just"/>
            <a:endParaRPr lang="en-US" dirty="0"/>
          </a:p>
          <a:p>
            <a:pPr algn="just"/>
            <a:r>
              <a:rPr lang="en-US" dirty="0"/>
              <a:t>A</a:t>
            </a:r>
            <a:r>
              <a:rPr lang="en-US" dirty="0"/>
              <a:t> </a:t>
            </a:r>
            <a:r>
              <a:rPr lang="en-US" b="1" dirty="0"/>
              <a:t>Connection Object</a:t>
            </a:r>
            <a:r>
              <a:rPr lang="en-US" dirty="0"/>
              <a:t> can contain only one </a:t>
            </a:r>
            <a:r>
              <a:rPr lang="en-US" dirty="0" err="1"/>
              <a:t>DataReader</a:t>
            </a:r>
            <a:r>
              <a:rPr lang="en-US" dirty="0"/>
              <a:t> at a time and the connection in the </a:t>
            </a:r>
            <a:r>
              <a:rPr lang="en-US" dirty="0" err="1"/>
              <a:t>DataReader</a:t>
            </a:r>
            <a:r>
              <a:rPr lang="en-US" dirty="0"/>
              <a:t> remains open, also it cannot be used for any other purpose while data is being accessed. When we started to read from a </a:t>
            </a:r>
            <a:r>
              <a:rPr lang="en-US" dirty="0" err="1"/>
              <a:t>DataReader</a:t>
            </a:r>
            <a:r>
              <a:rPr lang="en-US" dirty="0"/>
              <a:t> it should always be open and positioned prior to the first record. The </a:t>
            </a:r>
            <a:r>
              <a:rPr lang="en-US" b="1" dirty="0"/>
              <a:t>Read()</a:t>
            </a:r>
            <a:r>
              <a:rPr lang="en-US" dirty="0"/>
              <a:t> method in the </a:t>
            </a:r>
            <a:r>
              <a:rPr lang="en-US" dirty="0" err="1"/>
              <a:t>DataReader</a:t>
            </a:r>
            <a:r>
              <a:rPr lang="en-US" dirty="0"/>
              <a:t> is used to read the rows from </a:t>
            </a:r>
            <a:r>
              <a:rPr lang="en-US" dirty="0" err="1"/>
              <a:t>DataReader</a:t>
            </a:r>
            <a:r>
              <a:rPr lang="en-US" dirty="0"/>
              <a:t> and it always moves forward to a new valid row, if any row exist .</a:t>
            </a:r>
          </a:p>
        </p:txBody>
      </p:sp>
    </p:spTree>
    <p:extLst>
      <p:ext uri="{BB962C8B-B14F-4D97-AF65-F5344CB8AC3E}">
        <p14:creationId xmlns:p14="http://schemas.microsoft.com/office/powerpoint/2010/main" val="573966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SQL Server database</a:t>
            </a:r>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36</a:t>
            </a:fld>
            <a:endParaRPr lang="tr-TR" altLang="en-US"/>
          </a:p>
        </p:txBody>
      </p:sp>
      <p:sp>
        <p:nvSpPr>
          <p:cNvPr id="6" name="Rectangle 5"/>
          <p:cNvSpPr/>
          <p:nvPr/>
        </p:nvSpPr>
        <p:spPr>
          <a:xfrm>
            <a:off x="2286000" y="1980400"/>
            <a:ext cx="7620000" cy="1906163"/>
          </a:xfrm>
          <a:prstGeom prst="rect">
            <a:avLst/>
          </a:prstGeom>
        </p:spPr>
        <p:txBody>
          <a:bodyPr wrap="square">
            <a:spAutoFit/>
          </a:bodyPr>
          <a:lstStyle/>
          <a:p>
            <a:pPr marL="457200" algn="just">
              <a:lnSpc>
                <a:spcPct val="115000"/>
              </a:lnSpc>
            </a:pPr>
            <a:r>
              <a:rPr lang="en-US" b="1" u="sng" dirty="0">
                <a:ea typeface="Calibri" panose="020F0502020204030204" pitchFamily="34" charset="0"/>
                <a:cs typeface="Times New Roman" panose="02020603050405020304" pitchFamily="18" charset="0"/>
              </a:rPr>
              <a:t>Properties</a:t>
            </a:r>
            <a:r>
              <a:rPr lang="en-US" b="1" u="sng" dirty="0">
                <a:ea typeface="Calibri" panose="020F0502020204030204" pitchFamily="34" charset="0"/>
                <a:cs typeface="Times New Roman" panose="02020603050405020304" pitchFamily="18" charset="0"/>
              </a:rPr>
              <a:t>:</a:t>
            </a:r>
          </a:p>
          <a:p>
            <a:pPr marL="457200" algn="just">
              <a:lnSpc>
                <a:spcPct val="115000"/>
              </a:lnSpc>
            </a:pPr>
            <a:endParaRPr lang="en-US" sz="1600" dirty="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2" panose="05020102010507070707" pitchFamily="18" charset="2"/>
              <a:buChar char=""/>
            </a:pPr>
            <a:r>
              <a:rPr lang="en-US"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FieldCount</a:t>
            </a:r>
            <a:r>
              <a:rPr lang="en-US" b="1" dirty="0">
                <a:ea typeface="Calibri" panose="020F0502020204030204" pitchFamily="34" charset="0"/>
                <a:cs typeface="Times New Roman" panose="02020603050405020304" pitchFamily="18" charset="0"/>
              </a:rPr>
              <a:t> :</a:t>
            </a:r>
            <a:r>
              <a:rPr lang="en-US" dirty="0">
                <a:solidFill>
                  <a:srgbClr val="000000"/>
                </a:solidFill>
              </a:rPr>
              <a:t> </a:t>
            </a:r>
            <a:r>
              <a:rPr lang="en-US" dirty="0">
                <a:ea typeface="Calibri" panose="020F0502020204030204" pitchFamily="34" charset="0"/>
                <a:cs typeface="Times New Roman" panose="02020603050405020304" pitchFamily="18" charset="0"/>
              </a:rPr>
              <a:t>Specifies the number of columns of the current row or record.</a:t>
            </a:r>
            <a:endParaRPr lang="en-US" sz="1600" dirty="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2" panose="05020102010507070707" pitchFamily="18" charset="2"/>
              <a:buChar char=""/>
            </a:pPr>
            <a:r>
              <a:rPr lang="en-US"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HasRows</a:t>
            </a:r>
            <a:r>
              <a:rPr lang="en-US" b="1" dirty="0">
                <a:ea typeface="Calibri" panose="020F0502020204030204" pitchFamily="34" charset="0"/>
                <a:cs typeface="Times New Roman" panose="02020603050405020304" pitchFamily="18" charset="0"/>
              </a:rPr>
              <a:t> : </a:t>
            </a:r>
            <a:r>
              <a:rPr lang="en-US" dirty="0">
                <a:ea typeface="Calibri" panose="020F0502020204030204" pitchFamily="34" charset="0"/>
                <a:cs typeface="Times New Roman" panose="02020603050405020304" pitchFamily="18" charset="0"/>
              </a:rPr>
              <a:t>Specifies whether the current row has at least 1 row.</a:t>
            </a:r>
            <a:endParaRPr lang="en-US" sz="1600" dirty="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2" panose="05020102010507070707" pitchFamily="18" charset="2"/>
              <a:buChar char=""/>
            </a:pPr>
            <a:r>
              <a:rPr lang="en-US"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IsClosed</a:t>
            </a:r>
            <a:r>
              <a:rPr lang="en-US" b="1"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 Specifies whether the </a:t>
            </a:r>
            <a:r>
              <a:rPr lang="en-US" dirty="0" err="1">
                <a:ea typeface="Calibri" panose="020F0502020204030204" pitchFamily="34" charset="0"/>
                <a:cs typeface="Times New Roman" panose="02020603050405020304" pitchFamily="18" charset="0"/>
              </a:rPr>
              <a:t>DbDataReader</a:t>
            </a:r>
            <a:r>
              <a:rPr lang="en-US" dirty="0">
                <a:ea typeface="Calibri" panose="020F0502020204030204" pitchFamily="34" charset="0"/>
                <a:cs typeface="Times New Roman" panose="02020603050405020304" pitchFamily="18" charset="0"/>
              </a:rPr>
              <a:t> is closed.</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7063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37</a:t>
            </a:fld>
            <a:endParaRPr lang="tr-TR" altLang="en-US"/>
          </a:p>
        </p:txBody>
      </p:sp>
      <p:sp>
        <p:nvSpPr>
          <p:cNvPr id="6" name="Rectangle 5"/>
          <p:cNvSpPr/>
          <p:nvPr/>
        </p:nvSpPr>
        <p:spPr>
          <a:xfrm>
            <a:off x="2514600" y="1945027"/>
            <a:ext cx="7696200" cy="2605329"/>
          </a:xfrm>
          <a:prstGeom prst="rect">
            <a:avLst/>
          </a:prstGeom>
        </p:spPr>
        <p:txBody>
          <a:bodyPr wrap="square">
            <a:spAutoFit/>
          </a:bodyPr>
          <a:lstStyle/>
          <a:p>
            <a:pPr marL="457200" algn="just">
              <a:lnSpc>
                <a:spcPct val="115000"/>
              </a:lnSpc>
            </a:pPr>
            <a:r>
              <a:rPr lang="en-US" b="1" u="sng" dirty="0">
                <a:ea typeface="Calibri" panose="020F0502020204030204" pitchFamily="34" charset="0"/>
                <a:cs typeface="Times New Roman" panose="02020603050405020304" pitchFamily="18" charset="0"/>
              </a:rPr>
              <a:t>Methods</a:t>
            </a:r>
            <a:r>
              <a:rPr lang="en-US" b="1" u="sng" dirty="0">
                <a:ea typeface="Calibri" panose="020F0502020204030204" pitchFamily="34" charset="0"/>
                <a:cs typeface="Times New Roman" panose="02020603050405020304" pitchFamily="18" charset="0"/>
              </a:rPr>
              <a:t>:</a:t>
            </a:r>
          </a:p>
          <a:p>
            <a:pPr marL="457200" algn="just">
              <a:lnSpc>
                <a:spcPct val="115000"/>
              </a:lnSpc>
            </a:pP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pPr>
            <a:r>
              <a:rPr lang="en-US" dirty="0">
                <a:ea typeface="Calibri" panose="020F0502020204030204" pitchFamily="34" charset="0"/>
                <a:cs typeface="Times New Roman" panose="02020603050405020304" pitchFamily="18" charset="0"/>
              </a:rPr>
              <a:t> </a:t>
            </a:r>
            <a:r>
              <a:rPr lang="en-US" b="1" dirty="0">
                <a:ea typeface="Calibri" panose="020F0502020204030204" pitchFamily="34" charset="0"/>
                <a:cs typeface="Times New Roman" panose="02020603050405020304" pitchFamily="18" charset="0"/>
              </a:rPr>
              <a:t>Read: </a:t>
            </a:r>
            <a:r>
              <a:rPr lang="en-US" dirty="0">
                <a:ea typeface="Calibri" panose="020F0502020204030204" pitchFamily="34" charset="0"/>
                <a:cs typeface="Times New Roman" panose="02020603050405020304" pitchFamily="18" charset="0"/>
              </a:rPr>
              <a:t>Advances the reader to the next record.</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pP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GetDataTypeName</a:t>
            </a:r>
            <a:r>
              <a:rPr lang="en-US" b="1"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Gets the name of the data type of the  current column.(Example – </a:t>
            </a:r>
            <a:r>
              <a:rPr lang="en-US" dirty="0" err="1">
                <a:ea typeface="Calibri" panose="020F0502020204030204" pitchFamily="34" charset="0"/>
                <a:cs typeface="Times New Roman" panose="02020603050405020304" pitchFamily="18" charset="0"/>
              </a:rPr>
              <a:t>int</a:t>
            </a:r>
            <a:r>
              <a:rPr lang="en-US" dirty="0">
                <a:ea typeface="Calibri" panose="020F0502020204030204" pitchFamily="34" charset="0"/>
                <a:cs typeface="Times New Roman" panose="02020603050405020304" pitchFamily="18" charset="0"/>
              </a:rPr>
              <a:t>)</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pPr>
            <a:r>
              <a:rPr lang="en-US"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GetFieldType</a:t>
            </a:r>
            <a:r>
              <a:rPr lang="en-US" dirty="0">
                <a:ea typeface="Calibri" panose="020F0502020204030204" pitchFamily="34" charset="0"/>
                <a:cs typeface="Times New Roman" panose="02020603050405020304" pitchFamily="18" charset="0"/>
              </a:rPr>
              <a:t>: Gets the field type of the specified column. (Example - System.Int32)</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Wingdings 2" panose="05020102010507070707" pitchFamily="18" charset="2"/>
              <a:buChar char=""/>
            </a:pPr>
            <a:r>
              <a:rPr lang="en-US"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GetName</a:t>
            </a:r>
            <a:r>
              <a:rPr lang="en-US" b="1"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 Gets the name of the column.(Example – ID)</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0617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Disconnected Architecture</a:t>
            </a:r>
            <a:endParaRPr lang="en-US" b="1"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38</a:t>
            </a:fld>
            <a:endParaRPr lang="tr-TR" altLang="en-US"/>
          </a:p>
        </p:txBody>
      </p:sp>
      <p:sp>
        <p:nvSpPr>
          <p:cNvPr id="5" name="Rectangle 4"/>
          <p:cNvSpPr/>
          <p:nvPr/>
        </p:nvSpPr>
        <p:spPr>
          <a:xfrm>
            <a:off x="2286000" y="2017714"/>
            <a:ext cx="7467600" cy="1366528"/>
          </a:xfrm>
          <a:prstGeom prst="rect">
            <a:avLst/>
          </a:prstGeom>
        </p:spPr>
        <p:txBody>
          <a:bodyPr wrap="square">
            <a:spAutoFit/>
          </a:bodyPr>
          <a:lstStyle/>
          <a:p>
            <a:pPr marL="342900" indent="-342900" algn="just">
              <a:lnSpc>
                <a:spcPct val="115000"/>
              </a:lnSpc>
              <a:buFont typeface="Wingdings" panose="05000000000000000000" pitchFamily="2" charset="2"/>
              <a:buChar char=""/>
            </a:pPr>
            <a:r>
              <a:rPr lang="en-US" dirty="0">
                <a:solidFill>
                  <a:srgbClr val="333333"/>
                </a:solidFill>
                <a:latin typeface="Verdana" panose="020B0604030504040204" pitchFamily="34" charset="0"/>
                <a:ea typeface="Times New Roman" panose="02020603050405020304" pitchFamily="18" charset="0"/>
                <a:cs typeface="Arial" panose="020B0604020202020204" pitchFamily="34" charset="0"/>
              </a:rPr>
              <a:t>Connected architecture was built on the classes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a:pPr>
            <a:r>
              <a:rPr lang="en-US" dirty="0">
                <a:solidFill>
                  <a:srgbClr val="333333"/>
                </a:solidFill>
                <a:latin typeface="Verdana" panose="020B0604030504040204" pitchFamily="34" charset="0"/>
                <a:ea typeface="Times New Roman" panose="02020603050405020304" pitchFamily="18" charset="0"/>
                <a:cs typeface="Arial" panose="020B0604020202020204" pitchFamily="34" charset="0"/>
              </a:rPr>
              <a:t>Connection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a:pPr>
            <a:r>
              <a:rPr lang="en-US" dirty="0" err="1">
                <a:solidFill>
                  <a:srgbClr val="333333"/>
                </a:solidFill>
                <a:latin typeface="Verdana" panose="020B0604030504040204" pitchFamily="34" charset="0"/>
                <a:ea typeface="Times New Roman" panose="02020603050405020304" pitchFamily="18" charset="0"/>
                <a:cs typeface="Arial" panose="020B0604020202020204" pitchFamily="34" charset="0"/>
              </a:rPr>
              <a:t>DataAdapter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mj-lt"/>
              <a:buAutoNum type="arabicPeriod"/>
            </a:pPr>
            <a:r>
              <a:rPr lang="en-US" dirty="0" err="1">
                <a:solidFill>
                  <a:srgbClr val="333333"/>
                </a:solidFill>
                <a:latin typeface="Verdana" panose="020B0604030504040204" pitchFamily="34" charset="0"/>
                <a:ea typeface="Times New Roman" panose="02020603050405020304" pitchFamily="18" charset="0"/>
                <a:cs typeface="Arial" panose="020B0604020202020204" pitchFamily="34" charset="0"/>
              </a:rPr>
              <a:t>DataSet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375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DataAdapter</a:t>
            </a:r>
            <a:endParaRPr lang="en-US" dirty="0"/>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39</a:t>
            </a:fld>
            <a:endParaRPr lang="tr-TR" altLang="en-US"/>
          </a:p>
        </p:txBody>
      </p:sp>
      <p:sp>
        <p:nvSpPr>
          <p:cNvPr id="6" name="Rectangle 5"/>
          <p:cNvSpPr/>
          <p:nvPr/>
        </p:nvSpPr>
        <p:spPr>
          <a:xfrm>
            <a:off x="2213043" y="1952482"/>
            <a:ext cx="7848600" cy="3914918"/>
          </a:xfrm>
          <a:prstGeom prst="rect">
            <a:avLst/>
          </a:prstGeom>
        </p:spPr>
        <p:txBody>
          <a:bodyPr wrap="square">
            <a:spAutoFit/>
          </a:bodyPr>
          <a:lstStyle/>
          <a:p>
            <a:pPr marL="342900" indent="-342900" algn="just">
              <a:lnSpc>
                <a:spcPct val="115000"/>
              </a:lnSpc>
              <a:buFont typeface="Symbol" panose="05050102010706020507" pitchFamily="18" charset="2"/>
              <a:buChar char=""/>
            </a:pPr>
            <a:r>
              <a:rPr lang="en-US" dirty="0">
                <a:solidFill>
                  <a:srgbClr val="333333"/>
                </a:solidFill>
                <a:ea typeface="Times New Roman" panose="02020603050405020304" pitchFamily="18" charset="0"/>
                <a:cs typeface="Arial" panose="020B0604020202020204" pitchFamily="34" charset="0"/>
              </a:rPr>
              <a:t>A Data Adapter object accesses data in a disconnected mode. Its object contains a </a:t>
            </a:r>
            <a:r>
              <a:rPr lang="en-US" b="1" dirty="0">
                <a:solidFill>
                  <a:srgbClr val="333333"/>
                </a:solidFill>
                <a:ea typeface="Times New Roman" panose="02020603050405020304" pitchFamily="18" charset="0"/>
                <a:cs typeface="Arial" panose="020B0604020202020204" pitchFamily="34" charset="0"/>
              </a:rPr>
              <a:t>reference to a connection object.</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Symbol" panose="05050102010706020507" pitchFamily="18" charset="2"/>
              <a:buChar char=""/>
            </a:pPr>
            <a:r>
              <a:rPr lang="en-US" dirty="0">
                <a:solidFill>
                  <a:srgbClr val="333333"/>
                </a:solidFill>
                <a:ea typeface="Times New Roman" panose="02020603050405020304" pitchFamily="18" charset="0"/>
                <a:cs typeface="Arial" panose="020B0604020202020204" pitchFamily="34" charset="0"/>
              </a:rPr>
              <a:t>It is designed in a way that it </a:t>
            </a:r>
            <a:r>
              <a:rPr lang="en-US" b="1" dirty="0">
                <a:solidFill>
                  <a:srgbClr val="333333"/>
                </a:solidFill>
                <a:ea typeface="Times New Roman" panose="02020603050405020304" pitchFamily="18" charset="0"/>
                <a:cs typeface="Arial" panose="020B0604020202020204" pitchFamily="34" charset="0"/>
              </a:rPr>
              <a:t>implicitly opens and closes the connection</a:t>
            </a:r>
            <a:r>
              <a:rPr lang="en-US" dirty="0">
                <a:solidFill>
                  <a:srgbClr val="333333"/>
                </a:solidFill>
                <a:ea typeface="Times New Roman" panose="02020603050405020304" pitchFamily="18" charset="0"/>
                <a:cs typeface="Arial" panose="020B0604020202020204" pitchFamily="34" charset="0"/>
              </a:rPr>
              <a:t> whenever required.</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Symbol" panose="05050102010706020507" pitchFamily="18" charset="2"/>
              <a:buChar char=""/>
            </a:pPr>
            <a:r>
              <a:rPr lang="en-US" dirty="0" err="1">
                <a:solidFill>
                  <a:srgbClr val="333333"/>
                </a:solidFill>
                <a:ea typeface="Times New Roman" panose="02020603050405020304" pitchFamily="18" charset="0"/>
                <a:cs typeface="Arial" panose="020B0604020202020204" pitchFamily="34" charset="0"/>
              </a:rPr>
              <a:t>DataAdapter</a:t>
            </a:r>
            <a:r>
              <a:rPr lang="en-US" dirty="0">
                <a:solidFill>
                  <a:srgbClr val="333333"/>
                </a:solidFill>
                <a:ea typeface="Times New Roman" panose="02020603050405020304" pitchFamily="18" charset="0"/>
                <a:cs typeface="Arial" panose="020B0604020202020204" pitchFamily="34" charset="0"/>
              </a:rPr>
              <a:t> can be considered as a </a:t>
            </a:r>
            <a:r>
              <a:rPr lang="en-US" b="1" u="sng" dirty="0">
                <a:solidFill>
                  <a:srgbClr val="333333"/>
                </a:solidFill>
                <a:ea typeface="Times New Roman" panose="02020603050405020304" pitchFamily="18" charset="0"/>
                <a:cs typeface="Arial" panose="020B0604020202020204" pitchFamily="34" charset="0"/>
              </a:rPr>
              <a:t>bridge between the actual data source to your application</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Symbol" panose="05050102010706020507" pitchFamily="18" charset="2"/>
              <a:buChar char=""/>
            </a:pPr>
            <a:r>
              <a:rPr lang="en-US" dirty="0">
                <a:solidFill>
                  <a:srgbClr val="333333"/>
                </a:solidFill>
                <a:ea typeface="Times New Roman" panose="02020603050405020304" pitchFamily="18" charset="0"/>
                <a:cs typeface="Arial" panose="020B0604020202020204" pitchFamily="34" charset="0"/>
              </a:rPr>
              <a:t>It is essentially the </a:t>
            </a:r>
            <a:r>
              <a:rPr lang="en-US" b="1" dirty="0">
                <a:solidFill>
                  <a:srgbClr val="333333"/>
                </a:solidFill>
                <a:ea typeface="Times New Roman" panose="02020603050405020304" pitchFamily="18" charset="0"/>
                <a:cs typeface="Arial" panose="020B0604020202020204" pitchFamily="34" charset="0"/>
              </a:rPr>
              <a:t>middleman</a:t>
            </a:r>
            <a:r>
              <a:rPr lang="en-US" dirty="0">
                <a:solidFill>
                  <a:srgbClr val="333333"/>
                </a:solidFill>
                <a:ea typeface="Times New Roman" panose="02020603050405020304" pitchFamily="18" charset="0"/>
                <a:cs typeface="Arial" panose="020B0604020202020204" pitchFamily="34" charset="0"/>
              </a:rPr>
              <a:t> facilitating all communication between the database and a </a:t>
            </a:r>
            <a:r>
              <a:rPr lang="en-US" dirty="0" err="1">
                <a:solidFill>
                  <a:srgbClr val="333333"/>
                </a:solidFill>
                <a:ea typeface="Times New Roman" panose="02020603050405020304" pitchFamily="18" charset="0"/>
                <a:cs typeface="Arial" panose="020B0604020202020204" pitchFamily="34" charset="0"/>
              </a:rPr>
              <a:t>DataSet</a:t>
            </a:r>
            <a:r>
              <a:rPr lang="en-US" dirty="0">
                <a:solidFill>
                  <a:srgbClr val="333333"/>
                </a:solidFill>
                <a:ea typeface="Times New Roman" panose="02020603050405020304" pitchFamily="18" charset="0"/>
                <a:cs typeface="Arial" panose="020B0604020202020204" pitchFamily="34" charset="0"/>
              </a:rPr>
              <a:t>.</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Symbol" panose="05050102010706020507" pitchFamily="18" charset="2"/>
              <a:buChar char=""/>
            </a:pPr>
            <a:r>
              <a:rPr lang="en-US" dirty="0">
                <a:solidFill>
                  <a:srgbClr val="333333"/>
                </a:solidFill>
                <a:ea typeface="Times New Roman" panose="02020603050405020304" pitchFamily="18" charset="0"/>
                <a:cs typeface="Arial" panose="020B0604020202020204" pitchFamily="34" charset="0"/>
              </a:rPr>
              <a:t> A </a:t>
            </a:r>
            <a:r>
              <a:rPr lang="en-US" dirty="0" err="1">
                <a:solidFill>
                  <a:srgbClr val="333333"/>
                </a:solidFill>
                <a:ea typeface="Times New Roman" panose="02020603050405020304" pitchFamily="18" charset="0"/>
                <a:cs typeface="Arial" panose="020B0604020202020204" pitchFamily="34" charset="0"/>
              </a:rPr>
              <a:t>DataAdapter</a:t>
            </a:r>
            <a:r>
              <a:rPr lang="en-US" dirty="0">
                <a:solidFill>
                  <a:srgbClr val="333333"/>
                </a:solidFill>
                <a:ea typeface="Times New Roman" panose="02020603050405020304" pitchFamily="18" charset="0"/>
                <a:cs typeface="Arial" panose="020B0604020202020204" pitchFamily="34" charset="0"/>
              </a:rPr>
              <a:t> class inherits from the </a:t>
            </a:r>
            <a:r>
              <a:rPr lang="en-US" b="1" dirty="0" err="1">
                <a:solidFill>
                  <a:srgbClr val="333333"/>
                </a:solidFill>
                <a:ea typeface="Times New Roman" panose="02020603050405020304" pitchFamily="18" charset="0"/>
                <a:cs typeface="Arial" panose="020B0604020202020204" pitchFamily="34" charset="0"/>
              </a:rPr>
              <a:t>System.Data.Common.DbDataAdapter</a:t>
            </a:r>
            <a:r>
              <a:rPr lang="en-US" b="1" dirty="0">
                <a:solidFill>
                  <a:srgbClr val="333333"/>
                </a:solidFill>
                <a:ea typeface="Times New Roman" panose="02020603050405020304" pitchFamily="18" charset="0"/>
                <a:cs typeface="Arial" panose="020B0604020202020204" pitchFamily="34" charset="0"/>
              </a:rPr>
              <a:t> base class</a:t>
            </a:r>
            <a:r>
              <a:rPr lang="en-US" dirty="0">
                <a:solidFill>
                  <a:srgbClr val="333333"/>
                </a:solidFill>
                <a:ea typeface="Times New Roman" panose="02020603050405020304" pitchFamily="18" charset="0"/>
                <a:cs typeface="Arial" panose="020B0604020202020204" pitchFamily="34" charset="0"/>
              </a:rPr>
              <a:t>. </a:t>
            </a:r>
            <a:endParaRPr lang="en-US" sz="1600" dirty="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Symbol" panose="05050102010706020507" pitchFamily="18" charset="2"/>
              <a:buChar char=""/>
            </a:pPr>
            <a:r>
              <a:rPr lang="en-US" dirty="0">
                <a:solidFill>
                  <a:srgbClr val="333333"/>
                </a:solidFill>
                <a:ea typeface="Times New Roman" panose="02020603050405020304" pitchFamily="18" charset="0"/>
                <a:cs typeface="Arial" panose="020B0604020202020204" pitchFamily="34" charset="0"/>
              </a:rPr>
              <a:t>The </a:t>
            </a:r>
            <a:r>
              <a:rPr lang="en-US" dirty="0" err="1">
                <a:solidFill>
                  <a:srgbClr val="333333"/>
                </a:solidFill>
                <a:ea typeface="Times New Roman" panose="02020603050405020304" pitchFamily="18" charset="0"/>
                <a:cs typeface="Arial" panose="020B0604020202020204" pitchFamily="34" charset="0"/>
              </a:rPr>
              <a:t>DataAdapter</a:t>
            </a:r>
            <a:r>
              <a:rPr lang="en-US" dirty="0">
                <a:solidFill>
                  <a:srgbClr val="333333"/>
                </a:solidFill>
                <a:ea typeface="Times New Roman" panose="02020603050405020304" pitchFamily="18" charset="0"/>
                <a:cs typeface="Arial" panose="020B0604020202020204" pitchFamily="34" charset="0"/>
              </a:rPr>
              <a:t> is </a:t>
            </a:r>
            <a:r>
              <a:rPr lang="en-US" b="1" dirty="0">
                <a:solidFill>
                  <a:srgbClr val="333333"/>
                </a:solidFill>
                <a:ea typeface="Times New Roman" panose="02020603050405020304" pitchFamily="18" charset="0"/>
                <a:cs typeface="Arial" panose="020B0604020202020204" pitchFamily="34" charset="0"/>
              </a:rPr>
              <a:t>used either to fill a </a:t>
            </a:r>
            <a:r>
              <a:rPr lang="en-US" b="1" dirty="0" err="1">
                <a:solidFill>
                  <a:srgbClr val="333333"/>
                </a:solidFill>
                <a:ea typeface="Times New Roman" panose="02020603050405020304" pitchFamily="18" charset="0"/>
                <a:cs typeface="Arial" panose="020B0604020202020204" pitchFamily="34" charset="0"/>
              </a:rPr>
              <a:t>DataTable</a:t>
            </a:r>
            <a:r>
              <a:rPr lang="en-US" b="1" dirty="0">
                <a:solidFill>
                  <a:srgbClr val="333333"/>
                </a:solidFill>
                <a:ea typeface="Times New Roman" panose="02020603050405020304" pitchFamily="18" charset="0"/>
                <a:cs typeface="Arial" panose="020B0604020202020204" pitchFamily="34" charset="0"/>
              </a:rPr>
              <a:t> or </a:t>
            </a:r>
            <a:r>
              <a:rPr lang="en-US" b="1" dirty="0" err="1">
                <a:solidFill>
                  <a:srgbClr val="333333"/>
                </a:solidFill>
                <a:ea typeface="Times New Roman" panose="02020603050405020304" pitchFamily="18" charset="0"/>
                <a:cs typeface="Arial" panose="020B0604020202020204" pitchFamily="34" charset="0"/>
              </a:rPr>
              <a:t>DataSet</a:t>
            </a:r>
            <a:r>
              <a:rPr lang="en-US" b="1" dirty="0">
                <a:solidFill>
                  <a:srgbClr val="333333"/>
                </a:solidFill>
                <a:ea typeface="Times New Roman" panose="02020603050405020304" pitchFamily="18" charset="0"/>
                <a:cs typeface="Arial" panose="020B0604020202020204" pitchFamily="34" charset="0"/>
              </a:rPr>
              <a:t> with data</a:t>
            </a:r>
            <a:r>
              <a:rPr lang="en-US" dirty="0">
                <a:solidFill>
                  <a:srgbClr val="333333"/>
                </a:solidFill>
                <a:ea typeface="Times New Roman" panose="02020603050405020304" pitchFamily="18" charset="0"/>
                <a:cs typeface="Arial" panose="020B0604020202020204" pitchFamily="34" charset="0"/>
              </a:rPr>
              <a:t> from the database with its Fill method.</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743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ADO.NET</a:t>
            </a:r>
            <a:endParaRPr lang="en-US" dirty="0"/>
          </a:p>
        </p:txBody>
      </p:sp>
      <p:sp>
        <p:nvSpPr>
          <p:cNvPr id="3" name="Content Placeholder 2"/>
          <p:cNvSpPr>
            <a:spLocks noGrp="1"/>
          </p:cNvSpPr>
          <p:nvPr>
            <p:ph idx="1"/>
          </p:nvPr>
        </p:nvSpPr>
        <p:spPr/>
        <p:txBody>
          <a:bodyPr/>
          <a:lstStyle/>
          <a:p>
            <a:r>
              <a:rPr lang="en-US" dirty="0"/>
              <a:t>ADO.NET is an object-oriented set of libraries that allows you to interact with data sources. </a:t>
            </a:r>
            <a:endParaRPr lang="en-US" dirty="0" smtClean="0"/>
          </a:p>
          <a:p>
            <a:r>
              <a:rPr lang="en-US" dirty="0" smtClean="0"/>
              <a:t>Commonly</a:t>
            </a:r>
            <a:r>
              <a:rPr lang="en-US" dirty="0"/>
              <a:t>, the data source is a database, but it could also be a text file, an Excel spreadsheet, or an XML file. </a:t>
            </a:r>
            <a:endParaRPr lang="en-US" dirty="0" smtClean="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4</a:t>
            </a:fld>
            <a:endParaRPr lang="en-US"/>
          </a:p>
        </p:txBody>
      </p:sp>
      <p:pic>
        <p:nvPicPr>
          <p:cNvPr id="6" name="Picture 5"/>
          <p:cNvPicPr>
            <a:picLocks noChangeAspect="1"/>
          </p:cNvPicPr>
          <p:nvPr/>
        </p:nvPicPr>
        <p:blipFill>
          <a:blip r:embed="rId2"/>
          <a:stretch>
            <a:fillRect/>
          </a:stretch>
        </p:blipFill>
        <p:spPr>
          <a:xfrm>
            <a:off x="3352800" y="3276122"/>
            <a:ext cx="5596544" cy="3183665"/>
          </a:xfrm>
          <a:prstGeom prst="rect">
            <a:avLst/>
          </a:prstGeom>
        </p:spPr>
      </p:pic>
    </p:spTree>
    <p:extLst>
      <p:ext uri="{BB962C8B-B14F-4D97-AF65-F5344CB8AC3E}">
        <p14:creationId xmlns:p14="http://schemas.microsoft.com/office/powerpoint/2010/main" val="2490507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40</a:t>
            </a:fld>
            <a:endParaRPr lang="tr-TR" altLang="en-US"/>
          </a:p>
        </p:txBody>
      </p:sp>
      <p:sp>
        <p:nvSpPr>
          <p:cNvPr id="6" name="Rectangle 5"/>
          <p:cNvSpPr/>
          <p:nvPr/>
        </p:nvSpPr>
        <p:spPr>
          <a:xfrm>
            <a:off x="2286000" y="1984954"/>
            <a:ext cx="8153400" cy="3577646"/>
          </a:xfrm>
          <a:prstGeom prst="rect">
            <a:avLst/>
          </a:prstGeom>
        </p:spPr>
        <p:txBody>
          <a:bodyPr wrap="square">
            <a:spAutoFit/>
          </a:bodyPr>
          <a:lstStyle/>
          <a:p>
            <a:pPr marL="342900" indent="-342900" algn="just">
              <a:lnSpc>
                <a:spcPct val="115000"/>
              </a:lnSpc>
              <a:buFont typeface="Symbol" panose="05050102010706020507" pitchFamily="18" charset="2"/>
              <a:buChar char=""/>
            </a:pPr>
            <a:r>
              <a:rPr lang="en-US" dirty="0">
                <a:solidFill>
                  <a:srgbClr val="333333"/>
                </a:solidFill>
                <a:ea typeface="Times New Roman" panose="02020603050405020304" pitchFamily="18" charset="0"/>
                <a:cs typeface="Arial" panose="020B0604020202020204" pitchFamily="34" charset="0"/>
              </a:rPr>
              <a:t>It maintains the data in a </a:t>
            </a:r>
            <a:r>
              <a:rPr lang="en-US" dirty="0" err="1">
                <a:solidFill>
                  <a:srgbClr val="333333"/>
                </a:solidFill>
                <a:ea typeface="Times New Roman" panose="02020603050405020304" pitchFamily="18" charset="0"/>
                <a:cs typeface="Arial" panose="020B0604020202020204" pitchFamily="34" charset="0"/>
              </a:rPr>
              <a:t>DataSet</a:t>
            </a:r>
            <a:r>
              <a:rPr lang="en-US" dirty="0">
                <a:solidFill>
                  <a:srgbClr val="333333"/>
                </a:solidFill>
                <a:ea typeface="Times New Roman" panose="02020603050405020304" pitchFamily="18" charset="0"/>
                <a:cs typeface="Arial" panose="020B0604020202020204" pitchFamily="34" charset="0"/>
              </a:rPr>
              <a:t> object. The user can read the data if required from the dataset and write back the changes in a single batch to the database. Additionally, the Data Adapter contains a command object reference for SELECT, INSERT, UPDATE, and DELETE operations on the data objects and a data source</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Symbol" panose="05050102010706020507" pitchFamily="18" charset="2"/>
              <a:buChar char=""/>
            </a:pPr>
            <a:r>
              <a:rPr lang="en-US" dirty="0">
                <a:ea typeface="Calibri" panose="020F0502020204030204" pitchFamily="34" charset="0"/>
                <a:cs typeface="Calibri" panose="020F0502020204030204" pitchFamily="34" charset="0"/>
              </a:rPr>
              <a:t>When you call the </a:t>
            </a:r>
            <a:r>
              <a:rPr lang="en-US" dirty="0" err="1">
                <a:ea typeface="Calibri" panose="020F0502020204030204" pitchFamily="34" charset="0"/>
                <a:cs typeface="Calibri" panose="020F0502020204030204" pitchFamily="34" charset="0"/>
              </a:rPr>
              <a:t>SqlDataAdapter</a:t>
            </a:r>
            <a:r>
              <a:rPr lang="en-US" dirty="0">
                <a:ea typeface="Calibri" panose="020F0502020204030204" pitchFamily="34" charset="0"/>
                <a:cs typeface="Calibri" panose="020F0502020204030204" pitchFamily="34" charset="0"/>
              </a:rPr>
              <a:t> object’s </a:t>
            </a:r>
            <a:r>
              <a:rPr lang="en-US" b="1" dirty="0">
                <a:ea typeface="Calibri" panose="020F0502020204030204" pitchFamily="34" charset="0"/>
                <a:cs typeface="Calibri" panose="020F0502020204030204" pitchFamily="34" charset="0"/>
              </a:rPr>
              <a:t>Fill() method</a:t>
            </a:r>
            <a:r>
              <a:rPr lang="en-US" dirty="0">
                <a:ea typeface="Calibri" panose="020F0502020204030204" pitchFamily="34" charset="0"/>
                <a:cs typeface="Calibri" panose="020F0502020204030204" pitchFamily="34" charset="0"/>
              </a:rPr>
              <a:t>, the </a:t>
            </a:r>
            <a:r>
              <a:rPr lang="en-US" dirty="0" err="1">
                <a:ea typeface="Calibri" panose="020F0502020204030204" pitchFamily="34" charset="0"/>
                <a:cs typeface="Calibri" panose="020F0502020204030204" pitchFamily="34" charset="0"/>
              </a:rPr>
              <a:t>SqlDataAdapter</a:t>
            </a:r>
            <a:r>
              <a:rPr lang="en-US" dirty="0">
                <a:ea typeface="Calibri" panose="020F0502020204030204" pitchFamily="34" charset="0"/>
                <a:cs typeface="Calibri" panose="020F0502020204030204" pitchFamily="34" charset="0"/>
              </a:rPr>
              <a:t> automatically creates and opens a connection. After the data is fetched from the database, the Fill() method automatically closes the connection.</a:t>
            </a:r>
            <a:endParaRPr lang="en-US" sz="1600" dirty="0">
              <a:ea typeface="Calibri" panose="020F0502020204030204" pitchFamily="34" charset="0"/>
              <a:cs typeface="Times New Roman" panose="02020603050405020304" pitchFamily="18" charset="0"/>
            </a:endParaRPr>
          </a:p>
          <a:p>
            <a:pPr marL="342900" indent="-342900" algn="just">
              <a:lnSpc>
                <a:spcPct val="115000"/>
              </a:lnSpc>
              <a:buFont typeface="Symbol" panose="05050102010706020507" pitchFamily="18" charset="2"/>
              <a:buChar char=""/>
              <a:tabLst>
                <a:tab pos="1028700" algn="l"/>
              </a:tabLst>
            </a:pPr>
            <a:r>
              <a:rPr lang="en-US" dirty="0">
                <a:solidFill>
                  <a:srgbClr val="333333"/>
                </a:solidFill>
                <a:ea typeface="Times New Roman" panose="02020603050405020304" pitchFamily="18" charset="0"/>
                <a:cs typeface="Arial" panose="020B0604020202020204" pitchFamily="34" charset="0"/>
              </a:rPr>
              <a:t>When the </a:t>
            </a:r>
            <a:r>
              <a:rPr lang="en-US" b="1" dirty="0">
                <a:solidFill>
                  <a:srgbClr val="333333"/>
                </a:solidFill>
                <a:ea typeface="Times New Roman" panose="02020603050405020304" pitchFamily="18" charset="0"/>
                <a:cs typeface="Arial" panose="020B0604020202020204" pitchFamily="34" charset="0"/>
              </a:rPr>
              <a:t>Update() method</a:t>
            </a:r>
            <a:r>
              <a:rPr lang="en-US" dirty="0">
                <a:solidFill>
                  <a:srgbClr val="333333"/>
                </a:solidFill>
                <a:ea typeface="Times New Roman" panose="02020603050405020304" pitchFamily="18" charset="0"/>
                <a:cs typeface="Arial" panose="020B0604020202020204" pitchFamily="34" charset="0"/>
              </a:rPr>
              <a:t> is called, changes in the </a:t>
            </a:r>
            <a:r>
              <a:rPr lang="en-US" dirty="0" err="1">
                <a:solidFill>
                  <a:srgbClr val="333333"/>
                </a:solidFill>
                <a:ea typeface="Times New Roman" panose="02020603050405020304" pitchFamily="18" charset="0"/>
                <a:cs typeface="Arial" panose="020B0604020202020204" pitchFamily="34" charset="0"/>
              </a:rPr>
              <a:t>DataSet</a:t>
            </a:r>
            <a:r>
              <a:rPr lang="en-US" dirty="0">
                <a:solidFill>
                  <a:srgbClr val="333333"/>
                </a:solidFill>
                <a:ea typeface="Times New Roman" panose="02020603050405020304" pitchFamily="18" charset="0"/>
                <a:cs typeface="Arial" panose="020B0604020202020204" pitchFamily="34" charset="0"/>
              </a:rPr>
              <a:t> are copied back to the database and the appropriate </a:t>
            </a:r>
            <a:r>
              <a:rPr lang="en-US" dirty="0" err="1">
                <a:solidFill>
                  <a:srgbClr val="333333"/>
                </a:solidFill>
                <a:ea typeface="Times New Roman" panose="02020603050405020304" pitchFamily="18" charset="0"/>
                <a:cs typeface="Arial" panose="020B0604020202020204" pitchFamily="34" charset="0"/>
              </a:rPr>
              <a:t>InsertCommand</a:t>
            </a:r>
            <a:r>
              <a:rPr lang="en-US" dirty="0">
                <a:solidFill>
                  <a:srgbClr val="333333"/>
                </a:solidFill>
                <a:ea typeface="Times New Roman" panose="02020603050405020304" pitchFamily="18" charset="0"/>
                <a:cs typeface="Arial" panose="020B0604020202020204" pitchFamily="34" charset="0"/>
              </a:rPr>
              <a:t>, </a:t>
            </a:r>
            <a:r>
              <a:rPr lang="en-US" dirty="0" err="1">
                <a:solidFill>
                  <a:srgbClr val="333333"/>
                </a:solidFill>
                <a:ea typeface="Times New Roman" panose="02020603050405020304" pitchFamily="18" charset="0"/>
                <a:cs typeface="Arial" panose="020B0604020202020204" pitchFamily="34" charset="0"/>
              </a:rPr>
              <a:t>DeleteCommand</a:t>
            </a:r>
            <a:r>
              <a:rPr lang="en-US" dirty="0">
                <a:solidFill>
                  <a:srgbClr val="333333"/>
                </a:solidFill>
                <a:ea typeface="Times New Roman" panose="02020603050405020304" pitchFamily="18" charset="0"/>
                <a:cs typeface="Arial" panose="020B0604020202020204" pitchFamily="34" charset="0"/>
              </a:rPr>
              <a:t>, or </a:t>
            </a:r>
            <a:r>
              <a:rPr lang="en-US" dirty="0" err="1">
                <a:solidFill>
                  <a:srgbClr val="333333"/>
                </a:solidFill>
                <a:ea typeface="Times New Roman" panose="02020603050405020304" pitchFamily="18" charset="0"/>
                <a:cs typeface="Arial" panose="020B0604020202020204" pitchFamily="34" charset="0"/>
              </a:rPr>
              <a:t>UpdateCommand</a:t>
            </a:r>
            <a:r>
              <a:rPr lang="en-US" dirty="0">
                <a:solidFill>
                  <a:srgbClr val="333333"/>
                </a:solidFill>
                <a:ea typeface="Times New Roman" panose="02020603050405020304" pitchFamily="18" charset="0"/>
                <a:cs typeface="Arial" panose="020B0604020202020204" pitchFamily="34" charset="0"/>
              </a:rPr>
              <a:t> is executed.</a:t>
            </a:r>
            <a:endParaRPr lang="en-US" sz="1600" dirty="0">
              <a:ea typeface="Calibri" panose="020F0502020204030204" pitchFamily="34" charset="0"/>
              <a:cs typeface="Times New Roman" panose="02020603050405020304" pitchFamily="18" charset="0"/>
            </a:endParaRPr>
          </a:p>
          <a:p>
            <a:pPr marL="457200" algn="just">
              <a:lnSpc>
                <a:spcPct val="115000"/>
              </a:lnSpc>
              <a:spcAft>
                <a:spcPts val="1000"/>
              </a:spcAft>
            </a:pPr>
            <a:r>
              <a:rPr lang="en-US" b="1" dirty="0">
                <a:ea typeface="Calibri" panose="020F0502020204030204" pitchFamily="34" charset="0"/>
                <a:cs typeface="Times New Roman" panose="02020603050405020304" pitchFamily="18" charset="0"/>
              </a:rPr>
              <a:t> </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96425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41</a:t>
            </a:fld>
            <a:endParaRPr lang="tr-TR" altLang="en-US"/>
          </a:p>
        </p:txBody>
      </p:sp>
      <p:sp>
        <p:nvSpPr>
          <p:cNvPr id="6" name="Rectangle 5"/>
          <p:cNvSpPr/>
          <p:nvPr/>
        </p:nvSpPr>
        <p:spPr>
          <a:xfrm>
            <a:off x="2438400" y="1917528"/>
            <a:ext cx="8029575" cy="3952364"/>
          </a:xfrm>
          <a:prstGeom prst="rect">
            <a:avLst/>
          </a:prstGeom>
        </p:spPr>
        <p:txBody>
          <a:bodyPr wrap="square">
            <a:spAutoFit/>
          </a:bodyPr>
          <a:lstStyle/>
          <a:p>
            <a:pPr marL="457200" algn="just">
              <a:lnSpc>
                <a:spcPct val="115000"/>
              </a:lnSpc>
            </a:pPr>
            <a:r>
              <a:rPr lang="en-US" b="1" dirty="0">
                <a:ea typeface="Calibri" panose="020F0502020204030204" pitchFamily="34" charset="0"/>
                <a:cs typeface="Times New Roman" panose="02020603050405020304" pitchFamily="18" charset="0"/>
              </a:rPr>
              <a:t>Constructor:</a:t>
            </a:r>
            <a:endParaRPr lang="en-US" sz="1600" dirty="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pPr>
            <a:r>
              <a:rPr lang="en-US" b="1" dirty="0" err="1">
                <a:solidFill>
                  <a:srgbClr val="333333"/>
                </a:solidFill>
                <a:ea typeface="Times New Roman" panose="02020603050405020304" pitchFamily="18" charset="0"/>
                <a:cs typeface="Arial" panose="020B0604020202020204" pitchFamily="34" charset="0"/>
              </a:rPr>
              <a:t>SqlDataAdapter</a:t>
            </a:r>
            <a:r>
              <a:rPr lang="en-US" b="1" dirty="0">
                <a:solidFill>
                  <a:srgbClr val="333333"/>
                </a:solidFill>
                <a:ea typeface="Times New Roman" panose="02020603050405020304" pitchFamily="18" charset="0"/>
                <a:cs typeface="Arial" panose="020B0604020202020204" pitchFamily="34" charset="0"/>
              </a:rPr>
              <a:t>(String</a:t>
            </a:r>
            <a:r>
              <a:rPr lang="en-US" b="1" dirty="0">
                <a:solidFill>
                  <a:srgbClr val="333333"/>
                </a:solidFill>
                <a:ea typeface="Times New Roman" panose="02020603050405020304" pitchFamily="18" charset="0"/>
                <a:cs typeface="Arial" panose="020B0604020202020204" pitchFamily="34" charset="0"/>
              </a:rPr>
              <a:t>, </a:t>
            </a:r>
            <a:r>
              <a:rPr lang="en-US" b="1" dirty="0" err="1">
                <a:solidFill>
                  <a:srgbClr val="333333"/>
                </a:solidFill>
                <a:ea typeface="Times New Roman" panose="02020603050405020304" pitchFamily="18" charset="0"/>
                <a:cs typeface="Arial" panose="020B0604020202020204" pitchFamily="34" charset="0"/>
              </a:rPr>
              <a:t>SqlConnection</a:t>
            </a:r>
            <a:r>
              <a:rPr lang="en-US" dirty="0">
                <a:solidFill>
                  <a:srgbClr val="333333"/>
                </a:solidFill>
                <a:ea typeface="Times New Roman" panose="02020603050405020304" pitchFamily="18" charset="0"/>
                <a:cs typeface="Arial" panose="020B0604020202020204" pitchFamily="34" charset="0"/>
              </a:rPr>
              <a:t>) - Initializes a new instance of the </a:t>
            </a:r>
            <a:r>
              <a:rPr lang="en-US" dirty="0" err="1">
                <a:solidFill>
                  <a:srgbClr val="333333"/>
                </a:solidFill>
                <a:ea typeface="Times New Roman" panose="02020603050405020304" pitchFamily="18" charset="0"/>
                <a:cs typeface="Arial" panose="020B0604020202020204" pitchFamily="34" charset="0"/>
              </a:rPr>
              <a:t>SqlDataAdapter</a:t>
            </a:r>
            <a:r>
              <a:rPr lang="en-US" dirty="0">
                <a:solidFill>
                  <a:srgbClr val="333333"/>
                </a:solidFill>
                <a:ea typeface="Times New Roman" panose="02020603050405020304" pitchFamily="18" charset="0"/>
                <a:cs typeface="Arial" panose="020B0604020202020204" pitchFamily="34" charset="0"/>
              </a:rPr>
              <a:t> class with a </a:t>
            </a:r>
            <a:r>
              <a:rPr lang="en-US" dirty="0" err="1">
                <a:solidFill>
                  <a:srgbClr val="333333"/>
                </a:solidFill>
                <a:ea typeface="Times New Roman" panose="02020603050405020304" pitchFamily="18" charset="0"/>
                <a:cs typeface="Arial" panose="020B0604020202020204" pitchFamily="34" charset="0"/>
              </a:rPr>
              <a:t>SelectCommand</a:t>
            </a:r>
            <a:r>
              <a:rPr lang="en-US" dirty="0">
                <a:solidFill>
                  <a:srgbClr val="333333"/>
                </a:solidFill>
                <a:ea typeface="Times New Roman" panose="02020603050405020304" pitchFamily="18" charset="0"/>
                <a:cs typeface="Arial" panose="020B0604020202020204" pitchFamily="34" charset="0"/>
              </a:rPr>
              <a:t> and a </a:t>
            </a:r>
            <a:r>
              <a:rPr lang="en-US" dirty="0" err="1">
                <a:solidFill>
                  <a:srgbClr val="333333"/>
                </a:solidFill>
                <a:ea typeface="Times New Roman" panose="02020603050405020304" pitchFamily="18" charset="0"/>
                <a:cs typeface="Arial" panose="020B0604020202020204" pitchFamily="34" charset="0"/>
              </a:rPr>
              <a:t>SqlConnection</a:t>
            </a:r>
            <a:r>
              <a:rPr lang="en-US" dirty="0">
                <a:solidFill>
                  <a:srgbClr val="333333"/>
                </a:solidFill>
                <a:ea typeface="Times New Roman" panose="02020603050405020304" pitchFamily="18" charset="0"/>
                <a:cs typeface="Arial" panose="020B0604020202020204" pitchFamily="34" charset="0"/>
              </a:rPr>
              <a:t> object</a:t>
            </a:r>
            <a:r>
              <a:rPr lang="en-US" dirty="0">
                <a:solidFill>
                  <a:srgbClr val="333333"/>
                </a:solidFill>
                <a:ea typeface="Times New Roman" panose="02020603050405020304" pitchFamily="18" charset="0"/>
                <a:cs typeface="Arial" panose="020B0604020202020204" pitchFamily="34" charset="0"/>
              </a:rPr>
              <a:t>.</a:t>
            </a:r>
          </a:p>
          <a:p>
            <a:r>
              <a:rPr lang="en-US" b="1" dirty="0"/>
              <a:t> </a:t>
            </a:r>
            <a:r>
              <a:rPr lang="en-US" b="1" dirty="0"/>
              <a:t>      Properties:</a:t>
            </a:r>
          </a:p>
          <a:p>
            <a:pPr marL="742950" lvl="1" indent="-285750">
              <a:buFont typeface="Arial" panose="020B0604020202020204" pitchFamily="34" charset="0"/>
              <a:buChar char="•"/>
            </a:pPr>
            <a:r>
              <a:rPr lang="en-US" b="1" dirty="0" err="1"/>
              <a:t>DeleteCommand</a:t>
            </a:r>
            <a:r>
              <a:rPr lang="en-US" dirty="0"/>
              <a:t> </a:t>
            </a:r>
            <a:r>
              <a:rPr lang="en-US" dirty="0"/>
              <a:t>- </a:t>
            </a:r>
            <a:r>
              <a:rPr lang="en-US" dirty="0" err="1"/>
              <a:t>Speicfies</a:t>
            </a:r>
            <a:r>
              <a:rPr lang="en-US" dirty="0"/>
              <a:t> the Command object with the SQL command to be used for deleting a record.</a:t>
            </a:r>
          </a:p>
          <a:p>
            <a:pPr marL="742950" lvl="1" indent="-285750">
              <a:buFont typeface="Arial" panose="020B0604020202020204" pitchFamily="34" charset="0"/>
              <a:buChar char="•"/>
            </a:pPr>
            <a:r>
              <a:rPr lang="en-US" b="1" dirty="0" err="1"/>
              <a:t>InsertCommand</a:t>
            </a:r>
            <a:r>
              <a:rPr lang="en-US" dirty="0"/>
              <a:t> -Specifies the Command object with the SQL command used for inserting a record.</a:t>
            </a:r>
          </a:p>
          <a:p>
            <a:pPr marL="742950" lvl="1" indent="-285750">
              <a:buFont typeface="Arial" panose="020B0604020202020204" pitchFamily="34" charset="0"/>
              <a:buChar char="•"/>
            </a:pPr>
            <a:r>
              <a:rPr lang="en-US" b="1" dirty="0" err="1"/>
              <a:t>SelectCommand</a:t>
            </a:r>
            <a:r>
              <a:rPr lang="en-US" dirty="0"/>
              <a:t> - Specifies the Command object with the SQL command to be used for retrieving records.</a:t>
            </a:r>
          </a:p>
          <a:p>
            <a:pPr marL="742950" lvl="1" indent="-285750">
              <a:buFont typeface="Arial" panose="020B0604020202020204" pitchFamily="34" charset="0"/>
              <a:buChar char="•"/>
            </a:pPr>
            <a:r>
              <a:rPr lang="en-US" b="1" dirty="0" err="1"/>
              <a:t>UpdateCommand</a:t>
            </a:r>
            <a:r>
              <a:rPr lang="en-US" dirty="0"/>
              <a:t> - Specifies the Command object with the SQL command to be used for updating a record.</a:t>
            </a:r>
          </a:p>
          <a:p>
            <a:pPr marL="342900" indent="-342900" algn="just">
              <a:lnSpc>
                <a:spcPct val="115000"/>
              </a:lnSpc>
              <a:spcAft>
                <a:spcPts val="1000"/>
              </a:spcAft>
              <a:buFont typeface="Symbol" panose="05050102010706020507" pitchFamily="18" charset="2"/>
              <a:buChar char=""/>
            </a:pP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913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42</a:t>
            </a:fld>
            <a:endParaRPr lang="tr-TR" altLang="en-US"/>
          </a:p>
        </p:txBody>
      </p:sp>
      <p:sp>
        <p:nvSpPr>
          <p:cNvPr id="6" name="Rectangle 5"/>
          <p:cNvSpPr/>
          <p:nvPr/>
        </p:nvSpPr>
        <p:spPr>
          <a:xfrm>
            <a:off x="2133600" y="1658093"/>
            <a:ext cx="8345488" cy="4237570"/>
          </a:xfrm>
          <a:prstGeom prst="rect">
            <a:avLst/>
          </a:prstGeom>
        </p:spPr>
        <p:txBody>
          <a:bodyPr wrap="square">
            <a:spAutoFit/>
          </a:bodyPr>
          <a:lstStyle/>
          <a:p>
            <a:pPr>
              <a:lnSpc>
                <a:spcPct val="115000"/>
              </a:lnSpc>
              <a:spcAft>
                <a:spcPts val="1000"/>
              </a:spcAft>
              <a:buSzPts val="1000"/>
            </a:pPr>
            <a:r>
              <a:rPr lang="en-US" b="1" dirty="0">
                <a:solidFill>
                  <a:srgbClr val="333333"/>
                </a:solidFill>
                <a:ea typeface="Times New Roman" panose="02020603050405020304" pitchFamily="18" charset="0"/>
                <a:cs typeface="Arial" panose="020B0604020202020204" pitchFamily="34" charset="0"/>
              </a:rPr>
              <a:t>Fill </a:t>
            </a:r>
            <a:r>
              <a:rPr lang="en-US" b="1" dirty="0">
                <a:solidFill>
                  <a:srgbClr val="333333"/>
                </a:solidFill>
                <a:ea typeface="Times New Roman" panose="02020603050405020304" pitchFamily="18" charset="0"/>
                <a:cs typeface="Arial" panose="020B0604020202020204" pitchFamily="34" charset="0"/>
              </a:rPr>
              <a:t>()</a:t>
            </a:r>
          </a:p>
          <a:p>
            <a:pPr marL="285750" indent="-285750">
              <a:lnSpc>
                <a:spcPct val="115000"/>
              </a:lnSpc>
              <a:spcAft>
                <a:spcPts val="1000"/>
              </a:spcAft>
              <a:buSzPts val="1000"/>
              <a:buFont typeface="Arial" panose="020B0604020202020204" pitchFamily="34" charset="0"/>
              <a:buChar char="•"/>
            </a:pPr>
            <a:r>
              <a:rPr lang="en-US" dirty="0">
                <a:solidFill>
                  <a:srgbClr val="333333"/>
                </a:solidFill>
                <a:ea typeface="Times New Roman" panose="02020603050405020304" pitchFamily="18" charset="0"/>
                <a:cs typeface="Arial" panose="020B0604020202020204" pitchFamily="34" charset="0"/>
              </a:rPr>
              <a:t>The </a:t>
            </a:r>
            <a:r>
              <a:rPr lang="en-US" dirty="0">
                <a:solidFill>
                  <a:srgbClr val="333333"/>
                </a:solidFill>
                <a:ea typeface="Times New Roman" panose="02020603050405020304" pitchFamily="18" charset="0"/>
                <a:cs typeface="Arial" panose="020B0604020202020204" pitchFamily="34" charset="0"/>
              </a:rPr>
              <a:t>Fill method populates a dataset or a data table object with data from the database. It retrieves rows from the data source using the SELECT statement specified by an associated select command </a:t>
            </a:r>
            <a:r>
              <a:rPr lang="en-US" dirty="0">
                <a:solidFill>
                  <a:srgbClr val="333333"/>
                </a:solidFill>
                <a:ea typeface="Times New Roman" panose="02020603050405020304" pitchFamily="18" charset="0"/>
                <a:cs typeface="Arial" panose="020B0604020202020204" pitchFamily="34" charset="0"/>
              </a:rPr>
              <a:t>property.</a:t>
            </a:r>
          </a:p>
          <a:p>
            <a:pPr marL="285750" indent="-285750">
              <a:lnSpc>
                <a:spcPct val="115000"/>
              </a:lnSpc>
              <a:spcAft>
                <a:spcPts val="1000"/>
              </a:spcAft>
              <a:buSzPts val="1000"/>
              <a:buFont typeface="Arial" panose="020B0604020202020204" pitchFamily="34" charset="0"/>
              <a:buChar char="•"/>
            </a:pPr>
            <a:r>
              <a:rPr lang="en-US" dirty="0">
                <a:solidFill>
                  <a:srgbClr val="333333"/>
                </a:solidFill>
                <a:ea typeface="Times New Roman" panose="02020603050405020304" pitchFamily="18" charset="0"/>
                <a:cs typeface="Arial" panose="020B0604020202020204" pitchFamily="34" charset="0"/>
              </a:rPr>
              <a:t>The </a:t>
            </a:r>
            <a:r>
              <a:rPr lang="en-US" dirty="0">
                <a:solidFill>
                  <a:srgbClr val="333333"/>
                </a:solidFill>
                <a:ea typeface="Times New Roman" panose="02020603050405020304" pitchFamily="18" charset="0"/>
                <a:cs typeface="Arial" panose="020B0604020202020204" pitchFamily="34" charset="0"/>
              </a:rPr>
              <a:t>Fill method leaves the connection in the same state as it encountered it before populating the data. If subsequent calls to the method for refreshing the data are required then the primary key information should be present.</a:t>
            </a:r>
            <a:r>
              <a:rPr lang="en-US" dirty="0">
                <a:solidFill>
                  <a:srgbClr val="333333"/>
                </a:solidFill>
                <a:ea typeface="Times New Roman" panose="02020603050405020304" pitchFamily="18" charset="0"/>
                <a:cs typeface="Times New Roman" panose="02020603050405020304" pitchFamily="18" charset="0"/>
              </a:rPr>
              <a:t> </a:t>
            </a:r>
            <a:endParaRPr lang="en-US" dirty="0">
              <a:solidFill>
                <a:srgbClr val="333333"/>
              </a:solidFill>
              <a:ea typeface="Times New Roman" panose="02020603050405020304" pitchFamily="18" charset="0"/>
              <a:cs typeface="Times New Roman" panose="02020603050405020304" pitchFamily="18" charset="0"/>
            </a:endParaRPr>
          </a:p>
          <a:p>
            <a:pPr marL="285750" indent="-285750">
              <a:lnSpc>
                <a:spcPct val="115000"/>
              </a:lnSpc>
              <a:spcAft>
                <a:spcPts val="1000"/>
              </a:spcAft>
              <a:buSzPts val="1000"/>
              <a:buFont typeface="Arial" panose="020B0604020202020204" pitchFamily="34" charset="0"/>
              <a:buChar char="•"/>
            </a:pPr>
            <a:r>
              <a:rPr lang="en-US" b="1" dirty="0">
                <a:solidFill>
                  <a:srgbClr val="333333"/>
                </a:solidFill>
                <a:ea typeface="Times New Roman" panose="02020603050405020304" pitchFamily="18" charset="0"/>
                <a:cs typeface="Arial" panose="020B0604020202020204" pitchFamily="34" charset="0"/>
              </a:rPr>
              <a:t>Fill(</a:t>
            </a:r>
            <a:r>
              <a:rPr lang="en-US" b="1" dirty="0" err="1">
                <a:solidFill>
                  <a:srgbClr val="333333"/>
                </a:solidFill>
                <a:ea typeface="Times New Roman" panose="02020603050405020304" pitchFamily="18" charset="0"/>
                <a:cs typeface="Arial" panose="020B0604020202020204" pitchFamily="34" charset="0"/>
              </a:rPr>
              <a:t>DataSet</a:t>
            </a:r>
            <a:r>
              <a:rPr lang="en-US" b="1" dirty="0">
                <a:solidFill>
                  <a:srgbClr val="333333"/>
                </a:solidFill>
                <a:ea typeface="Times New Roman" panose="02020603050405020304" pitchFamily="18" charset="0"/>
                <a:cs typeface="Arial" panose="020B0604020202020204" pitchFamily="34" charset="0"/>
              </a:rPr>
              <a:t>)</a:t>
            </a:r>
            <a:r>
              <a:rPr lang="en-US" dirty="0">
                <a:solidFill>
                  <a:srgbClr val="333333"/>
                </a:solidFill>
                <a:ea typeface="Times New Roman" panose="02020603050405020304" pitchFamily="18" charset="0"/>
                <a:cs typeface="Arial" panose="020B0604020202020204" pitchFamily="34" charset="0"/>
              </a:rPr>
              <a:t> </a:t>
            </a:r>
            <a:r>
              <a:rPr lang="en-US" dirty="0">
                <a:solidFill>
                  <a:srgbClr val="333333"/>
                </a:solidFill>
                <a:ea typeface="Times New Roman" panose="02020603050405020304" pitchFamily="18" charset="0"/>
                <a:cs typeface="Arial" panose="020B0604020202020204" pitchFamily="34" charset="0"/>
              </a:rPr>
              <a:t>- Adds </a:t>
            </a:r>
            <a:r>
              <a:rPr lang="en-US" dirty="0">
                <a:solidFill>
                  <a:srgbClr val="333333"/>
                </a:solidFill>
                <a:ea typeface="Times New Roman" panose="02020603050405020304" pitchFamily="18" charset="0"/>
                <a:cs typeface="Arial" panose="020B0604020202020204" pitchFamily="34" charset="0"/>
              </a:rPr>
              <a:t>or refreshes rows in the </a:t>
            </a:r>
            <a:r>
              <a:rPr lang="en-US" dirty="0" err="1">
                <a:solidFill>
                  <a:srgbClr val="333333"/>
                </a:solidFill>
                <a:ea typeface="Times New Roman" panose="02020603050405020304" pitchFamily="18" charset="0"/>
                <a:cs typeface="Arial" panose="020B0604020202020204" pitchFamily="34" charset="0"/>
              </a:rPr>
              <a:t>DataSet</a:t>
            </a:r>
            <a:r>
              <a:rPr lang="en-US" dirty="0">
                <a:solidFill>
                  <a:srgbClr val="333333"/>
                </a:solidFill>
                <a:ea typeface="Times New Roman" panose="02020603050405020304" pitchFamily="18" charset="0"/>
                <a:cs typeface="Arial" panose="020B0604020202020204" pitchFamily="34" charset="0"/>
              </a:rPr>
              <a:t>. </a:t>
            </a:r>
            <a:endParaRPr lang="en-US" dirty="0">
              <a:solidFill>
                <a:srgbClr val="333333"/>
              </a:solidFill>
              <a:ea typeface="Times New Roman" panose="02020603050405020304" pitchFamily="18" charset="0"/>
              <a:cs typeface="Arial" panose="020B0604020202020204" pitchFamily="34" charset="0"/>
            </a:endParaRPr>
          </a:p>
          <a:p>
            <a:pPr marL="285750" indent="-285750">
              <a:lnSpc>
                <a:spcPct val="115000"/>
              </a:lnSpc>
              <a:spcAft>
                <a:spcPts val="1000"/>
              </a:spcAft>
              <a:buSzPts val="1000"/>
              <a:buFont typeface="Arial" panose="020B0604020202020204" pitchFamily="34" charset="0"/>
              <a:buChar char="•"/>
            </a:pPr>
            <a:r>
              <a:rPr lang="en-US" b="1" dirty="0">
                <a:solidFill>
                  <a:srgbClr val="333333"/>
                </a:solidFill>
                <a:ea typeface="Times New Roman" panose="02020603050405020304" pitchFamily="18" charset="0"/>
                <a:cs typeface="Arial" panose="020B0604020202020204" pitchFamily="34" charset="0"/>
              </a:rPr>
              <a:t>Fill(</a:t>
            </a:r>
            <a:r>
              <a:rPr lang="en-US" b="1" dirty="0" err="1">
                <a:solidFill>
                  <a:srgbClr val="333333"/>
                </a:solidFill>
                <a:ea typeface="Times New Roman" panose="02020603050405020304" pitchFamily="18" charset="0"/>
                <a:cs typeface="Arial" panose="020B0604020202020204" pitchFamily="34" charset="0"/>
              </a:rPr>
              <a:t>DataTable</a:t>
            </a:r>
            <a:r>
              <a:rPr lang="en-US" b="1" dirty="0">
                <a:solidFill>
                  <a:srgbClr val="333333"/>
                </a:solidFill>
                <a:ea typeface="Times New Roman" panose="02020603050405020304" pitchFamily="18" charset="0"/>
                <a:cs typeface="Arial" panose="020B0604020202020204" pitchFamily="34" charset="0"/>
              </a:rPr>
              <a:t>)</a:t>
            </a:r>
            <a:r>
              <a:rPr lang="en-US" dirty="0">
                <a:solidFill>
                  <a:srgbClr val="333333"/>
                </a:solidFill>
                <a:ea typeface="Times New Roman" panose="02020603050405020304" pitchFamily="18" charset="0"/>
                <a:cs typeface="Arial" panose="020B0604020202020204" pitchFamily="34" charset="0"/>
              </a:rPr>
              <a:t> -Adds or refreshes rows in a specified 	range in the </a:t>
            </a:r>
            <a:r>
              <a:rPr lang="en-US" dirty="0" err="1">
                <a:solidFill>
                  <a:srgbClr val="333333"/>
                </a:solidFill>
                <a:ea typeface="Times New Roman" panose="02020603050405020304" pitchFamily="18" charset="0"/>
                <a:cs typeface="Arial" panose="020B0604020202020204" pitchFamily="34" charset="0"/>
              </a:rPr>
              <a:t>DataSet</a:t>
            </a:r>
            <a:r>
              <a:rPr lang="en-US" dirty="0">
                <a:solidFill>
                  <a:srgbClr val="333333"/>
                </a:solidFill>
                <a:ea typeface="Times New Roman" panose="02020603050405020304" pitchFamily="18" charset="0"/>
                <a:cs typeface="Arial" panose="020B0604020202020204" pitchFamily="34" charset="0"/>
              </a:rPr>
              <a:t> to match those in the data source </a:t>
            </a:r>
            <a:r>
              <a:rPr lang="en-US" dirty="0">
                <a:solidFill>
                  <a:srgbClr val="333333"/>
                </a:solidFill>
                <a:ea typeface="Times New Roman" panose="02020603050405020304" pitchFamily="18" charset="0"/>
                <a:cs typeface="Arial" panose="020B0604020202020204" pitchFamily="34" charset="0"/>
              </a:rPr>
              <a:t>using </a:t>
            </a:r>
            <a:r>
              <a:rPr lang="en-US" dirty="0">
                <a:solidFill>
                  <a:srgbClr val="333333"/>
                </a:solidFill>
                <a:ea typeface="Times New Roman" panose="02020603050405020304" pitchFamily="18" charset="0"/>
                <a:cs typeface="Arial" panose="020B0604020202020204" pitchFamily="34" charset="0"/>
              </a:rPr>
              <a:t>the </a:t>
            </a:r>
            <a:r>
              <a:rPr lang="en-US" dirty="0" err="1">
                <a:solidFill>
                  <a:srgbClr val="333333"/>
                </a:solidFill>
                <a:ea typeface="Times New Roman" panose="02020603050405020304" pitchFamily="18" charset="0"/>
                <a:cs typeface="Arial" panose="020B0604020202020204" pitchFamily="34" charset="0"/>
              </a:rPr>
              <a:t>DataTable</a:t>
            </a:r>
            <a:r>
              <a:rPr lang="en-US" dirty="0">
                <a:solidFill>
                  <a:srgbClr val="333333"/>
                </a:solidFill>
                <a:ea typeface="Times New Roman" panose="02020603050405020304" pitchFamily="18" charset="0"/>
                <a:cs typeface="Arial" panose="020B0604020202020204" pitchFamily="34" charset="0"/>
              </a:rPr>
              <a:t> name. </a:t>
            </a:r>
            <a:endParaRPr lang="en-US" dirty="0">
              <a:solidFill>
                <a:srgbClr val="333333"/>
              </a:solidFill>
              <a:ea typeface="Times New Roman" panose="02020603050405020304" pitchFamily="18" charset="0"/>
              <a:cs typeface="Arial" panose="020B0604020202020204" pitchFamily="34" charset="0"/>
            </a:endParaRPr>
          </a:p>
          <a:p>
            <a:pPr marL="342900" indent="-342900">
              <a:lnSpc>
                <a:spcPct val="115000"/>
              </a:lnSpc>
              <a:spcAft>
                <a:spcPts val="1000"/>
              </a:spcAft>
              <a:buSzPts val="1000"/>
              <a:buFont typeface="Symbol" panose="05050102010706020507" pitchFamily="18" charset="2"/>
              <a:buChar char=""/>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4235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67DE794-0979-40A2-97FD-65374DA5CFBC}" type="slidenum">
              <a:rPr lang="tr-TR" altLang="en-US" smtClean="0"/>
              <a:pPr/>
              <a:t>43</a:t>
            </a:fld>
            <a:endParaRPr lang="tr-TR" altLang="en-US"/>
          </a:p>
        </p:txBody>
      </p:sp>
      <p:sp>
        <p:nvSpPr>
          <p:cNvPr id="6" name="Rectangle 5"/>
          <p:cNvSpPr/>
          <p:nvPr/>
        </p:nvSpPr>
        <p:spPr>
          <a:xfrm>
            <a:off x="2286000" y="1995275"/>
            <a:ext cx="7772400" cy="2431691"/>
          </a:xfrm>
          <a:prstGeom prst="rect">
            <a:avLst/>
          </a:prstGeom>
        </p:spPr>
        <p:txBody>
          <a:bodyPr wrap="square">
            <a:spAutoFit/>
          </a:bodyPr>
          <a:lstStyle/>
          <a:p>
            <a:pPr marL="285750" indent="-285750">
              <a:lnSpc>
                <a:spcPct val="115000"/>
              </a:lnSpc>
              <a:spcAft>
                <a:spcPts val="1000"/>
              </a:spcAft>
              <a:buSzPts val="1000"/>
              <a:buFont typeface="Symbol" panose="05050102010706020507" pitchFamily="18" charset="2"/>
              <a:buChar char=""/>
              <a:tabLst>
                <a:tab pos="914400" algn="l"/>
              </a:tabLst>
            </a:pPr>
            <a:r>
              <a:rPr lang="en-US" b="1" dirty="0">
                <a:solidFill>
                  <a:srgbClr val="333333"/>
                </a:solidFill>
                <a:ea typeface="Times New Roman" panose="02020603050405020304" pitchFamily="18" charset="0"/>
                <a:cs typeface="Arial" panose="020B0604020202020204" pitchFamily="34" charset="0"/>
              </a:rPr>
              <a:t>Update ()</a:t>
            </a:r>
            <a:r>
              <a:rPr lang="en-US" dirty="0">
                <a:solidFill>
                  <a:srgbClr val="333333"/>
                </a:solidFill>
                <a:ea typeface="Times New Roman" panose="02020603050405020304" pitchFamily="18" charset="0"/>
                <a:cs typeface="Times New Roman" panose="02020603050405020304" pitchFamily="18" charset="0"/>
              </a:rPr>
              <a:t/>
            </a:r>
            <a:br>
              <a:rPr lang="en-US" dirty="0">
                <a:solidFill>
                  <a:srgbClr val="333333"/>
                </a:solidFill>
                <a:ea typeface="Times New Roman" panose="02020603050405020304" pitchFamily="18" charset="0"/>
                <a:cs typeface="Times New Roman" panose="02020603050405020304" pitchFamily="18" charset="0"/>
              </a:rPr>
            </a:br>
            <a:r>
              <a:rPr lang="en-US" dirty="0">
                <a:solidFill>
                  <a:srgbClr val="333333"/>
                </a:solidFill>
                <a:ea typeface="Times New Roman" panose="02020603050405020304" pitchFamily="18" charset="0"/>
                <a:cs typeface="Arial" panose="020B0604020202020204" pitchFamily="34" charset="0"/>
              </a:rPr>
              <a:t>The </a:t>
            </a:r>
            <a:r>
              <a:rPr lang="en-US" dirty="0">
                <a:solidFill>
                  <a:srgbClr val="333333"/>
                </a:solidFill>
                <a:ea typeface="Times New Roman" panose="02020603050405020304" pitchFamily="18" charset="0"/>
                <a:cs typeface="Arial" panose="020B0604020202020204" pitchFamily="34" charset="0"/>
              </a:rPr>
              <a:t>Update method commits the changes back to the 	database. It also analyzes the </a:t>
            </a:r>
            <a:r>
              <a:rPr lang="en-US" dirty="0" err="1">
                <a:solidFill>
                  <a:srgbClr val="333333"/>
                </a:solidFill>
                <a:ea typeface="Times New Roman" panose="02020603050405020304" pitchFamily="18" charset="0"/>
                <a:cs typeface="Arial" panose="020B0604020202020204" pitchFamily="34" charset="0"/>
              </a:rPr>
              <a:t>RowState</a:t>
            </a:r>
            <a:r>
              <a:rPr lang="en-US" dirty="0">
                <a:solidFill>
                  <a:srgbClr val="333333"/>
                </a:solidFill>
                <a:ea typeface="Times New Roman" panose="02020603050405020304" pitchFamily="18" charset="0"/>
                <a:cs typeface="Arial" panose="020B0604020202020204" pitchFamily="34" charset="0"/>
              </a:rPr>
              <a:t> of each record in 	the </a:t>
            </a:r>
            <a:r>
              <a:rPr lang="en-US" dirty="0" err="1">
                <a:solidFill>
                  <a:srgbClr val="333333"/>
                </a:solidFill>
                <a:ea typeface="Times New Roman" panose="02020603050405020304" pitchFamily="18" charset="0"/>
                <a:cs typeface="Arial" panose="020B0604020202020204" pitchFamily="34" charset="0"/>
              </a:rPr>
              <a:t>DataSet</a:t>
            </a:r>
            <a:r>
              <a:rPr lang="en-US" dirty="0">
                <a:solidFill>
                  <a:srgbClr val="333333"/>
                </a:solidFill>
                <a:ea typeface="Times New Roman" panose="02020603050405020304" pitchFamily="18" charset="0"/>
                <a:cs typeface="Arial" panose="020B0604020202020204" pitchFamily="34" charset="0"/>
              </a:rPr>
              <a:t> and calls the </a:t>
            </a:r>
            <a:r>
              <a:rPr lang="en-US" dirty="0" err="1">
                <a:solidFill>
                  <a:srgbClr val="333333"/>
                </a:solidFill>
                <a:ea typeface="Times New Roman" panose="02020603050405020304" pitchFamily="18" charset="0"/>
                <a:cs typeface="Arial" panose="020B0604020202020204" pitchFamily="34" charset="0"/>
              </a:rPr>
              <a:t>appriopriate</a:t>
            </a:r>
            <a:r>
              <a:rPr lang="en-US" dirty="0">
                <a:solidFill>
                  <a:srgbClr val="333333"/>
                </a:solidFill>
                <a:ea typeface="Times New Roman" panose="02020603050405020304" pitchFamily="18" charset="0"/>
                <a:cs typeface="Arial" panose="020B0604020202020204" pitchFamily="34" charset="0"/>
              </a:rPr>
              <a:t> INSERT, UPDATE, 	and DELETE statements.</a:t>
            </a:r>
            <a:br>
              <a:rPr lang="en-US" dirty="0">
                <a:solidFill>
                  <a:srgbClr val="333333"/>
                </a:solidFill>
                <a:ea typeface="Times New Roman" panose="02020603050405020304" pitchFamily="18" charset="0"/>
                <a:cs typeface="Arial" panose="020B0604020202020204" pitchFamily="34" charset="0"/>
              </a:rPr>
            </a:br>
            <a:r>
              <a:rPr lang="en-US" dirty="0">
                <a:solidFill>
                  <a:srgbClr val="333333"/>
                </a:solidFill>
                <a:ea typeface="Times New Roman" panose="02020603050405020304" pitchFamily="18" charset="0"/>
                <a:cs typeface="Arial" panose="020B0604020202020204" pitchFamily="34" charset="0"/>
              </a:rPr>
              <a:t>A </a:t>
            </a:r>
            <a:r>
              <a:rPr lang="en-US" dirty="0">
                <a:solidFill>
                  <a:srgbClr val="333333"/>
                </a:solidFill>
                <a:ea typeface="Times New Roman" panose="02020603050405020304" pitchFamily="18" charset="0"/>
                <a:cs typeface="Arial" panose="020B0604020202020204" pitchFamily="34" charset="0"/>
              </a:rPr>
              <a:t>Data Adapter object is formed between a disconnected 	ADO.NET object and a data </a:t>
            </a:r>
            <a:r>
              <a:rPr lang="en-US" dirty="0">
                <a:solidFill>
                  <a:srgbClr val="333333"/>
                </a:solidFill>
                <a:ea typeface="Times New Roman" panose="02020603050405020304" pitchFamily="18" charset="0"/>
                <a:cs typeface="Arial" panose="020B0604020202020204" pitchFamily="34" charset="0"/>
              </a:rPr>
              <a:t>source.</a:t>
            </a:r>
          </a:p>
          <a:p>
            <a:pPr>
              <a:lnSpc>
                <a:spcPct val="115000"/>
              </a:lnSpc>
              <a:spcAft>
                <a:spcPts val="1000"/>
              </a:spcAft>
              <a:buSzPts val="1000"/>
              <a:tabLst>
                <a:tab pos="914400" algn="l"/>
              </a:tabLst>
            </a:pPr>
            <a:r>
              <a:rPr lang="en-US" b="1" dirty="0">
                <a:solidFill>
                  <a:srgbClr val="333333"/>
                </a:solidFill>
                <a:ea typeface="Times New Roman" panose="02020603050405020304" pitchFamily="18" charset="0"/>
                <a:cs typeface="Arial" panose="020B0604020202020204" pitchFamily="34" charset="0"/>
              </a:rPr>
              <a:t> </a:t>
            </a:r>
            <a:r>
              <a:rPr lang="en-US" b="1" dirty="0">
                <a:solidFill>
                  <a:srgbClr val="333333"/>
                </a:solidFill>
                <a:ea typeface="Times New Roman" panose="02020603050405020304" pitchFamily="18" charset="0"/>
                <a:cs typeface="Arial" panose="020B0604020202020204" pitchFamily="34" charset="0"/>
              </a:rPr>
              <a:t>     Update(</a:t>
            </a:r>
            <a:r>
              <a:rPr lang="en-US" b="1" dirty="0" err="1">
                <a:solidFill>
                  <a:srgbClr val="333333"/>
                </a:solidFill>
                <a:ea typeface="Times New Roman" panose="02020603050405020304" pitchFamily="18" charset="0"/>
                <a:cs typeface="Arial" panose="020B0604020202020204" pitchFamily="34" charset="0"/>
              </a:rPr>
              <a:t>DataSet</a:t>
            </a:r>
            <a:r>
              <a:rPr lang="en-US" b="1" dirty="0">
                <a:solidFill>
                  <a:srgbClr val="333333"/>
                </a:solidFill>
                <a:ea typeface="Times New Roman" panose="02020603050405020304" pitchFamily="18" charset="0"/>
                <a:cs typeface="Arial" panose="020B0604020202020204" pitchFamily="34" charset="0"/>
              </a:rPr>
              <a:t>),Update(</a:t>
            </a:r>
            <a:r>
              <a:rPr lang="en-US" b="1" dirty="0" err="1">
                <a:solidFill>
                  <a:srgbClr val="333333"/>
                </a:solidFill>
                <a:ea typeface="Times New Roman" panose="02020603050405020304" pitchFamily="18" charset="0"/>
                <a:cs typeface="Arial" panose="020B0604020202020204" pitchFamily="34" charset="0"/>
              </a:rPr>
              <a:t>DataTable</a:t>
            </a:r>
            <a:r>
              <a:rPr lang="en-US" b="1" dirty="0">
                <a:solidFill>
                  <a:srgbClr val="333333"/>
                </a:solidFill>
                <a:ea typeface="Times New Roman" panose="02020603050405020304" pitchFamily="18" charset="0"/>
                <a:cs typeface="Arial" panose="020B0604020202020204" pitchFamily="34" charset="0"/>
              </a:rPr>
              <a:t>), 		</a:t>
            </a:r>
            <a:endParaRPr lang="en-US" dirty="0"/>
          </a:p>
        </p:txBody>
      </p:sp>
    </p:spTree>
    <p:extLst>
      <p:ext uri="{BB962C8B-B14F-4D97-AF65-F5344CB8AC3E}">
        <p14:creationId xmlns:p14="http://schemas.microsoft.com/office/powerpoint/2010/main" val="2066542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346960" y="1845734"/>
            <a:ext cx="7940041" cy="4614052"/>
          </a:xfrm>
        </p:spPr>
        <p:txBody>
          <a:bodyPr/>
          <a:lstStyle/>
          <a:p>
            <a:r>
              <a:rPr lang="en-US" altLang="en-US" dirty="0"/>
              <a:t>ADO .NET is a collection of classes, interfaces, structures, and enumerated types that manage data access from relational data stores within the .NET Framework</a:t>
            </a:r>
          </a:p>
          <a:p>
            <a:pPr lvl="1"/>
            <a:r>
              <a:rPr lang="en-US" altLang="en-US" dirty="0"/>
              <a:t>These collections are organized into namespaces:</a:t>
            </a:r>
          </a:p>
          <a:p>
            <a:pPr lvl="2"/>
            <a:r>
              <a:rPr lang="en-US" altLang="en-US" dirty="0" err="1"/>
              <a:t>System.Data</a:t>
            </a:r>
            <a:r>
              <a:rPr lang="en-US" altLang="en-US" dirty="0"/>
              <a:t>, </a:t>
            </a:r>
            <a:r>
              <a:rPr lang="en-US" altLang="en-US" dirty="0" err="1"/>
              <a:t>System.Data.OleDb</a:t>
            </a:r>
            <a:r>
              <a:rPr lang="en-US" altLang="en-US" dirty="0"/>
              <a:t>, </a:t>
            </a:r>
            <a:r>
              <a:rPr lang="en-US" altLang="en-US" dirty="0" err="1"/>
              <a:t>System.Data.SqlClient</a:t>
            </a:r>
            <a:r>
              <a:rPr lang="en-US" altLang="en-US" dirty="0"/>
              <a:t>, etc.</a:t>
            </a:r>
          </a:p>
          <a:p>
            <a:r>
              <a:rPr lang="en-US" altLang="en-US" dirty="0"/>
              <a:t>ADO .NET is an evolution from ADO.</a:t>
            </a:r>
          </a:p>
          <a:p>
            <a:pPr lvl="1"/>
            <a:r>
              <a:rPr lang="en-US" altLang="en-US" dirty="0"/>
              <a:t>Does not share the same object model, but shares many of the same paradigms and functionality!</a:t>
            </a:r>
          </a:p>
          <a:p>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5</a:t>
            </a:fld>
            <a:endParaRPr lang="en-US"/>
          </a:p>
        </p:txBody>
      </p:sp>
    </p:spTree>
    <p:extLst>
      <p:ext uri="{BB962C8B-B14F-4D97-AF65-F5344CB8AC3E}">
        <p14:creationId xmlns:p14="http://schemas.microsoft.com/office/powerpoint/2010/main" val="631700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Role of ADO.NET</a:t>
            </a:r>
          </a:p>
        </p:txBody>
      </p:sp>
      <p:sp>
        <p:nvSpPr>
          <p:cNvPr id="3075" name="Rectangle 3"/>
          <p:cNvSpPr>
            <a:spLocks noGrp="1" noChangeArrowheads="1"/>
          </p:cNvSpPr>
          <p:nvPr>
            <p:ph type="body" idx="1"/>
          </p:nvPr>
        </p:nvSpPr>
        <p:spPr/>
        <p:txBody>
          <a:bodyPr/>
          <a:lstStyle/>
          <a:p>
            <a:r>
              <a:rPr lang="en-US" altLang="en-US" dirty="0"/>
              <a:t>ADO.NET serves as an intermediary between all types of .NET applications and the DBMS and database</a:t>
            </a:r>
          </a:p>
        </p:txBody>
      </p:sp>
      <p:pic>
        <p:nvPicPr>
          <p:cNvPr id="3076" name="Picture 4" descr="FIG_13_16"/>
          <p:cNvPicPr>
            <a:picLocks noChangeAspect="1" noChangeArrowheads="1"/>
          </p:cNvPicPr>
          <p:nvPr/>
        </p:nvPicPr>
        <p:blipFill rotWithShape="1">
          <a:blip r:embed="rId3">
            <a:extLst>
              <a:ext uri="{28A0092B-C50C-407E-A947-70E740481C1C}">
                <a14:useLocalDpi xmlns:a14="http://schemas.microsoft.com/office/drawing/2010/main" val="0"/>
              </a:ext>
            </a:extLst>
          </a:blip>
          <a:srcRect t="18873"/>
          <a:stretch/>
        </p:blipFill>
        <p:spPr bwMode="auto">
          <a:xfrm>
            <a:off x="2397284" y="2895601"/>
            <a:ext cx="6822916" cy="234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156638"/>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Evolution of </a:t>
            </a:r>
            <a:r>
              <a:rPr lang="en-US" b="1" dirty="0" smtClean="0"/>
              <a:t>ADO.NET</a:t>
            </a:r>
            <a:endParaRPr lang="en-US"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7</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l="19958" t="21379" r="24887" b="23209"/>
          <a:stretch>
            <a:fillRect/>
          </a:stretch>
        </p:blipFill>
        <p:spPr bwMode="auto">
          <a:xfrm>
            <a:off x="2365103" y="1981201"/>
            <a:ext cx="6016897" cy="338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7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Native Drivers</a:t>
            </a:r>
            <a:endParaRPr lang="en-US" dirty="0"/>
          </a:p>
          <a:p>
            <a:pPr lvl="1"/>
            <a:r>
              <a:rPr lang="en-US" dirty="0"/>
              <a:t>Specific to a given database</a:t>
            </a:r>
          </a:p>
          <a:p>
            <a:pPr lvl="1"/>
            <a:r>
              <a:rPr lang="en-US" dirty="0"/>
              <a:t>Different API for every new database</a:t>
            </a:r>
          </a:p>
          <a:p>
            <a:pPr lvl="1"/>
            <a:r>
              <a:rPr lang="en-US" dirty="0"/>
              <a:t>Ex. For SQL : SQL API</a:t>
            </a:r>
          </a:p>
          <a:p>
            <a:r>
              <a:rPr lang="en-US" b="1" dirty="0"/>
              <a:t>ODBC Drivers</a:t>
            </a:r>
            <a:endParaRPr lang="en-US" dirty="0"/>
          </a:p>
          <a:p>
            <a:pPr lvl="1"/>
            <a:r>
              <a:rPr lang="en-US" dirty="0"/>
              <a:t>ODBC Drivers</a:t>
            </a:r>
            <a:endParaRPr lang="en-US" sz="1400" dirty="0"/>
          </a:p>
          <a:p>
            <a:pPr lvl="1"/>
            <a:r>
              <a:rPr lang="en-US" dirty="0"/>
              <a:t>Available in the form of Win32 Libraries</a:t>
            </a:r>
            <a:endParaRPr lang="en-US" sz="1400" dirty="0"/>
          </a:p>
          <a:p>
            <a:pPr lvl="1"/>
            <a:r>
              <a:rPr lang="en-US" dirty="0"/>
              <a:t>Database independent API</a:t>
            </a:r>
            <a:endParaRPr lang="en-US" sz="1400" dirty="0"/>
          </a:p>
          <a:p>
            <a:pPr lvl="1"/>
            <a:r>
              <a:rPr lang="en-US" dirty="0"/>
              <a:t>Same API implemented differently for every database</a:t>
            </a:r>
            <a:endParaRPr lang="en-US" sz="1400" dirty="0"/>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8</a:t>
            </a:fld>
            <a:endParaRPr lang="en-US"/>
          </a:p>
        </p:txBody>
      </p:sp>
    </p:spTree>
    <p:extLst>
      <p:ext uri="{BB962C8B-B14F-4D97-AF65-F5344CB8AC3E}">
        <p14:creationId xmlns:p14="http://schemas.microsoft.com/office/powerpoint/2010/main" val="4072374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46960" y="1845734"/>
            <a:ext cx="7787641" cy="4614052"/>
          </a:xfrm>
        </p:spPr>
        <p:txBody>
          <a:bodyPr>
            <a:normAutofit/>
          </a:bodyPr>
          <a:lstStyle/>
          <a:p>
            <a:r>
              <a:rPr lang="en-US" b="1" dirty="0"/>
              <a:t>DAO/RDO</a:t>
            </a:r>
          </a:p>
          <a:p>
            <a:pPr lvl="1"/>
            <a:r>
              <a:rPr lang="en-US" dirty="0"/>
              <a:t>Object based approach for operating with database</a:t>
            </a:r>
          </a:p>
          <a:p>
            <a:pPr lvl="1"/>
            <a:r>
              <a:rPr lang="en-US" dirty="0"/>
              <a:t>DAO – Data Access Objects were used for MS Access</a:t>
            </a:r>
          </a:p>
          <a:p>
            <a:pPr lvl="1"/>
            <a:r>
              <a:rPr lang="en-US" dirty="0"/>
              <a:t>RDO – Remote Data Access Objects were used for remote database like Oracle and SQL server.</a:t>
            </a:r>
          </a:p>
          <a:p>
            <a:pPr lvl="1"/>
            <a:r>
              <a:rPr lang="en-US" dirty="0"/>
              <a:t>Used only for database </a:t>
            </a:r>
            <a:r>
              <a:rPr lang="en-US" dirty="0" err="1"/>
              <a:t>backends</a:t>
            </a:r>
            <a:endParaRPr lang="en-US" dirty="0"/>
          </a:p>
          <a:p>
            <a:pPr lvl="1"/>
            <a:r>
              <a:rPr lang="en-US" dirty="0"/>
              <a:t>Cannot be used with Excel, CSV, Email etc. </a:t>
            </a:r>
            <a:r>
              <a:rPr lang="en-US" dirty="0" err="1"/>
              <a:t>backends</a:t>
            </a:r>
            <a:endParaRPr lang="en-US" dirty="0"/>
          </a:p>
          <a:p>
            <a:r>
              <a:rPr lang="en-US" dirty="0"/>
              <a:t> </a:t>
            </a:r>
          </a:p>
        </p:txBody>
      </p:sp>
      <p:sp>
        <p:nvSpPr>
          <p:cNvPr id="4" name="Slide Number Placeholder 3"/>
          <p:cNvSpPr>
            <a:spLocks noGrp="1"/>
          </p:cNvSpPr>
          <p:nvPr>
            <p:ph type="sldNum" sz="quarter" idx="12"/>
          </p:nvPr>
        </p:nvSpPr>
        <p:spPr/>
        <p:txBody>
          <a:bodyPr/>
          <a:lstStyle/>
          <a:p>
            <a:pPr>
              <a:defRPr/>
            </a:pPr>
            <a:fld id="{B7E65AE4-E846-44D9-AA40-943F18836845}" type="slidenum">
              <a:rPr lang="en-US" smtClean="0"/>
              <a:pPr>
                <a:defRPr/>
              </a:pPr>
              <a:t>9</a:t>
            </a:fld>
            <a:endParaRPr lang="en-US"/>
          </a:p>
        </p:txBody>
      </p:sp>
    </p:spTree>
    <p:extLst>
      <p:ext uri="{BB962C8B-B14F-4D97-AF65-F5344CB8AC3E}">
        <p14:creationId xmlns:p14="http://schemas.microsoft.com/office/powerpoint/2010/main" val="116071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03B93F8455F4B85BA3411D1DD3FD3" ma:contentTypeVersion="7" ma:contentTypeDescription="Create a new document." ma:contentTypeScope="" ma:versionID="2486e1199c1f3ca36dcf3d64071e16e7">
  <xsd:schema xmlns:xsd="http://www.w3.org/2001/XMLSchema" xmlns:xs="http://www.w3.org/2001/XMLSchema" xmlns:p="http://schemas.microsoft.com/office/2006/metadata/properties" xmlns:ns2="4f03de33-8b15-417c-897b-2f145ac49987" targetNamespace="http://schemas.microsoft.com/office/2006/metadata/properties" ma:root="true" ma:fieldsID="b078270875f627787243fafc6cefe543" ns2:_="">
    <xsd:import namespace="4f03de33-8b15-417c-897b-2f145ac499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03de33-8b15-417c-897b-2f145ac499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7456F6-8B02-4E07-A8EF-53E6E19D09B0}"/>
</file>

<file path=customXml/itemProps2.xml><?xml version="1.0" encoding="utf-8"?>
<ds:datastoreItem xmlns:ds="http://schemas.openxmlformats.org/officeDocument/2006/customXml" ds:itemID="{EEC653B7-AB71-41D8-A273-10FD33DE8649}"/>
</file>

<file path=customXml/itemProps3.xml><?xml version="1.0" encoding="utf-8"?>
<ds:datastoreItem xmlns:ds="http://schemas.openxmlformats.org/officeDocument/2006/customXml" ds:itemID="{B4B0284F-DD00-45CE-8E5C-7D8B118C8AB1}"/>
</file>

<file path=docProps/app.xml><?xml version="1.0" encoding="utf-8"?>
<Properties xmlns="http://schemas.openxmlformats.org/officeDocument/2006/extended-properties" xmlns:vt="http://schemas.openxmlformats.org/officeDocument/2006/docPropsVTypes">
  <TotalTime>0</TotalTime>
  <Words>2569</Words>
  <Application>Microsoft Office PowerPoint</Application>
  <PresentationFormat>Widescreen</PresentationFormat>
  <Paragraphs>249</Paragraphs>
  <Slides>43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Calibri Light</vt:lpstr>
      <vt:lpstr>Courier New</vt:lpstr>
      <vt:lpstr>Symbol</vt:lpstr>
      <vt:lpstr>Tahoma</vt:lpstr>
      <vt:lpstr>Times New Roman</vt:lpstr>
      <vt:lpstr>Verdana</vt:lpstr>
      <vt:lpstr>Wingdings</vt:lpstr>
      <vt:lpstr>Wingdings 2</vt:lpstr>
      <vt:lpstr>Office Theme</vt:lpstr>
      <vt:lpstr>PowerPoint Presentation</vt:lpstr>
      <vt:lpstr>CA 844 – Visual Programming  Unit - III</vt:lpstr>
      <vt:lpstr>Introduction and Evolution of ADO.NET</vt:lpstr>
      <vt:lpstr>ADO.NET</vt:lpstr>
      <vt:lpstr>PowerPoint Presentation</vt:lpstr>
      <vt:lpstr>Role of ADO.NET</vt:lpstr>
      <vt:lpstr>Evolution of ADO.NET</vt:lpstr>
      <vt:lpstr>PowerPoint Presentation</vt:lpstr>
      <vt:lpstr>PowerPoint Presentation</vt:lpstr>
      <vt:lpstr>PowerPoint Presentation</vt:lpstr>
      <vt:lpstr>Introduction to ADO.NET</vt:lpstr>
      <vt:lpstr>PowerPoint Presentation</vt:lpstr>
      <vt:lpstr>ADO.Net Advantages/Features</vt:lpstr>
      <vt:lpstr>PowerPoint Presentation</vt:lpstr>
      <vt:lpstr>Architecture of ADO.NET</vt:lpstr>
      <vt:lpstr>PowerPoint Presentation</vt:lpstr>
      <vt:lpstr>Data Provider</vt:lpstr>
      <vt:lpstr>Data Provider Components</vt:lpstr>
      <vt:lpstr>PowerPoint Presentation</vt:lpstr>
      <vt:lpstr>PowerPoint Presentation</vt:lpstr>
      <vt:lpstr>Connected Architecture</vt:lpstr>
      <vt:lpstr>Connected Architecture</vt:lpstr>
      <vt:lpstr>Disconnected Architecture</vt:lpstr>
      <vt:lpstr>Disconnected Architecture</vt:lpstr>
      <vt:lpstr>Difference</vt:lpstr>
      <vt:lpstr>Connected Architecture</vt:lpstr>
      <vt:lpstr>Connection</vt:lpstr>
      <vt:lpstr>For SQL server database</vt:lpstr>
      <vt:lpstr>PowerPoint Presentation</vt:lpstr>
      <vt:lpstr>Command</vt:lpstr>
      <vt:lpstr>PowerPoint Presentation</vt:lpstr>
      <vt:lpstr>PowerPoint Presentation</vt:lpstr>
      <vt:lpstr>PowerPoint Presentation</vt:lpstr>
      <vt:lpstr>PowerPoint Presentation</vt:lpstr>
      <vt:lpstr>DataReader</vt:lpstr>
      <vt:lpstr>For SQL Server database</vt:lpstr>
      <vt:lpstr>PowerPoint Presentation</vt:lpstr>
      <vt:lpstr>Disconnected Architecture</vt:lpstr>
      <vt:lpstr>DataAdapter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Dhatri</dc:creator>
  <cp:lastModifiedBy>Dhatri</cp:lastModifiedBy>
  <cp:revision>1</cp:revision>
  <dcterms:created xsi:type="dcterms:W3CDTF">2021-11-26T05:40:18Z</dcterms:created>
  <dcterms:modified xsi:type="dcterms:W3CDTF">2021-11-26T05:40:30Z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0x010100C5A03B93F8455F4B85BA3411D1DD3FD3</vt:lpwstr>
  </property>
</Properties>
</file>