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3" r:id="rId4"/>
    <p:sldId id="275" r:id="rId5"/>
    <p:sldId id="259" r:id="rId6"/>
    <p:sldId id="274" r:id="rId7"/>
    <p:sldId id="258" r:id="rId8"/>
    <p:sldId id="276" r:id="rId9"/>
    <p:sldId id="277" r:id="rId10"/>
    <p:sldId id="270" r:id="rId11"/>
    <p:sldId id="278" r:id="rId12"/>
    <p:sldId id="264"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0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E97142B-715F-4BDC-B980-8193BEE74087}" type="datetimeFigureOut">
              <a:rPr lang="en-US" smtClean="0"/>
              <a:t>9/28/2017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F3B9ACC-027C-459A-9B66-3457E14907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97142B-715F-4BDC-B980-8193BEE74087}"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97142B-715F-4BDC-B980-8193BEE74087}"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97142B-715F-4BDC-B980-8193BEE74087}"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97142B-715F-4BDC-B980-8193BEE74087}"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97142B-715F-4BDC-B980-8193BEE74087}"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E97142B-715F-4BDC-B980-8193BEE74087}" type="datetimeFigureOut">
              <a:rPr lang="en-US" smtClean="0"/>
              <a:t>9/28/2017</a:t>
            </a:fld>
            <a:endParaRPr lang="en-US"/>
          </a:p>
        </p:txBody>
      </p:sp>
      <p:sp>
        <p:nvSpPr>
          <p:cNvPr id="27" name="Slide Number Placeholder 26"/>
          <p:cNvSpPr>
            <a:spLocks noGrp="1"/>
          </p:cNvSpPr>
          <p:nvPr>
            <p:ph type="sldNum" sz="quarter" idx="11"/>
          </p:nvPr>
        </p:nvSpPr>
        <p:spPr/>
        <p:txBody>
          <a:bodyPr rtlCol="0"/>
          <a:lstStyle/>
          <a:p>
            <a:fld id="{1F3B9ACC-027C-459A-9B66-3457E14907A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E97142B-715F-4BDC-B980-8193BEE74087}" type="datetimeFigureOut">
              <a:rPr lang="en-US" smtClean="0"/>
              <a:t>9/28/2017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F3B9ACC-027C-459A-9B66-3457E14907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7142B-715F-4BDC-B980-8193BEE74087}" type="datetimeFigureOut">
              <a:rPr lang="en-US" smtClean="0"/>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97142B-715F-4BDC-B980-8193BEE74087}"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97142B-715F-4BDC-B980-8193BEE74087}"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B9ACC-027C-459A-9B66-3457E14907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97142B-715F-4BDC-B980-8193BEE74087}" type="datetimeFigureOut">
              <a:rPr lang="en-US" smtClean="0"/>
              <a:t>9/28/2017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F3B9ACC-027C-459A-9B66-3457E14907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772400" cy="1981199"/>
          </a:xfrm>
        </p:spPr>
        <p:txBody>
          <a:bodyPr>
            <a:normAutofit fontScale="90000"/>
          </a:bodyPr>
          <a:lstStyle/>
          <a:p>
            <a:pPr algn="ct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600" dirty="0" smtClean="0"/>
              <a:t>Project on</a:t>
            </a:r>
            <a:br>
              <a:rPr lang="en-US" sz="3600" dirty="0" smtClean="0"/>
            </a:br>
            <a:r>
              <a:rPr lang="en-US" dirty="0" smtClean="0"/>
              <a:t/>
            </a:r>
            <a:br>
              <a:rPr lang="en-US" dirty="0" smtClean="0"/>
            </a:br>
            <a:r>
              <a:rPr lang="en-US" sz="4900" b="1" dirty="0" smtClean="0"/>
              <a:t>Cloud log forensics for Amazon Web Services(AWS)</a:t>
            </a:r>
            <a:endParaRPr lang="en-US" sz="4900" b="1" dirty="0"/>
          </a:p>
        </p:txBody>
      </p:sp>
      <p:sp>
        <p:nvSpPr>
          <p:cNvPr id="3" name="Subtitle 2"/>
          <p:cNvSpPr>
            <a:spLocks noGrp="1"/>
          </p:cNvSpPr>
          <p:nvPr>
            <p:ph type="subTitle" idx="1"/>
          </p:nvPr>
        </p:nvSpPr>
        <p:spPr>
          <a:xfrm>
            <a:off x="381000" y="3581400"/>
            <a:ext cx="8382000" cy="2895600"/>
          </a:xfrm>
        </p:spPr>
        <p:txBody>
          <a:bodyPr>
            <a:normAutofit/>
          </a:bodyPr>
          <a:lstStyle/>
          <a:p>
            <a:endParaRPr lang="en-US" sz="2400" dirty="0" smtClean="0">
              <a:solidFill>
                <a:schemeClr val="tx1"/>
              </a:solidFill>
            </a:endParaRPr>
          </a:p>
          <a:p>
            <a:pPr algn="ctr"/>
            <a:r>
              <a:rPr lang="en-US" sz="2400" dirty="0" smtClean="0">
                <a:solidFill>
                  <a:schemeClr val="tx1"/>
                </a:solidFill>
              </a:rPr>
              <a:t>-Under guidance of</a:t>
            </a:r>
          </a:p>
          <a:p>
            <a:pPr algn="ctr"/>
            <a:r>
              <a:rPr lang="en-US" dirty="0" smtClean="0">
                <a:solidFill>
                  <a:schemeClr val="tx1"/>
                </a:solidFill>
              </a:rPr>
              <a:t>Prof. Ms. N. R. </a:t>
            </a:r>
            <a:r>
              <a:rPr lang="en-US" dirty="0" err="1" smtClean="0">
                <a:solidFill>
                  <a:schemeClr val="tx1"/>
                </a:solidFill>
              </a:rPr>
              <a:t>Shetty</a:t>
            </a:r>
            <a:endParaRPr lang="en-US" sz="2400" dirty="0" smtClean="0">
              <a:solidFill>
                <a:schemeClr val="tx1"/>
              </a:solidFill>
            </a:endParaRPr>
          </a:p>
          <a:p>
            <a:pPr algn="ctr"/>
            <a:r>
              <a:rPr lang="en-US" sz="2400" dirty="0" smtClean="0">
                <a:solidFill>
                  <a:schemeClr val="tx1"/>
                </a:solidFill>
              </a:rPr>
              <a:t>Information Technology Department</a:t>
            </a:r>
          </a:p>
          <a:p>
            <a:pPr algn="ctr"/>
            <a:r>
              <a:rPr lang="en-US" sz="2400" dirty="0" smtClean="0">
                <a:solidFill>
                  <a:srgbClr val="C00000"/>
                </a:solidFill>
              </a:rPr>
              <a:t>Government College of  Engineering, </a:t>
            </a:r>
            <a:r>
              <a:rPr lang="en-US" sz="2400" dirty="0" err="1" smtClean="0">
                <a:solidFill>
                  <a:srgbClr val="C00000"/>
                </a:solidFill>
              </a:rPr>
              <a:t>Karad</a:t>
            </a:r>
            <a:r>
              <a:rPr lang="en-US" sz="2400" dirty="0" smtClean="0">
                <a:solidFill>
                  <a:srgbClr val="C00000"/>
                </a:solidFill>
              </a:rPr>
              <a:t>.</a:t>
            </a:r>
          </a:p>
          <a:p>
            <a:pPr algn="ctr"/>
            <a:r>
              <a:rPr lang="en-US" sz="2400" dirty="0" smtClean="0">
                <a:solidFill>
                  <a:schemeClr val="tx1"/>
                </a:solidFill>
              </a:rPr>
              <a:t>(An Autonomous Institute </a:t>
            </a:r>
            <a:r>
              <a:rPr lang="en-US" dirty="0">
                <a:solidFill>
                  <a:schemeClr val="tx1"/>
                </a:solidFill>
              </a:rPr>
              <a:t>o</a:t>
            </a:r>
            <a:r>
              <a:rPr lang="en-US" sz="2400" dirty="0" smtClean="0">
                <a:solidFill>
                  <a:schemeClr val="tx1"/>
                </a:solidFill>
              </a:rPr>
              <a:t>f Government Of Maharashtra)</a:t>
            </a:r>
            <a:endParaRPr lang="en-US" sz="2400" dirty="0"/>
          </a:p>
        </p:txBody>
      </p:sp>
    </p:spTree>
    <p:extLst>
      <p:ext uri="{BB962C8B-B14F-4D97-AF65-F5344CB8AC3E}">
        <p14:creationId xmlns:p14="http://schemas.microsoft.com/office/powerpoint/2010/main" val="4173206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smtClean="0"/>
              <a:t>Software requirements: </a:t>
            </a:r>
          </a:p>
          <a:p>
            <a:r>
              <a:rPr lang="en-US" dirty="0" smtClean="0"/>
              <a:t>Python</a:t>
            </a:r>
          </a:p>
          <a:p>
            <a:r>
              <a:rPr lang="en-US" dirty="0" err="1" smtClean="0"/>
              <a:t>Json</a:t>
            </a:r>
            <a:endParaRPr lang="en-US" dirty="0" smtClean="0"/>
          </a:p>
          <a:p>
            <a:r>
              <a:rPr lang="en-US" dirty="0" smtClean="0"/>
              <a:t>Java</a:t>
            </a:r>
          </a:p>
          <a:p>
            <a:r>
              <a:rPr lang="en-US" dirty="0" err="1" smtClean="0"/>
              <a:t>Postgrace</a:t>
            </a:r>
            <a:r>
              <a:rPr lang="en-US" dirty="0" smtClean="0"/>
              <a:t> SQL/</a:t>
            </a:r>
            <a:r>
              <a:rPr lang="en-US" dirty="0" err="1" smtClean="0"/>
              <a:t>Mongodb</a:t>
            </a:r>
            <a:endParaRPr lang="en-US" dirty="0" smtClean="0"/>
          </a:p>
          <a:p>
            <a:pPr marL="109728" indent="0">
              <a:buNone/>
            </a:pPr>
            <a:endParaRPr lang="en-US" dirty="0"/>
          </a:p>
          <a:p>
            <a:pPr>
              <a:buFont typeface="Wingdings" pitchFamily="2" charset="2"/>
              <a:buChar char="§"/>
            </a:pPr>
            <a:r>
              <a:rPr lang="en-US" dirty="0" smtClean="0"/>
              <a:t>Hardware requirements</a:t>
            </a:r>
            <a:r>
              <a:rPr lang="en-US" dirty="0"/>
              <a:t>: </a:t>
            </a:r>
            <a:endParaRPr lang="en-US" dirty="0" smtClean="0"/>
          </a:p>
          <a:p>
            <a:r>
              <a:rPr lang="en-US" dirty="0" smtClean="0"/>
              <a:t>Min 2 GB RAM</a:t>
            </a:r>
          </a:p>
          <a:p>
            <a:r>
              <a:rPr lang="en-US" dirty="0" smtClean="0"/>
              <a:t>Windows 7 or above </a:t>
            </a:r>
          </a:p>
          <a:p>
            <a:pPr marL="109728" indent="0">
              <a:buNone/>
            </a:pPr>
            <a:endParaRPr lang="en-US" dirty="0"/>
          </a:p>
          <a:p>
            <a:pPr marL="109728" indent="0">
              <a:buNone/>
            </a:pPr>
            <a:r>
              <a:rPr lang="en-US" dirty="0" smtClean="0"/>
              <a:t>                                          </a:t>
            </a:r>
          </a:p>
        </p:txBody>
      </p:sp>
    </p:spTree>
    <p:extLst>
      <p:ext uri="{BB962C8B-B14F-4D97-AF65-F5344CB8AC3E}">
        <p14:creationId xmlns:p14="http://schemas.microsoft.com/office/powerpoint/2010/main" val="795797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sz="2400" dirty="0" smtClean="0"/>
              <a:t>The proposed tool will thus facilitate user to get a live report of his redundant running services and unused volumes on cloud, thereby reducing the organizational cost towards cloud services.</a:t>
            </a:r>
          </a:p>
          <a:p>
            <a:r>
              <a:rPr lang="en-IN" sz="2400" dirty="0" smtClean="0"/>
              <a:t>The security is one of the important concern in cloud </a:t>
            </a:r>
            <a:r>
              <a:rPr lang="en-IN" sz="2400" dirty="0" smtClean="0"/>
              <a:t>services. This tool will help monitor and secure the cloud environment by managing and notifying the user all issues concerning security. </a:t>
            </a:r>
            <a:endParaRPr lang="en-IN" sz="2400" dirty="0"/>
          </a:p>
        </p:txBody>
      </p:sp>
    </p:spTree>
    <p:extLst>
      <p:ext uri="{BB962C8B-B14F-4D97-AF65-F5344CB8AC3E}">
        <p14:creationId xmlns:p14="http://schemas.microsoft.com/office/powerpoint/2010/main" val="205817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References-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a:t>1) </a:t>
            </a:r>
            <a:r>
              <a:rPr lang="en-US" dirty="0" err="1"/>
              <a:t>Abdulaziz</a:t>
            </a:r>
            <a:r>
              <a:rPr lang="en-US" dirty="0"/>
              <a:t> </a:t>
            </a:r>
            <a:r>
              <a:rPr lang="en-US" dirty="0" err="1"/>
              <a:t>Alshammari</a:t>
            </a:r>
            <a:r>
              <a:rPr lang="en-US" dirty="0"/>
              <a:t>*, </a:t>
            </a:r>
            <a:r>
              <a:rPr lang="en-US" dirty="0" err="1"/>
              <a:t>Sulaiman</a:t>
            </a:r>
            <a:r>
              <a:rPr lang="en-US" dirty="0"/>
              <a:t> </a:t>
            </a:r>
            <a:r>
              <a:rPr lang="en-US" dirty="0" err="1"/>
              <a:t>Alhaidari</a:t>
            </a:r>
            <a:r>
              <a:rPr lang="en-US" dirty="0"/>
              <a:t>*, Ali </a:t>
            </a:r>
            <a:r>
              <a:rPr lang="en-US" dirty="0" err="1"/>
              <a:t>Alharbi</a:t>
            </a:r>
            <a:r>
              <a:rPr lang="en-US" dirty="0"/>
              <a:t>*, Mohamed </a:t>
            </a:r>
            <a:r>
              <a:rPr lang="en-US" dirty="0" err="1"/>
              <a:t>Zohdy</a:t>
            </a:r>
            <a:r>
              <a:rPr lang="en-US" dirty="0"/>
              <a:t>,” Security Threats and Challenges in Cloud Computing” 2017 IEEE 4th International Conference on Cyber Security and Cloud Computing </a:t>
            </a:r>
          </a:p>
          <a:p>
            <a:endParaRPr lang="en-US" dirty="0"/>
          </a:p>
          <a:p>
            <a:r>
              <a:rPr lang="en-US" dirty="0"/>
              <a:t>2) </a:t>
            </a:r>
            <a:r>
              <a:rPr lang="en-US" dirty="0" err="1"/>
              <a:t>Ci</a:t>
            </a:r>
            <a:r>
              <a:rPr lang="en-US" dirty="0"/>
              <a:t>-Bin Jiang, I-</a:t>
            </a:r>
            <a:r>
              <a:rPr lang="en-US" dirty="0" err="1"/>
              <a:t>Hsien</a:t>
            </a:r>
            <a:r>
              <a:rPr lang="en-US" dirty="0"/>
              <a:t> Liu, Yi-Chen Chen, Jung-</a:t>
            </a:r>
            <a:r>
              <a:rPr lang="en-US" dirty="0" err="1"/>
              <a:t>Shian</a:t>
            </a:r>
            <a:r>
              <a:rPr lang="en-US" dirty="0"/>
              <a:t> Li, </a:t>
            </a:r>
            <a:r>
              <a:rPr lang="en-US" dirty="0" err="1"/>
              <a:t>Chuan</a:t>
            </a:r>
            <a:r>
              <a:rPr lang="en-US" dirty="0"/>
              <a:t>-Gang </a:t>
            </a:r>
            <a:r>
              <a:rPr lang="en-US" dirty="0" err="1"/>
              <a:t>Liu,”Distributed</a:t>
            </a:r>
            <a:r>
              <a:rPr lang="en-US" dirty="0"/>
              <a:t> Log System in Cloud Digital Forensics”, 2016 International Computer Symposium </a:t>
            </a:r>
            <a:endParaRPr lang="en-US" dirty="0" smtClean="0"/>
          </a:p>
          <a:p>
            <a:pPr marL="109728" indent="0">
              <a:buNone/>
            </a:pPr>
            <a:endParaRPr lang="en-US" dirty="0"/>
          </a:p>
          <a:p>
            <a:r>
              <a:rPr lang="en-US" dirty="0"/>
              <a:t>3) Shams </a:t>
            </a:r>
            <a:r>
              <a:rPr lang="en-US" dirty="0" err="1"/>
              <a:t>Zawoad</a:t>
            </a:r>
            <a:r>
              <a:rPr lang="en-US" dirty="0"/>
              <a:t>, </a:t>
            </a:r>
            <a:r>
              <a:rPr lang="en-US" dirty="0" err="1"/>
              <a:t>Amit</a:t>
            </a:r>
            <a:r>
              <a:rPr lang="en-US" dirty="0"/>
              <a:t> Kumar </a:t>
            </a:r>
            <a:r>
              <a:rPr lang="en-US" dirty="0" err="1"/>
              <a:t>Dutta</a:t>
            </a:r>
            <a:r>
              <a:rPr lang="en-US" dirty="0"/>
              <a:t>, and </a:t>
            </a:r>
            <a:r>
              <a:rPr lang="en-US" dirty="0" err="1"/>
              <a:t>Ragib</a:t>
            </a:r>
            <a:r>
              <a:rPr lang="en-US" dirty="0"/>
              <a:t> </a:t>
            </a:r>
            <a:r>
              <a:rPr lang="en-US" dirty="0" err="1"/>
              <a:t>Hasan</a:t>
            </a:r>
            <a:r>
              <a:rPr lang="en-US" dirty="0"/>
              <a:t> ,”Towards Building Forensics Enabled Cloud Through Secure Logging-as-a-Service” IEEE TRANSACTIONS ON DEPENDABLE AND SECURE COMPUTING, VOL. 13, NO. 2, MARCH/APRIL 2016 </a:t>
            </a:r>
          </a:p>
          <a:p>
            <a:endParaRPr lang="en-US" dirty="0"/>
          </a:p>
        </p:txBody>
      </p:sp>
    </p:spTree>
    <p:extLst>
      <p:ext uri="{BB962C8B-B14F-4D97-AF65-F5344CB8AC3E}">
        <p14:creationId xmlns:p14="http://schemas.microsoft.com/office/powerpoint/2010/main" val="1713894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066800"/>
          </a:xfrm>
        </p:spPr>
        <p:txBody>
          <a:bodyPr>
            <a:noAutofit/>
          </a:bodyPr>
          <a:lstStyle/>
          <a:p>
            <a:pPr algn="ctr"/>
            <a:r>
              <a:rPr lang="en-US" dirty="0">
                <a:solidFill>
                  <a:schemeClr val="accent3">
                    <a:lumMod val="50000"/>
                  </a:schemeClr>
                </a:solidFill>
              </a:rPr>
              <a:t>THANK YOU</a:t>
            </a:r>
            <a:r>
              <a:rPr lang="en-US" sz="1800" dirty="0">
                <a:solidFill>
                  <a:schemeClr val="accent3">
                    <a:lumMod val="50000"/>
                  </a:schemeClr>
                </a:solidFill>
              </a:rPr>
              <a:t/>
            </a:r>
            <a:br>
              <a:rPr lang="en-US" sz="1800" dirty="0">
                <a:solidFill>
                  <a:schemeClr val="accent3">
                    <a:lumMod val="50000"/>
                  </a:schemeClr>
                </a:solidFill>
              </a:rPr>
            </a:br>
            <a:endParaRPr lang="en-US" sz="1800" dirty="0" smtClean="0"/>
          </a:p>
        </p:txBody>
      </p:sp>
    </p:spTree>
    <p:extLst>
      <p:ext uri="{BB962C8B-B14F-4D97-AF65-F5344CB8AC3E}">
        <p14:creationId xmlns:p14="http://schemas.microsoft.com/office/powerpoint/2010/main" val="989604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Presented By</a:t>
            </a:r>
            <a:endParaRPr lang="en-US" dirty="0"/>
          </a:p>
        </p:txBody>
      </p:sp>
      <p:sp>
        <p:nvSpPr>
          <p:cNvPr id="3" name="Content Placeholder 2"/>
          <p:cNvSpPr>
            <a:spLocks noGrp="1"/>
          </p:cNvSpPr>
          <p:nvPr>
            <p:ph idx="1"/>
          </p:nvPr>
        </p:nvSpPr>
        <p:spPr/>
        <p:txBody>
          <a:bodyPr/>
          <a:lstStyle/>
          <a:p>
            <a:endParaRPr lang="en-US" dirty="0"/>
          </a:p>
          <a:p>
            <a:r>
              <a:rPr lang="en-US" dirty="0"/>
              <a:t> </a:t>
            </a:r>
            <a:r>
              <a:rPr lang="en-US" b="1" dirty="0" smtClean="0"/>
              <a:t>Name                                                </a:t>
            </a:r>
            <a:r>
              <a:rPr lang="en-US" b="1" dirty="0"/>
              <a:t>Roll No. </a:t>
            </a:r>
            <a:endParaRPr lang="en-US" dirty="0"/>
          </a:p>
          <a:p>
            <a:r>
              <a:rPr lang="en-US" dirty="0"/>
              <a:t>1. </a:t>
            </a:r>
            <a:r>
              <a:rPr lang="en-US" dirty="0" err="1"/>
              <a:t>Hrishikesh</a:t>
            </a:r>
            <a:r>
              <a:rPr lang="en-US" dirty="0"/>
              <a:t> </a:t>
            </a:r>
            <a:r>
              <a:rPr lang="en-US" dirty="0" err="1"/>
              <a:t>Shivdas</a:t>
            </a:r>
            <a:r>
              <a:rPr lang="en-US" dirty="0"/>
              <a:t> </a:t>
            </a:r>
            <a:r>
              <a:rPr lang="en-US" dirty="0" err="1"/>
              <a:t>Mahajan</a:t>
            </a:r>
            <a:r>
              <a:rPr lang="en-US" dirty="0" smtClean="0"/>
              <a:t>.    </a:t>
            </a:r>
            <a:r>
              <a:rPr lang="en-US" dirty="0"/>
              <a:t>[420] 14423 </a:t>
            </a:r>
          </a:p>
          <a:p>
            <a:r>
              <a:rPr lang="en-US" dirty="0"/>
              <a:t>2. </a:t>
            </a:r>
            <a:r>
              <a:rPr lang="en-US" dirty="0" err="1"/>
              <a:t>Vaibhav</a:t>
            </a:r>
            <a:r>
              <a:rPr lang="en-US" dirty="0"/>
              <a:t> Vilas Mane</a:t>
            </a:r>
            <a:r>
              <a:rPr lang="en-US" dirty="0" smtClean="0"/>
              <a:t>.                    </a:t>
            </a:r>
            <a:r>
              <a:rPr lang="en-US" dirty="0"/>
              <a:t>[422] 14425 </a:t>
            </a:r>
          </a:p>
          <a:p>
            <a:r>
              <a:rPr lang="en-US" dirty="0"/>
              <a:t>3. Aishwarya Dilip Patil</a:t>
            </a:r>
            <a:r>
              <a:rPr lang="en-US" dirty="0" smtClean="0"/>
              <a:t>.                  </a:t>
            </a:r>
            <a:r>
              <a:rPr lang="en-US" dirty="0"/>
              <a:t>[427] 14431 </a:t>
            </a:r>
          </a:p>
          <a:p>
            <a:r>
              <a:rPr lang="en-US" dirty="0"/>
              <a:t>4. </a:t>
            </a:r>
            <a:r>
              <a:rPr lang="en-US" dirty="0" err="1"/>
              <a:t>Saurabh</a:t>
            </a:r>
            <a:r>
              <a:rPr lang="en-US" dirty="0"/>
              <a:t> </a:t>
            </a:r>
            <a:r>
              <a:rPr lang="en-US" dirty="0" err="1"/>
              <a:t>Mahadev</a:t>
            </a:r>
            <a:r>
              <a:rPr lang="en-US" dirty="0"/>
              <a:t> </a:t>
            </a:r>
            <a:r>
              <a:rPr lang="en-US" dirty="0" err="1"/>
              <a:t>Pawar</a:t>
            </a:r>
            <a:r>
              <a:rPr lang="en-US" dirty="0"/>
              <a:t>. </a:t>
            </a:r>
            <a:r>
              <a:rPr lang="en-US" dirty="0" smtClean="0"/>
              <a:t>          [</a:t>
            </a:r>
            <a:r>
              <a:rPr lang="en-US" dirty="0"/>
              <a:t>430] 14434 </a:t>
            </a:r>
          </a:p>
          <a:p>
            <a:endParaRPr lang="en-US" dirty="0"/>
          </a:p>
        </p:txBody>
      </p:sp>
    </p:spTree>
    <p:extLst>
      <p:ext uri="{BB962C8B-B14F-4D97-AF65-F5344CB8AC3E}">
        <p14:creationId xmlns:p14="http://schemas.microsoft.com/office/powerpoint/2010/main" val="4047142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AWS </a:t>
            </a:r>
            <a:r>
              <a:rPr lang="en-US" dirty="0"/>
              <a:t>compute the cost of resources. Even if the resources are not used, they are in running state which increases the cost. Looking at the high expenses on AWS account, a tool is created which will work as an agent to notify users about their unused AWS cloud resources, which will help in cutting down expenses to a large extent. There will be a look over the security breaches to secure the cloud instances.  The AWS resource can be sorted according to user and region using this tool. The historic records of user and the resources can be seen. It automatically generates the summary report of the whole day and notify to all users</a:t>
            </a:r>
            <a:r>
              <a:rPr lang="en-US" dirty="0" smtClean="0"/>
              <a:t>.</a:t>
            </a:r>
          </a:p>
          <a:p>
            <a:pPr marL="109728" indent="0">
              <a:buNone/>
            </a:pPr>
            <a:endParaRPr lang="en-IN" dirty="0"/>
          </a:p>
        </p:txBody>
      </p:sp>
    </p:spTree>
    <p:extLst>
      <p:ext uri="{BB962C8B-B14F-4D97-AF65-F5344CB8AC3E}">
        <p14:creationId xmlns:p14="http://schemas.microsoft.com/office/powerpoint/2010/main" val="305109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AWS offers a pay-as-you-go approach for pricing for over 70 cloud services. AWS pricing is similar to how to pay for utilities like water or electricity. Only pay for the services which are consumed, and once stop using them, there are no additional costs or termination fees.</a:t>
            </a:r>
            <a:endParaRPr lang="en-IN" dirty="0"/>
          </a:p>
          <a:p>
            <a:endParaRPr lang="en-IN" dirty="0"/>
          </a:p>
          <a:p>
            <a:endParaRPr lang="en-IN" dirty="0"/>
          </a:p>
        </p:txBody>
      </p:sp>
    </p:spTree>
    <p:extLst>
      <p:ext uri="{BB962C8B-B14F-4D97-AF65-F5344CB8AC3E}">
        <p14:creationId xmlns:p14="http://schemas.microsoft.com/office/powerpoint/2010/main" val="128042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a:bodyPr>
          <a:lstStyle/>
          <a:p>
            <a:r>
              <a:rPr lang="en-US" b="1" dirty="0" smtClean="0"/>
              <a:t>INTRODUCTION</a:t>
            </a:r>
            <a:endParaRPr lang="en-US" dirty="0"/>
          </a:p>
        </p:txBody>
      </p:sp>
      <p:sp>
        <p:nvSpPr>
          <p:cNvPr id="3" name="Content Placeholder 2"/>
          <p:cNvSpPr>
            <a:spLocks noGrp="1"/>
          </p:cNvSpPr>
          <p:nvPr>
            <p:ph idx="1"/>
          </p:nvPr>
        </p:nvSpPr>
        <p:spPr>
          <a:xfrm>
            <a:off x="457200" y="2057400"/>
            <a:ext cx="8229600" cy="4325112"/>
          </a:xfrm>
        </p:spPr>
        <p:txBody>
          <a:bodyPr>
            <a:normAutofit fontScale="92500" lnSpcReduction="20000"/>
          </a:bodyPr>
          <a:lstStyle/>
          <a:p>
            <a:endParaRPr lang="en-US" dirty="0"/>
          </a:p>
          <a:p>
            <a:pPr algn="just"/>
            <a:r>
              <a:rPr lang="en-US" dirty="0"/>
              <a:t> Cloud Computing has emerged as a new Paradigm of computing that builds on the foundations of Distributed Computing, Grid Computing, and Virtualization. Cloud computing is Internet-accessible business model with flexible resource allocation on demand, and computing on a pay-per-use as utilities. Cloud computing has grown to provide a promising business concept for computing infrastructure, where concerns are beginning to grow about how safe an environment is. Security is one of the major issues in the cloud-computing environment.</a:t>
            </a:r>
          </a:p>
        </p:txBody>
      </p:sp>
    </p:spTree>
    <p:extLst>
      <p:ext uri="{BB962C8B-B14F-4D97-AF65-F5344CB8AC3E}">
        <p14:creationId xmlns:p14="http://schemas.microsoft.com/office/powerpoint/2010/main" val="140705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IN" dirty="0" smtClean="0"/>
              <a:t>Literature Survey</a:t>
            </a:r>
            <a:endParaRPr lang="en-IN" dirty="0"/>
          </a:p>
        </p:txBody>
      </p:sp>
      <p:sp>
        <p:nvSpPr>
          <p:cNvPr id="3" name="Content Placeholder 2"/>
          <p:cNvSpPr>
            <a:spLocks noGrp="1"/>
          </p:cNvSpPr>
          <p:nvPr>
            <p:ph idx="1"/>
          </p:nvPr>
        </p:nvSpPr>
        <p:spPr>
          <a:xfrm>
            <a:off x="457200" y="1676400"/>
            <a:ext cx="8229600" cy="5029200"/>
          </a:xfrm>
        </p:spPr>
        <p:txBody>
          <a:bodyPr>
            <a:normAutofit/>
          </a:bodyPr>
          <a:lstStyle/>
          <a:p>
            <a:pPr marL="411480" lvl="1" indent="0" hangingPunct="0">
              <a:buNone/>
            </a:pPr>
            <a:r>
              <a:rPr lang="en-US" sz="2800" b="1" dirty="0"/>
              <a:t>	</a:t>
            </a:r>
            <a:endParaRPr lang="en-IN" sz="2400" dirty="0"/>
          </a:p>
          <a:p>
            <a:pPr hangingPunct="0"/>
            <a:r>
              <a:rPr lang="en-US" dirty="0"/>
              <a:t>	</a:t>
            </a:r>
            <a:r>
              <a:rPr lang="en-US" sz="2400" dirty="0"/>
              <a:t>Amazon Web Services (AWS) is a subsidiary of Amazon.com that offers on-demand cloud computing platforms. These services operate from 16 geographical regions across the world. They include Amazon Elastic Compute Cloud, also known as "EC2", and Amazon Simple Storage Service, also known as "S3". As of 2016 AWS has more than 70 services, spanning a wide range, including compute, storage, networking, database, analytics, application services, deployment, management, mobile, developer tools and tools for the Internet of things. </a:t>
            </a:r>
            <a:endParaRPr lang="en-IN" sz="2000" dirty="0"/>
          </a:p>
          <a:p>
            <a:pPr marL="109728" indent="0" hangingPunct="0">
              <a:buNone/>
            </a:pPr>
            <a:endParaRPr lang="en-IN" sz="2400" dirty="0"/>
          </a:p>
          <a:p>
            <a:endParaRPr lang="en-IN" dirty="0"/>
          </a:p>
        </p:txBody>
      </p:sp>
    </p:spTree>
    <p:extLst>
      <p:ext uri="{BB962C8B-B14F-4D97-AF65-F5344CB8AC3E}">
        <p14:creationId xmlns:p14="http://schemas.microsoft.com/office/powerpoint/2010/main" val="418249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Definition-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Amazon Web Services (AWS) users who use on-demand cloud computing services leave their AWS resources in running state on the weekends, when the resources are rarely used. The </a:t>
            </a:r>
            <a:r>
              <a:rPr lang="en-US" sz="2400" dirty="0" smtClean="0"/>
              <a:t>proposed tool </a:t>
            </a:r>
            <a:r>
              <a:rPr lang="en-US" sz="2400" dirty="0"/>
              <a:t>helps users to cut down their high expenses by notifying the users to shut down their AWS resources when not in use</a:t>
            </a:r>
            <a:r>
              <a:rPr lang="en-US" sz="2400" dirty="0" smtClean="0"/>
              <a:t>.</a:t>
            </a:r>
          </a:p>
          <a:p>
            <a:pPr algn="just"/>
            <a:r>
              <a:rPr lang="en-US" sz="2400" dirty="0" smtClean="0"/>
              <a:t>AWS accounts are subject to malicious and security attacks such as attacks on specified ports which are unrestricted, making access public. The tool will help analyze and resolve these issues </a:t>
            </a:r>
            <a:endParaRPr lang="en-US" sz="2400" dirty="0"/>
          </a:p>
        </p:txBody>
      </p:sp>
    </p:spTree>
    <p:extLst>
      <p:ext uri="{BB962C8B-B14F-4D97-AF65-F5344CB8AC3E}">
        <p14:creationId xmlns:p14="http://schemas.microsoft.com/office/powerpoint/2010/main" val="1083666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IN" dirty="0" smtClean="0"/>
              <a:t>Design Methodology</a:t>
            </a:r>
            <a:endParaRPr lang="en-IN" dirty="0"/>
          </a:p>
        </p:txBody>
      </p:sp>
      <p:sp>
        <p:nvSpPr>
          <p:cNvPr id="3" name="Content Placeholder 2"/>
          <p:cNvSpPr>
            <a:spLocks noGrp="1"/>
          </p:cNvSpPr>
          <p:nvPr>
            <p:ph idx="1"/>
          </p:nvPr>
        </p:nvSpPr>
        <p:spPr>
          <a:xfrm>
            <a:off x="457200" y="1905000"/>
            <a:ext cx="8229600" cy="4325112"/>
          </a:xfrm>
        </p:spPr>
        <p:txBody>
          <a:bodyPr/>
          <a:lstStyle/>
          <a:p>
            <a:r>
              <a:rPr lang="en-IN" dirty="0" smtClean="0"/>
              <a:t>Proposed Architecture</a:t>
            </a:r>
          </a:p>
          <a:p>
            <a:pPr marL="109728"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99" y="2667000"/>
            <a:ext cx="623146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07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IN" dirty="0" smtClean="0"/>
              <a:t>Modules</a:t>
            </a:r>
            <a:endParaRPr lang="en-IN" dirty="0"/>
          </a:p>
        </p:txBody>
      </p:sp>
      <p:sp>
        <p:nvSpPr>
          <p:cNvPr id="3" name="Content Placeholder 2"/>
          <p:cNvSpPr>
            <a:spLocks noGrp="1"/>
          </p:cNvSpPr>
          <p:nvPr>
            <p:ph idx="1"/>
          </p:nvPr>
        </p:nvSpPr>
        <p:spPr>
          <a:xfrm>
            <a:off x="457200" y="1752600"/>
            <a:ext cx="8229600" cy="4325112"/>
          </a:xfrm>
        </p:spPr>
        <p:txBody>
          <a:bodyPr>
            <a:normAutofit/>
          </a:bodyPr>
          <a:lstStyle/>
          <a:p>
            <a:r>
              <a:rPr lang="en-IN" sz="2000" dirty="0" smtClean="0"/>
              <a:t>Cost Optimization</a:t>
            </a:r>
          </a:p>
          <a:p>
            <a:pPr marL="916686" lvl="1" indent="-514350">
              <a:buFont typeface="+mj-lt"/>
              <a:buAutoNum type="arabicPeriod"/>
            </a:pPr>
            <a:r>
              <a:rPr lang="en-US" sz="2000" dirty="0"/>
              <a:t>Low utilized amazon ec2 instances.</a:t>
            </a:r>
          </a:p>
          <a:p>
            <a:pPr marL="916686" lvl="1" indent="-514350">
              <a:buFont typeface="+mj-lt"/>
              <a:buAutoNum type="arabicPeriod"/>
            </a:pPr>
            <a:r>
              <a:rPr lang="en-US" sz="2000" dirty="0"/>
              <a:t>Underutilized EBS volumes.</a:t>
            </a:r>
          </a:p>
          <a:p>
            <a:pPr marL="916686" lvl="1" indent="-514350">
              <a:buFont typeface="+mj-lt"/>
              <a:buAutoNum type="arabicPeriod"/>
            </a:pPr>
            <a:r>
              <a:rPr lang="en-US" sz="2000" dirty="0"/>
              <a:t>Unassociated IP Addressed</a:t>
            </a:r>
            <a:r>
              <a:rPr lang="en-IN" sz="2000" dirty="0" smtClean="0"/>
              <a:t>.</a:t>
            </a:r>
          </a:p>
          <a:p>
            <a:pPr marL="402336" lvl="1" indent="0">
              <a:buNone/>
            </a:pPr>
            <a:endParaRPr lang="en-IN" sz="2000" dirty="0"/>
          </a:p>
          <a:p>
            <a:r>
              <a:rPr lang="en-IN" sz="2000" dirty="0" smtClean="0"/>
              <a:t>Security</a:t>
            </a:r>
          </a:p>
          <a:p>
            <a:pPr marL="916686" lvl="1" indent="-514350">
              <a:buFont typeface="+mj-lt"/>
              <a:buAutoNum type="arabicPeriod"/>
            </a:pPr>
            <a:r>
              <a:rPr lang="en-US" sz="2000" dirty="0"/>
              <a:t>Security groups – unrestricted access on ports.</a:t>
            </a:r>
          </a:p>
          <a:p>
            <a:pPr marL="916686" lvl="1" indent="-514350">
              <a:buFont typeface="+mj-lt"/>
              <a:buAutoNum type="arabicPeriod"/>
            </a:pPr>
            <a:r>
              <a:rPr lang="en-US" sz="2000" dirty="0"/>
              <a:t>IAM User.</a:t>
            </a:r>
            <a:endParaRPr lang="en-IN" sz="2000" b="1" i="1" dirty="0"/>
          </a:p>
          <a:p>
            <a:pPr marL="916686" lvl="1" indent="-514350">
              <a:buFont typeface="+mj-lt"/>
              <a:buAutoNum type="arabicPeriod"/>
            </a:pPr>
            <a:r>
              <a:rPr lang="en-US" sz="2000" dirty="0"/>
              <a:t> S3 Bucket permission</a:t>
            </a:r>
            <a:r>
              <a:rPr lang="en-US" sz="2000" dirty="0" smtClean="0"/>
              <a:t>.</a:t>
            </a:r>
            <a:endParaRPr lang="en-IN" sz="2000" dirty="0" smtClean="0"/>
          </a:p>
          <a:p>
            <a:endParaRPr lang="en-IN" sz="2000" dirty="0" smtClean="0"/>
          </a:p>
          <a:p>
            <a:r>
              <a:rPr lang="en-IN" sz="2000" dirty="0" smtClean="0"/>
              <a:t>Performance</a:t>
            </a:r>
          </a:p>
          <a:p>
            <a:pPr marL="859536" lvl="1" indent="-457200">
              <a:buFont typeface="+mj-lt"/>
              <a:buAutoNum type="arabicPeriod"/>
            </a:pPr>
            <a:r>
              <a:rPr lang="en-IN" sz="1800" dirty="0" smtClean="0"/>
              <a:t>High Utilization Amazon ec2 Instances.</a:t>
            </a:r>
          </a:p>
          <a:p>
            <a:pPr marL="624078" indent="-514350">
              <a:buFont typeface="+mj-lt"/>
              <a:buAutoNum type="arabicPeriod"/>
            </a:pPr>
            <a:endParaRPr lang="en-IN" dirty="0" smtClean="0"/>
          </a:p>
          <a:p>
            <a:endParaRPr lang="en-IN" dirty="0"/>
          </a:p>
          <a:p>
            <a:endParaRPr lang="en-IN" dirty="0" smtClean="0"/>
          </a:p>
          <a:p>
            <a:endParaRPr lang="en-IN" dirty="0" smtClean="0"/>
          </a:p>
        </p:txBody>
      </p:sp>
    </p:spTree>
    <p:extLst>
      <p:ext uri="{BB962C8B-B14F-4D97-AF65-F5344CB8AC3E}">
        <p14:creationId xmlns:p14="http://schemas.microsoft.com/office/powerpoint/2010/main" val="1717152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225</TotalTime>
  <Words>673</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          Project on  Cloud log forensics for Amazon Web Services(AWS)</vt:lpstr>
      <vt:lpstr>Presented By</vt:lpstr>
      <vt:lpstr>Abstract</vt:lpstr>
      <vt:lpstr>PowerPoint Presentation</vt:lpstr>
      <vt:lpstr>INTRODUCTION</vt:lpstr>
      <vt:lpstr>Literature Survey</vt:lpstr>
      <vt:lpstr>Problem Definition-  </vt:lpstr>
      <vt:lpstr>Design Methodology</vt:lpstr>
      <vt:lpstr>Modules</vt:lpstr>
      <vt:lpstr>Technology Stack</vt:lpstr>
      <vt:lpstr>Conclusion</vt:lpstr>
      <vt:lpstr> References-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log forensics for Amazon Web Services(AWS)</dc:title>
  <dc:creator>Aish</dc:creator>
  <cp:lastModifiedBy>Windows User</cp:lastModifiedBy>
  <cp:revision>26</cp:revision>
  <dcterms:created xsi:type="dcterms:W3CDTF">2017-07-27T15:29:24Z</dcterms:created>
  <dcterms:modified xsi:type="dcterms:W3CDTF">2017-09-28T04:02:57Z</dcterms:modified>
</cp:coreProperties>
</file>