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5" r:id="rId22"/>
    <p:sldId id="276" r:id="rId23"/>
    <p:sldId id="286" r:id="rId24"/>
    <p:sldId id="278" r:id="rId25"/>
    <p:sldId id="279" r:id="rId26"/>
    <p:sldId id="280" r:id="rId27"/>
    <p:sldId id="283" r:id="rId28"/>
    <p:sldId id="281" r:id="rId29"/>
    <p:sldId id="282"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E884B8-7487-436B-AFBA-3F5962D19F9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85"/>
            <p14:sldId id="275"/>
            <p14:sldId id="276"/>
            <p14:sldId id="286"/>
            <p14:sldId id="278"/>
            <p14:sldId id="279"/>
            <p14:sldId id="280"/>
            <p14:sldId id="283"/>
            <p14:sldId id="281"/>
            <p14:sldId id="282"/>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1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22D833-FC8C-4DAE-9036-5B09BC2EAD16}" type="slidenum">
              <a:rPr lang="en-US" smtClean="0"/>
              <a:t>‹#›</a:t>
            </a:fld>
            <a:endParaRPr lang="en-US" dirty="0"/>
          </a:p>
        </p:txBody>
      </p:sp>
    </p:spTree>
    <p:extLst>
      <p:ext uri="{BB962C8B-B14F-4D97-AF65-F5344CB8AC3E}">
        <p14:creationId xmlns:p14="http://schemas.microsoft.com/office/powerpoint/2010/main" val="390757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433292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2880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502780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252259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937631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50031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326214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24804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82347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4557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47212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99818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62241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330881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194488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F2104-86FC-4EC6-9BE7-A4716096EDFC}"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22D833-FC8C-4DAE-9036-5B09BC2EAD16}" type="slidenum">
              <a:rPr lang="en-US" smtClean="0"/>
              <a:t>‹#›</a:t>
            </a:fld>
            <a:endParaRPr lang="en-US" dirty="0"/>
          </a:p>
        </p:txBody>
      </p:sp>
    </p:spTree>
    <p:extLst>
      <p:ext uri="{BB962C8B-B14F-4D97-AF65-F5344CB8AC3E}">
        <p14:creationId xmlns:p14="http://schemas.microsoft.com/office/powerpoint/2010/main" val="25509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87F2104-86FC-4EC6-9BE7-A4716096EDFC}" type="datetimeFigureOut">
              <a:rPr lang="en-US" smtClean="0"/>
              <a:t>3/16/2022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22D833-FC8C-4DAE-9036-5B09BC2EAD16}" type="slidenum">
              <a:rPr lang="en-US" smtClean="0"/>
              <a:t>‹#›</a:t>
            </a:fld>
            <a:endParaRPr lang="en-US" dirty="0"/>
          </a:p>
        </p:txBody>
      </p:sp>
    </p:spTree>
    <p:extLst>
      <p:ext uri="{BB962C8B-B14F-4D97-AF65-F5344CB8AC3E}">
        <p14:creationId xmlns:p14="http://schemas.microsoft.com/office/powerpoint/2010/main" val="3509556023"/>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partech.nl/nl/publicaties/2020/07/9-trending-best-practices-for-rest-api-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23F1-9A25-4E6D-AB60-48BF84DE23F4}"/>
              </a:ext>
            </a:extLst>
          </p:cNvPr>
          <p:cNvSpPr>
            <a:spLocks noGrp="1"/>
          </p:cNvSpPr>
          <p:nvPr>
            <p:ph type="title"/>
          </p:nvPr>
        </p:nvSpPr>
        <p:spPr/>
        <p:txBody>
          <a:bodyPr/>
          <a:lstStyle/>
          <a:p>
            <a:r>
              <a:rPr lang="en-US" sz="4800" dirty="0"/>
              <a:t>Hospital Management System</a:t>
            </a:r>
          </a:p>
        </p:txBody>
      </p:sp>
      <p:pic>
        <p:nvPicPr>
          <p:cNvPr id="8" name="Content Placeholder 7">
            <a:extLst>
              <a:ext uri="{FF2B5EF4-FFF2-40B4-BE49-F238E27FC236}">
                <a16:creationId xmlns:a16="http://schemas.microsoft.com/office/drawing/2014/main" id="{35D8363B-34CD-42AE-9F2C-8702711F0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2603500"/>
            <a:ext cx="11592560" cy="3416300"/>
          </a:xfrm>
        </p:spPr>
      </p:pic>
    </p:spTree>
    <p:extLst>
      <p:ext uri="{BB962C8B-B14F-4D97-AF65-F5344CB8AC3E}">
        <p14:creationId xmlns:p14="http://schemas.microsoft.com/office/powerpoint/2010/main" val="88921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833972-BF2B-4007-B339-C749786601EF}"/>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ADMIN MODULE</a:t>
            </a:r>
            <a:r>
              <a:rPr lang="en-IN" sz="3600" dirty="0">
                <a:latin typeface="Times New Roman" panose="02020603050405020304" pitchFamily="18" charset="0"/>
                <a:cs typeface="Times New Roman" panose="02020603050405020304" pitchFamily="18" charset="0"/>
              </a:rPr>
              <a:t>:</a:t>
            </a:r>
            <a:endParaRPr lang="en-US" dirty="0"/>
          </a:p>
        </p:txBody>
      </p:sp>
      <p:sp>
        <p:nvSpPr>
          <p:cNvPr id="8" name="Content Placeholder 7">
            <a:extLst>
              <a:ext uri="{FF2B5EF4-FFF2-40B4-BE49-F238E27FC236}">
                <a16:creationId xmlns:a16="http://schemas.microsoft.com/office/drawing/2014/main" id="{F07512FC-BD3A-438D-A5A1-97250EDC6A71}"/>
              </a:ext>
            </a:extLst>
          </p:cNvPr>
          <p:cNvSpPr>
            <a:spLocks noGrp="1"/>
          </p:cNvSpPr>
          <p:nvPr>
            <p:ph idx="1"/>
          </p:nvPr>
        </p:nvSpPr>
        <p:spPr/>
        <p:txBody>
          <a:bodyPr/>
          <a:lstStyle/>
          <a:p>
            <a:pPr lvl="1"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the Admin Module the Admin could login and signup .</a:t>
            </a:r>
          </a:p>
          <a:p>
            <a:pPr lvl="1"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 Admin can see the Doctor List, Patient List .</a:t>
            </a:r>
          </a:p>
          <a:p>
            <a:pPr lvl="1"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the Doctor’s List the Admin can perform UPDATE and DELETE operation.</a:t>
            </a:r>
          </a:p>
          <a:p>
            <a:pPr lvl="1"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the Patient’s List the Admin can perform DELETE operation.</a:t>
            </a:r>
          </a:p>
          <a:p>
            <a:pPr lvl="1"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0087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2431-7CF8-4BB3-93CE-89F93441BC70}"/>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DOCTOR</a:t>
            </a:r>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MODULE</a:t>
            </a:r>
            <a:r>
              <a:rPr lang="en-IN"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06062B3F-6C97-44FD-8760-619D8379658A}"/>
              </a:ext>
            </a:extLst>
          </p:cNvPr>
          <p:cNvSpPr>
            <a:spLocks noGrp="1"/>
          </p:cNvSpPr>
          <p:nvPr>
            <p:ph idx="1"/>
          </p:nvPr>
        </p:nvSpPr>
        <p:spPr/>
        <p:txBody>
          <a:bodyPr/>
          <a:lstStyle/>
          <a:p>
            <a:r>
              <a:rPr lang="en-IN" dirty="0"/>
              <a:t>Doctor can Login and Signup </a:t>
            </a:r>
          </a:p>
          <a:p>
            <a:r>
              <a:rPr lang="en-IN" dirty="0"/>
              <a:t>Doctor can see the Appointment List and Discharge List</a:t>
            </a:r>
          </a:p>
          <a:p>
            <a:r>
              <a:rPr lang="en-IN" dirty="0"/>
              <a:t>Doctor can DELETE  the Appointment </a:t>
            </a:r>
          </a:p>
          <a:p>
            <a:endParaRPr lang="en-US" dirty="0"/>
          </a:p>
        </p:txBody>
      </p:sp>
    </p:spTree>
    <p:extLst>
      <p:ext uri="{BB962C8B-B14F-4D97-AF65-F5344CB8AC3E}">
        <p14:creationId xmlns:p14="http://schemas.microsoft.com/office/powerpoint/2010/main" val="219277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5FC1-1BBA-451F-B4F8-AF0BA2873C49}"/>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PATIENT MODULE</a:t>
            </a:r>
            <a:endParaRPr lang="en-US" dirty="0"/>
          </a:p>
        </p:txBody>
      </p:sp>
      <p:sp>
        <p:nvSpPr>
          <p:cNvPr id="3" name="Content Placeholder 2">
            <a:extLst>
              <a:ext uri="{FF2B5EF4-FFF2-40B4-BE49-F238E27FC236}">
                <a16:creationId xmlns:a16="http://schemas.microsoft.com/office/drawing/2014/main" id="{ECFE2A31-2A61-40AD-B58F-3C70B626B5B6}"/>
              </a:ext>
            </a:extLst>
          </p:cNvPr>
          <p:cNvSpPr>
            <a:spLocks noGrp="1"/>
          </p:cNvSpPr>
          <p:nvPr>
            <p:ph idx="1"/>
          </p:nvPr>
        </p:nvSpPr>
        <p:spPr/>
        <p:txBody>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Patient can Login and Signup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Patient can see the Doctor List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Patient can Register the Appointment.</a:t>
            </a:r>
          </a:p>
          <a:p>
            <a:pPr marL="0" indent="0">
              <a:buNone/>
            </a:pP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258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089E-07A0-4B30-9386-EF2A01B26330}"/>
              </a:ext>
            </a:extLst>
          </p:cNvPr>
          <p:cNvSpPr>
            <a:spLocks noGrp="1"/>
          </p:cNvSpPr>
          <p:nvPr>
            <p:ph type="title"/>
          </p:nvPr>
        </p:nvSpPr>
        <p:spPr/>
        <p:txBody>
          <a:bodyPr/>
          <a:lstStyle/>
          <a:p>
            <a:r>
              <a:rPr lang="en-US" dirty="0"/>
              <a:t>Features Available</a:t>
            </a:r>
          </a:p>
        </p:txBody>
      </p:sp>
      <p:sp>
        <p:nvSpPr>
          <p:cNvPr id="4" name="Text Placeholder 3">
            <a:extLst>
              <a:ext uri="{FF2B5EF4-FFF2-40B4-BE49-F238E27FC236}">
                <a16:creationId xmlns:a16="http://schemas.microsoft.com/office/drawing/2014/main" id="{4264ECCB-B415-4DB9-A89C-DFA33C685397}"/>
              </a:ext>
            </a:extLst>
          </p:cNvPr>
          <p:cNvSpPr>
            <a:spLocks noGrp="1"/>
          </p:cNvSpPr>
          <p:nvPr>
            <p:ph type="body" idx="1"/>
          </p:nvPr>
        </p:nvSpPr>
        <p:spPr/>
        <p:txBody>
          <a:bodyPr/>
          <a:lstStyle/>
          <a:p>
            <a:pPr marL="342900" indent="-342900">
              <a:buClr>
                <a:srgbClr val="002060"/>
              </a:buClr>
              <a:buSzPct val="100000"/>
              <a:buFont typeface="Wingdings" panose="05000000000000000000" pitchFamily="2" charset="2"/>
              <a:buChar char="v"/>
            </a:pPr>
            <a:r>
              <a:rPr lang="en-US" b="1" dirty="0">
                <a:solidFill>
                  <a:srgbClr val="002060"/>
                </a:solidFill>
              </a:rPr>
              <a:t>Admin</a:t>
            </a:r>
          </a:p>
        </p:txBody>
      </p:sp>
      <p:sp>
        <p:nvSpPr>
          <p:cNvPr id="7" name="Text Placeholder 6">
            <a:extLst>
              <a:ext uri="{FF2B5EF4-FFF2-40B4-BE49-F238E27FC236}">
                <a16:creationId xmlns:a16="http://schemas.microsoft.com/office/drawing/2014/main" id="{C6936A9D-9E3B-4FCC-871E-03C47C779D7C}"/>
              </a:ext>
            </a:extLst>
          </p:cNvPr>
          <p:cNvSpPr>
            <a:spLocks noGrp="1"/>
          </p:cNvSpPr>
          <p:nvPr>
            <p:ph type="body" sz="half" idx="15"/>
          </p:nvPr>
        </p:nvSpPr>
        <p:spPr>
          <a:xfrm>
            <a:off x="1154954" y="3193560"/>
            <a:ext cx="3129168" cy="2833496"/>
          </a:xfrm>
        </p:spPr>
        <p:txBody>
          <a:bodyPr>
            <a:normAutofit/>
          </a:bodyPr>
          <a:lstStyle/>
          <a:p>
            <a:pPr marL="800100" lvl="1" indent="-342900" algn="l">
              <a:lnSpc>
                <a:spcPct val="150000"/>
              </a:lnSpc>
              <a:buClr>
                <a:srgbClr val="002060"/>
              </a:buClr>
              <a:buFont typeface="Wingdings" panose="05000000000000000000" pitchFamily="2" charset="2"/>
              <a:buChar char="Ø"/>
            </a:pPr>
            <a:r>
              <a:rPr lang="en-GB" sz="1900" dirty="0">
                <a:solidFill>
                  <a:schemeClr val="tx1"/>
                </a:solidFill>
                <a:latin typeface="Arial" panose="020B0604020202020204" pitchFamily="34" charset="0"/>
                <a:ea typeface="Arial Unicode MS" panose="020B0604020202020204" pitchFamily="34" charset="-128"/>
                <a:cs typeface="Arial" panose="020B0604020202020204" pitchFamily="34" charset="0"/>
              </a:rPr>
              <a:t>Login</a:t>
            </a:r>
          </a:p>
          <a:p>
            <a:pPr marL="800100" lvl="1" indent="-342900" algn="l">
              <a:lnSpc>
                <a:spcPct val="150000"/>
              </a:lnSpc>
              <a:buClr>
                <a:srgbClr val="002060"/>
              </a:buClr>
              <a:buFont typeface="Wingdings" panose="05000000000000000000" pitchFamily="2" charset="2"/>
              <a:buChar char="Ø"/>
            </a:pPr>
            <a:r>
              <a:rPr lang="en-GB" sz="1900" dirty="0">
                <a:solidFill>
                  <a:schemeClr val="tx1"/>
                </a:solidFill>
                <a:latin typeface="Arial" panose="020B0604020202020204" pitchFamily="34" charset="0"/>
                <a:ea typeface="Arial Unicode MS" panose="020B0604020202020204" pitchFamily="34" charset="-128"/>
                <a:cs typeface="Arial" panose="020B0604020202020204" pitchFamily="34" charset="0"/>
              </a:rPr>
              <a:t>Create Admin Account</a:t>
            </a:r>
          </a:p>
          <a:p>
            <a:pPr marL="800100" lvl="1" indent="-342900" algn="l">
              <a:lnSpc>
                <a:spcPct val="150000"/>
              </a:lnSpc>
              <a:buClr>
                <a:srgbClr val="002060"/>
              </a:buClr>
              <a:buFont typeface="Wingdings" panose="05000000000000000000" pitchFamily="2" charset="2"/>
              <a:buChar char="Ø"/>
            </a:pPr>
            <a:r>
              <a:rPr lang="en-GB" sz="1900" dirty="0">
                <a:latin typeface="Arial" panose="020B0604020202020204" pitchFamily="34" charset="0"/>
                <a:ea typeface="Arial Unicode MS" panose="020B0604020202020204" pitchFamily="34" charset="-128"/>
                <a:cs typeface="Arial" panose="020B0604020202020204" pitchFamily="34" charset="0"/>
              </a:rPr>
              <a:t>Doctor List</a:t>
            </a:r>
          </a:p>
          <a:p>
            <a:pPr marL="800100" lvl="1" indent="-342900" algn="l">
              <a:lnSpc>
                <a:spcPct val="150000"/>
              </a:lnSpc>
              <a:buClr>
                <a:srgbClr val="002060"/>
              </a:buClr>
              <a:buFont typeface="Wingdings" panose="05000000000000000000" pitchFamily="2" charset="2"/>
              <a:buChar char="Ø"/>
            </a:pPr>
            <a:r>
              <a:rPr lang="en-GB" sz="1900" dirty="0">
                <a:solidFill>
                  <a:schemeClr val="tx1"/>
                </a:solidFill>
                <a:latin typeface="Arial" panose="020B0604020202020204" pitchFamily="34" charset="0"/>
                <a:ea typeface="Arial Unicode MS" panose="020B0604020202020204" pitchFamily="34" charset="-128"/>
                <a:cs typeface="Arial" panose="020B0604020202020204" pitchFamily="34" charset="0"/>
              </a:rPr>
              <a:t>Pati</a:t>
            </a:r>
            <a:r>
              <a:rPr lang="en-GB" sz="1900" dirty="0">
                <a:latin typeface="Arial" panose="020B0604020202020204" pitchFamily="34" charset="0"/>
                <a:ea typeface="Arial Unicode MS" panose="020B0604020202020204" pitchFamily="34" charset="-128"/>
                <a:cs typeface="Arial" panose="020B0604020202020204" pitchFamily="34" charset="0"/>
              </a:rPr>
              <a:t>ent List</a:t>
            </a:r>
          </a:p>
          <a:p>
            <a:pPr lvl="1" algn="l">
              <a:lnSpc>
                <a:spcPct val="150000"/>
              </a:lnSpc>
              <a:buClr>
                <a:srgbClr val="002060"/>
              </a:buClr>
            </a:pPr>
            <a:endParaRPr lang="en-GB" sz="1900" dirty="0">
              <a:solidFill>
                <a:schemeClr val="tx1"/>
              </a:solidFill>
              <a:latin typeface="Arial" panose="020B0604020202020204" pitchFamily="34" charset="0"/>
              <a:ea typeface="Arial Unicode MS" panose="020B0604020202020204" pitchFamily="34" charset="-128"/>
              <a:cs typeface="Arial" panose="020B0604020202020204" pitchFamily="34" charset="0"/>
            </a:endParaRPr>
          </a:p>
          <a:p>
            <a:pPr marL="285750" indent="-285750">
              <a:buClr>
                <a:srgbClr val="002060"/>
              </a:buClr>
              <a:buFont typeface="Wingdings" panose="05000000000000000000" pitchFamily="2" charset="2"/>
              <a:buChar char="Ø"/>
            </a:pPr>
            <a:endParaRPr lang="en-US" dirty="0"/>
          </a:p>
        </p:txBody>
      </p:sp>
      <p:sp>
        <p:nvSpPr>
          <p:cNvPr id="5" name="Text Placeholder 4">
            <a:extLst>
              <a:ext uri="{FF2B5EF4-FFF2-40B4-BE49-F238E27FC236}">
                <a16:creationId xmlns:a16="http://schemas.microsoft.com/office/drawing/2014/main" id="{5B7A2EDF-7AEF-4D5D-89A7-A5D6AB460129}"/>
              </a:ext>
            </a:extLst>
          </p:cNvPr>
          <p:cNvSpPr>
            <a:spLocks noGrp="1"/>
          </p:cNvSpPr>
          <p:nvPr>
            <p:ph type="body" sz="quarter" idx="3"/>
          </p:nvPr>
        </p:nvSpPr>
        <p:spPr/>
        <p:txBody>
          <a:bodyPr/>
          <a:lstStyle/>
          <a:p>
            <a:pPr marL="342900" indent="-342900">
              <a:buClr>
                <a:srgbClr val="002060"/>
              </a:buClr>
              <a:buSzPct val="100000"/>
              <a:buFont typeface="Wingdings" panose="05000000000000000000" pitchFamily="2" charset="2"/>
              <a:buChar char="v"/>
            </a:pPr>
            <a:r>
              <a:rPr lang="en-US" b="1" dirty="0">
                <a:solidFill>
                  <a:srgbClr val="002060"/>
                </a:solidFill>
              </a:rPr>
              <a:t>Doctor</a:t>
            </a:r>
          </a:p>
        </p:txBody>
      </p:sp>
      <p:sp>
        <p:nvSpPr>
          <p:cNvPr id="8" name="Text Placeholder 7">
            <a:extLst>
              <a:ext uri="{FF2B5EF4-FFF2-40B4-BE49-F238E27FC236}">
                <a16:creationId xmlns:a16="http://schemas.microsoft.com/office/drawing/2014/main" id="{C01F6B27-14DF-42D0-97CA-98D730A56CD0}"/>
              </a:ext>
            </a:extLst>
          </p:cNvPr>
          <p:cNvSpPr>
            <a:spLocks noGrp="1"/>
          </p:cNvSpPr>
          <p:nvPr>
            <p:ph type="body" sz="half" idx="16"/>
          </p:nvPr>
        </p:nvSpPr>
        <p:spPr/>
        <p:txBody>
          <a:bodyPr/>
          <a:lstStyle/>
          <a:p>
            <a:pPr marL="742950" lvl="1" indent="-285750">
              <a:lnSpc>
                <a:spcPct val="150000"/>
              </a:lnSpc>
              <a:spcBef>
                <a:spcPts val="1000"/>
              </a:spcBef>
              <a:buClr>
                <a:srgbClr val="002060"/>
              </a:buClr>
              <a:buSzPct val="80000"/>
              <a:buFont typeface="Wingdings" panose="05000000000000000000" pitchFamily="2" charset="2"/>
              <a:buChar char="Ø"/>
              <a:defRPr/>
            </a:pPr>
            <a:r>
              <a:rPr kumimoji="0" lang="en-GB" sz="1800" b="0" i="0" u="none" strike="noStrike" kern="1200" cap="none" spc="0" normalizeH="0" baseline="0" noProof="0" dirty="0">
                <a:ln>
                  <a:noFill/>
                </a:ln>
                <a:solidFill>
                  <a:schemeClr val="tx1"/>
                </a:solidFill>
                <a:effectLst/>
                <a:uLnTx/>
                <a:uFillTx/>
                <a:latin typeface="Arial" panose="020B0604020202020204" pitchFamily="34" charset="0"/>
                <a:ea typeface="Arial Unicode MS" panose="020B0604020202020204" pitchFamily="34" charset="-128"/>
                <a:cs typeface="Arial" panose="020B0604020202020204" pitchFamily="34" charset="0"/>
              </a:rPr>
              <a:t>Signup</a:t>
            </a:r>
          </a:p>
          <a:p>
            <a:pPr marL="742950" lvl="1" indent="-285750">
              <a:lnSpc>
                <a:spcPct val="150000"/>
              </a:lnSpc>
              <a:spcBef>
                <a:spcPts val="1000"/>
              </a:spcBef>
              <a:buClr>
                <a:srgbClr val="002060"/>
              </a:buClr>
              <a:buSzPct val="80000"/>
              <a:buFont typeface="Wingdings" panose="05000000000000000000" pitchFamily="2" charset="2"/>
              <a:buChar char="Ø"/>
              <a:defRPr/>
            </a:pPr>
            <a:r>
              <a:rPr lang="en-GB" sz="1800" dirty="0">
                <a:latin typeface="Arial" panose="020B0604020202020204" pitchFamily="34" charset="0"/>
                <a:ea typeface="Arial Unicode MS" panose="020B0604020202020204" pitchFamily="34" charset="-128"/>
                <a:cs typeface="Arial" panose="020B0604020202020204" pitchFamily="34" charset="0"/>
              </a:rPr>
              <a:t>Login</a:t>
            </a:r>
          </a:p>
          <a:p>
            <a:pPr marL="742950" lvl="1" indent="-285750">
              <a:lnSpc>
                <a:spcPct val="150000"/>
              </a:lnSpc>
              <a:spcBef>
                <a:spcPts val="1000"/>
              </a:spcBef>
              <a:buClr>
                <a:srgbClr val="002060"/>
              </a:buClr>
              <a:buSzPct val="80000"/>
              <a:buFont typeface="Wingdings" panose="05000000000000000000" pitchFamily="2" charset="2"/>
              <a:buChar char="Ø"/>
              <a:defRPr/>
            </a:pPr>
            <a:r>
              <a:rPr lang="en-GB" sz="1800" dirty="0">
                <a:latin typeface="Arial" panose="020B0604020202020204" pitchFamily="34" charset="0"/>
                <a:ea typeface="Arial Unicode MS" panose="020B0604020202020204" pitchFamily="34" charset="-128"/>
                <a:cs typeface="Arial" panose="020B0604020202020204" pitchFamily="34" charset="0"/>
              </a:rPr>
              <a:t>Appointment list</a:t>
            </a:r>
          </a:p>
          <a:p>
            <a:pPr lvl="1">
              <a:lnSpc>
                <a:spcPct val="150000"/>
              </a:lnSpc>
              <a:spcBef>
                <a:spcPts val="1000"/>
              </a:spcBef>
              <a:buClr>
                <a:srgbClr val="002060"/>
              </a:buClr>
              <a:buSzPct val="80000"/>
              <a:defRPr/>
            </a:pPr>
            <a:endParaRPr lang="en-GB" sz="1800" dirty="0">
              <a:latin typeface="Arial" panose="020B0604020202020204" pitchFamily="34" charset="0"/>
              <a:ea typeface="Arial Unicode MS" panose="020B0604020202020204" pitchFamily="34" charset="-128"/>
              <a:cs typeface="Arial" panose="020B0604020202020204" pitchFamily="34" charset="0"/>
            </a:endParaRPr>
          </a:p>
          <a:p>
            <a:endParaRPr lang="en-US" dirty="0"/>
          </a:p>
        </p:txBody>
      </p:sp>
      <p:sp>
        <p:nvSpPr>
          <p:cNvPr id="6" name="Text Placeholder 5">
            <a:extLst>
              <a:ext uri="{FF2B5EF4-FFF2-40B4-BE49-F238E27FC236}">
                <a16:creationId xmlns:a16="http://schemas.microsoft.com/office/drawing/2014/main" id="{9EA571F0-D0FA-4714-9B22-2445E9A584A0}"/>
              </a:ext>
            </a:extLst>
          </p:cNvPr>
          <p:cNvSpPr>
            <a:spLocks noGrp="1"/>
          </p:cNvSpPr>
          <p:nvPr>
            <p:ph type="body" sz="quarter" idx="13"/>
          </p:nvPr>
        </p:nvSpPr>
        <p:spPr/>
        <p:txBody>
          <a:bodyPr/>
          <a:lstStyle/>
          <a:p>
            <a:pPr marL="342900" indent="-342900">
              <a:buClr>
                <a:srgbClr val="002060"/>
              </a:buClr>
              <a:buSzPct val="100000"/>
              <a:buFont typeface="Wingdings" panose="05000000000000000000" pitchFamily="2" charset="2"/>
              <a:buChar char="v"/>
            </a:pPr>
            <a:r>
              <a:rPr lang="en-US" b="1" dirty="0">
                <a:solidFill>
                  <a:srgbClr val="002060"/>
                </a:solidFill>
              </a:rPr>
              <a:t>Patient</a:t>
            </a:r>
          </a:p>
        </p:txBody>
      </p:sp>
      <p:sp>
        <p:nvSpPr>
          <p:cNvPr id="9" name="Text Placeholder 8">
            <a:extLst>
              <a:ext uri="{FF2B5EF4-FFF2-40B4-BE49-F238E27FC236}">
                <a16:creationId xmlns:a16="http://schemas.microsoft.com/office/drawing/2014/main" id="{2B2A0869-037B-4A8C-96BB-D44168958EBC}"/>
              </a:ext>
            </a:extLst>
          </p:cNvPr>
          <p:cNvSpPr>
            <a:spLocks noGrp="1"/>
          </p:cNvSpPr>
          <p:nvPr>
            <p:ph type="body" sz="half" idx="17"/>
          </p:nvPr>
        </p:nvSpPr>
        <p:spPr/>
        <p:txBody>
          <a:bodyPr>
            <a:normAutofit/>
          </a:bodyPr>
          <a:lstStyle/>
          <a:p>
            <a:pPr marL="800100" lvl="1" indent="-342900">
              <a:lnSpc>
                <a:spcPct val="150000"/>
              </a:lnSpc>
              <a:spcBef>
                <a:spcPts val="1000"/>
              </a:spcBef>
              <a:buClr>
                <a:srgbClr val="002060"/>
              </a:buClr>
              <a:buSzPct val="80000"/>
              <a:buFont typeface="Wingdings" panose="05000000000000000000" pitchFamily="2" charset="2"/>
              <a:buChar char="Ø"/>
            </a:pPr>
            <a:r>
              <a:rPr lang="en-GB" sz="1900" dirty="0">
                <a:latin typeface="Arial" panose="020B0604020202020204" pitchFamily="34" charset="0"/>
                <a:ea typeface="Arial Unicode MS" panose="020B0604020202020204" pitchFamily="34" charset="-128"/>
                <a:cs typeface="Arial" panose="020B0604020202020204" pitchFamily="34" charset="0"/>
              </a:rPr>
              <a:t>Signup</a:t>
            </a:r>
          </a:p>
          <a:p>
            <a:pPr marL="800100" lvl="1" indent="-342900">
              <a:lnSpc>
                <a:spcPct val="150000"/>
              </a:lnSpc>
              <a:spcBef>
                <a:spcPts val="1000"/>
              </a:spcBef>
              <a:buClr>
                <a:srgbClr val="002060"/>
              </a:buClr>
              <a:buSzPct val="80000"/>
              <a:buFont typeface="Wingdings" panose="05000000000000000000" pitchFamily="2" charset="2"/>
              <a:buChar char="Ø"/>
            </a:pPr>
            <a:r>
              <a:rPr lang="en-GB" sz="1900" dirty="0">
                <a:latin typeface="Arial" panose="020B0604020202020204" pitchFamily="34" charset="0"/>
                <a:ea typeface="Arial Unicode MS" panose="020B0604020202020204" pitchFamily="34" charset="-128"/>
                <a:cs typeface="Arial" panose="020B0604020202020204" pitchFamily="34" charset="0"/>
              </a:rPr>
              <a:t>Login</a:t>
            </a:r>
          </a:p>
          <a:p>
            <a:pPr marL="800100" lvl="1" indent="-342900">
              <a:lnSpc>
                <a:spcPct val="150000"/>
              </a:lnSpc>
              <a:spcBef>
                <a:spcPts val="1000"/>
              </a:spcBef>
              <a:buClr>
                <a:srgbClr val="002060"/>
              </a:buClr>
              <a:buSzPct val="80000"/>
              <a:buFont typeface="Wingdings" panose="05000000000000000000" pitchFamily="2" charset="2"/>
              <a:buChar char="Ø"/>
            </a:pPr>
            <a:r>
              <a:rPr lang="en-GB" sz="1900" dirty="0">
                <a:latin typeface="Arial" panose="020B0604020202020204" pitchFamily="34" charset="0"/>
                <a:ea typeface="Arial Unicode MS" panose="020B0604020202020204" pitchFamily="34" charset="-128"/>
                <a:cs typeface="Arial" panose="020B0604020202020204" pitchFamily="34" charset="0"/>
              </a:rPr>
              <a:t>Doctor details</a:t>
            </a:r>
          </a:p>
          <a:p>
            <a:pPr marL="800100" lvl="1" indent="-342900">
              <a:lnSpc>
                <a:spcPct val="150000"/>
              </a:lnSpc>
              <a:spcBef>
                <a:spcPts val="1000"/>
              </a:spcBef>
              <a:buClr>
                <a:srgbClr val="002060"/>
              </a:buClr>
              <a:buSzPct val="80000"/>
              <a:buFont typeface="Wingdings" panose="05000000000000000000" pitchFamily="2" charset="2"/>
              <a:buChar char="Ø"/>
            </a:pPr>
            <a:r>
              <a:rPr lang="en-GB" sz="1900" dirty="0">
                <a:latin typeface="Arial" panose="020B0604020202020204" pitchFamily="34" charset="0"/>
                <a:ea typeface="Arial Unicode MS" panose="020B0604020202020204" pitchFamily="34" charset="-128"/>
                <a:cs typeface="Arial" panose="020B0604020202020204" pitchFamily="34" charset="0"/>
              </a:rPr>
              <a:t>Appointment registration</a:t>
            </a:r>
          </a:p>
          <a:p>
            <a:endParaRPr lang="en-US" dirty="0"/>
          </a:p>
        </p:txBody>
      </p:sp>
    </p:spTree>
    <p:extLst>
      <p:ext uri="{BB962C8B-B14F-4D97-AF65-F5344CB8AC3E}">
        <p14:creationId xmlns:p14="http://schemas.microsoft.com/office/powerpoint/2010/main" val="158378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C990562-3FBF-4E63-9F14-20E7CBC4700D}"/>
              </a:ext>
            </a:extLst>
          </p:cNvPr>
          <p:cNvSpPr>
            <a:spLocks noGrp="1"/>
          </p:cNvSpPr>
          <p:nvPr>
            <p:ph type="title"/>
          </p:nvPr>
        </p:nvSpPr>
        <p:spPr/>
        <p:txBody>
          <a:bodyPr/>
          <a:lstStyle/>
          <a:p>
            <a:r>
              <a:rPr lang="en-US" dirty="0"/>
              <a:t>E R  Diagram</a:t>
            </a:r>
          </a:p>
        </p:txBody>
      </p:sp>
      <p:pic>
        <p:nvPicPr>
          <p:cNvPr id="6" name="Content Placeholder 5" descr="Diagram&#10;&#10;Description automatically generated">
            <a:extLst>
              <a:ext uri="{FF2B5EF4-FFF2-40B4-BE49-F238E27FC236}">
                <a16:creationId xmlns:a16="http://schemas.microsoft.com/office/drawing/2014/main" id="{DD473992-8C38-461D-9046-1D587CE60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064" y="2603500"/>
            <a:ext cx="5164684" cy="3416300"/>
          </a:xfrm>
        </p:spPr>
      </p:pic>
    </p:spTree>
    <p:extLst>
      <p:ext uri="{BB962C8B-B14F-4D97-AF65-F5344CB8AC3E}">
        <p14:creationId xmlns:p14="http://schemas.microsoft.com/office/powerpoint/2010/main" val="7609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E41C-6CD5-49B4-96DB-B0C9B25939BA}"/>
              </a:ext>
            </a:extLst>
          </p:cNvPr>
          <p:cNvSpPr>
            <a:spLocks noGrp="1"/>
          </p:cNvSpPr>
          <p:nvPr>
            <p:ph type="title"/>
          </p:nvPr>
        </p:nvSpPr>
        <p:spPr>
          <a:xfrm>
            <a:off x="1154953" y="973668"/>
            <a:ext cx="8761413" cy="645582"/>
          </a:xfrm>
        </p:spPr>
        <p:txBody>
          <a:bodyPr/>
          <a:lstStyle/>
          <a:p>
            <a:r>
              <a:rPr lang="en-US" dirty="0"/>
              <a:t>Workflow With Diagram:-Hompage</a:t>
            </a:r>
          </a:p>
        </p:txBody>
      </p:sp>
      <p:pic>
        <p:nvPicPr>
          <p:cNvPr id="4" name="Content Placeholder 3">
            <a:extLst>
              <a:ext uri="{FF2B5EF4-FFF2-40B4-BE49-F238E27FC236}">
                <a16:creationId xmlns:a16="http://schemas.microsoft.com/office/drawing/2014/main" id="{8B89AB78-EE68-4172-AC77-2DE4B7737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2228851"/>
            <a:ext cx="10629900" cy="4410074"/>
          </a:xfrm>
        </p:spPr>
      </p:pic>
    </p:spTree>
    <p:extLst>
      <p:ext uri="{BB962C8B-B14F-4D97-AF65-F5344CB8AC3E}">
        <p14:creationId xmlns:p14="http://schemas.microsoft.com/office/powerpoint/2010/main" val="308017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4C5A-41B1-46E6-B177-69CA34EC3DB4}"/>
              </a:ext>
            </a:extLst>
          </p:cNvPr>
          <p:cNvSpPr>
            <a:spLocks noGrp="1"/>
          </p:cNvSpPr>
          <p:nvPr>
            <p:ph type="title"/>
          </p:nvPr>
        </p:nvSpPr>
        <p:spPr/>
        <p:txBody>
          <a:bodyPr/>
          <a:lstStyle/>
          <a:p>
            <a:r>
              <a:rPr lang="en-US" dirty="0"/>
              <a:t>Admin Login Page</a:t>
            </a:r>
          </a:p>
        </p:txBody>
      </p:sp>
      <p:pic>
        <p:nvPicPr>
          <p:cNvPr id="9" name="Content Placeholder 8">
            <a:extLst>
              <a:ext uri="{FF2B5EF4-FFF2-40B4-BE49-F238E27FC236}">
                <a16:creationId xmlns:a16="http://schemas.microsoft.com/office/drawing/2014/main" id="{EC18F3C4-E5B9-42F4-80B7-11D0F61F9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225" y="2603500"/>
            <a:ext cx="9972675" cy="4254500"/>
          </a:xfrm>
        </p:spPr>
      </p:pic>
    </p:spTree>
    <p:extLst>
      <p:ext uri="{BB962C8B-B14F-4D97-AF65-F5344CB8AC3E}">
        <p14:creationId xmlns:p14="http://schemas.microsoft.com/office/powerpoint/2010/main" val="258437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F26E-8FF3-497A-A4B2-DCA23B09C4E4}"/>
              </a:ext>
            </a:extLst>
          </p:cNvPr>
          <p:cNvSpPr>
            <a:spLocks noGrp="1"/>
          </p:cNvSpPr>
          <p:nvPr>
            <p:ph type="title"/>
          </p:nvPr>
        </p:nvSpPr>
        <p:spPr/>
        <p:txBody>
          <a:bodyPr/>
          <a:lstStyle/>
          <a:p>
            <a:r>
              <a:rPr lang="en-US" dirty="0"/>
              <a:t>Admin Dashboard</a:t>
            </a:r>
          </a:p>
        </p:txBody>
      </p:sp>
      <p:pic>
        <p:nvPicPr>
          <p:cNvPr id="5" name="Content Placeholder 4">
            <a:extLst>
              <a:ext uri="{FF2B5EF4-FFF2-40B4-BE49-F238E27FC236}">
                <a16:creationId xmlns:a16="http://schemas.microsoft.com/office/drawing/2014/main" id="{C44A638A-B38A-4AF5-9DA2-762BBD22A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2603500"/>
            <a:ext cx="9580880" cy="3929380"/>
          </a:xfrm>
        </p:spPr>
      </p:pic>
    </p:spTree>
    <p:extLst>
      <p:ext uri="{BB962C8B-B14F-4D97-AF65-F5344CB8AC3E}">
        <p14:creationId xmlns:p14="http://schemas.microsoft.com/office/powerpoint/2010/main" val="405680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9E01-CEF5-4328-A172-D5C7EFFB9BDA}"/>
              </a:ext>
            </a:extLst>
          </p:cNvPr>
          <p:cNvSpPr>
            <a:spLocks noGrp="1"/>
          </p:cNvSpPr>
          <p:nvPr>
            <p:ph type="title"/>
          </p:nvPr>
        </p:nvSpPr>
        <p:spPr/>
        <p:txBody>
          <a:bodyPr/>
          <a:lstStyle/>
          <a:p>
            <a:r>
              <a:rPr lang="en-US" dirty="0"/>
              <a:t>Admin View Doctor</a:t>
            </a:r>
          </a:p>
        </p:txBody>
      </p:sp>
      <p:pic>
        <p:nvPicPr>
          <p:cNvPr id="5" name="Content Placeholder 4">
            <a:extLst>
              <a:ext uri="{FF2B5EF4-FFF2-40B4-BE49-F238E27FC236}">
                <a16:creationId xmlns:a16="http://schemas.microsoft.com/office/drawing/2014/main" id="{A284A822-434E-4CA2-B43E-1A0312D08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20" y="2319020"/>
            <a:ext cx="10962640" cy="4396740"/>
          </a:xfrm>
        </p:spPr>
      </p:pic>
    </p:spTree>
    <p:extLst>
      <p:ext uri="{BB962C8B-B14F-4D97-AF65-F5344CB8AC3E}">
        <p14:creationId xmlns:p14="http://schemas.microsoft.com/office/powerpoint/2010/main" val="3516309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F431-180D-4A23-BE09-B8F936754A58}"/>
              </a:ext>
            </a:extLst>
          </p:cNvPr>
          <p:cNvSpPr>
            <a:spLocks noGrp="1"/>
          </p:cNvSpPr>
          <p:nvPr>
            <p:ph type="title"/>
          </p:nvPr>
        </p:nvSpPr>
        <p:spPr/>
        <p:txBody>
          <a:bodyPr/>
          <a:lstStyle/>
          <a:p>
            <a:r>
              <a:rPr lang="en-US" dirty="0"/>
              <a:t>Patient</a:t>
            </a:r>
          </a:p>
        </p:txBody>
      </p:sp>
      <p:pic>
        <p:nvPicPr>
          <p:cNvPr id="5" name="Content Placeholder 4">
            <a:extLst>
              <a:ext uri="{FF2B5EF4-FFF2-40B4-BE49-F238E27FC236}">
                <a16:creationId xmlns:a16="http://schemas.microsoft.com/office/drawing/2014/main" id="{78AB1BEE-3311-41ED-A5E3-A9977ED22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 y="2352675"/>
            <a:ext cx="11296649" cy="4410075"/>
          </a:xfrm>
        </p:spPr>
      </p:pic>
    </p:spTree>
    <p:extLst>
      <p:ext uri="{BB962C8B-B14F-4D97-AF65-F5344CB8AC3E}">
        <p14:creationId xmlns:p14="http://schemas.microsoft.com/office/powerpoint/2010/main" val="78793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9232-5CE9-4DEB-A938-920F69488956}"/>
              </a:ext>
            </a:extLst>
          </p:cNvPr>
          <p:cNvSpPr>
            <a:spLocks noGrp="1"/>
          </p:cNvSpPr>
          <p:nvPr>
            <p:ph type="title"/>
          </p:nvPr>
        </p:nvSpPr>
        <p:spPr/>
        <p:txBody>
          <a:bodyPr>
            <a:normAutofit fontScale="90000"/>
          </a:bodyPr>
          <a:lstStyle/>
          <a:p>
            <a:r>
              <a:rPr lang="en-US" sz="4400" dirty="0">
                <a:solidFill>
                  <a:schemeClr val="bg1"/>
                </a:solidFill>
              </a:rPr>
              <a:t>                      Group-3</a:t>
            </a:r>
          </a:p>
        </p:txBody>
      </p:sp>
      <p:sp>
        <p:nvSpPr>
          <p:cNvPr id="3" name="Content Placeholder 2">
            <a:extLst>
              <a:ext uri="{FF2B5EF4-FFF2-40B4-BE49-F238E27FC236}">
                <a16:creationId xmlns:a16="http://schemas.microsoft.com/office/drawing/2014/main" id="{EC171FB4-A64A-4260-92C3-21F6ED4ACE98}"/>
              </a:ext>
            </a:extLst>
          </p:cNvPr>
          <p:cNvSpPr>
            <a:spLocks noGrp="1"/>
          </p:cNvSpPr>
          <p:nvPr>
            <p:ph idx="1"/>
          </p:nvPr>
        </p:nvSpPr>
        <p:spPr>
          <a:xfrm>
            <a:off x="116730" y="2114551"/>
            <a:ext cx="4579095" cy="4743450"/>
          </a:xfrm>
        </p:spPr>
        <p:txBody>
          <a:bodyPr>
            <a:normAutofit fontScale="85000" lnSpcReduction="10000"/>
          </a:bodyPr>
          <a:lstStyle/>
          <a:p>
            <a:pPr marL="0" indent="0">
              <a:buClr>
                <a:schemeClr val="accent4"/>
              </a:buClr>
              <a:buSzPct val="106000"/>
              <a:buNone/>
            </a:pPr>
            <a:endParaRPr lang="en-US" sz="2800" b="1" dirty="0">
              <a:latin typeface="Times New Roman" panose="02020603050405020304" pitchFamily="18" charset="0"/>
              <a:cs typeface="Times New Roman" panose="02020603050405020304" pitchFamily="18" charset="0"/>
            </a:endParaRPr>
          </a:p>
          <a:p>
            <a:pPr>
              <a:buClr>
                <a:schemeClr val="accent4"/>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Saurabh Nare     	                          2483299          </a:t>
            </a:r>
          </a:p>
          <a:p>
            <a:pPr>
              <a:buClr>
                <a:schemeClr val="accent4"/>
              </a:buClr>
              <a:buFont typeface="Wingdings" panose="05000000000000000000" pitchFamily="2" charset="2"/>
              <a:buChar char="q"/>
            </a:pPr>
            <a:r>
              <a:rPr lang="en-IN" sz="2000" dirty="0" err="1">
                <a:latin typeface="Times New Roman" panose="02020603050405020304" pitchFamily="18" charset="0"/>
                <a:cs typeface="Times New Roman" panose="02020603050405020304" pitchFamily="18" charset="0"/>
              </a:rPr>
              <a:t>Sonal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Ambhore</a:t>
            </a:r>
            <a:r>
              <a:rPr lang="en-IN" sz="2000" dirty="0">
                <a:latin typeface="Times New Roman" panose="02020603050405020304" pitchFamily="18" charset="0"/>
                <a:cs typeface="Times New Roman" panose="02020603050405020304" pitchFamily="18" charset="0"/>
              </a:rPr>
              <a:t>	                          2481930</a:t>
            </a:r>
          </a:p>
          <a:p>
            <a:pPr>
              <a:buClr>
                <a:schemeClr val="accent4"/>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Pankaj </a:t>
            </a:r>
            <a:r>
              <a:rPr lang="en-IN" sz="2000" dirty="0" err="1">
                <a:latin typeface="Times New Roman" panose="02020603050405020304" pitchFamily="18" charset="0"/>
                <a:cs typeface="Times New Roman" panose="02020603050405020304" pitchFamily="18" charset="0"/>
              </a:rPr>
              <a:t>Palve</a:t>
            </a:r>
            <a:r>
              <a:rPr lang="en-IN" sz="2000" dirty="0">
                <a:latin typeface="Times New Roman" panose="02020603050405020304" pitchFamily="18" charset="0"/>
                <a:cs typeface="Times New Roman" panose="02020603050405020304" pitchFamily="18" charset="0"/>
              </a:rPr>
              <a:t>	                         	2480079</a:t>
            </a:r>
          </a:p>
          <a:p>
            <a:pPr>
              <a:buClr>
                <a:schemeClr val="accent4"/>
              </a:buClr>
              <a:buFont typeface="Wingdings" panose="05000000000000000000" pitchFamily="2" charset="2"/>
              <a:buChar char="q"/>
            </a:pPr>
            <a:r>
              <a:rPr lang="en-IN" sz="2000" dirty="0" err="1">
                <a:latin typeface="Times New Roman" panose="02020603050405020304" pitchFamily="18" charset="0"/>
                <a:cs typeface="Times New Roman" panose="02020603050405020304" pitchFamily="18" charset="0"/>
              </a:rPr>
              <a:t>Nisarga</a:t>
            </a:r>
            <a:r>
              <a:rPr lang="en-IN" sz="2000" dirty="0">
                <a:latin typeface="Times New Roman" panose="02020603050405020304" pitchFamily="18" charset="0"/>
                <a:cs typeface="Times New Roman" panose="02020603050405020304" pitchFamily="18" charset="0"/>
              </a:rPr>
              <a:t> G K                                2479538</a:t>
            </a:r>
          </a:p>
          <a:p>
            <a:pPr marL="285750" indent="-285750">
              <a:buClr>
                <a:schemeClr val="accent4"/>
              </a:buClr>
              <a:buSzPct val="800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Parisa Venkata Siva Sai Gopi      2481958</a:t>
            </a:r>
          </a:p>
          <a:p>
            <a:pPr marL="285750" indent="-285750">
              <a:buClr>
                <a:schemeClr val="accent4"/>
              </a:buClr>
              <a:buSzPct val="800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Shital </a:t>
            </a:r>
            <a:r>
              <a:rPr lang="en-IN" sz="2000" dirty="0" err="1">
                <a:latin typeface="Times New Roman" panose="02020603050405020304" pitchFamily="18" charset="0"/>
                <a:cs typeface="Times New Roman" panose="02020603050405020304" pitchFamily="18" charset="0"/>
              </a:rPr>
              <a:t>Dahiphale</a:t>
            </a:r>
            <a:r>
              <a:rPr lang="en-IN" sz="2000" dirty="0">
                <a:latin typeface="Times New Roman" panose="02020603050405020304" pitchFamily="18" charset="0"/>
                <a:cs typeface="Times New Roman" panose="02020603050405020304" pitchFamily="18" charset="0"/>
              </a:rPr>
              <a:t>                          2483754</a:t>
            </a:r>
          </a:p>
          <a:p>
            <a:pPr marL="285750" indent="-285750">
              <a:buClr>
                <a:schemeClr val="accent4"/>
              </a:buClr>
              <a:buSzPct val="80000"/>
              <a:buFont typeface="Wingdings" panose="05000000000000000000" pitchFamily="2" charset="2"/>
              <a:buChar char="q"/>
            </a:pPr>
            <a:r>
              <a:rPr lang="en-IN" sz="2000" dirty="0" err="1">
                <a:latin typeface="Times New Roman" panose="02020603050405020304" pitchFamily="18" charset="0"/>
                <a:cs typeface="Times New Roman" panose="02020603050405020304" pitchFamily="18" charset="0"/>
              </a:rPr>
              <a:t>Vemanna</a:t>
            </a:r>
            <a:r>
              <a:rPr lang="en-IN" sz="2000" dirty="0">
                <a:latin typeface="Times New Roman" panose="02020603050405020304" pitchFamily="18" charset="0"/>
                <a:cs typeface="Times New Roman" panose="02020603050405020304" pitchFamily="18" charset="0"/>
              </a:rPr>
              <a:t> s                                   2482024</a:t>
            </a:r>
          </a:p>
          <a:p>
            <a:pPr marL="285750" indent="-285750">
              <a:buClr>
                <a:schemeClr val="accent4"/>
              </a:buClr>
              <a:buSzPct val="800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Pradip X                                      2480253</a:t>
            </a:r>
          </a:p>
          <a:p>
            <a:pPr marL="285750" indent="-285750">
              <a:buClr>
                <a:schemeClr val="accent4"/>
              </a:buClr>
              <a:buSzPct val="800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Prajakta Kale                              2480257</a:t>
            </a:r>
          </a:p>
          <a:p>
            <a:pPr marL="285750" indent="-285750">
              <a:buClr>
                <a:schemeClr val="accent4"/>
              </a:buClr>
              <a:buSzPct val="80000"/>
              <a:buFont typeface="Wingdings" panose="05000000000000000000" pitchFamily="2" charset="2"/>
              <a:buChar char="q"/>
            </a:pPr>
            <a:r>
              <a:rPr lang="en-IN" sz="2000" dirty="0" err="1">
                <a:latin typeface="Times New Roman" panose="02020603050405020304" pitchFamily="18" charset="0"/>
                <a:cs typeface="Times New Roman" panose="02020603050405020304" pitchFamily="18" charset="0"/>
              </a:rPr>
              <a:t>Kunapareddy</a:t>
            </a:r>
            <a:r>
              <a:rPr lang="en-IN" sz="2000" dirty="0">
                <a:latin typeface="Times New Roman" panose="02020603050405020304" pitchFamily="18" charset="0"/>
                <a:cs typeface="Times New Roman" panose="02020603050405020304" pitchFamily="18" charset="0"/>
              </a:rPr>
              <a:t> Meghana              2481805</a:t>
            </a:r>
          </a:p>
          <a:p>
            <a:pPr>
              <a:buClr>
                <a:schemeClr val="accent4"/>
              </a:buCl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0" indent="0">
              <a:buClr>
                <a:schemeClr val="tx2">
                  <a:lumMod val="60000"/>
                  <a:lumOff val="40000"/>
                </a:schemeClr>
              </a:buClr>
              <a:buSzPct val="9500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5154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8085-F16F-4E9A-96A6-34320DD705C2}"/>
              </a:ext>
            </a:extLst>
          </p:cNvPr>
          <p:cNvSpPr>
            <a:spLocks noGrp="1"/>
          </p:cNvSpPr>
          <p:nvPr>
            <p:ph type="title"/>
          </p:nvPr>
        </p:nvSpPr>
        <p:spPr/>
        <p:txBody>
          <a:bodyPr/>
          <a:lstStyle/>
          <a:p>
            <a:r>
              <a:rPr lang="en-US" dirty="0"/>
              <a:t>Patient Dashboard</a:t>
            </a:r>
          </a:p>
        </p:txBody>
      </p:sp>
      <p:pic>
        <p:nvPicPr>
          <p:cNvPr id="5" name="Content Placeholder 4">
            <a:extLst>
              <a:ext uri="{FF2B5EF4-FFF2-40B4-BE49-F238E27FC236}">
                <a16:creationId xmlns:a16="http://schemas.microsoft.com/office/drawing/2014/main" id="{53136CAB-3E7C-4CB7-BA8F-C86301A7A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66" y="2296160"/>
            <a:ext cx="10669314" cy="4155440"/>
          </a:xfrm>
        </p:spPr>
      </p:pic>
    </p:spTree>
    <p:extLst>
      <p:ext uri="{BB962C8B-B14F-4D97-AF65-F5344CB8AC3E}">
        <p14:creationId xmlns:p14="http://schemas.microsoft.com/office/powerpoint/2010/main" val="307824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EFDC-EA03-458F-9E20-98DBD267C054}"/>
              </a:ext>
            </a:extLst>
          </p:cNvPr>
          <p:cNvSpPr>
            <a:spLocks noGrp="1"/>
          </p:cNvSpPr>
          <p:nvPr>
            <p:ph type="title"/>
          </p:nvPr>
        </p:nvSpPr>
        <p:spPr/>
        <p:txBody>
          <a:bodyPr/>
          <a:lstStyle/>
          <a:p>
            <a:r>
              <a:rPr lang="en-US" dirty="0"/>
              <a:t>Feedback</a:t>
            </a:r>
          </a:p>
        </p:txBody>
      </p:sp>
      <p:pic>
        <p:nvPicPr>
          <p:cNvPr id="5" name="Content Placeholder 4">
            <a:extLst>
              <a:ext uri="{FF2B5EF4-FFF2-40B4-BE49-F238E27FC236}">
                <a16:creationId xmlns:a16="http://schemas.microsoft.com/office/drawing/2014/main" id="{AEE95BD0-1D35-4FAA-823F-3C2209B75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603499"/>
            <a:ext cx="10344150" cy="4187825"/>
          </a:xfrm>
        </p:spPr>
      </p:pic>
    </p:spTree>
    <p:extLst>
      <p:ext uri="{BB962C8B-B14F-4D97-AF65-F5344CB8AC3E}">
        <p14:creationId xmlns:p14="http://schemas.microsoft.com/office/powerpoint/2010/main" val="4184819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B031-FB7D-4C46-A22F-7FB469B89F17}"/>
              </a:ext>
            </a:extLst>
          </p:cNvPr>
          <p:cNvSpPr>
            <a:spLocks noGrp="1"/>
          </p:cNvSpPr>
          <p:nvPr>
            <p:ph type="title"/>
          </p:nvPr>
        </p:nvSpPr>
        <p:spPr/>
        <p:txBody>
          <a:bodyPr/>
          <a:lstStyle/>
          <a:p>
            <a:r>
              <a:rPr lang="en-US" dirty="0"/>
              <a:t>Contact us</a:t>
            </a:r>
          </a:p>
        </p:txBody>
      </p:sp>
      <p:pic>
        <p:nvPicPr>
          <p:cNvPr id="11" name="Content Placeholder 10">
            <a:extLst>
              <a:ext uri="{FF2B5EF4-FFF2-40B4-BE49-F238E27FC236}">
                <a16:creationId xmlns:a16="http://schemas.microsoft.com/office/drawing/2014/main" id="{F47C4BE6-554C-4D66-811E-BE08CB5B4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50" y="2314575"/>
            <a:ext cx="10487025" cy="4171950"/>
          </a:xfrm>
        </p:spPr>
      </p:pic>
    </p:spTree>
    <p:extLst>
      <p:ext uri="{BB962C8B-B14F-4D97-AF65-F5344CB8AC3E}">
        <p14:creationId xmlns:p14="http://schemas.microsoft.com/office/powerpoint/2010/main" val="117319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3EE1-5ECC-42E9-A64D-82DBB2B06CF5}"/>
              </a:ext>
            </a:extLst>
          </p:cNvPr>
          <p:cNvSpPr>
            <a:spLocks noGrp="1"/>
          </p:cNvSpPr>
          <p:nvPr>
            <p:ph type="title"/>
          </p:nvPr>
        </p:nvSpPr>
        <p:spPr/>
        <p:txBody>
          <a:bodyPr/>
          <a:lstStyle/>
          <a:p>
            <a:r>
              <a:rPr lang="en-US" dirty="0"/>
              <a:t>About Us</a:t>
            </a:r>
          </a:p>
        </p:txBody>
      </p:sp>
      <p:pic>
        <p:nvPicPr>
          <p:cNvPr id="5" name="Content Placeholder 4">
            <a:extLst>
              <a:ext uri="{FF2B5EF4-FFF2-40B4-BE49-F238E27FC236}">
                <a16:creationId xmlns:a16="http://schemas.microsoft.com/office/drawing/2014/main" id="{3A95CE99-AE4D-4798-9F4A-14D6ED548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425" y="2266950"/>
            <a:ext cx="11134725" cy="4286250"/>
          </a:xfrm>
        </p:spPr>
      </p:pic>
    </p:spTree>
    <p:extLst>
      <p:ext uri="{BB962C8B-B14F-4D97-AF65-F5344CB8AC3E}">
        <p14:creationId xmlns:p14="http://schemas.microsoft.com/office/powerpoint/2010/main" val="109311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14442-5F1A-472D-9E40-0CEF910BE8FF}"/>
              </a:ext>
            </a:extLst>
          </p:cNvPr>
          <p:cNvSpPr>
            <a:spLocks noGrp="1"/>
          </p:cNvSpPr>
          <p:nvPr>
            <p:ph type="title"/>
          </p:nvPr>
        </p:nvSpPr>
        <p:spPr/>
        <p:txBody>
          <a:bodyPr/>
          <a:lstStyle/>
          <a:p>
            <a:r>
              <a:rPr lang="en-US" dirty="0"/>
              <a:t>Benefits:</a:t>
            </a:r>
          </a:p>
        </p:txBody>
      </p:sp>
      <p:sp>
        <p:nvSpPr>
          <p:cNvPr id="5" name="Content Placeholder 4">
            <a:extLst>
              <a:ext uri="{FF2B5EF4-FFF2-40B4-BE49-F238E27FC236}">
                <a16:creationId xmlns:a16="http://schemas.microsoft.com/office/drawing/2014/main" id="{EF0286B3-0156-4244-A499-FBAF2A2C3EC9}"/>
              </a:ext>
            </a:extLst>
          </p:cNvPr>
          <p:cNvSpPr>
            <a:spLocks noGrp="1"/>
          </p:cNvSpPr>
          <p:nvPr>
            <p:ph sz="half" idx="1"/>
          </p:nvPr>
        </p:nvSpPr>
        <p:spPr/>
        <p:txBody>
          <a:bodyPr>
            <a:normAutofit/>
          </a:bodyPr>
          <a:lstStyle/>
          <a:p>
            <a:pPr algn="l">
              <a:buFont typeface="Arial" panose="020B0604020202020204" pitchFamily="34" charset="0"/>
              <a:buChar char="•"/>
            </a:pPr>
            <a:r>
              <a:rPr lang="en-US" b="1" i="0" dirty="0">
                <a:solidFill>
                  <a:srgbClr val="47425D"/>
                </a:solidFill>
                <a:effectLst/>
                <a:latin typeface="Quicksand"/>
              </a:rPr>
              <a:t>Appointment booking</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Helps patients cut the long queue and saves their time</a:t>
            </a:r>
          </a:p>
          <a:p>
            <a:pPr algn="l">
              <a:buFont typeface="Arial" panose="020B0604020202020204" pitchFamily="34" charset="0"/>
              <a:buChar char="•"/>
            </a:pPr>
            <a:r>
              <a:rPr lang="en-US" b="1" i="0" dirty="0">
                <a:solidFill>
                  <a:srgbClr val="47425D"/>
                </a:solidFill>
                <a:effectLst/>
                <a:latin typeface="Quicksand"/>
              </a:rPr>
              <a:t>Role-Based Access Control</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Allows employees to access only the necessary information to effectively perform their job duties</a:t>
            </a:r>
          </a:p>
          <a:p>
            <a:pPr marL="742950" lvl="1" indent="-285750" algn="l">
              <a:buFont typeface="Arial" panose="020B0604020202020204" pitchFamily="34" charset="0"/>
              <a:buChar char="•"/>
            </a:pPr>
            <a:r>
              <a:rPr lang="en-US" b="0" i="0" dirty="0">
                <a:solidFill>
                  <a:srgbClr val="47425D"/>
                </a:solidFill>
                <a:effectLst/>
                <a:latin typeface="Quicksand"/>
              </a:rPr>
              <a:t>Increases data security and integrity</a:t>
            </a: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36B6F17-F184-4325-9E8F-1419E5B38F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8467" y="2603500"/>
            <a:ext cx="3284903" cy="3416300"/>
          </a:xfrm>
        </p:spPr>
      </p:pic>
    </p:spTree>
    <p:extLst>
      <p:ext uri="{BB962C8B-B14F-4D97-AF65-F5344CB8AC3E}">
        <p14:creationId xmlns:p14="http://schemas.microsoft.com/office/powerpoint/2010/main" val="350739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2AC8F8-FDA3-48A5-BA0C-A69ED5D8917F}"/>
              </a:ext>
            </a:extLst>
          </p:cNvPr>
          <p:cNvSpPr>
            <a:spLocks noGrp="1"/>
          </p:cNvSpPr>
          <p:nvPr>
            <p:ph type="title"/>
          </p:nvPr>
        </p:nvSpPr>
        <p:spPr/>
        <p:txBody>
          <a:bodyPr/>
          <a:lstStyle/>
          <a:p>
            <a:r>
              <a:rPr lang="en-US" dirty="0"/>
              <a:t>Benefits</a:t>
            </a:r>
          </a:p>
        </p:txBody>
      </p:sp>
      <p:sp>
        <p:nvSpPr>
          <p:cNvPr id="6" name="Content Placeholder 5">
            <a:extLst>
              <a:ext uri="{FF2B5EF4-FFF2-40B4-BE49-F238E27FC236}">
                <a16:creationId xmlns:a16="http://schemas.microsoft.com/office/drawing/2014/main" id="{9957CD67-C639-44EE-8356-8B335A5A653E}"/>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47425D"/>
                </a:solidFill>
                <a:effectLst/>
                <a:latin typeface="Quicksand"/>
              </a:rPr>
              <a:t>Overall cost reduction</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Cuts down paper costs as all the data are computerized</a:t>
            </a:r>
          </a:p>
          <a:p>
            <a:pPr marL="742950" lvl="1" indent="-285750" algn="l">
              <a:buFont typeface="Arial" panose="020B0604020202020204" pitchFamily="34" charset="0"/>
              <a:buChar char="•"/>
            </a:pPr>
            <a:r>
              <a:rPr lang="en-US" b="0" i="0" dirty="0">
                <a:solidFill>
                  <a:srgbClr val="47425D"/>
                </a:solidFill>
                <a:effectLst/>
                <a:latin typeface="Quicksand"/>
              </a:rPr>
              <a:t>No separate costs for setting up physical servers</a:t>
            </a:r>
          </a:p>
          <a:p>
            <a:pPr algn="l">
              <a:buFont typeface="Arial" panose="020B0604020202020204" pitchFamily="34" charset="0"/>
              <a:buChar char="•"/>
            </a:pPr>
            <a:r>
              <a:rPr lang="en-US" b="1" i="0" dirty="0">
                <a:solidFill>
                  <a:srgbClr val="47425D"/>
                </a:solidFill>
                <a:effectLst/>
                <a:latin typeface="Quicksand"/>
              </a:rPr>
              <a:t>Data accuracy</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Removes human errors</a:t>
            </a:r>
          </a:p>
          <a:p>
            <a:pPr marL="742950" lvl="1" indent="-285750" algn="l">
              <a:buFont typeface="Arial" panose="020B0604020202020204" pitchFamily="34" charset="0"/>
              <a:buChar char="•"/>
            </a:pPr>
            <a:r>
              <a:rPr lang="en-US" b="0" i="0" dirty="0">
                <a:solidFill>
                  <a:srgbClr val="47425D"/>
                </a:solidFill>
                <a:effectLst/>
                <a:latin typeface="Quicksand"/>
              </a:rPr>
              <a:t>Alerts when there’s a shortage of stock</a:t>
            </a:r>
          </a:p>
          <a:p>
            <a:pPr algn="l">
              <a:buFont typeface="Arial" panose="020B0604020202020204" pitchFamily="34" charset="0"/>
              <a:buChar char="•"/>
            </a:pPr>
            <a:r>
              <a:rPr lang="en-US" b="1" i="0" dirty="0">
                <a:solidFill>
                  <a:srgbClr val="47425D"/>
                </a:solidFill>
                <a:effectLst/>
                <a:latin typeface="Quicksand"/>
              </a:rPr>
              <a:t>Data security</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Helps to keep patients records private</a:t>
            </a:r>
          </a:p>
          <a:p>
            <a:pPr marL="742950" lvl="1" indent="-285750" algn="l">
              <a:buFont typeface="Arial" panose="020B0604020202020204" pitchFamily="34" charset="0"/>
              <a:buChar char="•"/>
            </a:pPr>
            <a:r>
              <a:rPr lang="en-US" b="0" i="0" dirty="0">
                <a:solidFill>
                  <a:srgbClr val="47425D"/>
                </a:solidFill>
                <a:effectLst/>
                <a:latin typeface="Quicksand"/>
              </a:rPr>
              <a:t>Restricts access through role-based access control</a:t>
            </a:r>
          </a:p>
          <a:p>
            <a:pPr algn="l">
              <a:buFont typeface="Arial" panose="020B0604020202020204" pitchFamily="34" charset="0"/>
              <a:buChar char="•"/>
            </a:pPr>
            <a:r>
              <a:rPr lang="en-US" b="1" i="0" dirty="0">
                <a:solidFill>
                  <a:srgbClr val="47425D"/>
                </a:solidFill>
                <a:effectLst/>
                <a:latin typeface="Quicksand"/>
              </a:rPr>
              <a:t>Revenue management</a:t>
            </a:r>
            <a:endParaRPr lang="en-US" b="0" i="0" dirty="0">
              <a:solidFill>
                <a:srgbClr val="47425D"/>
              </a:solidFill>
              <a:effectLst/>
              <a:latin typeface="Quicksand"/>
            </a:endParaRPr>
          </a:p>
          <a:p>
            <a:pPr marL="742950" lvl="1" indent="-285750" algn="l">
              <a:buFont typeface="Arial" panose="020B0604020202020204" pitchFamily="34" charset="0"/>
              <a:buChar char="•"/>
            </a:pPr>
            <a:r>
              <a:rPr lang="en-US" b="0" i="0" dirty="0">
                <a:solidFill>
                  <a:srgbClr val="47425D"/>
                </a:solidFill>
                <a:effectLst/>
                <a:latin typeface="Quicksand"/>
              </a:rPr>
              <a:t>Makes daily auditing simple</a:t>
            </a:r>
          </a:p>
          <a:p>
            <a:pPr marL="742950" lvl="1" indent="-285750" algn="l">
              <a:buFont typeface="Arial" panose="020B0604020202020204" pitchFamily="34" charset="0"/>
              <a:buChar char="•"/>
            </a:pPr>
            <a:r>
              <a:rPr lang="en-US" b="0" i="0" dirty="0">
                <a:solidFill>
                  <a:srgbClr val="47425D"/>
                </a:solidFill>
                <a:effectLst/>
                <a:latin typeface="Quicksand"/>
              </a:rPr>
              <a:t>Helps with statistics and other financial aspects</a:t>
            </a:r>
          </a:p>
          <a:p>
            <a:endParaRPr lang="en-US" dirty="0"/>
          </a:p>
        </p:txBody>
      </p:sp>
    </p:spTree>
    <p:extLst>
      <p:ext uri="{BB962C8B-B14F-4D97-AF65-F5344CB8AC3E}">
        <p14:creationId xmlns:p14="http://schemas.microsoft.com/office/powerpoint/2010/main" val="1485109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E5AF-4524-44A8-8DD3-721517253A91}"/>
              </a:ext>
            </a:extLst>
          </p:cNvPr>
          <p:cNvSpPr>
            <a:spLocks noGrp="1"/>
          </p:cNvSpPr>
          <p:nvPr>
            <p:ph type="title"/>
          </p:nvPr>
        </p:nvSpPr>
        <p:spPr/>
        <p:txBody>
          <a:bodyPr/>
          <a:lstStyle/>
          <a:p>
            <a:r>
              <a:rPr lang="en-US" dirty="0"/>
              <a:t>Disadvantage</a:t>
            </a:r>
          </a:p>
        </p:txBody>
      </p:sp>
      <p:sp>
        <p:nvSpPr>
          <p:cNvPr id="3" name="Content Placeholder 2">
            <a:extLst>
              <a:ext uri="{FF2B5EF4-FFF2-40B4-BE49-F238E27FC236}">
                <a16:creationId xmlns:a16="http://schemas.microsoft.com/office/drawing/2014/main" id="{EFA3E046-655D-4667-84C4-540D6A0DDCB2}"/>
              </a:ext>
            </a:extLst>
          </p:cNvPr>
          <p:cNvSpPr>
            <a:spLocks noGrp="1"/>
          </p:cNvSpPr>
          <p:nvPr>
            <p:ph idx="1"/>
          </p:nvPr>
        </p:nvSpPr>
        <p:spPr/>
        <p:txBody>
          <a:bodyPr/>
          <a:lstStyle/>
          <a:p>
            <a:r>
              <a:rPr lang="en-US" dirty="0">
                <a:solidFill>
                  <a:srgbClr val="202124"/>
                </a:solidFill>
                <a:latin typeface="+mj-lt"/>
              </a:rPr>
              <a:t>It is more expensive for the hospital.</a:t>
            </a:r>
            <a:endParaRPr lang="en-US" b="0" i="0" dirty="0">
              <a:solidFill>
                <a:srgbClr val="202124"/>
              </a:solidFill>
              <a:effectLst/>
              <a:latin typeface="+mj-lt"/>
            </a:endParaRPr>
          </a:p>
          <a:p>
            <a:r>
              <a:rPr lang="en-IN" dirty="0"/>
              <a:t>Software implementation in the process is very tough</a:t>
            </a:r>
            <a:endParaRPr lang="en-US" dirty="0"/>
          </a:p>
        </p:txBody>
      </p:sp>
    </p:spTree>
    <p:extLst>
      <p:ext uri="{BB962C8B-B14F-4D97-AF65-F5344CB8AC3E}">
        <p14:creationId xmlns:p14="http://schemas.microsoft.com/office/powerpoint/2010/main" val="1082088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8377-0E4A-45B6-8C29-6B6B0C3323D9}"/>
              </a:ext>
            </a:extLst>
          </p:cNvPr>
          <p:cNvSpPr>
            <a:spLocks noGrp="1"/>
          </p:cNvSpPr>
          <p:nvPr>
            <p:ph type="title"/>
          </p:nvPr>
        </p:nvSpPr>
        <p:spPr/>
        <p:txBody>
          <a:bodyPr/>
          <a:lstStyle/>
          <a:p>
            <a:r>
              <a:rPr lang="en-GB" sz="3600" b="1" dirty="0">
                <a:solidFill>
                  <a:schemeClr val="bg1"/>
                </a:solidFill>
                <a:latin typeface="Times New Roman" panose="02020603050405020304" pitchFamily="18" charset="0"/>
                <a:cs typeface="Times New Roman" panose="02020603050405020304" pitchFamily="18" charset="0"/>
              </a:rPr>
              <a:t>Future scope &amp; Improvements </a:t>
            </a:r>
            <a:endParaRPr lang="en-US" dirty="0">
              <a:solidFill>
                <a:schemeClr val="bg1"/>
              </a:solidFill>
            </a:endParaRPr>
          </a:p>
        </p:txBody>
      </p:sp>
      <p:sp>
        <p:nvSpPr>
          <p:cNvPr id="3" name="Content Placeholder 2">
            <a:extLst>
              <a:ext uri="{FF2B5EF4-FFF2-40B4-BE49-F238E27FC236}">
                <a16:creationId xmlns:a16="http://schemas.microsoft.com/office/drawing/2014/main" id="{78EBF558-602B-496B-8F0B-411738121625}"/>
              </a:ext>
            </a:extLst>
          </p:cNvPr>
          <p:cNvSpPr>
            <a:spLocks noGrp="1"/>
          </p:cNvSpPr>
          <p:nvPr>
            <p:ph idx="1"/>
          </p:nvPr>
        </p:nvSpPr>
        <p:spPr/>
        <p:txBody>
          <a:bodyPr/>
          <a:lstStyle/>
          <a:p>
            <a:r>
              <a:rPr lang="en-GB" sz="1800" dirty="0">
                <a:latin typeface="Roboto-Light"/>
                <a:cs typeface="Times New Roman" panose="02020603050405020304" pitchFamily="18" charset="0"/>
              </a:rPr>
              <a:t>SMS notification after successful Book Appointment</a:t>
            </a:r>
          </a:p>
          <a:p>
            <a:r>
              <a:rPr lang="en-US" b="0" i="0" dirty="0">
                <a:solidFill>
                  <a:srgbClr val="1E1E1E"/>
                </a:solidFill>
                <a:effectLst/>
                <a:latin typeface="Roboto-Light"/>
              </a:rPr>
              <a:t>Lab  module shows the test results of the particular patient. The lab data can be viewed by the staff and generated for the patients’ reports. It is usually integrated with other hospital information system modules for the better overall functionality of the system.</a:t>
            </a:r>
            <a:endParaRPr lang="en-GB" sz="1800" dirty="0">
              <a:latin typeface="Roboto-Light"/>
              <a:cs typeface="Times New Roman" panose="02020603050405020304" pitchFamily="18" charset="0"/>
            </a:endParaRPr>
          </a:p>
          <a:p>
            <a:endParaRPr lang="en-US" dirty="0"/>
          </a:p>
        </p:txBody>
      </p:sp>
    </p:spTree>
    <p:extLst>
      <p:ext uri="{BB962C8B-B14F-4D97-AF65-F5344CB8AC3E}">
        <p14:creationId xmlns:p14="http://schemas.microsoft.com/office/powerpoint/2010/main" val="418147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70E2-95EE-436E-876B-43C33FA293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D79F96-F5B9-40D8-B053-DEC816CBE6B0}"/>
              </a:ext>
            </a:extLst>
          </p:cNvPr>
          <p:cNvSpPr>
            <a:spLocks noGrp="1"/>
          </p:cNvSpPr>
          <p:nvPr>
            <p:ph idx="1"/>
          </p:nvPr>
        </p:nvSpPr>
        <p:spPr/>
        <p:txBody>
          <a:bodyPr>
            <a:normAutofit lnSpcReduction="10000"/>
          </a:bodyPr>
          <a:lstStyle/>
          <a:p>
            <a:r>
              <a:rPr lang="en-US" b="0" i="0" dirty="0">
                <a:solidFill>
                  <a:srgbClr val="1E1E1E"/>
                </a:solidFill>
                <a:effectLst/>
                <a:latin typeface="Roboto-Light"/>
              </a:rPr>
              <a:t>we can make the conclusion that the hospital management system is the inevitable part of the lifecycle of the modern medical institution. It automates numerous daily operations and enables smooth interactions of the users. </a:t>
            </a:r>
          </a:p>
          <a:p>
            <a:r>
              <a:rPr lang="en-US" b="0" i="0" dirty="0">
                <a:solidFill>
                  <a:srgbClr val="1E1E1E"/>
                </a:solidFill>
                <a:effectLst/>
                <a:latin typeface="Roboto-Light"/>
              </a:rPr>
              <a:t>Developing the hospital system software is a great opportunity to create the distinct, efficient and fast delivering healthcare model. Implementation of hospital management system project helps to store all the kinds of records, provide coordination and user communication, implement policies, improve day-to-day operations, arrange the supply chain, manage financial and human resources, and market hospital services. </a:t>
            </a:r>
          </a:p>
          <a:p>
            <a:r>
              <a:rPr lang="en-US" b="0" i="0" dirty="0">
                <a:solidFill>
                  <a:srgbClr val="1E1E1E"/>
                </a:solidFill>
                <a:effectLst/>
                <a:latin typeface="Roboto-Light"/>
              </a:rPr>
              <a:t>This beneficial decision covers the needs of the patients, staff and hospital authorities and simplifies their interactions. It has become the usual approach to manage the hospital.</a:t>
            </a:r>
            <a:endParaRPr lang="en-US" dirty="0"/>
          </a:p>
        </p:txBody>
      </p:sp>
    </p:spTree>
    <p:extLst>
      <p:ext uri="{BB962C8B-B14F-4D97-AF65-F5344CB8AC3E}">
        <p14:creationId xmlns:p14="http://schemas.microsoft.com/office/powerpoint/2010/main" val="3284832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92D3-19EF-43FF-BE78-36B7F9846E25}"/>
              </a:ext>
            </a:extLst>
          </p:cNvPr>
          <p:cNvSpPr>
            <a:spLocks noGrp="1"/>
          </p:cNvSpPr>
          <p:nvPr>
            <p:ph type="title"/>
          </p:nvPr>
        </p:nvSpPr>
        <p:spPr/>
        <p:txBody>
          <a:bodyPr/>
          <a:lstStyle/>
          <a:p>
            <a:r>
              <a:rPr lang="en-GB" sz="3600" b="1" dirty="0">
                <a:solidFill>
                  <a:schemeClr val="bg1"/>
                </a:solidFill>
                <a:latin typeface="Times New Roman" panose="02020603050405020304" pitchFamily="18" charset="0"/>
                <a:cs typeface="Times New Roman" panose="02020603050405020304" pitchFamily="18" charset="0"/>
              </a:rPr>
              <a:t>Bibliography</a:t>
            </a:r>
            <a:endParaRPr lang="en-US" dirty="0">
              <a:solidFill>
                <a:schemeClr val="bg1"/>
              </a:solidFill>
            </a:endParaRPr>
          </a:p>
        </p:txBody>
      </p:sp>
      <p:sp>
        <p:nvSpPr>
          <p:cNvPr id="3" name="Content Placeholder 2">
            <a:extLst>
              <a:ext uri="{FF2B5EF4-FFF2-40B4-BE49-F238E27FC236}">
                <a16:creationId xmlns:a16="http://schemas.microsoft.com/office/drawing/2014/main" id="{458934FD-5290-4D00-8D57-BD1318130D61}"/>
              </a:ext>
            </a:extLst>
          </p:cNvPr>
          <p:cNvSpPr>
            <a:spLocks noGrp="1"/>
          </p:cNvSpPr>
          <p:nvPr>
            <p:ph idx="1"/>
          </p:nvPr>
        </p:nvSpPr>
        <p:spPr/>
        <p:txBody>
          <a:bodyPr/>
          <a:lstStyle/>
          <a:p>
            <a:pPr marL="0" indent="0" algn="l">
              <a:buNone/>
            </a:pPr>
            <a:endParaRPr lang="en-GB" dirty="0"/>
          </a:p>
          <a:p>
            <a:pPr marL="285750" indent="-285750" algn="l">
              <a:buFont typeface="Wingdings" panose="05000000000000000000" pitchFamily="2" charset="2"/>
              <a:buChar char="v"/>
            </a:pPr>
            <a:r>
              <a:rPr lang="en-GB" dirty="0"/>
              <a:t>www.stackoverflow.com </a:t>
            </a:r>
          </a:p>
          <a:p>
            <a:pPr marL="285750" indent="-285750" algn="l">
              <a:buFont typeface="Wingdings" panose="05000000000000000000" pitchFamily="2" charset="2"/>
              <a:buChar char="v"/>
            </a:pPr>
            <a:r>
              <a:rPr lang="en-GB" dirty="0"/>
              <a:t>www.w3school.com</a:t>
            </a:r>
          </a:p>
          <a:p>
            <a:pPr marL="285750" indent="-285750" algn="l">
              <a:buFont typeface="Wingdings" panose="05000000000000000000" pitchFamily="2" charset="2"/>
              <a:buChar char="v"/>
            </a:pPr>
            <a:r>
              <a:rPr lang="en-GB" dirty="0"/>
              <a:t>www.angular.io</a:t>
            </a:r>
          </a:p>
          <a:p>
            <a:r>
              <a:rPr lang="en-US" b="0" i="0" u="sng" dirty="0">
                <a:solidFill>
                  <a:srgbClr val="3367D6"/>
                </a:solidFill>
                <a:effectLst/>
                <a:latin typeface="Roboto" panose="02000000000000000000" pitchFamily="2" charset="0"/>
                <a:hlinkClick r:id="rId2"/>
              </a:rPr>
              <a:t>https://www.partech.nl/nl/publicaties/2020/07/9-trending-best-practices-for-rest-api-development</a:t>
            </a:r>
            <a:r>
              <a:rPr lang="en-US" b="0" i="0" u="sng" dirty="0">
                <a:solidFill>
                  <a:srgbClr val="3367D6"/>
                </a:solidFill>
                <a:effectLst/>
                <a:latin typeface="Roboto" panose="02000000000000000000" pitchFamily="2" charset="0"/>
              </a:rPr>
              <a:t> </a:t>
            </a:r>
            <a:endParaRPr lang="en-US" u="sng" dirty="0"/>
          </a:p>
        </p:txBody>
      </p:sp>
    </p:spTree>
    <p:extLst>
      <p:ext uri="{BB962C8B-B14F-4D97-AF65-F5344CB8AC3E}">
        <p14:creationId xmlns:p14="http://schemas.microsoft.com/office/powerpoint/2010/main" val="155668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FCC9-3B99-4B8B-9E74-5D5DEC716829}"/>
              </a:ext>
            </a:extLst>
          </p:cNvPr>
          <p:cNvSpPr>
            <a:spLocks noGrp="1"/>
          </p:cNvSpPr>
          <p:nvPr>
            <p:ph type="title"/>
          </p:nvPr>
        </p:nvSpPr>
        <p:spPr/>
        <p:txBody>
          <a:bodyPr/>
          <a:lstStyle/>
          <a:p>
            <a:r>
              <a:rPr lang="en-IN" dirty="0"/>
              <a:t>Contents</a:t>
            </a:r>
            <a:endParaRPr lang="en-US" dirty="0"/>
          </a:p>
        </p:txBody>
      </p:sp>
      <p:sp>
        <p:nvSpPr>
          <p:cNvPr id="3" name="Content Placeholder 2">
            <a:extLst>
              <a:ext uri="{FF2B5EF4-FFF2-40B4-BE49-F238E27FC236}">
                <a16:creationId xmlns:a16="http://schemas.microsoft.com/office/drawing/2014/main" id="{1CD6F09E-DE25-49D5-8C43-94A1CC917EC8}"/>
              </a:ext>
            </a:extLst>
          </p:cNvPr>
          <p:cNvSpPr>
            <a:spLocks noGrp="1"/>
          </p:cNvSpPr>
          <p:nvPr>
            <p:ph idx="1"/>
          </p:nvPr>
        </p:nvSpPr>
        <p:spPr/>
        <p:txBody>
          <a:bodyPr>
            <a:normAutofit fontScale="55000" lnSpcReduction="20000"/>
          </a:bodyPr>
          <a:lstStyle/>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Introduction</a:t>
            </a:r>
          </a:p>
          <a:p>
            <a:pPr marL="342900" indent="-342900">
              <a:lnSpc>
                <a:spcPct val="150000"/>
              </a:lnSpc>
              <a:buFont typeface="+mj-lt"/>
              <a:buAutoNum type="arabicPeriod"/>
            </a:pPr>
            <a:r>
              <a:rPr lang="en-GB" sz="2200" dirty="0">
                <a:solidFill>
                  <a:schemeClr val="tx1"/>
                </a:solidFill>
                <a:latin typeface="Arial" pitchFamily="34" charset="0"/>
                <a:cs typeface="Arial" pitchFamily="34" charset="0"/>
              </a:rPr>
              <a:t>Why hospital management system ???</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Objectives</a:t>
            </a:r>
          </a:p>
          <a:p>
            <a:pPr>
              <a:lnSpc>
                <a:spcPct val="150000"/>
              </a:lnSpc>
              <a:buFont typeface="+mj-lt"/>
              <a:buAutoNum type="arabicPeriod"/>
            </a:pPr>
            <a:r>
              <a:rPr lang="en-GB" sz="2200" dirty="0">
                <a:solidFill>
                  <a:schemeClr val="tx1"/>
                </a:solidFill>
                <a:latin typeface="Arial" pitchFamily="34" charset="0"/>
                <a:cs typeface="Arial" pitchFamily="34" charset="0"/>
              </a:rPr>
              <a:t>Tools &amp; languages used</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System Requirements</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App Flow</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Features Available</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Future Scope &amp; Improvement</a:t>
            </a:r>
          </a:p>
          <a:p>
            <a:pPr marL="342900" indent="-342900" algn="l">
              <a:lnSpc>
                <a:spcPct val="150000"/>
              </a:lnSpc>
              <a:buFont typeface="+mj-lt"/>
              <a:buAutoNum type="arabicPeriod"/>
            </a:pPr>
            <a:r>
              <a:rPr lang="en-GB" sz="2200" dirty="0">
                <a:solidFill>
                  <a:schemeClr val="tx1"/>
                </a:solidFill>
                <a:latin typeface="Arial" pitchFamily="34" charset="0"/>
                <a:cs typeface="Arial" pitchFamily="34" charset="0"/>
              </a:rPr>
              <a:t>Conclusion</a:t>
            </a:r>
          </a:p>
          <a:p>
            <a:endParaRPr lang="en-US" dirty="0"/>
          </a:p>
        </p:txBody>
      </p:sp>
    </p:spTree>
    <p:extLst>
      <p:ext uri="{BB962C8B-B14F-4D97-AF65-F5344CB8AC3E}">
        <p14:creationId xmlns:p14="http://schemas.microsoft.com/office/powerpoint/2010/main" val="2144095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30DA-2F0B-4DE7-97C8-D234E01A2E20}"/>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E26F1A9-2067-4458-9EC8-A1CEFB480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2181225"/>
            <a:ext cx="8601075" cy="5734050"/>
          </a:xfrm>
          <a:prstGeom prst="rect">
            <a:avLst/>
          </a:prstGeom>
        </p:spPr>
      </p:pic>
    </p:spTree>
    <p:extLst>
      <p:ext uri="{BB962C8B-B14F-4D97-AF65-F5344CB8AC3E}">
        <p14:creationId xmlns:p14="http://schemas.microsoft.com/office/powerpoint/2010/main" val="16670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5CFE-306E-4D2C-AEAF-585013B6EA21}"/>
              </a:ext>
            </a:extLst>
          </p:cNvPr>
          <p:cNvSpPr>
            <a:spLocks noGrp="1"/>
          </p:cNvSpPr>
          <p:nvPr>
            <p:ph type="title"/>
          </p:nvPr>
        </p:nvSpPr>
        <p:spPr/>
        <p:txBody>
          <a:bodyPr/>
          <a:lstStyle/>
          <a:p>
            <a:r>
              <a:rPr lang="en-IN" dirty="0"/>
              <a:t>Hospital management system</a:t>
            </a:r>
            <a:endParaRPr lang="en-US" dirty="0"/>
          </a:p>
        </p:txBody>
      </p:sp>
      <p:sp>
        <p:nvSpPr>
          <p:cNvPr id="3" name="Content Placeholder 2">
            <a:extLst>
              <a:ext uri="{FF2B5EF4-FFF2-40B4-BE49-F238E27FC236}">
                <a16:creationId xmlns:a16="http://schemas.microsoft.com/office/drawing/2014/main" id="{25482952-7004-4882-94A1-A58C482E7BA0}"/>
              </a:ext>
            </a:extLst>
          </p:cNvPr>
          <p:cNvSpPr>
            <a:spLocks noGrp="1"/>
          </p:cNvSpPr>
          <p:nvPr>
            <p:ph idx="1"/>
          </p:nvPr>
        </p:nvSpPr>
        <p:spPr>
          <a:xfrm>
            <a:off x="1154955" y="2305050"/>
            <a:ext cx="8761412" cy="3714750"/>
          </a:xfrm>
        </p:spPr>
        <p:txBody>
          <a:bodyPr>
            <a:normAutofit/>
          </a:bodyPr>
          <a:lstStyle/>
          <a:p>
            <a:r>
              <a:rPr lang="en-US" sz="2000" dirty="0"/>
              <a:t>Introduction:-</a:t>
            </a:r>
          </a:p>
          <a:p>
            <a:pPr>
              <a:buFont typeface="Wingdings" panose="05000000000000000000" pitchFamily="2" charset="2"/>
              <a:buChar char="§"/>
            </a:pPr>
            <a:r>
              <a:rPr lang="en-US" dirty="0"/>
              <a:t>Hospital Management System provides benefits of enhanced Administration &amp; Control ,Superior patient care ,strict cost control and improved profitability.</a:t>
            </a:r>
          </a:p>
          <a:p>
            <a:pPr>
              <a:buFont typeface="Wingdings" panose="05000000000000000000" pitchFamily="2" charset="2"/>
              <a:buChar char="§"/>
            </a:pPr>
            <a:r>
              <a:rPr lang="en-US" dirty="0"/>
              <a:t>“Hospital Management System” is powerful, flexible  and easy to use and is designed  and developed to deliver real conceivable benefits to hospitals and Patient </a:t>
            </a:r>
          </a:p>
          <a:p>
            <a:pPr>
              <a:buFont typeface="Wingdings" panose="05000000000000000000" pitchFamily="2" charset="2"/>
              <a:buChar char="§"/>
            </a:pPr>
            <a:r>
              <a:rPr lang="en-US" dirty="0"/>
              <a:t>User can search availability of a doctor and the details of a patient using the login. The Hospital Management System can be entered using a username and password.</a:t>
            </a:r>
          </a:p>
          <a:p>
            <a:pPr marL="0" indent="0">
              <a:buNone/>
            </a:pPr>
            <a:endParaRPr lang="en-US" sz="2000" dirty="0"/>
          </a:p>
        </p:txBody>
      </p:sp>
    </p:spTree>
    <p:extLst>
      <p:ext uri="{BB962C8B-B14F-4D97-AF65-F5344CB8AC3E}">
        <p14:creationId xmlns:p14="http://schemas.microsoft.com/office/powerpoint/2010/main" val="34296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E34-035E-47BF-B203-844B0326BE11}"/>
              </a:ext>
            </a:extLst>
          </p:cNvPr>
          <p:cNvSpPr>
            <a:spLocks noGrp="1"/>
          </p:cNvSpPr>
          <p:nvPr>
            <p:ph type="title"/>
          </p:nvPr>
        </p:nvSpPr>
        <p:spPr/>
        <p:txBody>
          <a:bodyPr/>
          <a:lstStyle/>
          <a:p>
            <a:r>
              <a:rPr lang="en-GB" dirty="0">
                <a:solidFill>
                  <a:schemeClr val="bg1"/>
                </a:solidFill>
                <a:latin typeface="Arial" pitchFamily="34" charset="0"/>
                <a:cs typeface="Arial" pitchFamily="34" charset="0"/>
              </a:rPr>
              <a:t>Why hospital management system </a:t>
            </a:r>
            <a:r>
              <a:rPr lang="en-GB" dirty="0">
                <a:solidFill>
                  <a:schemeClr val="tx1"/>
                </a:solidFill>
                <a:latin typeface="Arial" pitchFamily="34" charset="0"/>
                <a:cs typeface="Arial" pitchFamily="34" charset="0"/>
              </a:rPr>
              <a:t>?</a:t>
            </a:r>
            <a:br>
              <a:rPr lang="en-GB" dirty="0">
                <a:solidFill>
                  <a:schemeClr val="tx1"/>
                </a:solidFill>
                <a:latin typeface="Arial" pitchFamily="34" charset="0"/>
                <a:cs typeface="Arial" pitchFamily="34" charset="0"/>
              </a:rPr>
            </a:br>
            <a:endParaRPr lang="en-US" dirty="0"/>
          </a:p>
        </p:txBody>
      </p:sp>
      <p:sp>
        <p:nvSpPr>
          <p:cNvPr id="3" name="Content Placeholder 2">
            <a:extLst>
              <a:ext uri="{FF2B5EF4-FFF2-40B4-BE49-F238E27FC236}">
                <a16:creationId xmlns:a16="http://schemas.microsoft.com/office/drawing/2014/main" id="{E2A4E2A3-000C-45F0-A6A1-70BC694D6460}"/>
              </a:ext>
            </a:extLst>
          </p:cNvPr>
          <p:cNvSpPr>
            <a:spLocks noGrp="1"/>
          </p:cNvSpPr>
          <p:nvPr>
            <p:ph idx="1"/>
          </p:nvPr>
        </p:nvSpPr>
        <p:spPr/>
        <p:txBody>
          <a:bodyPr>
            <a:normAutofit fontScale="92500" lnSpcReduction="10000"/>
          </a:bodyPr>
          <a:lstStyle/>
          <a:p>
            <a:r>
              <a:rPr lang="en-US" b="0" i="0" dirty="0">
                <a:solidFill>
                  <a:srgbClr val="000000"/>
                </a:solidFill>
                <a:effectLst/>
                <a:latin typeface="Open Sans" panose="020B0606030504020204" pitchFamily="34" charset="0"/>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HMS does many works like:</a:t>
            </a:r>
          </a:p>
          <a:p>
            <a:pPr marL="0" indent="0">
              <a:buNone/>
            </a:pPr>
            <a:endParaRPr lang="en-US" b="0" i="0" dirty="0">
              <a:solidFill>
                <a:srgbClr val="000000"/>
              </a:solidFill>
              <a:effectLst/>
              <a:latin typeface="Open Sans" panose="020B0606030504020204" pitchFamily="34" charset="0"/>
            </a:endParaRPr>
          </a:p>
          <a:p>
            <a:pPr algn="just" rtl="0" fontAlgn="base">
              <a:spcBef>
                <a:spcPts val="0"/>
              </a:spcBef>
              <a:spcAft>
                <a:spcPts val="0"/>
              </a:spcAft>
              <a:buFont typeface="Wingdings" panose="05000000000000000000" pitchFamily="2" charset="2"/>
              <a:buChar char="q"/>
            </a:pPr>
            <a:r>
              <a:rPr lang="en-US" sz="1800" b="0" i="0" u="none" strike="noStrike" dirty="0">
                <a:solidFill>
                  <a:srgbClr val="000000"/>
                </a:solidFill>
                <a:effectLst/>
                <a:latin typeface="Open Sans" panose="020B0606030504020204" pitchFamily="34" charset="0"/>
              </a:rPr>
              <a:t>Maintain the medical records of the patient  </a:t>
            </a:r>
          </a:p>
          <a:p>
            <a:pPr algn="just" rtl="0" fontAlgn="base">
              <a:spcBef>
                <a:spcPts val="0"/>
              </a:spcBef>
              <a:spcAft>
                <a:spcPts val="0"/>
              </a:spcAft>
              <a:buFont typeface="Wingdings" panose="05000000000000000000" pitchFamily="2" charset="2"/>
              <a:buChar char="q"/>
            </a:pPr>
            <a:r>
              <a:rPr lang="en-US" sz="1800" b="0" i="0" u="none" strike="noStrike" dirty="0">
                <a:solidFill>
                  <a:srgbClr val="000000"/>
                </a:solidFill>
                <a:effectLst/>
                <a:latin typeface="Open Sans" panose="020B0606030504020204" pitchFamily="34" charset="0"/>
              </a:rPr>
              <a:t>Maintain the contact details of the patient</a:t>
            </a:r>
          </a:p>
          <a:p>
            <a:pPr algn="just" rtl="0" fontAlgn="base">
              <a:spcBef>
                <a:spcPts val="0"/>
              </a:spcBef>
              <a:spcAft>
                <a:spcPts val="0"/>
              </a:spcAft>
              <a:buFont typeface="Wingdings" panose="05000000000000000000" pitchFamily="2" charset="2"/>
              <a:buChar char="q"/>
            </a:pPr>
            <a:r>
              <a:rPr lang="en-US" sz="1800" b="0" i="0" u="none" strike="noStrike" dirty="0">
                <a:solidFill>
                  <a:srgbClr val="000000"/>
                </a:solidFill>
                <a:effectLst/>
                <a:latin typeface="Open Sans" panose="020B0606030504020204" pitchFamily="34" charset="0"/>
              </a:rPr>
              <a:t>Keep track of the appointment dates</a:t>
            </a:r>
          </a:p>
          <a:p>
            <a:pPr algn="just" rtl="0" fontAlgn="base">
              <a:spcBef>
                <a:spcPts val="0"/>
              </a:spcBef>
              <a:spcAft>
                <a:spcPts val="0"/>
              </a:spcAft>
              <a:buFont typeface="Wingdings" panose="05000000000000000000" pitchFamily="2" charset="2"/>
              <a:buChar char="q"/>
            </a:pPr>
            <a:r>
              <a:rPr lang="en-US" sz="1800" b="0" i="0" u="none" strike="noStrike" dirty="0">
                <a:solidFill>
                  <a:srgbClr val="000000"/>
                </a:solidFill>
                <a:effectLst/>
                <a:latin typeface="Open Sans" panose="020B0606030504020204" pitchFamily="34" charset="0"/>
              </a:rPr>
              <a:t>Tracking the bill payments.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63691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A3A-2436-4358-85E5-E3581E6FC8F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CB64D10-42F6-4C4C-824F-051993EBCD1F}"/>
              </a:ext>
            </a:extLst>
          </p:cNvPr>
          <p:cNvSpPr>
            <a:spLocks noGrp="1"/>
          </p:cNvSpPr>
          <p:nvPr>
            <p:ph idx="1"/>
          </p:nvPr>
        </p:nvSpPr>
        <p:spPr/>
        <p:txBody>
          <a:bodyPr>
            <a:normAutofit/>
          </a:bodyPr>
          <a:lstStyle/>
          <a:p>
            <a:r>
              <a:rPr lang="en-US" sz="2400" b="0" i="0" dirty="0">
                <a:solidFill>
                  <a:srgbClr val="292929"/>
                </a:solidFill>
                <a:effectLst/>
                <a:latin typeface="charter"/>
              </a:rPr>
              <a:t>Main objectives of a </a:t>
            </a:r>
            <a:r>
              <a:rPr lang="en-US" sz="2400" dirty="0">
                <a:solidFill>
                  <a:srgbClr val="292929"/>
                </a:solidFill>
                <a:latin typeface="charter"/>
              </a:rPr>
              <a:t>Hospital Management System</a:t>
            </a:r>
            <a:r>
              <a:rPr lang="en-US" sz="2400" b="0" i="0" dirty="0">
                <a:solidFill>
                  <a:srgbClr val="292929"/>
                </a:solidFill>
                <a:effectLst/>
                <a:latin typeface="charter"/>
              </a:rPr>
              <a:t> are:</a:t>
            </a:r>
          </a:p>
          <a:p>
            <a:pPr algn="l">
              <a:buFont typeface="Wingdings" panose="05000000000000000000" pitchFamily="2" charset="2"/>
              <a:buChar char="q"/>
            </a:pPr>
            <a:r>
              <a:rPr lang="en-US" sz="1400" b="0" i="0" dirty="0">
                <a:solidFill>
                  <a:srgbClr val="292929"/>
                </a:solidFill>
                <a:effectLst/>
                <a:latin typeface="Times New Roman" panose="02020603050405020304" pitchFamily="18" charset="0"/>
                <a:cs typeface="Times New Roman" panose="02020603050405020304" pitchFamily="18" charset="0"/>
              </a:rPr>
              <a:t>Design a system for better patient care.</a:t>
            </a:r>
          </a:p>
          <a:p>
            <a:pPr algn="l">
              <a:buFont typeface="Wingdings" panose="05000000000000000000" pitchFamily="2" charset="2"/>
              <a:buChar char="q"/>
            </a:pPr>
            <a:r>
              <a:rPr lang="en-US" sz="1400" b="0" i="0" dirty="0">
                <a:solidFill>
                  <a:srgbClr val="292929"/>
                </a:solidFill>
                <a:effectLst/>
                <a:latin typeface="Times New Roman" panose="02020603050405020304" pitchFamily="18" charset="0"/>
                <a:cs typeface="Times New Roman" panose="02020603050405020304" pitchFamily="18" charset="0"/>
              </a:rPr>
              <a:t>Reduce hospital operating costs.</a:t>
            </a:r>
          </a:p>
          <a:p>
            <a:pPr algn="l">
              <a:buFont typeface="Wingdings" panose="05000000000000000000" pitchFamily="2" charset="2"/>
              <a:buChar char="q"/>
            </a:pPr>
            <a:r>
              <a:rPr lang="en-US" sz="1400" b="0" i="0" dirty="0">
                <a:solidFill>
                  <a:srgbClr val="292929"/>
                </a:solidFill>
                <a:effectLst/>
                <a:latin typeface="Times New Roman" panose="02020603050405020304" pitchFamily="18" charset="0"/>
                <a:cs typeface="Times New Roman" panose="02020603050405020304" pitchFamily="18" charset="0"/>
              </a:rPr>
              <a:t>Provide  </a:t>
            </a:r>
            <a:r>
              <a:rPr lang="en-US" sz="1400" dirty="0">
                <a:solidFill>
                  <a:srgbClr val="292929"/>
                </a:solidFill>
                <a:latin typeface="Times New Roman" panose="02020603050405020304" pitchFamily="18" charset="0"/>
                <a:cs typeface="Times New Roman" panose="02020603050405020304" pitchFamily="18" charset="0"/>
              </a:rPr>
              <a:t>Management Information System </a:t>
            </a:r>
            <a:r>
              <a:rPr lang="en-US" sz="1400" b="0" i="0" dirty="0">
                <a:solidFill>
                  <a:srgbClr val="292929"/>
                </a:solidFill>
                <a:effectLst/>
                <a:latin typeface="Times New Roman" panose="02020603050405020304" pitchFamily="18" charset="0"/>
                <a:cs typeface="Times New Roman" panose="02020603050405020304" pitchFamily="18" charset="0"/>
              </a:rPr>
              <a:t>report on demand to management for better decision making.</a:t>
            </a:r>
          </a:p>
          <a:p>
            <a:pPr algn="l">
              <a:buFont typeface="Wingdings" panose="05000000000000000000" pitchFamily="2" charset="2"/>
              <a:buChar char="q"/>
            </a:pPr>
            <a:r>
              <a:rPr lang="en-US" sz="1400" b="0" i="0" dirty="0">
                <a:solidFill>
                  <a:srgbClr val="292929"/>
                </a:solidFill>
                <a:effectLst/>
                <a:latin typeface="Times New Roman" panose="02020603050405020304" pitchFamily="18" charset="0"/>
                <a:cs typeface="Times New Roman" panose="02020603050405020304" pitchFamily="18" charset="0"/>
              </a:rPr>
              <a:t>Better co-ordination among the different departments.</a:t>
            </a:r>
          </a:p>
          <a:p>
            <a:pPr algn="l">
              <a:buFont typeface="Wingdings" panose="05000000000000000000" pitchFamily="2" charset="2"/>
              <a:buChar char="q"/>
            </a:pPr>
            <a:r>
              <a:rPr lang="en-US" sz="1400" b="0" i="0" dirty="0">
                <a:solidFill>
                  <a:srgbClr val="292929"/>
                </a:solidFill>
                <a:effectLst/>
                <a:latin typeface="Times New Roman" panose="02020603050405020304" pitchFamily="18" charset="0"/>
                <a:cs typeface="Times New Roman" panose="02020603050405020304" pitchFamily="18" charset="0"/>
              </a:rPr>
              <a:t>Provide top management a single point of control.</a:t>
            </a:r>
          </a:p>
          <a:p>
            <a:endParaRPr lang="en-US" sz="2400" dirty="0"/>
          </a:p>
        </p:txBody>
      </p:sp>
    </p:spTree>
    <p:extLst>
      <p:ext uri="{BB962C8B-B14F-4D97-AF65-F5344CB8AC3E}">
        <p14:creationId xmlns:p14="http://schemas.microsoft.com/office/powerpoint/2010/main" val="205240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9D18-E301-4AB2-979D-C0311C59AC91}"/>
              </a:ext>
            </a:extLst>
          </p:cNvPr>
          <p:cNvSpPr>
            <a:spLocks noGrp="1"/>
          </p:cNvSpPr>
          <p:nvPr>
            <p:ph type="title"/>
          </p:nvPr>
        </p:nvSpPr>
        <p:spPr/>
        <p:txBody>
          <a:bodyPr/>
          <a:lstStyle/>
          <a:p>
            <a:r>
              <a:rPr lang="en-GB" sz="3600" b="1" dirty="0">
                <a:solidFill>
                  <a:schemeClr val="bg1"/>
                </a:solidFill>
                <a:latin typeface="Times New Roman" panose="02020603050405020304" pitchFamily="18" charset="0"/>
                <a:cs typeface="Times New Roman" panose="02020603050405020304" pitchFamily="18" charset="0"/>
              </a:rPr>
              <a:t>System Requirements</a:t>
            </a:r>
            <a:endParaRPr lang="en-US" dirty="0">
              <a:solidFill>
                <a:schemeClr val="bg1"/>
              </a:solidFill>
            </a:endParaRPr>
          </a:p>
        </p:txBody>
      </p:sp>
      <p:sp>
        <p:nvSpPr>
          <p:cNvPr id="3" name="Content Placeholder 2">
            <a:extLst>
              <a:ext uri="{FF2B5EF4-FFF2-40B4-BE49-F238E27FC236}">
                <a16:creationId xmlns:a16="http://schemas.microsoft.com/office/drawing/2014/main" id="{0B15B529-BE1F-4BB9-965E-9EF8555E4CBE}"/>
              </a:ext>
            </a:extLst>
          </p:cNvPr>
          <p:cNvSpPr>
            <a:spLocks noGrp="1"/>
          </p:cNvSpPr>
          <p:nvPr>
            <p:ph idx="1"/>
          </p:nvPr>
        </p:nvSpPr>
        <p:spPr/>
        <p:txBody>
          <a:bodyPr/>
          <a:lstStyle/>
          <a:p>
            <a:pPr marL="285750" indent="-285750" algn="just">
              <a:lnSpc>
                <a:spcPct val="150000"/>
              </a:lnSpc>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The Basic System Requirements for Running this project are listed below:</a:t>
            </a:r>
          </a:p>
          <a:p>
            <a:pPr marL="285750" indent="-285750" algn="just">
              <a:lnSpc>
                <a:spcPct val="150000"/>
              </a:lnSpc>
              <a:buFont typeface="Wingdings" panose="05000000000000000000" pitchFamily="2" charset="2"/>
              <a:buChar char="q"/>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Angular, STS and </a:t>
            </a:r>
            <a:r>
              <a:rPr lang="en-GB" dirty="0">
                <a:latin typeface="Times New Roman" panose="02020603050405020304" pitchFamily="18" charset="0"/>
                <a:ea typeface="Arial Unicode MS" panose="020B0604020202020204" pitchFamily="34" charset="-128"/>
                <a:cs typeface="Times New Roman" panose="02020603050405020304" pitchFamily="18" charset="0"/>
              </a:rPr>
              <a:t>Sql workbench</a:t>
            </a: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 to be installed to the system</a:t>
            </a:r>
          </a:p>
          <a:p>
            <a:pPr marL="285750" indent="-285750" algn="just">
              <a:lnSpc>
                <a:spcPct val="150000"/>
              </a:lnSpc>
              <a:buFont typeface="Wingdings" panose="05000000000000000000" pitchFamily="2" charset="2"/>
              <a:buChar char="q"/>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572 MB Random Access Memory</a:t>
            </a:r>
          </a:p>
          <a:p>
            <a:pPr marL="285750" indent="-285750" algn="just">
              <a:lnSpc>
                <a:spcPct val="150000"/>
              </a:lnSpc>
              <a:buFont typeface="Wingdings" panose="05000000000000000000" pitchFamily="2" charset="2"/>
              <a:buChar char="q"/>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marL="285750" indent="-285750" algn="just">
              <a:lnSpc>
                <a:spcPct val="150000"/>
              </a:lnSpc>
              <a:buFont typeface="Wingdings" panose="05000000000000000000" pitchFamily="2" charset="2"/>
              <a:buChar char="q"/>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285750" indent="-285750" algn="just">
              <a:lnSpc>
                <a:spcPct val="150000"/>
              </a:lnSpc>
              <a:buFont typeface="Wingdings" panose="05000000000000000000" pitchFamily="2" charset="2"/>
              <a:buChar char="q"/>
            </a:pPr>
            <a:r>
              <a:rPr lang="en-GB" sz="1800" dirty="0">
                <a:latin typeface="Times New Roman" panose="02020603050405020304" pitchFamily="18" charset="0"/>
                <a:ea typeface="Arial Unicode MS" panose="020B0604020202020204" pitchFamily="34" charset="-128"/>
                <a:cs typeface="Times New Roman" panose="02020603050405020304" pitchFamily="18" charset="0"/>
              </a:rPr>
              <a:t>Web Browser Internet Explorer Version 10</a:t>
            </a:r>
          </a:p>
          <a:p>
            <a:endParaRPr lang="en-US" dirty="0"/>
          </a:p>
        </p:txBody>
      </p:sp>
    </p:spTree>
    <p:extLst>
      <p:ext uri="{BB962C8B-B14F-4D97-AF65-F5344CB8AC3E}">
        <p14:creationId xmlns:p14="http://schemas.microsoft.com/office/powerpoint/2010/main" val="186644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CB49FA-E6BC-43DF-8EFD-786131183B12}"/>
              </a:ext>
            </a:extLst>
          </p:cNvPr>
          <p:cNvSpPr>
            <a:spLocks noGrp="1"/>
          </p:cNvSpPr>
          <p:nvPr>
            <p:ph type="title"/>
          </p:nvPr>
        </p:nvSpPr>
        <p:spPr/>
        <p:txBody>
          <a:bodyPr/>
          <a:lstStyle/>
          <a:p>
            <a:r>
              <a:rPr lang="en-GB" sz="3600" b="1" dirty="0">
                <a:solidFill>
                  <a:schemeClr val="bg1"/>
                </a:solidFill>
                <a:latin typeface="Times New Roman" panose="02020603050405020304" pitchFamily="18" charset="0"/>
                <a:cs typeface="Times New Roman" panose="02020603050405020304" pitchFamily="18" charset="0"/>
              </a:rPr>
              <a:t>Tools &amp; Languages Used</a:t>
            </a:r>
            <a:endParaRPr lang="en-US" dirty="0">
              <a:solidFill>
                <a:schemeClr val="bg1"/>
              </a:solidFill>
            </a:endParaRPr>
          </a:p>
        </p:txBody>
      </p:sp>
      <p:sp>
        <p:nvSpPr>
          <p:cNvPr id="5" name="Content Placeholder 4">
            <a:extLst>
              <a:ext uri="{FF2B5EF4-FFF2-40B4-BE49-F238E27FC236}">
                <a16:creationId xmlns:a16="http://schemas.microsoft.com/office/drawing/2014/main" id="{09D8CDED-9308-4DA7-AC14-D261CEB9F7C4}"/>
              </a:ext>
            </a:extLst>
          </p:cNvPr>
          <p:cNvSpPr>
            <a:spLocks noGrp="1"/>
          </p:cNvSpPr>
          <p:nvPr>
            <p:ph sz="half" idx="1"/>
          </p:nvPr>
        </p:nvSpPr>
        <p:spPr/>
        <p:txBody>
          <a:bodyPr>
            <a:normAutofit/>
          </a:bodyPr>
          <a:lstStyle/>
          <a:p>
            <a:pPr marL="285750" indent="-285750">
              <a:lnSpc>
                <a:spcPct val="150000"/>
              </a:lnSpc>
              <a:buFont typeface="Wingdings" panose="05000000000000000000" pitchFamily="2" charset="2"/>
              <a:buChar char="q"/>
            </a:pP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Front End</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Visual Studio</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Angular</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Html</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CSS</a:t>
            </a:r>
          </a:p>
          <a:p>
            <a:endParaRPr lang="en-US" dirty="0"/>
          </a:p>
        </p:txBody>
      </p:sp>
      <p:sp>
        <p:nvSpPr>
          <p:cNvPr id="6" name="Content Placeholder 5">
            <a:extLst>
              <a:ext uri="{FF2B5EF4-FFF2-40B4-BE49-F238E27FC236}">
                <a16:creationId xmlns:a16="http://schemas.microsoft.com/office/drawing/2014/main" id="{3E353126-14D7-4AA4-A09F-DE35C45FC324}"/>
              </a:ext>
            </a:extLst>
          </p:cNvPr>
          <p:cNvSpPr>
            <a:spLocks noGrp="1"/>
          </p:cNvSpPr>
          <p:nvPr>
            <p:ph sz="half" idx="2"/>
          </p:nvPr>
        </p:nvSpPr>
        <p:spPr/>
        <p:txBody>
          <a:bodyPr>
            <a:normAutofit/>
          </a:bodyPr>
          <a:lstStyle/>
          <a:p>
            <a:pPr marL="285750" lvl="0" indent="-285750">
              <a:lnSpc>
                <a:spcPct val="150000"/>
              </a:lnSpc>
              <a:buClr>
                <a:schemeClr val="accent1"/>
              </a:buClr>
              <a:buFont typeface="Wingdings" panose="05000000000000000000" pitchFamily="2" charset="2"/>
              <a:buChar char="q"/>
              <a:defRPr/>
            </a:pP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Back End</a:t>
            </a:r>
            <a:endParaRPr lang="en-GB" sz="2400" dirty="0">
              <a:latin typeface="Times New Roman" panose="02020603050405020304" pitchFamily="18" charset="0"/>
              <a:ea typeface="Arial Unicode MS" panose="020B0604020202020204" pitchFamily="34" charset="-128"/>
              <a:cs typeface="Times New Roman" panose="02020603050405020304" pitchFamily="18" charset="0"/>
            </a:endParaRP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Spring Tool Suite</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Sql Workbench</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Eclipse IDE</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Spring Boot</a:t>
            </a:r>
          </a:p>
          <a:p>
            <a:endParaRPr lang="en-US" dirty="0"/>
          </a:p>
        </p:txBody>
      </p:sp>
    </p:spTree>
    <p:extLst>
      <p:ext uri="{BB962C8B-B14F-4D97-AF65-F5344CB8AC3E}">
        <p14:creationId xmlns:p14="http://schemas.microsoft.com/office/powerpoint/2010/main" val="106808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BDE8A3-0DF0-48C3-B5AB-39F44B3CCE4A}"/>
              </a:ext>
            </a:extLst>
          </p:cNvPr>
          <p:cNvSpPr>
            <a:spLocks noGrp="1"/>
          </p:cNvSpPr>
          <p:nvPr>
            <p:ph type="title"/>
          </p:nvPr>
        </p:nvSpPr>
        <p:spPr/>
        <p:txBody>
          <a:bodyPr/>
          <a:lstStyle/>
          <a:p>
            <a:r>
              <a:rPr lang="en-IN" dirty="0"/>
              <a:t>Modules of hospital management system</a:t>
            </a:r>
            <a:endParaRPr lang="en-US" dirty="0"/>
          </a:p>
        </p:txBody>
      </p:sp>
      <p:sp>
        <p:nvSpPr>
          <p:cNvPr id="9" name="Text Placeholder 8">
            <a:extLst>
              <a:ext uri="{FF2B5EF4-FFF2-40B4-BE49-F238E27FC236}">
                <a16:creationId xmlns:a16="http://schemas.microsoft.com/office/drawing/2014/main" id="{A90CF626-2CB7-40D8-8FE6-12F8D64CACB5}"/>
              </a:ext>
            </a:extLst>
          </p:cNvPr>
          <p:cNvSpPr>
            <a:spLocks noGrp="1"/>
          </p:cNvSpPr>
          <p:nvPr>
            <p:ph type="body" idx="1"/>
          </p:nvPr>
        </p:nvSpPr>
        <p:spPr/>
        <p:txBody>
          <a:bodyPr/>
          <a:lstStyle/>
          <a:p>
            <a:endParaRPr lang="en-US" dirty="0"/>
          </a:p>
        </p:txBody>
      </p:sp>
      <p:sp>
        <p:nvSpPr>
          <p:cNvPr id="10" name="Content Placeholder 9">
            <a:extLst>
              <a:ext uri="{FF2B5EF4-FFF2-40B4-BE49-F238E27FC236}">
                <a16:creationId xmlns:a16="http://schemas.microsoft.com/office/drawing/2014/main" id="{48E10C02-E66B-4078-90A2-13FFBE45D32D}"/>
              </a:ext>
            </a:extLst>
          </p:cNvPr>
          <p:cNvSpPr>
            <a:spLocks noGrp="1"/>
          </p:cNvSpPr>
          <p:nvPr>
            <p:ph sz="half" idx="2"/>
          </p:nvPr>
        </p:nvSpPr>
        <p:spPr/>
        <p:txBody>
          <a:bodyPr/>
          <a:lstStyle/>
          <a:p>
            <a:r>
              <a:rPr lang="en-IN" dirty="0"/>
              <a:t>Admin Module</a:t>
            </a:r>
          </a:p>
          <a:p>
            <a:r>
              <a:rPr lang="en-IN" dirty="0"/>
              <a:t>Patient Module</a:t>
            </a:r>
          </a:p>
          <a:p>
            <a:r>
              <a:rPr lang="en-IN" dirty="0"/>
              <a:t>Doctor Module</a:t>
            </a:r>
          </a:p>
          <a:p>
            <a:r>
              <a:rPr lang="en-IN" dirty="0"/>
              <a:t>Appointment Module</a:t>
            </a:r>
          </a:p>
          <a:p>
            <a:r>
              <a:rPr lang="en-IN" dirty="0"/>
              <a:t>Feedback Module</a:t>
            </a:r>
          </a:p>
          <a:p>
            <a:pPr marL="0" indent="0">
              <a:buNone/>
            </a:pPr>
            <a:endParaRPr lang="en-IN" dirty="0"/>
          </a:p>
          <a:p>
            <a:pPr marL="0" indent="0">
              <a:buNone/>
            </a:pPr>
            <a:endParaRPr lang="en-IN" dirty="0"/>
          </a:p>
          <a:p>
            <a:pPr marL="0" indent="0">
              <a:buNone/>
            </a:pPr>
            <a:endParaRPr lang="en-IN" dirty="0"/>
          </a:p>
          <a:p>
            <a:endParaRPr lang="en-US" dirty="0"/>
          </a:p>
        </p:txBody>
      </p:sp>
      <p:sp>
        <p:nvSpPr>
          <p:cNvPr id="11" name="Text Placeholder 10">
            <a:extLst>
              <a:ext uri="{FF2B5EF4-FFF2-40B4-BE49-F238E27FC236}">
                <a16:creationId xmlns:a16="http://schemas.microsoft.com/office/drawing/2014/main" id="{33EC45F7-578F-42A1-A8B5-443AF7275998}"/>
              </a:ext>
            </a:extLst>
          </p:cNvPr>
          <p:cNvSpPr>
            <a:spLocks noGrp="1"/>
          </p:cNvSpPr>
          <p:nvPr>
            <p:ph type="body" sz="quarter" idx="3"/>
          </p:nvPr>
        </p:nvSpPr>
        <p:spPr/>
        <p:txBody>
          <a:bodyPr/>
          <a:lstStyle/>
          <a:p>
            <a:endParaRPr lang="en-US" dirty="0"/>
          </a:p>
        </p:txBody>
      </p:sp>
      <p:pic>
        <p:nvPicPr>
          <p:cNvPr id="14" name="Content Placeholder 13">
            <a:extLst>
              <a:ext uri="{FF2B5EF4-FFF2-40B4-BE49-F238E27FC236}">
                <a16:creationId xmlns:a16="http://schemas.microsoft.com/office/drawing/2014/main" id="{F316EA02-4D13-4E23-9573-623A9F156FC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08713" y="3242916"/>
            <a:ext cx="4824412" cy="2713731"/>
          </a:xfrm>
        </p:spPr>
      </p:pic>
    </p:spTree>
    <p:extLst>
      <p:ext uri="{BB962C8B-B14F-4D97-AF65-F5344CB8AC3E}">
        <p14:creationId xmlns:p14="http://schemas.microsoft.com/office/powerpoint/2010/main" val="188275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774</TotalTime>
  <Words>857</Words>
  <Application>Microsoft Office PowerPoint</Application>
  <PresentationFormat>Widescreen</PresentationFormat>
  <Paragraphs>146</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Century Gothic</vt:lpstr>
      <vt:lpstr>charter</vt:lpstr>
      <vt:lpstr>Courier New</vt:lpstr>
      <vt:lpstr>Open Sans</vt:lpstr>
      <vt:lpstr>Quicksand</vt:lpstr>
      <vt:lpstr>Roboto</vt:lpstr>
      <vt:lpstr>Roboto-Light</vt:lpstr>
      <vt:lpstr>Times New Roman</vt:lpstr>
      <vt:lpstr>Wingdings</vt:lpstr>
      <vt:lpstr>Wingdings 3</vt:lpstr>
      <vt:lpstr>Ion Boardroom</vt:lpstr>
      <vt:lpstr>Hospital Management System</vt:lpstr>
      <vt:lpstr>                      Group-3</vt:lpstr>
      <vt:lpstr>Contents</vt:lpstr>
      <vt:lpstr>Hospital management system</vt:lpstr>
      <vt:lpstr>Why hospital management system ? </vt:lpstr>
      <vt:lpstr>Objective</vt:lpstr>
      <vt:lpstr>System Requirements</vt:lpstr>
      <vt:lpstr>Tools &amp; Languages Used</vt:lpstr>
      <vt:lpstr>Modules of hospital management system</vt:lpstr>
      <vt:lpstr>ADMIN MODULE:</vt:lpstr>
      <vt:lpstr>DOCTOR MODULE </vt:lpstr>
      <vt:lpstr>PATIENT MODULE</vt:lpstr>
      <vt:lpstr>Features Available</vt:lpstr>
      <vt:lpstr>E R  Diagram</vt:lpstr>
      <vt:lpstr>Workflow With Diagram:-Hompage</vt:lpstr>
      <vt:lpstr>Admin Login Page</vt:lpstr>
      <vt:lpstr>Admin Dashboard</vt:lpstr>
      <vt:lpstr>Admin View Doctor</vt:lpstr>
      <vt:lpstr>Patient</vt:lpstr>
      <vt:lpstr>Patient Dashboard</vt:lpstr>
      <vt:lpstr>Feedback</vt:lpstr>
      <vt:lpstr>Contact us</vt:lpstr>
      <vt:lpstr>About Us</vt:lpstr>
      <vt:lpstr>Benefits:</vt:lpstr>
      <vt:lpstr>Benefits</vt:lpstr>
      <vt:lpstr>Disadvantage</vt:lpstr>
      <vt:lpstr>Future scope &amp; Improvements </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Mangesh Khillari</dc:creator>
  <cp:lastModifiedBy>Sonal Ambhore</cp:lastModifiedBy>
  <cp:revision>25</cp:revision>
  <dcterms:created xsi:type="dcterms:W3CDTF">2022-03-13T08:34:00Z</dcterms:created>
  <dcterms:modified xsi:type="dcterms:W3CDTF">2022-03-16T08:28:58Z</dcterms:modified>
</cp:coreProperties>
</file>