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D0B0B"/>
    <a:srgbClr val="ADD8E6"/>
    <a:srgbClr val="196475"/>
    <a:srgbClr val="50727A"/>
    <a:srgbClr val="32B5ED"/>
    <a:srgbClr val="3248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AB1048-0047-48CA-88BA-D69B470942CF}"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BC802-30E3-4658-9CCA-F873646FEC67}"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F128AB-198A-495F-8475-FDB360C9873F}" type="datetime1">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1A235E-F8FD-479F-9FC7-18BE84110877}" type="datetime1">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p:cNvSpPr>
            <a:spLocks noGrp="1" noRot="1" noChangeAspect="1" noMove="1" noResize="1" noEditPoints="1" noAdjustHandles="1" noChangeArrowheads="1" noChangeShapeType="1" noTextEdit="1"/>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05"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dirty="0"/>
          </a:p>
        </p:txBody>
      </p:sp>
      <p:sp>
        <p:nvSpPr>
          <p:cNvPr id="2" name="Title 1"/>
          <p:cNvSpPr>
            <a:spLocks noGrp="1"/>
          </p:cNvSpPr>
          <p:nvPr>
            <p:ph type="ctrTitle"/>
          </p:nvPr>
        </p:nvSpPr>
        <p:spPr>
          <a:xfrm>
            <a:off x="4920640" y="3784600"/>
            <a:ext cx="7361008" cy="1962723"/>
          </a:xfrm>
        </p:spPr>
        <p:txBody>
          <a:bodyPr vert="horz" lIns="91440" tIns="45720" rIns="91440" bIns="45720" rtlCol="0" anchor="b">
            <a:normAutofit fontScale="90000"/>
          </a:bodyPr>
          <a:lstStyle/>
          <a:p>
            <a:pPr lvl="0" algn="ctr">
              <a:defRPr/>
            </a:pPr>
            <a:br>
              <a:rPr lang="en-US" sz="2700" dirty="0"/>
            </a:br>
            <a:br>
              <a:rPr lang="en-US" sz="2700" dirty="0"/>
            </a:br>
            <a:br>
              <a:rPr lang="en-US" sz="2700" dirty="0"/>
            </a:br>
            <a:br>
              <a:rPr lang="en-US" sz="2700" dirty="0"/>
            </a:br>
            <a:br>
              <a:rPr lang="en-US" sz="2700" dirty="0"/>
            </a:br>
            <a:br>
              <a:rPr lang="en-US" sz="2700" dirty="0"/>
            </a:br>
            <a:r>
              <a:rPr lang="en-US" sz="2700" dirty="0"/>
              <a:t>    Project Presentation </a:t>
            </a:r>
            <a:br>
              <a:rPr lang="en-US" sz="2700" dirty="0"/>
            </a:br>
            <a:r>
              <a:rPr lang="en-US" sz="2700" dirty="0"/>
              <a:t>on</a:t>
            </a:r>
            <a:br>
              <a:rPr lang="en-US" sz="2700" dirty="0"/>
            </a:br>
            <a:r>
              <a:rPr lang="en-US" sz="2700" dirty="0"/>
              <a:t>Prediction of Rock and Mine using Machine  Learning</a:t>
            </a:r>
            <a:br>
              <a:rPr lang="en-US" sz="3400" b="1" dirty="0">
                <a:latin typeface="Times New Roman" panose="02020603050405020304"/>
                <a:cs typeface="Times New Roman" panose="02020603050405020304"/>
              </a:rPr>
            </a:br>
            <a:r>
              <a:rPr lang="en-US" sz="2700" dirty="0">
                <a:solidFill>
                  <a:schemeClr val="tx2">
                    <a:lumMod val="50000"/>
                  </a:schemeClr>
                </a:solidFill>
              </a:rPr>
              <a:t>By</a:t>
            </a:r>
            <a:br>
              <a:rPr lang="en-US" sz="3600" dirty="0"/>
            </a:br>
            <a:r>
              <a:rPr lang="en-US" sz="2700" dirty="0"/>
              <a:t>Rohit Kumar, 2001320100113</a:t>
            </a:r>
            <a:br>
              <a:rPr lang="en-US" sz="2700" dirty="0"/>
            </a:br>
            <a:r>
              <a:rPr lang="en-US" sz="2700" dirty="0"/>
              <a:t>        Shashank Mishra, 2001320100129</a:t>
            </a:r>
            <a:br>
              <a:rPr lang="en-US" sz="2700" dirty="0"/>
            </a:br>
            <a:r>
              <a:rPr lang="en-US" sz="2700" dirty="0"/>
              <a:t>               Saurabh Kumar Ojha, 2001320100124</a:t>
            </a:r>
            <a:br>
              <a:rPr lang="en-US" sz="2700" dirty="0"/>
            </a:br>
            <a:r>
              <a:rPr lang="en-US" sz="2700" dirty="0"/>
              <a:t>        Shubham Kumar, 2001320100132</a:t>
            </a:r>
            <a:br>
              <a:rPr lang="en-US" sz="2700" dirty="0"/>
            </a:br>
            <a:br>
              <a:rPr lang="en-US" sz="2700" dirty="0"/>
            </a:br>
            <a:r>
              <a:rPr lang="en-US" sz="2700" dirty="0"/>
              <a:t>     Under the guidance of:-</a:t>
            </a:r>
            <a:br>
              <a:rPr lang="en-US" sz="2700" dirty="0"/>
            </a:br>
            <a:r>
              <a:rPr lang="en-US" sz="2700" dirty="0"/>
              <a:t>Ashwini Verma </a:t>
            </a:r>
            <a:br>
              <a:rPr lang="en-US" sz="2700" dirty="0"/>
            </a:br>
            <a:r>
              <a:rPr lang="en-US" sz="2700" dirty="0"/>
              <a:t>ASST. PROF., Dept. Of CSE</a:t>
            </a:r>
            <a:br>
              <a:rPr lang="en-US" sz="2700" dirty="0"/>
            </a:br>
            <a:r>
              <a:rPr lang="en-US" sz="2700" dirty="0"/>
              <a:t>Greater Noida Institute of Technology</a:t>
            </a:r>
            <a:br>
              <a:rPr lang="en-US" sz="3600" dirty="0"/>
            </a:br>
            <a:endParaRPr lang="en-US" sz="3400" b="1" kern="1200" dirty="0">
              <a:latin typeface="Times New Roman" panose="02020603050405020304"/>
              <a:cs typeface="Times New Roman" panose="02020603050405020304"/>
            </a:endParaRPr>
          </a:p>
        </p:txBody>
      </p:sp>
      <p:pic>
        <p:nvPicPr>
          <p:cNvPr id="4" name="Picture 3" descr="A stage with lights and cubes&#10;&#10;Description automatically generated"/>
          <p:cNvPicPr>
            <a:picLocks noChangeAspect="1"/>
          </p:cNvPicPr>
          <p:nvPr/>
        </p:nvPicPr>
        <p:blipFill rotWithShape="1">
          <a:blip r:embed="rId2"/>
          <a:srcRect l="28197" r="9351"/>
          <a:stretch>
            <a:fillRect/>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rgbClr val="000000"/>
                </a:solidFill>
                <a:latin typeface="Calibri" panose="020F0502020204030204"/>
                <a:ea typeface="Calibri" panose="020F0502020204030204"/>
                <a:cs typeface="Calibri" panose="020F0502020204030204"/>
              </a:rPr>
              <a:t>Methodology</a:t>
            </a:r>
            <a:endParaRPr lang="en-US" sz="3600" b="1" dirty="0">
              <a:solidFill>
                <a:srgbClr val="000000"/>
              </a:solidFill>
              <a:latin typeface="Calibri" panose="020F0502020204030204"/>
              <a:ea typeface="Calibri" panose="020F0502020204030204"/>
              <a:cs typeface="Calibri" panose="020F0502020204030204"/>
            </a:endParaRPr>
          </a:p>
          <a:p>
            <a:endParaRPr lang="en-US" dirty="0">
              <a:cs typeface="Posterama"/>
            </a:endParaRPr>
          </a:p>
        </p:txBody>
      </p:sp>
      <p:sp>
        <p:nvSpPr>
          <p:cNvPr id="3" name="Content Placeholder 2"/>
          <p:cNvSpPr>
            <a:spLocks noGrp="1"/>
          </p:cNvSpPr>
          <p:nvPr>
            <p:ph idx="1"/>
          </p:nvPr>
        </p:nvSpPr>
        <p:spPr>
          <a:xfrm>
            <a:off x="968188" y="1478674"/>
            <a:ext cx="10121153" cy="4036534"/>
          </a:xfrm>
        </p:spPr>
        <p:txBody>
          <a:bodyPr vert="horz" lIns="91440" tIns="45720" rIns="91440" bIns="45720" rtlCol="0" anchor="t">
            <a:normAutofit/>
          </a:bodyPr>
          <a:lstStyle/>
          <a:p>
            <a:pPr algn="just"/>
            <a:r>
              <a:rPr lang="en-US" sz="3600" b="1" dirty="0">
                <a:solidFill>
                  <a:srgbClr val="000000"/>
                </a:solidFill>
                <a:latin typeface="Times New Roman" panose="02020603050405020304"/>
                <a:cs typeface="Times New Roman" panose="02020603050405020304"/>
              </a:rPr>
              <a:t>  </a:t>
            </a:r>
            <a:r>
              <a:rPr lang="en-US" sz="1800" b="1" dirty="0">
                <a:solidFill>
                  <a:srgbClr val="000000"/>
                </a:solidFill>
                <a:latin typeface="Times New Roman" panose="02020603050405020304"/>
                <a:cs typeface="Times New Roman" panose="02020603050405020304"/>
              </a:rPr>
              <a:t>LOGISTIC REGRESSION: </a:t>
            </a:r>
            <a:endParaRPr lang="en-US" sz="1800" dirty="0">
              <a:solidFill>
                <a:srgbClr val="000000"/>
              </a:solidFill>
              <a:latin typeface="Times New Roman" panose="02020603050405020304"/>
              <a:cs typeface="Times New Roman" panose="02020603050405020304"/>
            </a:endParaRPr>
          </a:p>
          <a:p>
            <a:pPr marL="285750" indent="-285750" algn="just">
              <a:buFont typeface="Arial" panose="020B0604020202020204" pitchFamily="34" charset="0"/>
              <a:buChar char="•"/>
            </a:pPr>
            <a:r>
              <a:rPr lang="en-US" sz="1800" dirty="0">
                <a:latin typeface="Times New Roman" panose="02020603050405020304"/>
                <a:cs typeface="Times New Roman" panose="02020603050405020304"/>
              </a:rPr>
              <a:t>Logistic Regression is a statistical method used to determine the binary outcome of the dependent variable in a dataset with one or more independent variables.</a:t>
            </a:r>
          </a:p>
          <a:p>
            <a:pPr marL="285750" indent="-285750" algn="just">
              <a:buFont typeface="Arial" panose="020B0604020202020204" pitchFamily="34" charset="0"/>
              <a:buChar char="•"/>
            </a:pPr>
            <a:r>
              <a:rPr lang="en-US" sz="1800" dirty="0">
                <a:latin typeface="Times New Roman" panose="02020603050405020304"/>
                <a:cs typeface="Times New Roman" panose="02020603050405020304"/>
              </a:rPr>
              <a:t>This model predicts the dependent variable by the analysis of the relation between one or more independent variables. </a:t>
            </a:r>
            <a:endParaRPr lang="en-US" sz="1800" dirty="0">
              <a:solidFill>
                <a:srgbClr val="000000"/>
              </a:solidFill>
              <a:latin typeface="Times New Roman" panose="02020603050405020304"/>
              <a:cs typeface="Times New Roman" panose="02020603050405020304"/>
            </a:endParaRPr>
          </a:p>
          <a:p>
            <a:pPr marL="285750" indent="-285750" algn="just">
              <a:buFont typeface="Arial" panose="020B0604020202020204" pitchFamily="34" charset="0"/>
              <a:buChar char="•"/>
            </a:pPr>
            <a:r>
              <a:rPr lang="en-US" sz="1800" dirty="0">
                <a:latin typeface="Times New Roman" panose="02020603050405020304"/>
                <a:cs typeface="Times New Roman" panose="02020603050405020304"/>
              </a:rPr>
              <a:t>we created a confusion matrix using the values of TP, TN, FP, and FN in the three classifiers we evaluated. To have a better understanding of the model's accuracy, the classification error and precision numbers must be determined.</a:t>
            </a:r>
          </a:p>
          <a:p>
            <a:pPr marL="285750" indent="-285750" algn="just">
              <a:buFont typeface="Arial" panose="020B0604020202020204" pitchFamily="34" charset="0"/>
              <a:buChar char="•"/>
            </a:pPr>
            <a:r>
              <a:rPr lang="en-US" sz="1800" dirty="0">
                <a:latin typeface="Times New Roman" panose="02020603050405020304"/>
                <a:cs typeface="Times New Roman" panose="02020603050405020304"/>
              </a:rPr>
              <a:t>Finally, we utilize this model to create a prediction system that predicts the output based on the input values we supply.  </a:t>
            </a:r>
          </a:p>
          <a:p>
            <a:pPr marL="285750" indent="-285750">
              <a:buFont typeface="Arial" panose="020B0604020202020204" pitchFamily="34" charset="0"/>
              <a:buChar char="•"/>
            </a:pPr>
            <a:endParaRPr lang="en-US" sz="1800" dirty="0">
              <a:latin typeface="Times New Roman" panose="02020603050405020304"/>
              <a:cs typeface="Times New Roman" panose="02020603050405020304"/>
            </a:endParaRPr>
          </a:p>
          <a:p>
            <a:pPr marL="285750" indent="-285750">
              <a:buFont typeface="Arial" panose="020B0604020202020204" pitchFamily="34" charset="0"/>
              <a:buChar char="•"/>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819E0C-8953-61F9-20D2-D9CE90692576}"/>
              </a:ext>
            </a:extLst>
          </p:cNvPr>
          <p:cNvSpPr txBox="1"/>
          <p:nvPr/>
        </p:nvSpPr>
        <p:spPr>
          <a:xfrm>
            <a:off x="5795683" y="313764"/>
            <a:ext cx="1627094" cy="646331"/>
          </a:xfrm>
          <a:prstGeom prst="rect">
            <a:avLst/>
          </a:prstGeom>
          <a:noFill/>
        </p:spPr>
        <p:txBody>
          <a:bodyPr wrap="square" rtlCol="0">
            <a:spAutoFit/>
          </a:bodyPr>
          <a:lstStyle/>
          <a:p>
            <a:r>
              <a:rPr lang="en-US" sz="3600" b="1" dirty="0"/>
              <a:t>Result</a:t>
            </a:r>
            <a:endParaRPr lang="en-IN" sz="3600" b="1" dirty="0"/>
          </a:p>
        </p:txBody>
      </p:sp>
      <p:pic>
        <p:nvPicPr>
          <p:cNvPr id="6" name="Picture 5">
            <a:extLst>
              <a:ext uri="{FF2B5EF4-FFF2-40B4-BE49-F238E27FC236}">
                <a16:creationId xmlns:a16="http://schemas.microsoft.com/office/drawing/2014/main" id="{FB77D5A2-8ED1-105B-E6E3-61187D690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483" y="888377"/>
            <a:ext cx="8230207" cy="4140823"/>
          </a:xfrm>
          <a:prstGeom prst="rect">
            <a:avLst/>
          </a:prstGeom>
        </p:spPr>
      </p:pic>
      <p:sp>
        <p:nvSpPr>
          <p:cNvPr id="7" name="TextBox 6">
            <a:extLst>
              <a:ext uri="{FF2B5EF4-FFF2-40B4-BE49-F238E27FC236}">
                <a16:creationId xmlns:a16="http://schemas.microsoft.com/office/drawing/2014/main" id="{A18CA09F-C652-08C2-0E32-FD5D4CC9AA9A}"/>
              </a:ext>
            </a:extLst>
          </p:cNvPr>
          <p:cNvSpPr txBox="1"/>
          <p:nvPr/>
        </p:nvSpPr>
        <p:spPr>
          <a:xfrm>
            <a:off x="3837778" y="5029200"/>
            <a:ext cx="5118847" cy="369332"/>
          </a:xfrm>
          <a:prstGeom prst="rect">
            <a:avLst/>
          </a:prstGeom>
          <a:noFill/>
        </p:spPr>
        <p:txBody>
          <a:bodyPr wrap="square" rtlCol="0">
            <a:spAutoFit/>
          </a:bodyPr>
          <a:lstStyle/>
          <a:p>
            <a:r>
              <a:rPr lang="en-US" dirty="0"/>
              <a:t>Fig 2: Accuracy of Training and testing data.</a:t>
            </a:r>
            <a:endParaRPr lang="en-IN" dirty="0"/>
          </a:p>
        </p:txBody>
      </p:sp>
    </p:spTree>
    <p:extLst>
      <p:ext uri="{BB962C8B-B14F-4D97-AF65-F5344CB8AC3E}">
        <p14:creationId xmlns:p14="http://schemas.microsoft.com/office/powerpoint/2010/main" val="308491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3DC7DF-B5E1-C45A-15D9-16F4F1A1F802}"/>
              </a:ext>
            </a:extLst>
          </p:cNvPr>
          <p:cNvPicPr>
            <a:picLocks noChangeAspect="1"/>
          </p:cNvPicPr>
          <p:nvPr/>
        </p:nvPicPr>
        <p:blipFill>
          <a:blip r:embed="rId2"/>
          <a:stretch>
            <a:fillRect/>
          </a:stretch>
        </p:blipFill>
        <p:spPr>
          <a:xfrm>
            <a:off x="2164979" y="274450"/>
            <a:ext cx="8771963" cy="4358569"/>
          </a:xfrm>
          <a:prstGeom prst="rect">
            <a:avLst/>
          </a:prstGeom>
        </p:spPr>
      </p:pic>
      <p:sp>
        <p:nvSpPr>
          <p:cNvPr id="3" name="TextBox 2">
            <a:extLst>
              <a:ext uri="{FF2B5EF4-FFF2-40B4-BE49-F238E27FC236}">
                <a16:creationId xmlns:a16="http://schemas.microsoft.com/office/drawing/2014/main" id="{08A7BB41-6120-5E92-53E1-0073908802D1}"/>
              </a:ext>
            </a:extLst>
          </p:cNvPr>
          <p:cNvSpPr txBox="1"/>
          <p:nvPr/>
        </p:nvSpPr>
        <p:spPr>
          <a:xfrm>
            <a:off x="3021106" y="4849906"/>
            <a:ext cx="7709647" cy="369332"/>
          </a:xfrm>
          <a:prstGeom prst="rect">
            <a:avLst/>
          </a:prstGeom>
          <a:noFill/>
        </p:spPr>
        <p:txBody>
          <a:bodyPr wrap="square" rtlCol="0">
            <a:spAutoFit/>
          </a:bodyPr>
          <a:lstStyle/>
          <a:p>
            <a:r>
              <a:rPr lang="en-US" dirty="0"/>
              <a:t>                  Fig 3: Making a Prediction system. </a:t>
            </a:r>
            <a:endParaRPr lang="en-IN" dirty="0"/>
          </a:p>
        </p:txBody>
      </p:sp>
    </p:spTree>
    <p:extLst>
      <p:ext uri="{BB962C8B-B14F-4D97-AF65-F5344CB8AC3E}">
        <p14:creationId xmlns:p14="http://schemas.microsoft.com/office/powerpoint/2010/main" val="354095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E3076-308A-3D7B-3A98-1D593D989BE7}"/>
              </a:ext>
            </a:extLst>
          </p:cNvPr>
          <p:cNvPicPr>
            <a:picLocks noChangeAspect="1"/>
          </p:cNvPicPr>
          <p:nvPr/>
        </p:nvPicPr>
        <p:blipFill>
          <a:blip r:embed="rId2"/>
          <a:stretch>
            <a:fillRect/>
          </a:stretch>
        </p:blipFill>
        <p:spPr>
          <a:xfrm>
            <a:off x="144574" y="420917"/>
            <a:ext cx="11014570" cy="2564329"/>
          </a:xfrm>
          <a:prstGeom prst="rect">
            <a:avLst/>
          </a:prstGeom>
        </p:spPr>
      </p:pic>
      <p:sp>
        <p:nvSpPr>
          <p:cNvPr id="4" name="TextBox 3">
            <a:extLst>
              <a:ext uri="{FF2B5EF4-FFF2-40B4-BE49-F238E27FC236}">
                <a16:creationId xmlns:a16="http://schemas.microsoft.com/office/drawing/2014/main" id="{A094C81F-B5C1-AFE8-2754-ECF134E03626}"/>
              </a:ext>
            </a:extLst>
          </p:cNvPr>
          <p:cNvSpPr txBox="1"/>
          <p:nvPr/>
        </p:nvSpPr>
        <p:spPr>
          <a:xfrm>
            <a:off x="1694329" y="2985247"/>
            <a:ext cx="9350189" cy="369332"/>
          </a:xfrm>
          <a:prstGeom prst="rect">
            <a:avLst/>
          </a:prstGeom>
          <a:noFill/>
        </p:spPr>
        <p:txBody>
          <a:bodyPr wrap="square" rtlCol="0">
            <a:spAutoFit/>
          </a:bodyPr>
          <a:lstStyle/>
          <a:p>
            <a:r>
              <a:rPr lang="en-US" dirty="0"/>
              <a:t>Fig 4: printing the Accuracy of various algorithms</a:t>
            </a:r>
            <a:r>
              <a:rPr lang="en-IN" dirty="0"/>
              <a:t>.</a:t>
            </a:r>
            <a:endParaRPr lang="en-US" dirty="0"/>
          </a:p>
        </p:txBody>
      </p:sp>
    </p:spTree>
    <p:extLst>
      <p:ext uri="{BB962C8B-B14F-4D97-AF65-F5344CB8AC3E}">
        <p14:creationId xmlns:p14="http://schemas.microsoft.com/office/powerpoint/2010/main" val="4824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p:cNvSpPr>
            <a:spLocks noGrp="1"/>
          </p:cNvSpPr>
          <p:nvPr>
            <p:ph type="title"/>
          </p:nvPr>
        </p:nvSpPr>
        <p:spPr>
          <a:xfrm>
            <a:off x="609600" y="273740"/>
            <a:ext cx="5358437" cy="786973"/>
          </a:xfrm>
        </p:spPr>
        <p:txBody>
          <a:bodyPr>
            <a:normAutofit/>
          </a:bodyPr>
          <a:lstStyle/>
          <a:p>
            <a:r>
              <a:rPr lang="en-US" b="1">
                <a:latin typeface="Times New Roman" panose="02020603050405020304"/>
                <a:cs typeface="Calibri" panose="020F0502020204030204"/>
              </a:rPr>
              <a:t>Conclusion</a:t>
            </a:r>
            <a:endParaRPr lang="en-US" b="1">
              <a:latin typeface="Times New Roman" panose="02020603050405020304"/>
            </a:endParaRPr>
          </a:p>
        </p:txBody>
      </p:sp>
      <p:sp>
        <p:nvSpPr>
          <p:cNvPr id="3" name="Content Placeholder 2"/>
          <p:cNvSpPr>
            <a:spLocks noGrp="1"/>
          </p:cNvSpPr>
          <p:nvPr>
            <p:ph idx="1"/>
          </p:nvPr>
        </p:nvSpPr>
        <p:spPr>
          <a:xfrm>
            <a:off x="143436" y="949436"/>
            <a:ext cx="6217963" cy="5496188"/>
          </a:xfrm>
        </p:spPr>
        <p:txBody>
          <a:bodyPr vert="horz" lIns="91440" tIns="45720" rIns="91440" bIns="45720" rtlCol="0" anchor="t">
            <a:noAutofit/>
          </a:bodyPr>
          <a:lstStyle/>
          <a:p>
            <a:pPr marL="342900" indent="-342900" algn="just">
              <a:lnSpc>
                <a:spcPct val="100000"/>
              </a:lnSpc>
              <a:spcBef>
                <a:spcPct val="20000"/>
              </a:spcBef>
              <a:buFont typeface="Wingdings" panose="05000000000000000000" pitchFamily="2" charset="2"/>
              <a:buChar char="§"/>
            </a:pPr>
            <a:r>
              <a:rPr lang="en-US" sz="1800" dirty="0">
                <a:latin typeface="Times New Roman" panose="02020603050405020304"/>
                <a:cs typeface="Times New Roman" panose="02020603050405020304"/>
              </a:rPr>
              <a:t>Our project “Underwater mine and rock prediction by the evaluation of machine learning algorithms” are used to detect rocks and mines in the ocean bed. </a:t>
            </a:r>
          </a:p>
          <a:p>
            <a:pPr marL="342900" indent="-342900" algn="just">
              <a:lnSpc>
                <a:spcPct val="100000"/>
              </a:lnSpc>
              <a:spcBef>
                <a:spcPct val="20000"/>
              </a:spcBef>
              <a:buFont typeface="Wingdings" panose="05000000000000000000" pitchFamily="2" charset="2"/>
              <a:buChar char="§"/>
            </a:pPr>
            <a:r>
              <a:rPr lang="en-US" sz="1800" dirty="0">
                <a:latin typeface="Times New Roman" panose="02020603050405020304"/>
                <a:cs typeface="Times New Roman" panose="02020603050405020304"/>
              </a:rPr>
              <a:t>Naval mines are an effective method for blocking ships and restricting naval operations which result in significant negative economic and environmental impacts. There are two existing ways to detect a mine, one by using sonar signals and the other by using manpower. Using Sonar signals has been a better option as the risk for the latter is more. The data is collected and stored in a CSV file. </a:t>
            </a:r>
          </a:p>
          <a:p>
            <a:pPr marL="342900" indent="-342900" algn="just">
              <a:lnSpc>
                <a:spcPct val="100000"/>
              </a:lnSpc>
              <a:spcBef>
                <a:spcPct val="20000"/>
              </a:spcBef>
              <a:buFont typeface="Wingdings" panose="05000000000000000000" pitchFamily="2" charset="2"/>
              <a:buChar char="§"/>
            </a:pPr>
            <a:r>
              <a:rPr lang="en-US" sz="1800" dirty="0">
                <a:latin typeface="Times New Roman" panose="02020603050405020304"/>
                <a:cs typeface="Times New Roman" panose="02020603050405020304"/>
              </a:rPr>
              <a:t>By using different machine learning techniques we can observe and understand the nature of the predictive system. By the evaluation of algorithms, we get to check and compare the accuracies to build a better performing prediction model. </a:t>
            </a:r>
          </a:p>
          <a:p>
            <a:pPr marL="342900" indent="-342900" algn="just">
              <a:lnSpc>
                <a:spcPct val="100000"/>
              </a:lnSpc>
              <a:spcBef>
                <a:spcPct val="20000"/>
              </a:spcBef>
              <a:buFont typeface="Wingdings" panose="05000000000000000000" pitchFamily="2" charset="2"/>
              <a:buChar char="§"/>
            </a:pPr>
            <a:r>
              <a:rPr lang="en-US" sz="1800" dirty="0">
                <a:latin typeface="Times New Roman" panose="02020603050405020304"/>
                <a:cs typeface="Times New Roman" panose="02020603050405020304"/>
              </a:rPr>
              <a:t>A python is open-source software and the machine computation is also faster than many others and the cost might decrease dependently. Through this project, we want to make the process a bit easy and simple to achieve and use. </a:t>
            </a:r>
            <a:endParaRPr lang="en-IN" sz="1800" dirty="0">
              <a:latin typeface="Times New Roman" panose="02020603050405020304"/>
              <a:cs typeface="Times New Roman" panose="02020603050405020304"/>
            </a:endParaRPr>
          </a:p>
          <a:p>
            <a:pPr marL="342900" indent="-342900">
              <a:lnSpc>
                <a:spcPct val="100000"/>
              </a:lnSpc>
              <a:spcBef>
                <a:spcPct val="20000"/>
              </a:spcBef>
            </a:pPr>
            <a:endParaRPr lang="en-US" sz="1700" dirty="0">
              <a:latin typeface="Times New Roman" panose="02020603050405020304"/>
              <a:cs typeface="Calibri" panose="020F0502020204030204"/>
            </a:endParaRPr>
          </a:p>
          <a:p>
            <a:pPr>
              <a:lnSpc>
                <a:spcPct val="100000"/>
              </a:lnSpc>
            </a:pPr>
            <a:endParaRPr lang="en-US" sz="1700" dirty="0">
              <a:latin typeface="Times New Roman" panose="02020603050405020304"/>
              <a:cs typeface="Times New Roman" panose="02020603050405020304"/>
            </a:endParaRPr>
          </a:p>
        </p:txBody>
      </p:sp>
      <p:pic>
        <p:nvPicPr>
          <p:cNvPr id="5" name="Picture 4" descr="Iceberg underwater"/>
          <p:cNvPicPr>
            <a:picLocks noChangeAspect="1"/>
          </p:cNvPicPr>
          <p:nvPr/>
        </p:nvPicPr>
        <p:blipFill rotWithShape="1">
          <a:blip r:embed="rId2"/>
          <a:srcRect l="10829" r="4206" b="11"/>
          <a:stretch>
            <a:fillRect/>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p:cNvSpPr>
            <a:spLocks noGrp="1"/>
          </p:cNvSpPr>
          <p:nvPr>
            <p:ph type="title"/>
          </p:nvPr>
        </p:nvSpPr>
        <p:spPr>
          <a:xfrm>
            <a:off x="609600" y="552782"/>
            <a:ext cx="5369169" cy="1591902"/>
          </a:xfrm>
        </p:spPr>
        <p:txBody>
          <a:bodyPr>
            <a:normAutofit/>
          </a:bodyPr>
          <a:lstStyle/>
          <a:p>
            <a:r>
              <a:rPr lang="en-US" b="1" dirty="0">
                <a:latin typeface="Times New Roman" panose="02020603050405020304"/>
                <a:cs typeface="Calibri" panose="020F0502020204030204"/>
              </a:rPr>
              <a:t>Future Scope</a:t>
            </a:r>
          </a:p>
          <a:p>
            <a:endParaRPr lang="en-US" b="1" dirty="0">
              <a:latin typeface="Times New Roman" panose="02020603050405020304"/>
              <a:cs typeface="Posterama"/>
            </a:endParaRPr>
          </a:p>
        </p:txBody>
      </p:sp>
      <p:sp>
        <p:nvSpPr>
          <p:cNvPr id="3" name="Content Placeholder 2"/>
          <p:cNvSpPr>
            <a:spLocks noGrp="1"/>
          </p:cNvSpPr>
          <p:nvPr>
            <p:ph idx="1"/>
          </p:nvPr>
        </p:nvSpPr>
        <p:spPr>
          <a:xfrm>
            <a:off x="444199" y="1538529"/>
            <a:ext cx="4782225" cy="3174788"/>
          </a:xfrm>
        </p:spPr>
        <p:txBody>
          <a:bodyPr vert="horz" lIns="91440" tIns="45720" rIns="91440" bIns="45720" rtlCol="0" anchor="t">
            <a:normAutofit/>
          </a:bodyPr>
          <a:lstStyle/>
          <a:p>
            <a:pPr marL="457200" indent="-317500" algn="just">
              <a:lnSpc>
                <a:spcPct val="100000"/>
              </a:lnSpc>
              <a:spcBef>
                <a:spcPts val="0"/>
              </a:spcBef>
              <a:buFont typeface="Inter,Sans-Serif"/>
              <a:buChar char="●"/>
            </a:pPr>
            <a:r>
              <a:rPr lang="en-IN" sz="1800" dirty="0">
                <a:latin typeface="Times New Roman" panose="02020603050405020304"/>
                <a:cs typeface="Arial" panose="020B0604020202020204"/>
              </a:rPr>
              <a:t>The accuracy of the algorithm can be improved further with more data and feature engineering.</a:t>
            </a:r>
            <a:endParaRPr lang="en-US" sz="1800" dirty="0">
              <a:latin typeface="Times New Roman" panose="02020603050405020304"/>
              <a:cs typeface="Arial" panose="020B0604020202020204"/>
            </a:endParaRPr>
          </a:p>
          <a:p>
            <a:pPr marL="457200" indent="-317500" algn="just">
              <a:lnSpc>
                <a:spcPct val="100000"/>
              </a:lnSpc>
              <a:spcBef>
                <a:spcPts val="0"/>
              </a:spcBef>
              <a:buFont typeface="Inter,Sans-Serif"/>
              <a:buChar char="●"/>
            </a:pPr>
            <a:r>
              <a:rPr lang="en-IN" sz="1800" dirty="0">
                <a:latin typeface="Times New Roman" panose="02020603050405020304"/>
                <a:cs typeface="Arial" panose="020B0604020202020204"/>
              </a:rPr>
              <a:t>The algorithm can be tested on different types of Sonar data environmental conditions.</a:t>
            </a:r>
            <a:endParaRPr lang="en-US" sz="1800" dirty="0">
              <a:latin typeface="Times New Roman" panose="02020603050405020304"/>
              <a:cs typeface="Arial" panose="020B0604020202020204"/>
            </a:endParaRPr>
          </a:p>
          <a:p>
            <a:pPr marL="457200" indent="-317500" algn="just">
              <a:lnSpc>
                <a:spcPct val="100000"/>
              </a:lnSpc>
              <a:spcBef>
                <a:spcPts val="0"/>
              </a:spcBef>
              <a:buFont typeface="Inter,Sans-Serif"/>
              <a:buChar char="●"/>
            </a:pPr>
            <a:r>
              <a:rPr lang="en-IN" sz="1800" dirty="0">
                <a:latin typeface="Times New Roman" panose="02020603050405020304"/>
                <a:cs typeface="Arial" panose="020B0604020202020204"/>
              </a:rPr>
              <a:t>New features can be identified to improve the accuracy of the algorithm.</a:t>
            </a:r>
            <a:endParaRPr lang="en-US" sz="1800" dirty="0">
              <a:latin typeface="Times New Roman" panose="02020603050405020304"/>
              <a:cs typeface="Arial" panose="020B0604020202020204"/>
            </a:endParaRPr>
          </a:p>
          <a:p>
            <a:pPr marL="457200" indent="-317500" algn="just">
              <a:lnSpc>
                <a:spcPct val="100000"/>
              </a:lnSpc>
              <a:spcBef>
                <a:spcPts val="0"/>
              </a:spcBef>
              <a:buFont typeface="Inter,Sans-Serif"/>
              <a:buChar char="●"/>
            </a:pPr>
            <a:r>
              <a:rPr lang="en-IN" sz="1800" dirty="0">
                <a:latin typeface="Times New Roman" panose="02020603050405020304"/>
                <a:cs typeface="Arial" panose="020B0604020202020204"/>
              </a:rPr>
              <a:t>The technology can be applied to other areas of research and exploration.</a:t>
            </a:r>
            <a:endParaRPr lang="en-US" sz="1800" dirty="0">
              <a:latin typeface="Times New Roman" panose="02020603050405020304"/>
              <a:cs typeface="Arial" panose="020B0604020202020204"/>
            </a:endParaRPr>
          </a:p>
          <a:p>
            <a:pPr marL="342900" indent="-342900">
              <a:lnSpc>
                <a:spcPct val="100000"/>
              </a:lnSpc>
              <a:spcBef>
                <a:spcPct val="20000"/>
              </a:spcBef>
            </a:pPr>
            <a:endParaRPr lang="en-US" sz="1800" dirty="0">
              <a:latin typeface="Times New Roman" panose="02020603050405020304"/>
              <a:cs typeface="Calibri" panose="020F0502020204030204"/>
            </a:endParaRPr>
          </a:p>
          <a:p>
            <a:pPr>
              <a:lnSpc>
                <a:spcPct val="100000"/>
              </a:lnSpc>
            </a:pPr>
            <a:endParaRPr lang="en-US" dirty="0">
              <a:latin typeface="Times New Roman" panose="02020603050405020304"/>
              <a:cs typeface="Times New Roman" panose="02020603050405020304"/>
            </a:endParaRPr>
          </a:p>
        </p:txBody>
      </p:sp>
      <p:pic>
        <p:nvPicPr>
          <p:cNvPr id="5" name="Picture 4" descr="Digital financial graph"/>
          <p:cNvPicPr>
            <a:picLocks noChangeAspect="1"/>
          </p:cNvPicPr>
          <p:nvPr/>
        </p:nvPicPr>
        <p:blipFill rotWithShape="1">
          <a:blip r:embed="rId2"/>
          <a:srcRect l="35355" r="16846" b="-2"/>
          <a:stretch>
            <a:fillRect/>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F30643-4EB9-5711-63BB-829117400894}"/>
              </a:ext>
            </a:extLst>
          </p:cNvPr>
          <p:cNvSpPr/>
          <p:nvPr/>
        </p:nvSpPr>
        <p:spPr>
          <a:xfrm rot="20559182">
            <a:off x="3436548" y="1943939"/>
            <a:ext cx="555253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 YOU</a:t>
            </a:r>
          </a:p>
        </p:txBody>
      </p:sp>
    </p:spTree>
    <p:extLst>
      <p:ext uri="{BB962C8B-B14F-4D97-AF65-F5344CB8AC3E}">
        <p14:creationId xmlns:p14="http://schemas.microsoft.com/office/powerpoint/2010/main" val="42429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p:cNvSpPr>
            <a:spLocks noGrp="1"/>
          </p:cNvSpPr>
          <p:nvPr>
            <p:ph type="title"/>
          </p:nvPr>
        </p:nvSpPr>
        <p:spPr>
          <a:xfrm>
            <a:off x="6297494" y="187881"/>
            <a:ext cx="5358437" cy="1984512"/>
          </a:xfrm>
        </p:spPr>
        <p:txBody>
          <a:bodyPr>
            <a:normAutofit/>
          </a:bodyPr>
          <a:lstStyle/>
          <a:p>
            <a:r>
              <a:rPr lang="en-US" sz="3400" b="1" dirty="0">
                <a:latin typeface="Times New Roman" panose="02020603050405020304"/>
                <a:ea typeface="Calibri" panose="020F0502020204030204"/>
                <a:cs typeface="Calibri" panose="020F0502020204030204"/>
              </a:rPr>
              <a:t>Outline of Presentation</a:t>
            </a:r>
          </a:p>
          <a:p>
            <a:endParaRPr lang="en-US" dirty="0">
              <a:cs typeface="Posterama"/>
            </a:endParaRPr>
          </a:p>
        </p:txBody>
      </p:sp>
      <p:pic>
        <p:nvPicPr>
          <p:cNvPr id="5" name="Picture 4" descr="Financial graphs on a dark display"/>
          <p:cNvPicPr>
            <a:picLocks noChangeAspect="1"/>
          </p:cNvPicPr>
          <p:nvPr/>
        </p:nvPicPr>
        <p:blipFill rotWithShape="1">
          <a:blip r:embed="rId2"/>
          <a:srcRect l="20740" r="26153" b="4"/>
          <a:stretch>
            <a:fillRect/>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p:cNvSpPr>
            <a:spLocks noGrp="1"/>
          </p:cNvSpPr>
          <p:nvPr>
            <p:ph idx="1"/>
          </p:nvPr>
        </p:nvSpPr>
        <p:spPr>
          <a:xfrm>
            <a:off x="6181551" y="1662312"/>
            <a:ext cx="5355276" cy="3174788"/>
          </a:xfrm>
        </p:spPr>
        <p:txBody>
          <a:bodyPr vert="horz" lIns="91440" tIns="45720" rIns="91440" bIns="45720" rtlCol="0" anchor="t">
            <a:noAutofit/>
          </a:bodyPr>
          <a:lstStyle/>
          <a:p>
            <a:pPr marL="285750" indent="-285750" algn="just">
              <a:lnSpc>
                <a:spcPct val="100000"/>
              </a:lnSpc>
              <a:spcBef>
                <a:spcPct val="20000"/>
              </a:spcBef>
              <a:buFont typeface="Wingdings,Sans-Serif" panose="020B0504020202020204" pitchFamily="34" charset="0"/>
              <a:buChar char="v"/>
            </a:pPr>
            <a:r>
              <a:rPr lang="en-US" sz="1800" dirty="0">
                <a:solidFill>
                  <a:srgbClr val="000000"/>
                </a:solidFill>
                <a:latin typeface="Times New Roman" panose="02020603050405020304"/>
                <a:ea typeface="Calibri" panose="020F0502020204030204"/>
                <a:cs typeface="Calibri" panose="020F0502020204030204"/>
              </a:rPr>
              <a:t>Introduction</a:t>
            </a:r>
          </a:p>
          <a:p>
            <a:pPr marL="285750" indent="-285750" algn="just">
              <a:lnSpc>
                <a:spcPct val="100000"/>
              </a:lnSpc>
              <a:spcBef>
                <a:spcPct val="20000"/>
              </a:spcBef>
              <a:buFont typeface="Wingdings,Sans-Serif" panose="020B0504020202020204" pitchFamily="34" charset="0"/>
              <a:buChar char="v"/>
            </a:pPr>
            <a:r>
              <a:rPr lang="en-US" sz="1800" dirty="0">
                <a:solidFill>
                  <a:srgbClr val="000000"/>
                </a:solidFill>
                <a:latin typeface="Times New Roman" panose="02020603050405020304"/>
                <a:ea typeface="Calibri" panose="020F0502020204030204"/>
                <a:cs typeface="Calibri" panose="020F0502020204030204"/>
              </a:rPr>
              <a:t>Objective</a:t>
            </a:r>
          </a:p>
          <a:p>
            <a:pPr marL="285750" indent="-285750" algn="just">
              <a:lnSpc>
                <a:spcPct val="100000"/>
              </a:lnSpc>
              <a:spcBef>
                <a:spcPct val="20000"/>
              </a:spcBef>
              <a:buFont typeface="Wingdings,Sans-Serif" panose="020B0504020202020204" pitchFamily="34" charset="0"/>
              <a:buChar char="v"/>
            </a:pPr>
            <a:r>
              <a:rPr lang="en-US" sz="1800" dirty="0">
                <a:solidFill>
                  <a:srgbClr val="000000"/>
                </a:solidFill>
                <a:latin typeface="Times New Roman" panose="02020603050405020304"/>
                <a:ea typeface="Calibri" panose="020F0502020204030204"/>
                <a:cs typeface="Calibri" panose="020F0502020204030204"/>
              </a:rPr>
              <a:t>Methodology</a:t>
            </a:r>
          </a:p>
          <a:p>
            <a:pPr marL="285750" indent="-285750" algn="just">
              <a:lnSpc>
                <a:spcPct val="100000"/>
              </a:lnSpc>
              <a:spcBef>
                <a:spcPct val="20000"/>
              </a:spcBef>
              <a:buFont typeface="Wingdings,Sans-Serif" panose="020B0504020202020204" pitchFamily="34" charset="0"/>
              <a:buChar char="v"/>
            </a:pPr>
            <a:r>
              <a:rPr lang="en-US" sz="1800" dirty="0">
                <a:solidFill>
                  <a:srgbClr val="000000"/>
                </a:solidFill>
                <a:latin typeface="Times New Roman" panose="02020603050405020304"/>
                <a:ea typeface="Calibri" panose="020F0502020204030204"/>
                <a:cs typeface="Calibri" panose="020F0502020204030204"/>
              </a:rPr>
              <a:t>Result</a:t>
            </a:r>
          </a:p>
          <a:p>
            <a:pPr marL="285750" indent="-285750" algn="just">
              <a:lnSpc>
                <a:spcPct val="100000"/>
              </a:lnSpc>
              <a:spcBef>
                <a:spcPct val="20000"/>
              </a:spcBef>
              <a:buFont typeface="Wingdings,Sans-Serif" panose="020B0504020202020204" pitchFamily="34" charset="0"/>
              <a:buChar char="v"/>
            </a:pPr>
            <a:r>
              <a:rPr lang="en-US" sz="1800" dirty="0">
                <a:solidFill>
                  <a:srgbClr val="000000"/>
                </a:solidFill>
                <a:latin typeface="Times New Roman" panose="02020603050405020304"/>
                <a:ea typeface="Calibri" panose="020F0502020204030204"/>
                <a:cs typeface="Calibri" panose="020F0502020204030204"/>
              </a:rPr>
              <a:t>Conclusion</a:t>
            </a:r>
          </a:p>
          <a:p>
            <a:pPr marL="285750" indent="-285750" algn="just">
              <a:lnSpc>
                <a:spcPct val="100000"/>
              </a:lnSpc>
              <a:spcBef>
                <a:spcPct val="20000"/>
              </a:spcBef>
              <a:buFont typeface="Wingdings,Sans-Serif" panose="020B0504020202020204" pitchFamily="34" charset="0"/>
              <a:buChar char="v"/>
            </a:pPr>
            <a:r>
              <a:rPr lang="en-US" sz="1800" dirty="0">
                <a:solidFill>
                  <a:srgbClr val="000000"/>
                </a:solidFill>
                <a:latin typeface="Times New Roman" panose="02020603050405020304"/>
                <a:ea typeface="Calibri" panose="020F0502020204030204"/>
                <a:cs typeface="Calibri" panose="020F0502020204030204"/>
              </a:rPr>
              <a:t>Future scope</a:t>
            </a:r>
          </a:p>
          <a:p>
            <a:pPr algn="just">
              <a:lnSpc>
                <a:spcPct val="100000"/>
              </a:lnSpc>
              <a:spcBef>
                <a:spcPct val="20000"/>
              </a:spcBef>
            </a:pPr>
            <a:endParaRPr lang="en-US" sz="1800" dirty="0">
              <a:solidFill>
                <a:srgbClr val="000000"/>
              </a:solidFill>
              <a:latin typeface="Calibri" panose="020F0502020204030204"/>
              <a:ea typeface="Calibri" panose="020F0502020204030204"/>
              <a:cs typeface="Calibri" panose="020F0502020204030204"/>
            </a:endParaRPr>
          </a:p>
          <a:p>
            <a:pPr marL="342900" indent="-342900">
              <a:spcBef>
                <a:spcPct val="20000"/>
              </a:spcBef>
              <a:buFont typeface="Wingdings" panose="05000000000000000000" pitchFamily="34" charset="0"/>
              <a:buChar char="§"/>
            </a:pPr>
            <a:endParaRPr lang="en-US" sz="2400" dirty="0">
              <a:solidFill>
                <a:srgbClr val="000000"/>
              </a:solidFill>
              <a:latin typeface="Times New Roman" panose="02020603050405020304"/>
              <a:ea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3"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p:cNvSpPr>
            <a:spLocks noGrp="1"/>
          </p:cNvSpPr>
          <p:nvPr>
            <p:ph type="title"/>
          </p:nvPr>
        </p:nvSpPr>
        <p:spPr>
          <a:xfrm>
            <a:off x="6223257" y="552782"/>
            <a:ext cx="5359143" cy="1355237"/>
          </a:xfrm>
        </p:spPr>
        <p:txBody>
          <a:bodyPr>
            <a:normAutofit/>
          </a:bodyPr>
          <a:lstStyle/>
          <a:p>
            <a:r>
              <a:rPr lang="en-US" sz="3400" b="1" dirty="0">
                <a:latin typeface="Times New Roman" panose="02020603050405020304"/>
                <a:ea typeface="Calibri" panose="020F0502020204030204"/>
                <a:cs typeface="Calibri" panose="020F0502020204030204"/>
              </a:rPr>
              <a:t>Introduction</a:t>
            </a:r>
          </a:p>
          <a:p>
            <a:endParaRPr lang="en-US" dirty="0">
              <a:cs typeface="Posterama"/>
            </a:endParaRPr>
          </a:p>
        </p:txBody>
      </p:sp>
      <p:pic>
        <p:nvPicPr>
          <p:cNvPr id="19" name="Picture 18" descr="Rainbow coloured bubble"/>
          <p:cNvPicPr>
            <a:picLocks noChangeAspect="1"/>
          </p:cNvPicPr>
          <p:nvPr/>
        </p:nvPicPr>
        <p:blipFill rotWithShape="1">
          <a:blip r:embed="rId2"/>
          <a:srcRect l="16487" r="16155" b="8"/>
          <a:stretch>
            <a:fillRect/>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pic>
        <p:nvPicPr>
          <p:cNvPr id="15" name="Picture 14" descr="Abstract background of data"/>
          <p:cNvPicPr>
            <a:picLocks noChangeAspect="1"/>
          </p:cNvPicPr>
          <p:nvPr/>
        </p:nvPicPr>
        <p:blipFill rotWithShape="1">
          <a:blip r:embed="rId3"/>
          <a:srcRect l="19708" r="32493" b="-2"/>
          <a:stretch>
            <a:fillRect/>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p:cNvSpPr>
            <a:spLocks noGrp="1"/>
          </p:cNvSpPr>
          <p:nvPr>
            <p:ph idx="1"/>
          </p:nvPr>
        </p:nvSpPr>
        <p:spPr>
          <a:xfrm>
            <a:off x="5975482" y="1322836"/>
            <a:ext cx="5355276" cy="3535735"/>
          </a:xfrm>
        </p:spPr>
        <p:txBody>
          <a:bodyPr vert="horz" lIns="91440" tIns="45720" rIns="91440" bIns="45720" rtlCol="0" anchor="t">
            <a:noAutofit/>
          </a:bodyPr>
          <a:lstStyle/>
          <a:p>
            <a:pPr marL="457200" indent="-317500" algn="just">
              <a:lnSpc>
                <a:spcPct val="100000"/>
              </a:lnSpc>
              <a:spcBef>
                <a:spcPts val="0"/>
              </a:spcBef>
              <a:spcAft>
                <a:spcPts val="600"/>
              </a:spcAft>
              <a:buFont typeface="Inter,Sans-Serif"/>
              <a:buChar char="●"/>
            </a:pPr>
            <a:r>
              <a:rPr lang="en-IN" sz="1800" dirty="0">
                <a:latin typeface="Times New Roman" panose="02020603050405020304" charset="0"/>
                <a:cs typeface="Times New Roman" panose="02020603050405020304" charset="0"/>
              </a:rPr>
              <a:t>SONAR technique is the key to detecting rocks and minerals under water.</a:t>
            </a:r>
            <a:endParaRPr lang="en-US" sz="1800" dirty="0">
              <a:latin typeface="Times New Roman" panose="02020603050405020304" charset="0"/>
              <a:cs typeface="Times New Roman" panose="02020603050405020304" charset="0"/>
            </a:endParaRPr>
          </a:p>
          <a:p>
            <a:pPr marL="457200" indent="-317500" algn="just">
              <a:lnSpc>
                <a:spcPct val="100000"/>
              </a:lnSpc>
              <a:spcBef>
                <a:spcPts val="0"/>
              </a:spcBef>
              <a:spcAft>
                <a:spcPts val="600"/>
              </a:spcAft>
              <a:buFont typeface="Inter,Sans-Serif"/>
              <a:buChar char="●"/>
            </a:pPr>
            <a:r>
              <a:rPr lang="en-IN" sz="1800" dirty="0">
                <a:latin typeface="Times New Roman" panose="02020603050405020304" charset="0"/>
                <a:cs typeface="Times New Roman" panose="02020603050405020304" charset="0"/>
              </a:rPr>
              <a:t>Machine Learning has shown advancements in predictive analytics in various industries.</a:t>
            </a:r>
            <a:endParaRPr lang="en-US" sz="1800" dirty="0">
              <a:latin typeface="Times New Roman" panose="02020603050405020304" charset="0"/>
              <a:cs typeface="Times New Roman" panose="02020603050405020304" charset="0"/>
            </a:endParaRPr>
          </a:p>
          <a:p>
            <a:pPr marL="457200" indent="-317500" algn="just">
              <a:lnSpc>
                <a:spcPct val="100000"/>
              </a:lnSpc>
              <a:spcBef>
                <a:spcPts val="0"/>
              </a:spcBef>
              <a:spcAft>
                <a:spcPts val="600"/>
              </a:spcAft>
              <a:buFont typeface="Inter,Sans-Serif"/>
              <a:buChar char="●"/>
            </a:pPr>
            <a:r>
              <a:rPr lang="en-IN" sz="1800" dirty="0">
                <a:latin typeface="Times New Roman" panose="02020603050405020304" charset="0"/>
                <a:cs typeface="Times New Roman" panose="02020603050405020304" charset="0"/>
              </a:rPr>
              <a:t>The goal is to use ML algorithms to distinguish between rocks and mines using sound waves.</a:t>
            </a:r>
            <a:endParaRPr lang="en-US" sz="1800" dirty="0">
              <a:latin typeface="Times New Roman" panose="02020603050405020304" charset="0"/>
              <a:cs typeface="Times New Roman" panose="02020603050405020304" charset="0"/>
            </a:endParaRPr>
          </a:p>
          <a:p>
            <a:pPr marL="457200" indent="-317500" algn="just">
              <a:lnSpc>
                <a:spcPct val="100000"/>
              </a:lnSpc>
              <a:spcBef>
                <a:spcPts val="0"/>
              </a:spcBef>
              <a:spcAft>
                <a:spcPts val="600"/>
              </a:spcAft>
              <a:buFont typeface="Inter,Sans-Serif"/>
              <a:buChar char="●"/>
            </a:pPr>
            <a:r>
              <a:rPr lang="en-IN" sz="1800" dirty="0">
                <a:latin typeface="Times New Roman" panose="02020603050405020304" charset="0"/>
                <a:cs typeface="Times New Roman" panose="02020603050405020304" charset="0"/>
              </a:rPr>
              <a:t>This case study presents a ML plan for rock and mineral grading using a huge SONAR dataset.</a:t>
            </a:r>
            <a:endParaRPr lang="en-US" sz="1800" dirty="0">
              <a:latin typeface="Times New Roman" panose="02020603050405020304" charset="0"/>
              <a:cs typeface="Times New Roman" panose="02020603050405020304" charset="0"/>
            </a:endParaRPr>
          </a:p>
          <a:p>
            <a:pPr marL="457200" indent="-317500" algn="just">
              <a:lnSpc>
                <a:spcPct val="100000"/>
              </a:lnSpc>
              <a:spcBef>
                <a:spcPts val="0"/>
              </a:spcBef>
              <a:spcAft>
                <a:spcPts val="600"/>
              </a:spcAft>
              <a:buFont typeface="Inter,Sans-Serif"/>
              <a:buChar char="●"/>
            </a:pPr>
            <a:endParaRPr lang="en-IN" sz="17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p:cNvSpPr>
            <a:spLocks noGrp="1"/>
          </p:cNvSpPr>
          <p:nvPr>
            <p:ph type="title"/>
          </p:nvPr>
        </p:nvSpPr>
        <p:spPr>
          <a:xfrm>
            <a:off x="5748752" y="552782"/>
            <a:ext cx="5899321" cy="1080526"/>
          </a:xfrm>
        </p:spPr>
        <p:txBody>
          <a:bodyPr>
            <a:normAutofit/>
          </a:bodyPr>
          <a:lstStyle/>
          <a:p>
            <a:r>
              <a:rPr lang="en-US" sz="3400" b="1" dirty="0">
                <a:latin typeface="Times New Roman" panose="02020603050405020304"/>
                <a:ea typeface="Calibri" panose="020F0502020204030204"/>
                <a:cs typeface="Calibri" panose="020F0502020204030204"/>
              </a:rPr>
              <a:t>Objective</a:t>
            </a:r>
          </a:p>
          <a:p>
            <a:endParaRPr lang="en-US" dirty="0">
              <a:cs typeface="Posterama"/>
            </a:endParaRPr>
          </a:p>
        </p:txBody>
      </p:sp>
      <p:pic>
        <p:nvPicPr>
          <p:cNvPr id="5" name="Picture 4" descr="Explosion of a cloud of powder of particles of colour white and a black background"/>
          <p:cNvPicPr>
            <a:picLocks noChangeAspect="1"/>
          </p:cNvPicPr>
          <p:nvPr/>
        </p:nvPicPr>
        <p:blipFill rotWithShape="1">
          <a:blip r:embed="rId2"/>
          <a:srcRect l="11142" r="26407" b="4"/>
          <a:stretch>
            <a:fillRect/>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p:cNvSpPr>
            <a:spLocks noGrp="1"/>
          </p:cNvSpPr>
          <p:nvPr>
            <p:ph idx="1"/>
          </p:nvPr>
        </p:nvSpPr>
        <p:spPr>
          <a:xfrm>
            <a:off x="5745703" y="1020160"/>
            <a:ext cx="5710632" cy="4690358"/>
          </a:xfrm>
        </p:spPr>
        <p:txBody>
          <a:bodyPr vert="horz" lIns="91440" tIns="45720" rIns="91440" bIns="45720" rtlCol="0" anchor="t">
            <a:noAutofit/>
          </a:bodyPr>
          <a:lstStyle/>
          <a:p>
            <a:pPr marL="342900" indent="-342900">
              <a:lnSpc>
                <a:spcPct val="100000"/>
              </a:lnSpc>
              <a:spcBef>
                <a:spcPct val="20000"/>
              </a:spcBef>
            </a:pPr>
            <a:r>
              <a:rPr lang="en-IN" b="1" dirty="0">
                <a:latin typeface="Times New Roman" panose="02020603050405020304"/>
                <a:cs typeface="Times New Roman" panose="02020603050405020304"/>
              </a:rPr>
              <a:t>This project will fulfil the following objectives:-</a:t>
            </a:r>
            <a:endParaRPr lang="en-IN" dirty="0">
              <a:latin typeface="Times New Roman" panose="02020603050405020304"/>
              <a:cs typeface="Times New Roman" panose="02020603050405020304"/>
            </a:endParaRPr>
          </a:p>
          <a:p>
            <a:pPr marL="342900" indent="-342900" algn="just">
              <a:lnSpc>
                <a:spcPct val="100000"/>
              </a:lnSpc>
              <a:spcBef>
                <a:spcPct val="20000"/>
              </a:spcBef>
              <a:buFont typeface="Symbol,Sans-Serif"/>
              <a:buChar char=""/>
            </a:pPr>
            <a:r>
              <a:rPr lang="en-IN" sz="1800" dirty="0">
                <a:latin typeface="Times New Roman" panose="02020603050405020304"/>
                <a:cs typeface="Times New Roman" panose="02020603050405020304"/>
              </a:rPr>
              <a:t>Underwater Mine usage by the Naval Defence System provides great Security but also possesses a threat to the marine life and submarine vessels as the mines can be easily mistaken for rocks. So, we need a much more accurate system to predict the object as it is very dangerous if a mistake is made.</a:t>
            </a:r>
          </a:p>
          <a:p>
            <a:pPr marL="342900" indent="-342900" algn="just">
              <a:lnSpc>
                <a:spcPct val="100000"/>
              </a:lnSpc>
              <a:spcBef>
                <a:spcPct val="20000"/>
              </a:spcBef>
              <a:buFont typeface="Symbol,Sans-Serif"/>
              <a:buChar char=""/>
            </a:pPr>
            <a:r>
              <a:rPr lang="en-IN" sz="1800" dirty="0">
                <a:latin typeface="Times New Roman" panose="02020603050405020304"/>
                <a:cs typeface="Times New Roman" panose="02020603050405020304"/>
              </a:rPr>
              <a:t>Sonar Signals record the various frequencies of underwater objects at 60 different angles.</a:t>
            </a:r>
          </a:p>
          <a:p>
            <a:pPr marL="342900" indent="-342900" algn="just">
              <a:lnSpc>
                <a:spcPct val="100000"/>
              </a:lnSpc>
              <a:spcBef>
                <a:spcPct val="20000"/>
              </a:spcBef>
              <a:buFont typeface="Symbol,Sans-Serif"/>
              <a:buChar char=""/>
            </a:pPr>
            <a:r>
              <a:rPr lang="en-IN" sz="1800" dirty="0">
                <a:latin typeface="Times New Roman" panose="02020603050405020304"/>
                <a:cs typeface="Times New Roman" panose="02020603050405020304"/>
              </a:rPr>
              <a:t>Mines are mistaken as rocks during their identification, as mines can have the same shape, length, and width as rocks.	</a:t>
            </a:r>
          </a:p>
          <a:p>
            <a:pPr marL="342900" indent="-342900" algn="just">
              <a:lnSpc>
                <a:spcPct val="100000"/>
              </a:lnSpc>
              <a:spcBef>
                <a:spcPct val="20000"/>
              </a:spcBef>
              <a:buFont typeface="Symbol,Sans-Serif"/>
              <a:buChar char=""/>
            </a:pPr>
            <a:r>
              <a:rPr lang="en-IN" sz="1800" dirty="0">
                <a:latin typeface="Times New Roman" panose="02020603050405020304"/>
                <a:cs typeface="Times New Roman" panose="02020603050405020304"/>
              </a:rPr>
              <a:t>Since Sonar Signals record the various frequencies of underwater objects at 60 different angles so it provides more accurate system to predict the object precisely. Thus, reduces risk and loss to the marine life.</a:t>
            </a:r>
          </a:p>
          <a:p>
            <a:pPr>
              <a:lnSpc>
                <a:spcPct val="100000"/>
              </a:lnSpc>
              <a:spcBef>
                <a:spcPct val="20000"/>
              </a:spcBef>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400" b="1" dirty="0">
                <a:solidFill>
                  <a:srgbClr val="000000"/>
                </a:solidFill>
                <a:latin typeface="Times New Roman" panose="02020603050405020304"/>
                <a:ea typeface="Calibri" panose="020F0502020204030204"/>
                <a:cs typeface="Calibri" panose="020F0502020204030204"/>
              </a:rPr>
              <a:t>Methodology</a:t>
            </a:r>
          </a:p>
          <a:p>
            <a:endParaRPr lang="en-US" dirty="0">
              <a:cs typeface="Posterama"/>
            </a:endParaRPr>
          </a:p>
        </p:txBody>
      </p:sp>
      <p:sp>
        <p:nvSpPr>
          <p:cNvPr id="3" name="Content Placeholder 2"/>
          <p:cNvSpPr>
            <a:spLocks noGrp="1"/>
          </p:cNvSpPr>
          <p:nvPr>
            <p:ph idx="1"/>
          </p:nvPr>
        </p:nvSpPr>
        <p:spPr>
          <a:xfrm>
            <a:off x="609600" y="1883347"/>
            <a:ext cx="10972800" cy="4259390"/>
          </a:xfrm>
        </p:spPr>
        <p:txBody>
          <a:bodyPr vert="horz" lIns="91440" tIns="45720" rIns="91440" bIns="45720" rtlCol="0" anchor="t">
            <a:noAutofit/>
          </a:bodyPr>
          <a:lstStyle/>
          <a:p>
            <a:pPr marL="342900" indent="-342900" algn="just">
              <a:lnSpc>
                <a:spcPct val="107000"/>
              </a:lnSpc>
              <a:spcBef>
                <a:spcPct val="20000"/>
              </a:spcBef>
              <a:spcAft>
                <a:spcPts val="280"/>
              </a:spcAft>
            </a:pPr>
            <a:r>
              <a:rPr lang="en-US" sz="1800" b="1" dirty="0">
                <a:solidFill>
                  <a:srgbClr val="000000"/>
                </a:solidFill>
                <a:latin typeface="Times New Roman" panose="02020603050405020304"/>
                <a:cs typeface="Times New Roman" panose="02020603050405020304"/>
              </a:rPr>
              <a:t>ALGORITHM: </a:t>
            </a:r>
            <a:endParaRPr lang="en-IN" sz="1800" dirty="0">
              <a:solidFill>
                <a:srgbClr val="000000"/>
              </a:solidFill>
              <a:latin typeface="Times New Roman" panose="02020603050405020304"/>
              <a:cs typeface="Times New Roman" panose="02020603050405020304"/>
            </a:endParaRPr>
          </a:p>
          <a:p>
            <a:pPr marL="342900" indent="-342900" algn="just">
              <a:lnSpc>
                <a:spcPct val="100000"/>
              </a:lnSpc>
              <a:spcBef>
                <a:spcPct val="20000"/>
              </a:spcBef>
            </a:pPr>
            <a:r>
              <a:rPr lang="en-US" sz="1800" b="1" dirty="0">
                <a:solidFill>
                  <a:srgbClr val="000000"/>
                </a:solidFill>
                <a:latin typeface="Times New Roman" panose="02020603050405020304"/>
                <a:cs typeface="Times New Roman" panose="02020603050405020304"/>
              </a:rPr>
              <a:t>Step 1:</a:t>
            </a:r>
            <a:r>
              <a:rPr lang="en-US" sz="1800" dirty="0">
                <a:solidFill>
                  <a:srgbClr val="000000"/>
                </a:solidFill>
                <a:latin typeface="Times New Roman" panose="02020603050405020304"/>
                <a:cs typeface="Times New Roman" panose="02020603050405020304"/>
              </a:rPr>
              <a:t> We gather the dataset and perform data preparation and Exploratory Data Analysis to clean the dataset. </a:t>
            </a:r>
            <a:endParaRPr lang="en-IN" sz="1800" dirty="0">
              <a:solidFill>
                <a:srgbClr val="000000"/>
              </a:solidFill>
              <a:latin typeface="Times New Roman" panose="02020603050405020304"/>
              <a:cs typeface="Times New Roman" panose="02020603050405020304"/>
            </a:endParaRPr>
          </a:p>
          <a:p>
            <a:pPr marL="342900" indent="-342900" algn="just">
              <a:lnSpc>
                <a:spcPct val="100000"/>
              </a:lnSpc>
              <a:spcBef>
                <a:spcPct val="20000"/>
              </a:spcBef>
            </a:pPr>
            <a:r>
              <a:rPr lang="en-US" sz="1800" b="1" dirty="0">
                <a:solidFill>
                  <a:srgbClr val="000000"/>
                </a:solidFill>
                <a:latin typeface="Times New Roman" panose="02020603050405020304"/>
                <a:cs typeface="Times New Roman" panose="02020603050405020304"/>
              </a:rPr>
              <a:t>Step 2:</a:t>
            </a:r>
            <a:r>
              <a:rPr lang="en-US" sz="1800" dirty="0">
                <a:solidFill>
                  <a:srgbClr val="000000"/>
                </a:solidFill>
                <a:latin typeface="Times New Roman" panose="02020603050405020304"/>
                <a:cs typeface="Times New Roman" panose="02020603050405020304"/>
              </a:rPr>
              <a:t> We split the data into train and test datasets. Using them we evaluate the classification models. </a:t>
            </a:r>
            <a:endParaRPr lang="en-IN" sz="1800" dirty="0">
              <a:solidFill>
                <a:srgbClr val="000000"/>
              </a:solidFill>
              <a:latin typeface="Times New Roman" panose="02020603050405020304"/>
              <a:cs typeface="Times New Roman" panose="02020603050405020304"/>
            </a:endParaRPr>
          </a:p>
          <a:p>
            <a:pPr marL="342900" indent="-342900" algn="just">
              <a:lnSpc>
                <a:spcPct val="100000"/>
              </a:lnSpc>
              <a:spcBef>
                <a:spcPct val="20000"/>
              </a:spcBef>
              <a:spcAft>
                <a:spcPts val="45"/>
              </a:spcAft>
            </a:pPr>
            <a:r>
              <a:rPr lang="en-US" sz="1800" b="1" dirty="0">
                <a:solidFill>
                  <a:srgbClr val="000000"/>
                </a:solidFill>
                <a:latin typeface="Times New Roman" panose="02020603050405020304"/>
                <a:cs typeface="Times New Roman" panose="02020603050405020304"/>
              </a:rPr>
              <a:t>Step 3:</a:t>
            </a:r>
            <a:r>
              <a:rPr lang="en-US" sz="1800" dirty="0">
                <a:solidFill>
                  <a:srgbClr val="000000"/>
                </a:solidFill>
                <a:latin typeface="Times New Roman" panose="02020603050405020304"/>
                <a:cs typeface="Times New Roman" panose="02020603050405020304"/>
              </a:rPr>
              <a:t> Following the evaluation, the top three performing models are determined to be KNN,   SVM, and Logistic regression. </a:t>
            </a:r>
          </a:p>
          <a:p>
            <a:pPr marL="342900" indent="-342900" algn="just">
              <a:lnSpc>
                <a:spcPct val="100000"/>
              </a:lnSpc>
              <a:spcBef>
                <a:spcPct val="20000"/>
              </a:spcBef>
            </a:pPr>
            <a:r>
              <a:rPr lang="en-US" sz="1800" b="1" dirty="0">
                <a:solidFill>
                  <a:srgbClr val="000000"/>
                </a:solidFill>
                <a:latin typeface="Times New Roman" panose="02020603050405020304"/>
                <a:cs typeface="Times New Roman" panose="02020603050405020304"/>
              </a:rPr>
              <a:t>Step 4:</a:t>
            </a:r>
            <a:r>
              <a:rPr lang="en-US" sz="1800" dirty="0">
                <a:solidFill>
                  <a:srgbClr val="000000"/>
                </a:solidFill>
                <a:latin typeface="Times New Roman" panose="02020603050405020304"/>
                <a:cs typeface="Times New Roman" panose="02020603050405020304"/>
              </a:rPr>
              <a:t> The accuracy of these models is evaluated, and a classification report is generated. </a:t>
            </a:r>
            <a:endParaRPr lang="en-IN" sz="1800" dirty="0">
              <a:solidFill>
                <a:srgbClr val="000000"/>
              </a:solidFill>
              <a:latin typeface="Times New Roman" panose="02020603050405020304"/>
              <a:cs typeface="Times New Roman" panose="02020603050405020304"/>
            </a:endParaRPr>
          </a:p>
          <a:p>
            <a:pPr marL="342900" indent="-342900" algn="just">
              <a:lnSpc>
                <a:spcPct val="100000"/>
              </a:lnSpc>
              <a:spcBef>
                <a:spcPct val="20000"/>
              </a:spcBef>
            </a:pPr>
            <a:r>
              <a:rPr lang="en-US" sz="1800" b="1" dirty="0">
                <a:solidFill>
                  <a:srgbClr val="000000"/>
                </a:solidFill>
                <a:latin typeface="Times New Roman" panose="02020603050405020304"/>
                <a:cs typeface="Times New Roman" panose="02020603050405020304"/>
              </a:rPr>
              <a:t>Step 5:</a:t>
            </a:r>
            <a:r>
              <a:rPr lang="en-US" sz="1800" dirty="0">
                <a:solidFill>
                  <a:srgbClr val="000000"/>
                </a:solidFill>
                <a:latin typeface="Times New Roman" panose="02020603050405020304"/>
                <a:cs typeface="Times New Roman" panose="02020603050405020304"/>
              </a:rPr>
              <a:t> We now fit the models to create a prediction system that's both accurate and efficient. </a:t>
            </a:r>
            <a:endParaRPr lang="en-IN" sz="1800" dirty="0">
              <a:solidFill>
                <a:srgbClr val="000000"/>
              </a:solidFill>
              <a:latin typeface="Times New Roman" panose="02020603050405020304"/>
              <a:cs typeface="Times New Roman" panose="02020603050405020304"/>
            </a:endParaRPr>
          </a:p>
          <a:p>
            <a:pPr marL="342900" indent="-342900" algn="just">
              <a:lnSpc>
                <a:spcPct val="100000"/>
              </a:lnSpc>
              <a:spcBef>
                <a:spcPct val="20000"/>
              </a:spcBef>
            </a:pPr>
            <a:r>
              <a:rPr lang="en-US" sz="1800" b="1" dirty="0">
                <a:solidFill>
                  <a:srgbClr val="000000"/>
                </a:solidFill>
                <a:latin typeface="Times New Roman" panose="02020603050405020304"/>
                <a:cs typeface="Times New Roman" panose="02020603050405020304"/>
              </a:rPr>
              <a:t>Step 6:</a:t>
            </a:r>
            <a:r>
              <a:rPr lang="en-US" sz="1800" dirty="0">
                <a:solidFill>
                  <a:srgbClr val="000000"/>
                </a:solidFill>
                <a:latin typeface="Times New Roman" panose="02020603050405020304"/>
                <a:cs typeface="Times New Roman" panose="02020603050405020304"/>
              </a:rPr>
              <a:t> Using the predictive systems, we can finally determine if the object is a Mine or a Rock. </a:t>
            </a:r>
            <a:endParaRPr lang="en-IN" sz="1800" dirty="0">
              <a:solidFill>
                <a:srgbClr val="000000"/>
              </a:solidFill>
              <a:latin typeface="Times New Roman" panose="02020603050405020304"/>
              <a:cs typeface="Times New Roman" panose="02020603050405020304"/>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2" name="Background Fill"/>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a:off x="0" y="1778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a:spLocks noGrp="1" noRot="1" noChangeAspect="1" noMove="1" noResize="1" noEditPoints="1" noAdjustHandles="1" noChangeArrowheads="1" noChangeShapeType="1" noTextEdit="1"/>
          </p:cNvSpPr>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09600" y="663960"/>
            <a:ext cx="4298417" cy="2539390"/>
          </a:xfrm>
        </p:spPr>
        <p:txBody>
          <a:bodyPr vert="horz" lIns="91440" tIns="45720" rIns="91440" bIns="45720" rtlCol="0" anchor="b">
            <a:normAutofit/>
          </a:bodyPr>
          <a:lstStyle/>
          <a:p>
            <a:r>
              <a:rPr lang="en-US" dirty="0">
                <a:latin typeface="Times New Roman" panose="02020603050405020304"/>
                <a:cs typeface="Times New Roman" panose="02020603050405020304"/>
              </a:rPr>
              <a:t>Methodology</a:t>
            </a:r>
          </a:p>
        </p:txBody>
      </p:sp>
      <p:pic>
        <p:nvPicPr>
          <p:cNvPr id="5" name="Picture 4">
            <a:extLst>
              <a:ext uri="{FF2B5EF4-FFF2-40B4-BE49-F238E27FC236}">
                <a16:creationId xmlns:a16="http://schemas.microsoft.com/office/drawing/2014/main" id="{9BA09944-09FD-FB0F-3A8C-90828623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402" y="116443"/>
            <a:ext cx="6869493" cy="6087134"/>
          </a:xfrm>
          <a:prstGeom prst="rect">
            <a:avLst/>
          </a:prstGeom>
        </p:spPr>
      </p:pic>
      <p:sp>
        <p:nvSpPr>
          <p:cNvPr id="3" name="TextBox 2">
            <a:extLst>
              <a:ext uri="{FF2B5EF4-FFF2-40B4-BE49-F238E27FC236}">
                <a16:creationId xmlns:a16="http://schemas.microsoft.com/office/drawing/2014/main" id="{253CDE1C-5BAD-98EB-4301-0FFAFF47BAC0}"/>
              </a:ext>
            </a:extLst>
          </p:cNvPr>
          <p:cNvSpPr txBox="1"/>
          <p:nvPr/>
        </p:nvSpPr>
        <p:spPr>
          <a:xfrm>
            <a:off x="5357845" y="6211669"/>
            <a:ext cx="6347012" cy="646331"/>
          </a:xfrm>
          <a:prstGeom prst="rect">
            <a:avLst/>
          </a:prstGeom>
          <a:noFill/>
        </p:spPr>
        <p:txBody>
          <a:bodyPr wrap="square" rtlCol="0">
            <a:spAutoFit/>
          </a:bodyPr>
          <a:lstStyle/>
          <a:p>
            <a:r>
              <a:rPr lang="en-US" dirty="0"/>
              <a:t>Fig 1: flowchart of proposed algorithm.</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000000"/>
                </a:solidFill>
                <a:latin typeface="Times New Roman" panose="02020603050405020304"/>
                <a:ea typeface="Calibri" panose="020F0502020204030204"/>
                <a:cs typeface="Calibri" panose="020F0502020204030204"/>
              </a:rPr>
              <a:t>Methodology</a:t>
            </a:r>
          </a:p>
          <a:p>
            <a:pPr algn="just"/>
            <a:endParaRPr lang="en-US" sz="1800" b="1" dirty="0">
              <a:solidFill>
                <a:srgbClr val="000000"/>
              </a:solidFill>
              <a:latin typeface="Times New Roman" panose="02020603050405020304"/>
              <a:cs typeface="Times New Roman" panose="02020603050405020304"/>
            </a:endParaRPr>
          </a:p>
        </p:txBody>
      </p:sp>
      <p:sp>
        <p:nvSpPr>
          <p:cNvPr id="3" name="Content Placeholder 2"/>
          <p:cNvSpPr>
            <a:spLocks noGrp="1"/>
          </p:cNvSpPr>
          <p:nvPr>
            <p:ph idx="1"/>
          </p:nvPr>
        </p:nvSpPr>
        <p:spPr>
          <a:xfrm>
            <a:off x="609600" y="2106204"/>
            <a:ext cx="10031506" cy="4036534"/>
          </a:xfrm>
        </p:spPr>
        <p:txBody>
          <a:bodyPr vert="horz" lIns="91440" tIns="45720" rIns="91440" bIns="45720" rtlCol="0" anchor="t">
            <a:normAutofit/>
          </a:bodyPr>
          <a:lstStyle/>
          <a:p>
            <a:pPr algn="just"/>
            <a:r>
              <a:rPr lang="en-US" b="1" dirty="0">
                <a:solidFill>
                  <a:srgbClr val="000000"/>
                </a:solidFill>
                <a:latin typeface="Times New Roman" panose="02020603050405020304"/>
                <a:cs typeface="Times New Roman" panose="02020603050405020304"/>
              </a:rPr>
              <a:t>EVALUATION OF CLASSIFICATION MODELS: </a:t>
            </a:r>
            <a:endParaRPr lang="en-US" dirty="0">
              <a:solidFill>
                <a:srgbClr val="000000"/>
              </a:solidFill>
              <a:latin typeface="Times New Roman" panose="02020603050405020304"/>
              <a:cs typeface="Times New Roman" panose="02020603050405020304"/>
            </a:endParaRPr>
          </a:p>
          <a:p>
            <a:pPr marL="342900" indent="-34290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Performance, understandability, complexity, dataset size and dimensionality, and interface time should all be considered while choosing an ML model.</a:t>
            </a:r>
          </a:p>
          <a:p>
            <a:pPr marL="342900" indent="-34290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To increase the model's performance, it's critical to analyze it before choosing and fitting it. Model assessment techniques as well as a model evaluation measure are required.</a:t>
            </a:r>
          </a:p>
          <a:p>
            <a:pPr marL="342900" indent="-34290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These are the most commonly used in machine learning and data science. We assess the potential of various techniques using the same set of criteria, which are the assessment metrics.</a:t>
            </a:r>
          </a:p>
          <a:p>
            <a:pPr marL="342900" indent="-342900">
              <a:buFont typeface="Arial" panose="020B0604020202020204" pitchFamily="34" charset="0"/>
              <a:buChar char="•"/>
            </a:pPr>
            <a:endParaRPr lang="en-US" sz="1800" dirty="0">
              <a:solidFill>
                <a:srgbClr val="000000"/>
              </a:solidFill>
              <a:latin typeface="Times New Roman" panose="02020603050405020304"/>
              <a:cs typeface="Times New Roman" panose="02020603050405020304"/>
            </a:endParaRPr>
          </a:p>
        </p:txBody>
      </p:sp>
      <p:pic>
        <p:nvPicPr>
          <p:cNvPr id="4" name="Picture 6034">
            <a:extLst>
              <a:ext uri="{FF2B5EF4-FFF2-40B4-BE49-F238E27FC236}">
                <a16:creationId xmlns:a16="http://schemas.microsoft.com/office/drawing/2014/main" id="{3E55F7A1-75DC-CE67-10F2-046A6100E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7" y="4776900"/>
            <a:ext cx="6120680" cy="2990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000000"/>
                </a:solidFill>
                <a:latin typeface="Calibri" panose="020F0502020204030204"/>
                <a:ea typeface="Calibri" panose="020F0502020204030204"/>
                <a:cs typeface="Calibri" panose="020F0502020204030204"/>
              </a:rPr>
              <a:t>Methodology</a:t>
            </a:r>
            <a:endParaRPr lang="en-US" b="1" dirty="0">
              <a:solidFill>
                <a:srgbClr val="000000"/>
              </a:solidFill>
              <a:latin typeface="Calibri" panose="020F0502020204030204"/>
              <a:ea typeface="Calibri" panose="020F0502020204030204"/>
              <a:cs typeface="Calibri" panose="020F0502020204030204"/>
            </a:endParaRPr>
          </a:p>
          <a:p>
            <a:endParaRPr lang="en-US" dirty="0">
              <a:cs typeface="Posterama"/>
            </a:endParaRPr>
          </a:p>
        </p:txBody>
      </p:sp>
      <p:sp>
        <p:nvSpPr>
          <p:cNvPr id="3" name="Content Placeholder 2"/>
          <p:cNvSpPr>
            <a:spLocks noGrp="1"/>
          </p:cNvSpPr>
          <p:nvPr>
            <p:ph idx="1"/>
          </p:nvPr>
        </p:nvSpPr>
        <p:spPr>
          <a:xfrm>
            <a:off x="699247" y="1523498"/>
            <a:ext cx="10972800" cy="4036534"/>
          </a:xfrm>
        </p:spPr>
        <p:txBody>
          <a:bodyPr vert="horz" lIns="91440" tIns="45720" rIns="91440" bIns="45720" rtlCol="0" anchor="t">
            <a:noAutofit/>
          </a:bodyPr>
          <a:lstStyle/>
          <a:p>
            <a:pPr algn="just"/>
            <a:r>
              <a:rPr lang="en-US" b="1" dirty="0">
                <a:solidFill>
                  <a:srgbClr val="000000"/>
                </a:solidFill>
                <a:latin typeface="Times New Roman" panose="02020603050405020304"/>
                <a:cs typeface="Times New Roman" panose="02020603050405020304"/>
              </a:rPr>
              <a:t>KNN ALGORITHM: </a:t>
            </a:r>
            <a:endParaRPr lang="en-US" dirty="0">
              <a:solidFill>
                <a:srgbClr val="000000"/>
              </a:solidFill>
              <a:latin typeface="Times New Roman" panose="02020603050405020304"/>
              <a:cs typeface="Times New Roman" panose="02020603050405020304"/>
            </a:endParaRPr>
          </a:p>
          <a:p>
            <a:pPr marL="285750" indent="-285750" algn="just">
              <a:buFont typeface="Arial" panose="020B0604020202020204" pitchFamily="34" charset="0"/>
              <a:buChar char="•"/>
            </a:pPr>
            <a:r>
              <a:rPr lang="en-US" dirty="0">
                <a:solidFill>
                  <a:srgbClr val="000000"/>
                </a:solidFill>
                <a:latin typeface="Times New Roman" panose="02020603050405020304"/>
                <a:cs typeface="Times New Roman" panose="02020603050405020304"/>
              </a:rPr>
              <a:t> </a:t>
            </a:r>
            <a:r>
              <a:rPr lang="en-US" sz="1800" dirty="0">
                <a:solidFill>
                  <a:srgbClr val="000000"/>
                </a:solidFill>
                <a:latin typeface="Times New Roman" panose="02020603050405020304"/>
                <a:cs typeface="Times New Roman" panose="02020603050405020304"/>
              </a:rPr>
              <a:t>The KNN Technique is the most basic supervised machine learning algorithm for classification.</a:t>
            </a:r>
          </a:p>
          <a:p>
            <a:pPr marL="285750" indent="-28575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When the K-nearest neighbors are determined and the distance between them is calculated, it determines which class the input belongs to.   </a:t>
            </a:r>
          </a:p>
          <a:p>
            <a:pPr marL="285750" indent="-28575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 First, the dataset must have categorical values, and then it is divided into dependent and independent variables. </a:t>
            </a:r>
          </a:p>
          <a:p>
            <a:pPr marL="285750" indent="-28575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The target variable is the dependent variable in this case. Using the train test split() method, we split the data into training and testing data. We go for the most appropriate distance measure. </a:t>
            </a:r>
          </a:p>
          <a:p>
            <a:pPr marL="285750" indent="-285750" algn="just">
              <a:buFont typeface="Arial" panose="020B0604020202020204" pitchFamily="34" charset="0"/>
              <a:buChar char="•"/>
            </a:pPr>
            <a:r>
              <a:rPr lang="en-US" sz="1800" dirty="0">
                <a:solidFill>
                  <a:srgbClr val="000000"/>
                </a:solidFill>
                <a:latin typeface="Times New Roman" panose="02020603050405020304"/>
                <a:cs typeface="Times New Roman" panose="02020603050405020304"/>
              </a:rPr>
              <a:t>The k value, on the other hand, must be calculated. We fit the </a:t>
            </a:r>
            <a:r>
              <a:rPr lang="en-US" sz="1800" dirty="0" err="1">
                <a:solidFill>
                  <a:srgbClr val="000000"/>
                </a:solidFill>
                <a:latin typeface="Times New Roman" panose="02020603050405020304"/>
                <a:cs typeface="Times New Roman" panose="02020603050405020304"/>
              </a:rPr>
              <a:t>knn</a:t>
            </a:r>
            <a:r>
              <a:rPr lang="en-US" sz="1800" dirty="0">
                <a:solidFill>
                  <a:srgbClr val="000000"/>
                </a:solidFill>
                <a:latin typeface="Times New Roman" panose="02020603050405020304"/>
                <a:cs typeface="Times New Roman" panose="02020603050405020304"/>
              </a:rPr>
              <a:t> model to the train and test data, using the optimal k value (in this case, k=3</a:t>
            </a:r>
            <a:r>
              <a:rPr lang="en-US" sz="1800">
                <a:solidFill>
                  <a:srgbClr val="000000"/>
                </a:solidFill>
                <a:latin typeface="Times New Roman" panose="02020603050405020304"/>
                <a:cs typeface="Times New Roman" panose="02020603050405020304"/>
              </a:rPr>
              <a:t>). </a:t>
            </a:r>
            <a:endParaRPr lang="en-US" dirty="0">
              <a:solidFill>
                <a:srgbClr val="000000"/>
              </a:solidFill>
              <a:latin typeface="Times New Roman" panose="02020603050405020304"/>
              <a:cs typeface="Times New Roman" panose="02020603050405020304"/>
            </a:endParaRPr>
          </a:p>
          <a:p>
            <a:pPr marL="285750" indent="-285750">
              <a:buFont typeface="Arial" panose="020B0604020202020204" pitchFamily="34" charset="0"/>
              <a:buChar char="•"/>
            </a:pPr>
            <a:endParaRPr lang="en-US" sz="1800" dirty="0">
              <a:solidFill>
                <a:srgbClr val="000000"/>
              </a:solidFill>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4"/>
            <a:ext cx="10972800" cy="1090240"/>
          </a:xfrm>
        </p:spPr>
        <p:txBody>
          <a:bodyPr/>
          <a:lstStyle/>
          <a:p>
            <a:pPr algn="ctr"/>
            <a:r>
              <a:rPr lang="en-IN" sz="3600" b="1" dirty="0">
                <a:solidFill>
                  <a:srgbClr val="000000"/>
                </a:solidFill>
                <a:latin typeface="Calibri" panose="020F0502020204030204"/>
                <a:ea typeface="Calibri" panose="020F0502020204030204"/>
                <a:cs typeface="Calibri" panose="020F0502020204030204"/>
              </a:rPr>
              <a:t>Methodology</a:t>
            </a:r>
            <a:endParaRPr lang="en-US" sz="3600" b="1" dirty="0">
              <a:solidFill>
                <a:srgbClr val="000000"/>
              </a:solidFill>
              <a:latin typeface="Calibri" panose="020F0502020204030204"/>
              <a:ea typeface="Calibri" panose="020F0502020204030204"/>
              <a:cs typeface="Calibri" panose="020F0502020204030204"/>
            </a:endParaRPr>
          </a:p>
          <a:p>
            <a:endParaRPr lang="en-US" dirty="0">
              <a:cs typeface="Posterama"/>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r>
              <a:rPr lang="en-US" sz="1800" b="1" dirty="0">
                <a:latin typeface="Times New Roman" panose="02020603050405020304"/>
                <a:cs typeface="Times New Roman" panose="02020603050405020304"/>
              </a:rPr>
              <a:t>     </a:t>
            </a:r>
            <a:r>
              <a:rPr lang="en-US" b="1" dirty="0">
                <a:latin typeface="Times New Roman" panose="02020603050405020304"/>
                <a:cs typeface="Times New Roman" panose="02020603050405020304"/>
              </a:rPr>
              <a:t>SVM ALGORITHM: </a:t>
            </a:r>
            <a:endParaRPr lang="en-US" dirty="0">
              <a:solidFill>
                <a:srgbClr val="000000"/>
              </a:solidFill>
              <a:latin typeface="Times New Roman" panose="02020603050405020304"/>
              <a:cs typeface="Times New Roman" panose="02020603050405020304"/>
            </a:endParaRPr>
          </a:p>
          <a:p>
            <a:pPr marL="285750" indent="-285750" algn="just">
              <a:buFont typeface="Arial" panose="020B0604020202020204" pitchFamily="34" charset="0"/>
              <a:buChar char="•"/>
            </a:pPr>
            <a:r>
              <a:rPr lang="en-US" sz="1900" dirty="0">
                <a:solidFill>
                  <a:srgbClr val="000000"/>
                </a:solidFill>
                <a:latin typeface="Times New Roman" panose="02020603050405020304"/>
                <a:cs typeface="Times New Roman" panose="02020603050405020304"/>
              </a:rPr>
              <a:t>The Support Vector Machine (SVM) method is a supervised learning technique that may be used for classification and regression.</a:t>
            </a:r>
          </a:p>
          <a:p>
            <a:pPr marL="285750" indent="-285750" algn="just">
              <a:buFont typeface="Arial" panose="020B0604020202020204" pitchFamily="34" charset="0"/>
              <a:buChar char="•"/>
            </a:pPr>
            <a:r>
              <a:rPr lang="en-US" sz="1900" dirty="0">
                <a:solidFill>
                  <a:srgbClr val="000000"/>
                </a:solidFill>
                <a:latin typeface="Times New Roman" panose="02020603050405020304"/>
                <a:cs typeface="Times New Roman" panose="02020603050405020304"/>
              </a:rPr>
              <a:t>The goal of this approach is to find a hyperplane in an N-dimensional space that categorizes data points clearly. The support vector classification (SVC) algorithm is a variation of the support vector machine (SVM).</a:t>
            </a:r>
          </a:p>
          <a:p>
            <a:pPr marL="285750" indent="-285750" algn="just">
              <a:buFont typeface="Arial" panose="020B0604020202020204" pitchFamily="34" charset="0"/>
              <a:buChar char="•"/>
            </a:pPr>
            <a:r>
              <a:rPr lang="en-US" sz="1900" dirty="0">
                <a:solidFill>
                  <a:srgbClr val="000000"/>
                </a:solidFill>
                <a:latin typeface="Times New Roman" panose="02020603050405020304"/>
                <a:cs typeface="Times New Roman" panose="02020603050405020304"/>
              </a:rPr>
              <a:t>The dataset must first have categorical values, after which we partition it into dependent and independent variables. The target variable is the dependent variable in this case.</a:t>
            </a:r>
          </a:p>
          <a:p>
            <a:pPr marL="285750" indent="-285750" algn="just">
              <a:buFont typeface="Arial" panose="020B0604020202020204" pitchFamily="34" charset="0"/>
              <a:buChar char="•"/>
            </a:pPr>
            <a:r>
              <a:rPr lang="en-US" sz="1900" dirty="0">
                <a:solidFill>
                  <a:srgbClr val="000000"/>
                </a:solidFill>
                <a:latin typeface="Times New Roman" panose="02020603050405020304"/>
                <a:cs typeface="Times New Roman" panose="02020603050405020304"/>
              </a:rPr>
              <a:t>Using the train test split() method, we split the data into training and testing data. We choose the optimal hyperparameters, such as the kernel function and the c parameter, using the grid selection approach.</a:t>
            </a:r>
          </a:p>
          <a:p>
            <a:pPr marL="285750" indent="-285750" algn="just">
              <a:buFont typeface="Arial" panose="020B0604020202020204" pitchFamily="34" charset="0"/>
              <a:buChar char="•"/>
            </a:pPr>
            <a:r>
              <a:rPr lang="en-US" sz="1900" dirty="0">
                <a:solidFill>
                  <a:srgbClr val="000000"/>
                </a:solidFill>
                <a:latin typeface="Times New Roman" panose="02020603050405020304"/>
                <a:cs typeface="Times New Roman" panose="02020603050405020304"/>
              </a:rPr>
              <a:t>We now utilize correct hyperparameters to fit the svc model to the train and test data. We used </a:t>
            </a:r>
            <a:r>
              <a:rPr lang="en-US" sz="1900" dirty="0" err="1">
                <a:solidFill>
                  <a:srgbClr val="000000"/>
                </a:solidFill>
                <a:latin typeface="Times New Roman" panose="02020603050405020304"/>
                <a:cs typeface="Times New Roman" panose="02020603050405020304"/>
              </a:rPr>
              <a:t>rbf</a:t>
            </a:r>
            <a:r>
              <a:rPr lang="en-US" sz="1900" dirty="0">
                <a:solidFill>
                  <a:srgbClr val="000000"/>
                </a:solidFill>
                <a:latin typeface="Times New Roman" panose="02020603050405020304"/>
                <a:cs typeface="Times New Roman" panose="02020603050405020304"/>
              </a:rPr>
              <a:t> and c=1.5 in our model. </a:t>
            </a:r>
          </a:p>
          <a:p>
            <a:pPr marL="285750" indent="-285750">
              <a:buFont typeface="Arial" panose="020B0604020202020204" pitchFamily="34" charset="0"/>
              <a:buChar char="•"/>
            </a:pPr>
            <a:endParaRPr lang="en-US" sz="1800" dirty="0">
              <a:solidFill>
                <a:srgbClr val="000000"/>
              </a:solidFill>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TotalTime>
  <Words>1210</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Next LT Pro</vt:lpstr>
      <vt:lpstr>Calibri</vt:lpstr>
      <vt:lpstr>Inter,Sans-Serif</vt:lpstr>
      <vt:lpstr>Posterama</vt:lpstr>
      <vt:lpstr>Symbol,Sans-Serif</vt:lpstr>
      <vt:lpstr>Times New Roman</vt:lpstr>
      <vt:lpstr>Wingdings</vt:lpstr>
      <vt:lpstr>Wingdings,Sans-Serif</vt:lpstr>
      <vt:lpstr>SplashVTI</vt:lpstr>
      <vt:lpstr>          Project Presentation  on Prediction of Rock and Mine using Machine  Learning By Rohit Kumar, 2001320100113         Shashank Mishra, 2001320100129                Saurabh Kumar Ojha, 2001320100124         Shubham Kumar, 2001320100132       Under the guidance of:- Ashwini Verma  ASST. PROF., Dept. Of CSE Greater Noida Institute of Technology </vt:lpstr>
      <vt:lpstr>Outline of Presentation </vt:lpstr>
      <vt:lpstr>Introduction </vt:lpstr>
      <vt:lpstr>Objective </vt:lpstr>
      <vt:lpstr>Methodology </vt:lpstr>
      <vt:lpstr>Methodology</vt:lpstr>
      <vt:lpstr>Methodology </vt:lpstr>
      <vt:lpstr>Methodology </vt:lpstr>
      <vt:lpstr>Methodology </vt:lpstr>
      <vt:lpstr>Methodology </vt:lpstr>
      <vt:lpstr>PowerPoint Presentation</vt:lpstr>
      <vt:lpstr>PowerPoint Presentation</vt:lpstr>
      <vt:lpstr>PowerPoint Presentation</vt:lpstr>
      <vt:lpstr>Conclusion</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KUMAR</dc:creator>
  <cp:lastModifiedBy>ROHIT KUMAR</cp:lastModifiedBy>
  <cp:revision>362</cp:revision>
  <dcterms:created xsi:type="dcterms:W3CDTF">2013-07-15T20:26:00Z</dcterms:created>
  <dcterms:modified xsi:type="dcterms:W3CDTF">2024-04-05T05:54:05Z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C9F39645C7C94A48945B9F3E2E3ECF17</vt:lpwstr>
  </property>
  <property fmtid="{D5CDD505-2E9C-101B-9397-08002B2CF9AE}" pid="3" name="KSOProductBuildVer">
    <vt:lpwstr>1033-11.2.0.11225</vt:lpwstr>
  </property>
</Properties>
</file>