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2" r:id="rId8"/>
    <p:sldId id="261"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1/25/2022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3CD9-2DF0-4ECD-889C-B3C889F916C3}"/>
              </a:ext>
            </a:extLst>
          </p:cNvPr>
          <p:cNvSpPr>
            <a:spLocks noGrp="1"/>
          </p:cNvSpPr>
          <p:nvPr>
            <p:ph type="ctrTitle"/>
          </p:nvPr>
        </p:nvSpPr>
        <p:spPr/>
        <p:txBody>
          <a:bodyPr>
            <a:normAutofit/>
          </a:bodyPr>
          <a:lstStyle/>
          <a:p>
            <a:r>
              <a:rPr lang="en-IN" sz="4000" u="sng" dirty="0"/>
              <a:t>Amazon Sales and revenue</a:t>
            </a:r>
          </a:p>
        </p:txBody>
      </p:sp>
      <p:sp>
        <p:nvSpPr>
          <p:cNvPr id="3" name="Subtitle 2">
            <a:extLst>
              <a:ext uri="{FF2B5EF4-FFF2-40B4-BE49-F238E27FC236}">
                <a16:creationId xmlns:a16="http://schemas.microsoft.com/office/drawing/2014/main" id="{3BFDC2BB-AE48-42E7-93BD-95AF6085F12C}"/>
              </a:ext>
            </a:extLst>
          </p:cNvPr>
          <p:cNvSpPr>
            <a:spLocks noGrp="1"/>
          </p:cNvSpPr>
          <p:nvPr>
            <p:ph type="subTitle" idx="1"/>
          </p:nvPr>
        </p:nvSpPr>
        <p:spPr/>
        <p:txBody>
          <a:bodyPr/>
          <a:lstStyle/>
          <a:p>
            <a:r>
              <a:rPr lang="en-IN" dirty="0"/>
              <a:t>Project Presentation</a:t>
            </a:r>
          </a:p>
        </p:txBody>
      </p:sp>
    </p:spTree>
    <p:extLst>
      <p:ext uri="{BB962C8B-B14F-4D97-AF65-F5344CB8AC3E}">
        <p14:creationId xmlns:p14="http://schemas.microsoft.com/office/powerpoint/2010/main" val="1820028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0CD4CF-8C45-40C9-8408-27E9DC64F465}"/>
              </a:ext>
            </a:extLst>
          </p:cNvPr>
          <p:cNvPicPr>
            <a:picLocks noChangeAspect="1"/>
          </p:cNvPicPr>
          <p:nvPr/>
        </p:nvPicPr>
        <p:blipFill>
          <a:blip r:embed="rId2"/>
          <a:srcRect/>
          <a:stretch/>
        </p:blipFill>
        <p:spPr>
          <a:xfrm>
            <a:off x="548100" y="1835845"/>
            <a:ext cx="4620248" cy="2975342"/>
          </a:xfrm>
          <a:prstGeom prst="rect">
            <a:avLst/>
          </a:prstGeom>
        </p:spPr>
      </p:pic>
      <p:sp>
        <p:nvSpPr>
          <p:cNvPr id="6" name="TextBox 5">
            <a:extLst>
              <a:ext uri="{FF2B5EF4-FFF2-40B4-BE49-F238E27FC236}">
                <a16:creationId xmlns:a16="http://schemas.microsoft.com/office/drawing/2014/main" id="{9A218F97-B6BB-497B-9F56-0C1999A23132}"/>
              </a:ext>
            </a:extLst>
          </p:cNvPr>
          <p:cNvSpPr txBox="1"/>
          <p:nvPr/>
        </p:nvSpPr>
        <p:spPr>
          <a:xfrm>
            <a:off x="6599583" y="2711137"/>
            <a:ext cx="4885290" cy="923330"/>
          </a:xfrm>
          <a:prstGeom prst="rect">
            <a:avLst/>
          </a:prstGeom>
          <a:noFill/>
        </p:spPr>
        <p:txBody>
          <a:bodyPr wrap="square" rtlCol="0">
            <a:spAutoFit/>
          </a:bodyPr>
          <a:lstStyle/>
          <a:p>
            <a:pPr marL="285750" indent="-285750">
              <a:buFont typeface="Wingdings" panose="05000000000000000000" pitchFamily="2" charset="2"/>
              <a:buChar char="Ø"/>
            </a:pPr>
            <a:r>
              <a:rPr lang="en-IN" dirty="0"/>
              <a:t>California state is biggest market which generates revenue of $13.7M which is 40% of total revenue.</a:t>
            </a:r>
          </a:p>
        </p:txBody>
      </p:sp>
    </p:spTree>
    <p:extLst>
      <p:ext uri="{BB962C8B-B14F-4D97-AF65-F5344CB8AC3E}">
        <p14:creationId xmlns:p14="http://schemas.microsoft.com/office/powerpoint/2010/main" val="90951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0CD4CF-8C45-40C9-8408-27E9DC64F465}"/>
              </a:ext>
            </a:extLst>
          </p:cNvPr>
          <p:cNvPicPr>
            <a:picLocks noChangeAspect="1"/>
          </p:cNvPicPr>
          <p:nvPr/>
        </p:nvPicPr>
        <p:blipFill>
          <a:blip r:embed="rId2"/>
          <a:srcRect/>
          <a:stretch/>
        </p:blipFill>
        <p:spPr>
          <a:xfrm>
            <a:off x="548099" y="1603513"/>
            <a:ext cx="4924043" cy="3299791"/>
          </a:xfrm>
          <a:prstGeom prst="rect">
            <a:avLst/>
          </a:prstGeom>
        </p:spPr>
      </p:pic>
      <p:sp>
        <p:nvSpPr>
          <p:cNvPr id="6" name="TextBox 5">
            <a:extLst>
              <a:ext uri="{FF2B5EF4-FFF2-40B4-BE49-F238E27FC236}">
                <a16:creationId xmlns:a16="http://schemas.microsoft.com/office/drawing/2014/main" id="{9A218F97-B6BB-497B-9F56-0C1999A23132}"/>
              </a:ext>
            </a:extLst>
          </p:cNvPr>
          <p:cNvSpPr txBox="1"/>
          <p:nvPr/>
        </p:nvSpPr>
        <p:spPr>
          <a:xfrm>
            <a:off x="6599583" y="2711137"/>
            <a:ext cx="4885290" cy="1200329"/>
          </a:xfrm>
          <a:prstGeom prst="rect">
            <a:avLst/>
          </a:prstGeom>
          <a:noFill/>
        </p:spPr>
        <p:txBody>
          <a:bodyPr wrap="square" rtlCol="0">
            <a:spAutoFit/>
          </a:bodyPr>
          <a:lstStyle/>
          <a:p>
            <a:pPr marL="285750" indent="-285750">
              <a:buFont typeface="Wingdings" panose="05000000000000000000" pitchFamily="2" charset="2"/>
              <a:buChar char="Ø"/>
            </a:pPr>
            <a:r>
              <a:rPr lang="en-IN" dirty="0"/>
              <a:t>San Francisco, Los Angeles and New York City are top 3 cities which generates $18.5M revenue which is 54% of total revenue of $34.5M.</a:t>
            </a:r>
          </a:p>
        </p:txBody>
      </p:sp>
    </p:spTree>
    <p:extLst>
      <p:ext uri="{BB962C8B-B14F-4D97-AF65-F5344CB8AC3E}">
        <p14:creationId xmlns:p14="http://schemas.microsoft.com/office/powerpoint/2010/main" val="1601310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0CD4CF-8C45-40C9-8408-27E9DC64F465}"/>
              </a:ext>
            </a:extLst>
          </p:cNvPr>
          <p:cNvPicPr>
            <a:picLocks noChangeAspect="1"/>
          </p:cNvPicPr>
          <p:nvPr/>
        </p:nvPicPr>
        <p:blipFill>
          <a:blip r:embed="rId2"/>
          <a:srcRect/>
          <a:stretch/>
        </p:blipFill>
        <p:spPr>
          <a:xfrm>
            <a:off x="548100" y="1909769"/>
            <a:ext cx="4620248" cy="2827494"/>
          </a:xfrm>
          <a:prstGeom prst="rect">
            <a:avLst/>
          </a:prstGeom>
        </p:spPr>
      </p:pic>
      <p:sp>
        <p:nvSpPr>
          <p:cNvPr id="6" name="TextBox 5">
            <a:extLst>
              <a:ext uri="{FF2B5EF4-FFF2-40B4-BE49-F238E27FC236}">
                <a16:creationId xmlns:a16="http://schemas.microsoft.com/office/drawing/2014/main" id="{9A218F97-B6BB-497B-9F56-0C1999A23132}"/>
              </a:ext>
            </a:extLst>
          </p:cNvPr>
          <p:cNvSpPr txBox="1"/>
          <p:nvPr/>
        </p:nvSpPr>
        <p:spPr>
          <a:xfrm>
            <a:off x="6599583" y="2711137"/>
            <a:ext cx="4885290" cy="1200329"/>
          </a:xfrm>
          <a:prstGeom prst="rect">
            <a:avLst/>
          </a:prstGeom>
          <a:noFill/>
        </p:spPr>
        <p:txBody>
          <a:bodyPr wrap="square" rtlCol="0">
            <a:spAutoFit/>
          </a:bodyPr>
          <a:lstStyle/>
          <a:p>
            <a:pPr marL="285750" indent="-285750">
              <a:buFont typeface="Wingdings" panose="05000000000000000000" pitchFamily="2" charset="2"/>
              <a:buChar char="Ø"/>
            </a:pPr>
            <a:r>
              <a:rPr lang="en-IN" dirty="0"/>
              <a:t>Laptop, Phone and Monitor are top 3 revenue generating Product Categories and generates $27.6M revenue which is almost 80% of total revenue.</a:t>
            </a:r>
          </a:p>
        </p:txBody>
      </p:sp>
    </p:spTree>
    <p:extLst>
      <p:ext uri="{BB962C8B-B14F-4D97-AF65-F5344CB8AC3E}">
        <p14:creationId xmlns:p14="http://schemas.microsoft.com/office/powerpoint/2010/main" val="4116410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0CD4CF-8C45-40C9-8408-27E9DC64F465}"/>
              </a:ext>
            </a:extLst>
          </p:cNvPr>
          <p:cNvPicPr>
            <a:picLocks noChangeAspect="1"/>
          </p:cNvPicPr>
          <p:nvPr/>
        </p:nvPicPr>
        <p:blipFill>
          <a:blip r:embed="rId2"/>
          <a:srcRect/>
          <a:stretch/>
        </p:blipFill>
        <p:spPr>
          <a:xfrm>
            <a:off x="309560" y="1772478"/>
            <a:ext cx="6051483" cy="3313043"/>
          </a:xfrm>
          <a:prstGeom prst="rect">
            <a:avLst/>
          </a:prstGeom>
        </p:spPr>
      </p:pic>
      <p:sp>
        <p:nvSpPr>
          <p:cNvPr id="6" name="TextBox 5">
            <a:extLst>
              <a:ext uri="{FF2B5EF4-FFF2-40B4-BE49-F238E27FC236}">
                <a16:creationId xmlns:a16="http://schemas.microsoft.com/office/drawing/2014/main" id="{9A218F97-B6BB-497B-9F56-0C1999A23132}"/>
              </a:ext>
            </a:extLst>
          </p:cNvPr>
          <p:cNvSpPr txBox="1"/>
          <p:nvPr/>
        </p:nvSpPr>
        <p:spPr>
          <a:xfrm>
            <a:off x="6758611" y="2690336"/>
            <a:ext cx="4885290" cy="1200329"/>
          </a:xfrm>
          <a:prstGeom prst="rect">
            <a:avLst/>
          </a:prstGeom>
          <a:noFill/>
        </p:spPr>
        <p:txBody>
          <a:bodyPr wrap="square" rtlCol="0">
            <a:spAutoFit/>
          </a:bodyPr>
          <a:lstStyle/>
          <a:p>
            <a:pPr marL="285750" indent="-285750">
              <a:buFont typeface="Wingdings" panose="05000000000000000000" pitchFamily="2" charset="2"/>
              <a:buChar char="Ø"/>
            </a:pPr>
            <a:r>
              <a:rPr lang="en-IN" dirty="0"/>
              <a:t>January, February,  August and September are months which generates least revenue and too much below the average monthly revenue of $2.9M.</a:t>
            </a:r>
          </a:p>
        </p:txBody>
      </p:sp>
    </p:spTree>
    <p:extLst>
      <p:ext uri="{BB962C8B-B14F-4D97-AF65-F5344CB8AC3E}">
        <p14:creationId xmlns:p14="http://schemas.microsoft.com/office/powerpoint/2010/main" val="163649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93EA-686E-4717-99D4-06C75D94AB54}"/>
              </a:ext>
            </a:extLst>
          </p:cNvPr>
          <p:cNvSpPr>
            <a:spLocks noGrp="1"/>
          </p:cNvSpPr>
          <p:nvPr>
            <p:ph type="title"/>
          </p:nvPr>
        </p:nvSpPr>
        <p:spPr>
          <a:xfrm>
            <a:off x="817524" y="112644"/>
            <a:ext cx="10353761" cy="1199322"/>
          </a:xfrm>
        </p:spPr>
        <p:txBody>
          <a:bodyPr>
            <a:normAutofit/>
          </a:bodyPr>
          <a:lstStyle/>
          <a:p>
            <a:r>
              <a:rPr lang="en-IN" sz="3600" u="sng" dirty="0"/>
              <a:t>Dashboards</a:t>
            </a:r>
          </a:p>
        </p:txBody>
      </p:sp>
      <p:pic>
        <p:nvPicPr>
          <p:cNvPr id="5" name="Content Placeholder 4">
            <a:extLst>
              <a:ext uri="{FF2B5EF4-FFF2-40B4-BE49-F238E27FC236}">
                <a16:creationId xmlns:a16="http://schemas.microsoft.com/office/drawing/2014/main" id="{9C1FD724-BC85-4AD2-92CB-85D62124D2CD}"/>
              </a:ext>
            </a:extLst>
          </p:cNvPr>
          <p:cNvPicPr>
            <a:picLocks noGrp="1" noChangeAspect="1"/>
          </p:cNvPicPr>
          <p:nvPr>
            <p:ph idx="1"/>
          </p:nvPr>
        </p:nvPicPr>
        <p:blipFill rotWithShape="1">
          <a:blip r:embed="rId2"/>
          <a:srcRect r="2406" b="5122"/>
          <a:stretch/>
        </p:blipFill>
        <p:spPr>
          <a:xfrm>
            <a:off x="817524" y="1311966"/>
            <a:ext cx="9916737" cy="5155095"/>
          </a:xfrm>
        </p:spPr>
      </p:pic>
    </p:spTree>
    <p:extLst>
      <p:ext uri="{BB962C8B-B14F-4D97-AF65-F5344CB8AC3E}">
        <p14:creationId xmlns:p14="http://schemas.microsoft.com/office/powerpoint/2010/main" val="56378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E0823D-F2BE-4F0B-9360-18015282F378}"/>
              </a:ext>
            </a:extLst>
          </p:cNvPr>
          <p:cNvPicPr>
            <a:picLocks noChangeAspect="1"/>
          </p:cNvPicPr>
          <p:nvPr/>
        </p:nvPicPr>
        <p:blipFill rotWithShape="1">
          <a:blip r:embed="rId2"/>
          <a:srcRect r="2945" b="5264"/>
          <a:stretch/>
        </p:blipFill>
        <p:spPr>
          <a:xfrm>
            <a:off x="1292086" y="1033670"/>
            <a:ext cx="9607827" cy="5367130"/>
          </a:xfrm>
          <a:prstGeom prst="rect">
            <a:avLst/>
          </a:prstGeom>
        </p:spPr>
      </p:pic>
    </p:spTree>
    <p:extLst>
      <p:ext uri="{BB962C8B-B14F-4D97-AF65-F5344CB8AC3E}">
        <p14:creationId xmlns:p14="http://schemas.microsoft.com/office/powerpoint/2010/main" val="158722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CC9AFA-9E1C-40E7-906E-1E9C978B2388}"/>
              </a:ext>
            </a:extLst>
          </p:cNvPr>
          <p:cNvSpPr>
            <a:spLocks noGrp="1"/>
          </p:cNvSpPr>
          <p:nvPr>
            <p:ph type="title"/>
          </p:nvPr>
        </p:nvSpPr>
        <p:spPr/>
        <p:txBody>
          <a:bodyPr>
            <a:normAutofit/>
          </a:bodyPr>
          <a:lstStyle/>
          <a:p>
            <a:r>
              <a:rPr lang="en-IN" sz="4400" dirty="0"/>
              <a:t>Thank You</a:t>
            </a:r>
          </a:p>
        </p:txBody>
      </p:sp>
      <p:sp>
        <p:nvSpPr>
          <p:cNvPr id="5" name="Text Placeholder 4">
            <a:extLst>
              <a:ext uri="{FF2B5EF4-FFF2-40B4-BE49-F238E27FC236}">
                <a16:creationId xmlns:a16="http://schemas.microsoft.com/office/drawing/2014/main" id="{E81136F2-8616-4D8B-BB17-C31C9D7D7D06}"/>
              </a:ext>
            </a:extLst>
          </p:cNvPr>
          <p:cNvSpPr>
            <a:spLocks noGrp="1"/>
          </p:cNvSpPr>
          <p:nvPr>
            <p:ph type="body" idx="1"/>
          </p:nvPr>
        </p:nvSpPr>
        <p:spPr/>
        <p:txBody>
          <a:bodyPr>
            <a:normAutofit/>
          </a:bodyPr>
          <a:lstStyle/>
          <a:p>
            <a:r>
              <a:rPr lang="en-IN" sz="3200" dirty="0"/>
              <a:t>Presentation By : Amit Sangwan</a:t>
            </a:r>
          </a:p>
        </p:txBody>
      </p:sp>
    </p:spTree>
    <p:extLst>
      <p:ext uri="{BB962C8B-B14F-4D97-AF65-F5344CB8AC3E}">
        <p14:creationId xmlns:p14="http://schemas.microsoft.com/office/powerpoint/2010/main" val="4233692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774E9-9B09-4977-AC9D-1410842EF561}"/>
              </a:ext>
            </a:extLst>
          </p:cNvPr>
          <p:cNvSpPr>
            <a:spLocks noGrp="1"/>
          </p:cNvSpPr>
          <p:nvPr>
            <p:ph type="title"/>
          </p:nvPr>
        </p:nvSpPr>
        <p:spPr>
          <a:xfrm>
            <a:off x="919119" y="1007807"/>
            <a:ext cx="10353761" cy="1326321"/>
          </a:xfrm>
        </p:spPr>
        <p:txBody>
          <a:bodyPr>
            <a:normAutofit/>
          </a:bodyPr>
          <a:lstStyle/>
          <a:p>
            <a:r>
              <a:rPr lang="en-IN" sz="3600" u="sng" dirty="0"/>
              <a:t>Content</a:t>
            </a:r>
          </a:p>
        </p:txBody>
      </p:sp>
      <p:sp>
        <p:nvSpPr>
          <p:cNvPr id="3" name="Content Placeholder 2">
            <a:extLst>
              <a:ext uri="{FF2B5EF4-FFF2-40B4-BE49-F238E27FC236}">
                <a16:creationId xmlns:a16="http://schemas.microsoft.com/office/drawing/2014/main" id="{894E96D0-58F3-4168-A557-625839832435}"/>
              </a:ext>
            </a:extLst>
          </p:cNvPr>
          <p:cNvSpPr>
            <a:spLocks noGrp="1"/>
          </p:cNvSpPr>
          <p:nvPr>
            <p:ph idx="1"/>
          </p:nvPr>
        </p:nvSpPr>
        <p:spPr>
          <a:xfrm>
            <a:off x="795808" y="3087757"/>
            <a:ext cx="10353762" cy="3411366"/>
          </a:xfrm>
        </p:spPr>
        <p:txBody>
          <a:bodyPr>
            <a:normAutofit/>
          </a:bodyPr>
          <a:lstStyle/>
          <a:p>
            <a:pPr lvl="2">
              <a:buFont typeface="Wingdings" panose="05000000000000000000" pitchFamily="2" charset="2"/>
              <a:buChar char="v"/>
            </a:pPr>
            <a:r>
              <a:rPr lang="en-IN" sz="2000" dirty="0"/>
              <a:t> About the Project</a:t>
            </a:r>
          </a:p>
          <a:p>
            <a:pPr lvl="2">
              <a:buFont typeface="Wingdings" panose="05000000000000000000" pitchFamily="2" charset="2"/>
              <a:buChar char="v"/>
            </a:pPr>
            <a:r>
              <a:rPr lang="en-IN" sz="2000" dirty="0"/>
              <a:t> About the Data</a:t>
            </a:r>
          </a:p>
          <a:p>
            <a:pPr lvl="2">
              <a:buFont typeface="Wingdings" panose="05000000000000000000" pitchFamily="2" charset="2"/>
              <a:buChar char="v"/>
            </a:pPr>
            <a:r>
              <a:rPr lang="en-IN" sz="2000" dirty="0"/>
              <a:t> Data Transformation and EDA</a:t>
            </a:r>
          </a:p>
          <a:p>
            <a:pPr lvl="2">
              <a:buFont typeface="Wingdings" panose="05000000000000000000" pitchFamily="2" charset="2"/>
              <a:buChar char="v"/>
            </a:pPr>
            <a:r>
              <a:rPr lang="en-IN" sz="2000" dirty="0"/>
              <a:t> Visual Analytics and Key Insights</a:t>
            </a:r>
          </a:p>
          <a:p>
            <a:pPr lvl="2">
              <a:buFont typeface="Wingdings" panose="05000000000000000000" pitchFamily="2" charset="2"/>
              <a:buChar char="v"/>
            </a:pPr>
            <a:r>
              <a:rPr lang="en-IN" sz="2000" dirty="0"/>
              <a:t> Dashboards</a:t>
            </a:r>
          </a:p>
        </p:txBody>
      </p:sp>
    </p:spTree>
    <p:extLst>
      <p:ext uri="{BB962C8B-B14F-4D97-AF65-F5344CB8AC3E}">
        <p14:creationId xmlns:p14="http://schemas.microsoft.com/office/powerpoint/2010/main" val="1206761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237E-FED9-4876-8A4F-69352290BB5B}"/>
              </a:ext>
            </a:extLst>
          </p:cNvPr>
          <p:cNvSpPr>
            <a:spLocks noGrp="1"/>
          </p:cNvSpPr>
          <p:nvPr>
            <p:ph type="title"/>
          </p:nvPr>
        </p:nvSpPr>
        <p:spPr>
          <a:xfrm>
            <a:off x="913795" y="1229032"/>
            <a:ext cx="10353761" cy="1326321"/>
          </a:xfrm>
        </p:spPr>
        <p:txBody>
          <a:bodyPr>
            <a:normAutofit/>
          </a:bodyPr>
          <a:lstStyle/>
          <a:p>
            <a:r>
              <a:rPr lang="en-IN" sz="3600" u="sng" dirty="0"/>
              <a:t>About the project</a:t>
            </a:r>
          </a:p>
        </p:txBody>
      </p:sp>
      <p:sp>
        <p:nvSpPr>
          <p:cNvPr id="3" name="Content Placeholder 2">
            <a:extLst>
              <a:ext uri="{FF2B5EF4-FFF2-40B4-BE49-F238E27FC236}">
                <a16:creationId xmlns:a16="http://schemas.microsoft.com/office/drawing/2014/main" id="{E0DC675E-DC33-434B-BF74-D0AD0DF44D70}"/>
              </a:ext>
            </a:extLst>
          </p:cNvPr>
          <p:cNvSpPr>
            <a:spLocks noGrp="1"/>
          </p:cNvSpPr>
          <p:nvPr>
            <p:ph idx="1"/>
          </p:nvPr>
        </p:nvSpPr>
        <p:spPr>
          <a:xfrm>
            <a:off x="913794" y="3074512"/>
            <a:ext cx="10353762" cy="3695136"/>
          </a:xfrm>
        </p:spPr>
        <p:txBody>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Sales management has gained importance to meet increasing competition and the need for improved methods of distribution to reduce cost and to increase profits. The objective of this project is to perform data analysis and visualisation and built dashboards to provide insights that can help in making data driven decisions to increase sales and revenue of the company.</a:t>
            </a:r>
          </a:p>
          <a:p>
            <a:pPr marL="0" indent="0">
              <a:buNone/>
            </a:pPr>
            <a:endParaRPr lang="en-IN" dirty="0"/>
          </a:p>
        </p:txBody>
      </p:sp>
    </p:spTree>
    <p:extLst>
      <p:ext uri="{BB962C8B-B14F-4D97-AF65-F5344CB8AC3E}">
        <p14:creationId xmlns:p14="http://schemas.microsoft.com/office/powerpoint/2010/main" val="2392348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EAEE0-E5CE-4AFD-B3A3-3C3B544AC515}"/>
              </a:ext>
            </a:extLst>
          </p:cNvPr>
          <p:cNvSpPr>
            <a:spLocks noGrp="1"/>
          </p:cNvSpPr>
          <p:nvPr>
            <p:ph type="title"/>
          </p:nvPr>
        </p:nvSpPr>
        <p:spPr>
          <a:xfrm>
            <a:off x="913796" y="450574"/>
            <a:ext cx="10353761" cy="1326321"/>
          </a:xfrm>
        </p:spPr>
        <p:txBody>
          <a:bodyPr>
            <a:normAutofit/>
          </a:bodyPr>
          <a:lstStyle/>
          <a:p>
            <a:r>
              <a:rPr lang="en-IN" sz="3600" u="sng" dirty="0"/>
              <a:t>About the data</a:t>
            </a:r>
          </a:p>
        </p:txBody>
      </p:sp>
      <p:sp>
        <p:nvSpPr>
          <p:cNvPr id="3" name="Content Placeholder 2">
            <a:extLst>
              <a:ext uri="{FF2B5EF4-FFF2-40B4-BE49-F238E27FC236}">
                <a16:creationId xmlns:a16="http://schemas.microsoft.com/office/drawing/2014/main" id="{90728ED7-AF68-4FA3-B546-1408FAA04AC2}"/>
              </a:ext>
            </a:extLst>
          </p:cNvPr>
          <p:cNvSpPr>
            <a:spLocks noGrp="1"/>
          </p:cNvSpPr>
          <p:nvPr>
            <p:ph idx="1"/>
          </p:nvPr>
        </p:nvSpPr>
        <p:spPr>
          <a:xfrm>
            <a:off x="913795" y="2096064"/>
            <a:ext cx="10353762" cy="4761936"/>
          </a:xfrm>
        </p:spPr>
        <p:txBody>
          <a:bodyPr>
            <a:normAutofit/>
          </a:bodyPr>
          <a:lstStyle/>
          <a:p>
            <a:pPr marL="0" indent="0">
              <a:buNone/>
            </a:pPr>
            <a:r>
              <a:rPr lang="en-IN" dirty="0"/>
              <a:t>The dataset is about the sales of electronic products from amazon platform in year 2019. Data is divided into 12 csv files and each file holds data for one month. The final dataset has following attributes :</a:t>
            </a:r>
          </a:p>
          <a:p>
            <a:pPr lvl="2">
              <a:lnSpc>
                <a:spcPct val="107000"/>
              </a:lnSpc>
              <a:buFont typeface="Wingdings" panose="05000000000000000000" pitchFamily="2" charset="2"/>
              <a:buChar char="Ø"/>
            </a:pPr>
            <a:r>
              <a:rPr lang="en-IN" dirty="0"/>
              <a:t> </a:t>
            </a:r>
            <a:r>
              <a:rPr lang="en-IN" sz="2000" dirty="0">
                <a:effectLst/>
                <a:ea typeface="Calibri" panose="020F0502020204030204" pitchFamily="34" charset="0"/>
                <a:cs typeface="Times New Roman" panose="02020603050405020304" pitchFamily="18" charset="0"/>
              </a:rPr>
              <a:t>Order ID : Unique Order ID number per Order</a:t>
            </a:r>
          </a:p>
          <a:p>
            <a:pPr lvl="2">
              <a:lnSpc>
                <a:spcPct val="107000"/>
              </a:lnSpc>
              <a:buFont typeface="Wingdings" panose="05000000000000000000" pitchFamily="2" charset="2"/>
              <a:buChar char="Ø"/>
            </a:pPr>
            <a:r>
              <a:rPr lang="en-IN" sz="2000" dirty="0">
                <a:effectLst/>
                <a:ea typeface="Calibri" panose="020F0502020204030204" pitchFamily="34" charset="0"/>
                <a:cs typeface="Times New Roman" panose="02020603050405020304" pitchFamily="18" charset="0"/>
              </a:rPr>
              <a:t> Product : Name of ordered Product </a:t>
            </a:r>
          </a:p>
          <a:p>
            <a:pPr lvl="2">
              <a:lnSpc>
                <a:spcPct val="107000"/>
              </a:lnSpc>
              <a:buFont typeface="Wingdings" panose="05000000000000000000" pitchFamily="2" charset="2"/>
              <a:buChar char="Ø"/>
            </a:pPr>
            <a:r>
              <a:rPr lang="en-IN" sz="2000" dirty="0">
                <a:effectLst/>
                <a:ea typeface="Calibri" panose="020F0502020204030204" pitchFamily="34" charset="0"/>
                <a:cs typeface="Times New Roman" panose="02020603050405020304" pitchFamily="18" charset="0"/>
              </a:rPr>
              <a:t> Quantity Ordered : Number of Items Ordered</a:t>
            </a:r>
          </a:p>
          <a:p>
            <a:pPr lvl="2">
              <a:lnSpc>
                <a:spcPct val="107000"/>
              </a:lnSpc>
              <a:buFont typeface="Wingdings" panose="05000000000000000000" pitchFamily="2" charset="2"/>
              <a:buChar char="Ø"/>
            </a:pPr>
            <a:r>
              <a:rPr lang="en-IN" sz="2000" dirty="0">
                <a:effectLst/>
                <a:ea typeface="Calibri" panose="020F0502020204030204" pitchFamily="34" charset="0"/>
                <a:cs typeface="Times New Roman" panose="02020603050405020304" pitchFamily="18" charset="0"/>
              </a:rPr>
              <a:t> Price Each : Price of one item (in $)</a:t>
            </a:r>
          </a:p>
          <a:p>
            <a:pPr lvl="2">
              <a:lnSpc>
                <a:spcPct val="107000"/>
              </a:lnSpc>
              <a:buFont typeface="Wingdings" panose="05000000000000000000" pitchFamily="2" charset="2"/>
              <a:buChar char="Ø"/>
            </a:pPr>
            <a:r>
              <a:rPr lang="en-IN" sz="2000" dirty="0">
                <a:effectLst/>
                <a:ea typeface="Calibri" panose="020F0502020204030204" pitchFamily="34" charset="0"/>
                <a:cs typeface="Times New Roman" panose="02020603050405020304" pitchFamily="18" charset="0"/>
              </a:rPr>
              <a:t> Order Date : Date when order was placed</a:t>
            </a:r>
          </a:p>
          <a:p>
            <a:pPr lvl="2">
              <a:lnSpc>
                <a:spcPct val="107000"/>
              </a:lnSpc>
              <a:buFont typeface="Wingdings" panose="05000000000000000000" pitchFamily="2" charset="2"/>
              <a:buChar char="Ø"/>
            </a:pPr>
            <a:r>
              <a:rPr lang="en-IN" sz="2000" dirty="0">
                <a:effectLst/>
                <a:ea typeface="Calibri" panose="020F0502020204030204" pitchFamily="34" charset="0"/>
                <a:cs typeface="Times New Roman" panose="02020603050405020304" pitchFamily="18" charset="0"/>
              </a:rPr>
              <a:t> City : City from where order was placed</a:t>
            </a:r>
          </a:p>
          <a:p>
            <a:pPr lvl="2">
              <a:lnSpc>
                <a:spcPct val="107000"/>
              </a:lnSpc>
              <a:buFont typeface="Wingdings" panose="05000000000000000000" pitchFamily="2" charset="2"/>
              <a:buChar char="Ø"/>
            </a:pPr>
            <a:r>
              <a:rPr lang="en-IN" sz="2000" dirty="0">
                <a:effectLst/>
                <a:ea typeface="Calibri" panose="020F0502020204030204" pitchFamily="34" charset="0"/>
                <a:cs typeface="Times New Roman" panose="02020603050405020304" pitchFamily="18" charset="0"/>
              </a:rPr>
              <a:t> State : State from where order was placed</a:t>
            </a:r>
          </a:p>
          <a:p>
            <a:pPr lvl="2">
              <a:lnSpc>
                <a:spcPct val="107000"/>
              </a:lnSpc>
              <a:spcAft>
                <a:spcPts val="800"/>
              </a:spcAft>
              <a:buFont typeface="Wingdings" panose="05000000000000000000" pitchFamily="2" charset="2"/>
              <a:buChar char="Ø"/>
            </a:pPr>
            <a:r>
              <a:rPr lang="en-IN" sz="2000" dirty="0">
                <a:effectLst/>
                <a:ea typeface="Calibri" panose="020F0502020204030204" pitchFamily="34" charset="0"/>
                <a:cs typeface="Times New Roman" panose="02020603050405020304" pitchFamily="18" charset="0"/>
              </a:rPr>
              <a:t> Category : Category of the ordered Product</a:t>
            </a:r>
          </a:p>
        </p:txBody>
      </p:sp>
    </p:spTree>
    <p:extLst>
      <p:ext uri="{BB962C8B-B14F-4D97-AF65-F5344CB8AC3E}">
        <p14:creationId xmlns:p14="http://schemas.microsoft.com/office/powerpoint/2010/main" val="722305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500AA-CB23-4D04-A4FB-89DEF2355069}"/>
              </a:ext>
            </a:extLst>
          </p:cNvPr>
          <p:cNvSpPr>
            <a:spLocks noGrp="1"/>
          </p:cNvSpPr>
          <p:nvPr>
            <p:ph type="title"/>
          </p:nvPr>
        </p:nvSpPr>
        <p:spPr>
          <a:xfrm>
            <a:off x="924444" y="769743"/>
            <a:ext cx="10353761" cy="1326321"/>
          </a:xfrm>
        </p:spPr>
        <p:txBody>
          <a:bodyPr>
            <a:normAutofit/>
          </a:bodyPr>
          <a:lstStyle/>
          <a:p>
            <a:r>
              <a:rPr lang="en-IN" sz="3600" u="sng" dirty="0"/>
              <a:t>Data Transformation and EDA</a:t>
            </a:r>
            <a:br>
              <a:rPr lang="en-IN" sz="3600" dirty="0"/>
            </a:br>
            <a:endParaRPr lang="en-IN" dirty="0"/>
          </a:p>
        </p:txBody>
      </p:sp>
      <p:sp>
        <p:nvSpPr>
          <p:cNvPr id="3" name="Content Placeholder 2">
            <a:extLst>
              <a:ext uri="{FF2B5EF4-FFF2-40B4-BE49-F238E27FC236}">
                <a16:creationId xmlns:a16="http://schemas.microsoft.com/office/drawing/2014/main" id="{76856B34-6EF4-44DB-A6F1-0CDAB68F3C2D}"/>
              </a:ext>
            </a:extLst>
          </p:cNvPr>
          <p:cNvSpPr>
            <a:spLocks noGrp="1"/>
          </p:cNvSpPr>
          <p:nvPr>
            <p:ph idx="1"/>
          </p:nvPr>
        </p:nvSpPr>
        <p:spPr/>
        <p:txBody>
          <a:bodyPr>
            <a:normAutofit lnSpcReduction="10000"/>
          </a:bodyPr>
          <a:lstStyle/>
          <a:p>
            <a:pPr marL="457200" indent="-457200">
              <a:buFont typeface="+mj-lt"/>
              <a:buAutoNum type="arabicPeriod"/>
            </a:pPr>
            <a:r>
              <a:rPr lang="en-IN" sz="2400" u="sng" dirty="0">
                <a:solidFill>
                  <a:schemeClr val="accent6">
                    <a:lumMod val="60000"/>
                    <a:lumOff val="40000"/>
                  </a:schemeClr>
                </a:solidFill>
              </a:rPr>
              <a:t>Handling Null values</a:t>
            </a:r>
            <a:r>
              <a:rPr lang="en-IN" sz="2400" dirty="0">
                <a:solidFill>
                  <a:schemeClr val="accent6">
                    <a:lumMod val="60000"/>
                    <a:lumOff val="40000"/>
                  </a:schemeClr>
                </a:solidFill>
              </a:rPr>
              <a:t> :</a:t>
            </a:r>
          </a:p>
          <a:p>
            <a:pPr marL="1371600" lvl="3" indent="0">
              <a:buNone/>
            </a:pPr>
            <a:r>
              <a:rPr lang="en-IN" sz="2000" dirty="0">
                <a:solidFill>
                  <a:schemeClr val="tx1">
                    <a:lumMod val="95000"/>
                  </a:schemeClr>
                </a:solidFill>
              </a:rPr>
              <a:t>There are some rows which are having only null values, so dropping those rows from the dataset.</a:t>
            </a:r>
          </a:p>
          <a:p>
            <a:pPr marL="1371600" lvl="3" indent="0">
              <a:buNone/>
            </a:pPr>
            <a:endParaRPr lang="en-IN" sz="1800" dirty="0">
              <a:solidFill>
                <a:schemeClr val="accent6">
                  <a:lumMod val="60000"/>
                  <a:lumOff val="40000"/>
                </a:schemeClr>
              </a:solidFill>
            </a:endParaRPr>
          </a:p>
          <a:p>
            <a:pPr marL="1371600" lvl="3" indent="0">
              <a:buNone/>
            </a:pPr>
            <a:endParaRPr lang="en-IN" sz="1800" dirty="0">
              <a:solidFill>
                <a:schemeClr val="accent6">
                  <a:lumMod val="60000"/>
                  <a:lumOff val="40000"/>
                </a:schemeClr>
              </a:solidFill>
            </a:endParaRPr>
          </a:p>
          <a:p>
            <a:pPr marL="457200" indent="-457200">
              <a:buFont typeface="+mj-lt"/>
              <a:buAutoNum type="arabicPeriod"/>
            </a:pPr>
            <a:r>
              <a:rPr lang="en-IN" sz="2400" u="sng" dirty="0">
                <a:solidFill>
                  <a:schemeClr val="accent6">
                    <a:lumMod val="60000"/>
                    <a:lumOff val="40000"/>
                  </a:schemeClr>
                </a:solidFill>
              </a:rPr>
              <a:t>Deriving Columns</a:t>
            </a:r>
            <a:r>
              <a:rPr lang="en-IN" sz="2400" dirty="0">
                <a:solidFill>
                  <a:schemeClr val="accent6">
                    <a:lumMod val="60000"/>
                    <a:lumOff val="40000"/>
                  </a:schemeClr>
                </a:solidFill>
              </a:rPr>
              <a:t> :</a:t>
            </a:r>
          </a:p>
          <a:p>
            <a:pPr marL="1885950" lvl="3" indent="-514350">
              <a:buFont typeface="+mj-lt"/>
              <a:buAutoNum type="romanLcPeriod"/>
            </a:pPr>
            <a:r>
              <a:rPr lang="en-IN" sz="2000" dirty="0"/>
              <a:t>City and State columns were derived from Purchase Address column.</a:t>
            </a:r>
          </a:p>
          <a:p>
            <a:pPr marL="1885950" lvl="3" indent="-514350">
              <a:buFont typeface="+mj-lt"/>
              <a:buAutoNum type="romanLcPeriod"/>
            </a:pPr>
            <a:r>
              <a:rPr lang="en-IN" sz="2000" dirty="0"/>
              <a:t>Category column was created based on the name of the Product in Product Column</a:t>
            </a:r>
          </a:p>
          <a:p>
            <a:pPr marL="0" indent="0">
              <a:buNone/>
            </a:pPr>
            <a:endParaRPr lang="en-IN" sz="2400" dirty="0"/>
          </a:p>
          <a:p>
            <a:pPr marL="1885950" lvl="3" indent="-514350">
              <a:buFont typeface="+mj-lt"/>
              <a:buAutoNum type="romanLcPeriod"/>
            </a:pPr>
            <a:endParaRPr lang="en-IN" sz="1800" dirty="0"/>
          </a:p>
        </p:txBody>
      </p:sp>
    </p:spTree>
    <p:extLst>
      <p:ext uri="{BB962C8B-B14F-4D97-AF65-F5344CB8AC3E}">
        <p14:creationId xmlns:p14="http://schemas.microsoft.com/office/powerpoint/2010/main" val="1733230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DD7346-3906-48B7-A8C0-7DED1B8470CA}"/>
              </a:ext>
            </a:extLst>
          </p:cNvPr>
          <p:cNvSpPr txBox="1"/>
          <p:nvPr/>
        </p:nvSpPr>
        <p:spPr>
          <a:xfrm>
            <a:off x="1789043" y="159026"/>
            <a:ext cx="8295861" cy="2616101"/>
          </a:xfrm>
          <a:prstGeom prst="rect">
            <a:avLst/>
          </a:prstGeom>
          <a:noFill/>
        </p:spPr>
        <p:txBody>
          <a:bodyPr wrap="square" rtlCol="0">
            <a:spAutoFit/>
          </a:bodyPr>
          <a:lstStyle/>
          <a:p>
            <a:r>
              <a:rPr lang="en-IN" sz="2400" dirty="0">
                <a:solidFill>
                  <a:schemeClr val="accent6">
                    <a:lumMod val="60000"/>
                    <a:lumOff val="40000"/>
                  </a:schemeClr>
                </a:solidFill>
              </a:rPr>
              <a:t>3.	</a:t>
            </a:r>
            <a:r>
              <a:rPr lang="en-IN" sz="2400" u="sng" dirty="0">
                <a:solidFill>
                  <a:schemeClr val="accent6">
                    <a:lumMod val="60000"/>
                    <a:lumOff val="40000"/>
                  </a:schemeClr>
                </a:solidFill>
              </a:rPr>
              <a:t>Removing Unnecessary Columns</a:t>
            </a:r>
            <a:r>
              <a:rPr lang="en-IN" sz="2400" dirty="0">
                <a:solidFill>
                  <a:schemeClr val="accent6">
                    <a:lumMod val="60000"/>
                    <a:lumOff val="40000"/>
                  </a:schemeClr>
                </a:solidFill>
              </a:rPr>
              <a:t> :</a:t>
            </a:r>
          </a:p>
          <a:p>
            <a:pPr lvl="2"/>
            <a:r>
              <a:rPr lang="en-IN" sz="2000" dirty="0">
                <a:solidFill>
                  <a:schemeClr val="tx1">
                    <a:lumMod val="95000"/>
                  </a:schemeClr>
                </a:solidFill>
              </a:rPr>
              <a:t>After extracting City and State columns from Purchase Address Column, dropping the column from the dataset.</a:t>
            </a:r>
          </a:p>
          <a:p>
            <a:pPr lvl="2"/>
            <a:endParaRPr lang="en-IN" dirty="0">
              <a:solidFill>
                <a:schemeClr val="tx1">
                  <a:lumMod val="95000"/>
                </a:schemeClr>
              </a:solidFill>
            </a:endParaRPr>
          </a:p>
          <a:p>
            <a:pPr marL="342900" indent="-342900">
              <a:buAutoNum type="arabicPeriod" startAt="4"/>
            </a:pPr>
            <a:r>
              <a:rPr lang="en-IN" sz="2400" dirty="0">
                <a:solidFill>
                  <a:schemeClr val="accent6">
                    <a:lumMod val="60000"/>
                    <a:lumOff val="40000"/>
                  </a:schemeClr>
                </a:solidFill>
              </a:rPr>
              <a:t> </a:t>
            </a:r>
            <a:r>
              <a:rPr lang="en-IN" sz="2400" u="sng" dirty="0">
                <a:solidFill>
                  <a:schemeClr val="accent6">
                    <a:lumMod val="60000"/>
                    <a:lumOff val="40000"/>
                  </a:schemeClr>
                </a:solidFill>
              </a:rPr>
              <a:t>Creating Tables using M Language</a:t>
            </a:r>
            <a:r>
              <a:rPr lang="en-IN" sz="2400" dirty="0">
                <a:solidFill>
                  <a:schemeClr val="accent6">
                    <a:lumMod val="60000"/>
                    <a:lumOff val="40000"/>
                  </a:schemeClr>
                </a:solidFill>
              </a:rPr>
              <a:t> :</a:t>
            </a:r>
          </a:p>
          <a:p>
            <a:pPr lvl="2"/>
            <a:r>
              <a:rPr lang="en-IN" sz="2000" dirty="0">
                <a:solidFill>
                  <a:schemeClr val="tx1">
                    <a:lumMod val="95000"/>
                  </a:schemeClr>
                </a:solidFill>
              </a:rPr>
              <a:t>We have to create Cities, States and Dates Tables using Column from dataset for data modelling.</a:t>
            </a:r>
          </a:p>
          <a:p>
            <a:pPr lvl="2"/>
            <a:endParaRPr lang="en-IN" dirty="0">
              <a:solidFill>
                <a:schemeClr val="tx1">
                  <a:lumMod val="95000"/>
                </a:schemeClr>
              </a:solidFill>
            </a:endParaRPr>
          </a:p>
        </p:txBody>
      </p:sp>
      <p:pic>
        <p:nvPicPr>
          <p:cNvPr id="5" name="Picture 4">
            <a:extLst>
              <a:ext uri="{FF2B5EF4-FFF2-40B4-BE49-F238E27FC236}">
                <a16:creationId xmlns:a16="http://schemas.microsoft.com/office/drawing/2014/main" id="{3E0CAE92-7EAB-4F0C-910C-0A304D6BF015}"/>
              </a:ext>
            </a:extLst>
          </p:cNvPr>
          <p:cNvPicPr>
            <a:picLocks noChangeAspect="1"/>
          </p:cNvPicPr>
          <p:nvPr/>
        </p:nvPicPr>
        <p:blipFill>
          <a:blip r:embed="rId2"/>
          <a:stretch>
            <a:fillRect/>
          </a:stretch>
        </p:blipFill>
        <p:spPr>
          <a:xfrm>
            <a:off x="465799" y="3332922"/>
            <a:ext cx="2321200" cy="3305952"/>
          </a:xfrm>
          <a:prstGeom prst="rect">
            <a:avLst/>
          </a:prstGeom>
        </p:spPr>
      </p:pic>
      <p:pic>
        <p:nvPicPr>
          <p:cNvPr id="7" name="Picture 6">
            <a:extLst>
              <a:ext uri="{FF2B5EF4-FFF2-40B4-BE49-F238E27FC236}">
                <a16:creationId xmlns:a16="http://schemas.microsoft.com/office/drawing/2014/main" id="{36C6EF7A-6DB0-463E-A0D6-4C5EC199FF50}"/>
              </a:ext>
            </a:extLst>
          </p:cNvPr>
          <p:cNvPicPr>
            <a:picLocks noChangeAspect="1"/>
          </p:cNvPicPr>
          <p:nvPr/>
        </p:nvPicPr>
        <p:blipFill>
          <a:blip r:embed="rId3"/>
          <a:stretch>
            <a:fillRect/>
          </a:stretch>
        </p:blipFill>
        <p:spPr>
          <a:xfrm>
            <a:off x="3418086" y="3304109"/>
            <a:ext cx="2321200" cy="3305952"/>
          </a:xfrm>
          <a:prstGeom prst="rect">
            <a:avLst/>
          </a:prstGeom>
        </p:spPr>
      </p:pic>
      <p:pic>
        <p:nvPicPr>
          <p:cNvPr id="9" name="Picture 8">
            <a:extLst>
              <a:ext uri="{FF2B5EF4-FFF2-40B4-BE49-F238E27FC236}">
                <a16:creationId xmlns:a16="http://schemas.microsoft.com/office/drawing/2014/main" id="{86A08DC5-FFB0-47DF-812E-84351B3C101F}"/>
              </a:ext>
            </a:extLst>
          </p:cNvPr>
          <p:cNvPicPr>
            <a:picLocks noChangeAspect="1"/>
          </p:cNvPicPr>
          <p:nvPr/>
        </p:nvPicPr>
        <p:blipFill>
          <a:blip r:embed="rId4"/>
          <a:stretch>
            <a:fillRect/>
          </a:stretch>
        </p:blipFill>
        <p:spPr>
          <a:xfrm>
            <a:off x="6370373" y="3304108"/>
            <a:ext cx="5506218" cy="3334765"/>
          </a:xfrm>
          <a:prstGeom prst="rect">
            <a:avLst/>
          </a:prstGeom>
        </p:spPr>
      </p:pic>
      <p:sp>
        <p:nvSpPr>
          <p:cNvPr id="10" name="TextBox 9">
            <a:extLst>
              <a:ext uri="{FF2B5EF4-FFF2-40B4-BE49-F238E27FC236}">
                <a16:creationId xmlns:a16="http://schemas.microsoft.com/office/drawing/2014/main" id="{3FBFB1EB-DA94-4CAB-8B13-42F88EB4A0FB}"/>
              </a:ext>
            </a:extLst>
          </p:cNvPr>
          <p:cNvSpPr txBox="1"/>
          <p:nvPr/>
        </p:nvSpPr>
        <p:spPr>
          <a:xfrm>
            <a:off x="465799" y="2822083"/>
            <a:ext cx="2321200" cy="369332"/>
          </a:xfrm>
          <a:prstGeom prst="rect">
            <a:avLst/>
          </a:prstGeom>
          <a:noFill/>
        </p:spPr>
        <p:txBody>
          <a:bodyPr wrap="square" rtlCol="0">
            <a:spAutoFit/>
          </a:bodyPr>
          <a:lstStyle/>
          <a:p>
            <a:pPr lvl="1"/>
            <a:r>
              <a:rPr lang="en-IN" dirty="0">
                <a:solidFill>
                  <a:schemeClr val="tx1">
                    <a:lumMod val="95000"/>
                  </a:schemeClr>
                </a:solidFill>
              </a:rPr>
              <a:t>Cities Table</a:t>
            </a:r>
          </a:p>
        </p:txBody>
      </p:sp>
      <p:sp>
        <p:nvSpPr>
          <p:cNvPr id="12" name="TextBox 11">
            <a:extLst>
              <a:ext uri="{FF2B5EF4-FFF2-40B4-BE49-F238E27FC236}">
                <a16:creationId xmlns:a16="http://schemas.microsoft.com/office/drawing/2014/main" id="{9FAE8A34-214F-40C6-9580-A2CE27F80F87}"/>
              </a:ext>
            </a:extLst>
          </p:cNvPr>
          <p:cNvSpPr txBox="1"/>
          <p:nvPr/>
        </p:nvSpPr>
        <p:spPr>
          <a:xfrm>
            <a:off x="3418086" y="2812092"/>
            <a:ext cx="2321200" cy="369332"/>
          </a:xfrm>
          <a:prstGeom prst="rect">
            <a:avLst/>
          </a:prstGeom>
          <a:noFill/>
        </p:spPr>
        <p:txBody>
          <a:bodyPr wrap="square">
            <a:spAutoFit/>
          </a:bodyPr>
          <a:lstStyle/>
          <a:p>
            <a:pPr lvl="1"/>
            <a:r>
              <a:rPr lang="en-IN" dirty="0">
                <a:solidFill>
                  <a:schemeClr val="tx1">
                    <a:lumMod val="95000"/>
                  </a:schemeClr>
                </a:solidFill>
              </a:rPr>
              <a:t>States Table</a:t>
            </a:r>
            <a:endParaRPr lang="en-IN" dirty="0"/>
          </a:p>
        </p:txBody>
      </p:sp>
      <p:sp>
        <p:nvSpPr>
          <p:cNvPr id="13" name="TextBox 12">
            <a:extLst>
              <a:ext uri="{FF2B5EF4-FFF2-40B4-BE49-F238E27FC236}">
                <a16:creationId xmlns:a16="http://schemas.microsoft.com/office/drawing/2014/main" id="{C6FE3238-FE2F-4B32-A5D3-999740867956}"/>
              </a:ext>
            </a:extLst>
          </p:cNvPr>
          <p:cNvSpPr txBox="1"/>
          <p:nvPr/>
        </p:nvSpPr>
        <p:spPr>
          <a:xfrm>
            <a:off x="7962882" y="2795304"/>
            <a:ext cx="2321200" cy="369332"/>
          </a:xfrm>
          <a:prstGeom prst="rect">
            <a:avLst/>
          </a:prstGeom>
          <a:noFill/>
        </p:spPr>
        <p:txBody>
          <a:bodyPr wrap="square">
            <a:spAutoFit/>
          </a:bodyPr>
          <a:lstStyle/>
          <a:p>
            <a:pPr lvl="1"/>
            <a:r>
              <a:rPr lang="en-IN" dirty="0">
                <a:solidFill>
                  <a:schemeClr val="tx1">
                    <a:lumMod val="95000"/>
                  </a:schemeClr>
                </a:solidFill>
              </a:rPr>
              <a:t>Dates Table</a:t>
            </a:r>
            <a:endParaRPr lang="en-IN" dirty="0"/>
          </a:p>
        </p:txBody>
      </p:sp>
    </p:spTree>
    <p:extLst>
      <p:ext uri="{BB962C8B-B14F-4D97-AF65-F5344CB8AC3E}">
        <p14:creationId xmlns:p14="http://schemas.microsoft.com/office/powerpoint/2010/main" val="3789239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6AA85B-7184-4721-8896-2BC8E42B993B}"/>
              </a:ext>
            </a:extLst>
          </p:cNvPr>
          <p:cNvSpPr>
            <a:spLocks noGrp="1"/>
          </p:cNvSpPr>
          <p:nvPr>
            <p:ph type="title"/>
          </p:nvPr>
        </p:nvSpPr>
        <p:spPr/>
        <p:txBody>
          <a:bodyPr/>
          <a:lstStyle/>
          <a:p>
            <a:r>
              <a:rPr lang="en-IN" sz="3600" u="sng" dirty="0"/>
              <a:t>Visual Analytics and Key Insights</a:t>
            </a:r>
            <a:endParaRPr lang="en-IN" u="sng" dirty="0"/>
          </a:p>
        </p:txBody>
      </p:sp>
      <p:pic>
        <p:nvPicPr>
          <p:cNvPr id="6" name="Content Placeholder 5">
            <a:extLst>
              <a:ext uri="{FF2B5EF4-FFF2-40B4-BE49-F238E27FC236}">
                <a16:creationId xmlns:a16="http://schemas.microsoft.com/office/drawing/2014/main" id="{55F7214A-37AA-431E-8121-A437DCD9B6A8}"/>
              </a:ext>
            </a:extLst>
          </p:cNvPr>
          <p:cNvPicPr>
            <a:picLocks noGrp="1" noChangeAspect="1"/>
          </p:cNvPicPr>
          <p:nvPr>
            <p:ph idx="1"/>
          </p:nvPr>
        </p:nvPicPr>
        <p:blipFill>
          <a:blip r:embed="rId2"/>
          <a:stretch>
            <a:fillRect/>
          </a:stretch>
        </p:blipFill>
        <p:spPr>
          <a:xfrm>
            <a:off x="913795" y="2543831"/>
            <a:ext cx="4287820" cy="2887940"/>
          </a:xfrm>
        </p:spPr>
      </p:pic>
      <p:sp>
        <p:nvSpPr>
          <p:cNvPr id="7" name="TextBox 6">
            <a:extLst>
              <a:ext uri="{FF2B5EF4-FFF2-40B4-BE49-F238E27FC236}">
                <a16:creationId xmlns:a16="http://schemas.microsoft.com/office/drawing/2014/main" id="{EE9A8BAC-0731-4E0D-8DD7-5957A5ABE219}"/>
              </a:ext>
            </a:extLst>
          </p:cNvPr>
          <p:cNvSpPr txBox="1"/>
          <p:nvPr/>
        </p:nvSpPr>
        <p:spPr>
          <a:xfrm>
            <a:off x="5976729" y="3283226"/>
            <a:ext cx="5976731" cy="1015663"/>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t>From total sales of 209K products,  83.53K products were sold in California state which is 40% of total sales.</a:t>
            </a:r>
          </a:p>
        </p:txBody>
      </p:sp>
    </p:spTree>
    <p:extLst>
      <p:ext uri="{BB962C8B-B14F-4D97-AF65-F5344CB8AC3E}">
        <p14:creationId xmlns:p14="http://schemas.microsoft.com/office/powerpoint/2010/main" val="735910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0CD4CF-8C45-40C9-8408-27E9DC64F465}"/>
              </a:ext>
            </a:extLst>
          </p:cNvPr>
          <p:cNvPicPr>
            <a:picLocks noChangeAspect="1"/>
          </p:cNvPicPr>
          <p:nvPr/>
        </p:nvPicPr>
        <p:blipFill>
          <a:blip r:embed="rId2"/>
          <a:srcRect/>
          <a:stretch/>
        </p:blipFill>
        <p:spPr>
          <a:xfrm>
            <a:off x="548100" y="1885704"/>
            <a:ext cx="4620248" cy="2875623"/>
          </a:xfrm>
          <a:prstGeom prst="rect">
            <a:avLst/>
          </a:prstGeom>
        </p:spPr>
      </p:pic>
      <p:sp>
        <p:nvSpPr>
          <p:cNvPr id="6" name="TextBox 5">
            <a:extLst>
              <a:ext uri="{FF2B5EF4-FFF2-40B4-BE49-F238E27FC236}">
                <a16:creationId xmlns:a16="http://schemas.microsoft.com/office/drawing/2014/main" id="{9A218F97-B6BB-497B-9F56-0C1999A23132}"/>
              </a:ext>
            </a:extLst>
          </p:cNvPr>
          <p:cNvSpPr txBox="1"/>
          <p:nvPr/>
        </p:nvSpPr>
        <p:spPr>
          <a:xfrm>
            <a:off x="6599583" y="2711137"/>
            <a:ext cx="4885290" cy="923330"/>
          </a:xfrm>
          <a:prstGeom prst="rect">
            <a:avLst/>
          </a:prstGeom>
          <a:noFill/>
        </p:spPr>
        <p:txBody>
          <a:bodyPr wrap="square" rtlCol="0">
            <a:spAutoFit/>
          </a:bodyPr>
          <a:lstStyle/>
          <a:p>
            <a:pPr marL="285750" indent="-285750">
              <a:buFont typeface="Wingdings" panose="05000000000000000000" pitchFamily="2" charset="2"/>
              <a:buChar char="Ø"/>
            </a:pPr>
            <a:r>
              <a:rPr lang="en-IN" dirty="0"/>
              <a:t>Batteries, Headphones and Charging Cables are most frequently ordered product categories.</a:t>
            </a:r>
          </a:p>
        </p:txBody>
      </p:sp>
    </p:spTree>
    <p:extLst>
      <p:ext uri="{BB962C8B-B14F-4D97-AF65-F5344CB8AC3E}">
        <p14:creationId xmlns:p14="http://schemas.microsoft.com/office/powerpoint/2010/main" val="3653086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0CD4CF-8C45-40C9-8408-27E9DC64F465}"/>
              </a:ext>
            </a:extLst>
          </p:cNvPr>
          <p:cNvPicPr>
            <a:picLocks noChangeAspect="1"/>
          </p:cNvPicPr>
          <p:nvPr/>
        </p:nvPicPr>
        <p:blipFill>
          <a:blip r:embed="rId2"/>
          <a:srcRect/>
          <a:stretch/>
        </p:blipFill>
        <p:spPr>
          <a:xfrm>
            <a:off x="548100" y="2024270"/>
            <a:ext cx="5547900" cy="2809460"/>
          </a:xfrm>
          <a:prstGeom prst="rect">
            <a:avLst/>
          </a:prstGeom>
        </p:spPr>
      </p:pic>
      <p:sp>
        <p:nvSpPr>
          <p:cNvPr id="6" name="TextBox 5">
            <a:extLst>
              <a:ext uri="{FF2B5EF4-FFF2-40B4-BE49-F238E27FC236}">
                <a16:creationId xmlns:a16="http://schemas.microsoft.com/office/drawing/2014/main" id="{9A218F97-B6BB-497B-9F56-0C1999A23132}"/>
              </a:ext>
            </a:extLst>
          </p:cNvPr>
          <p:cNvSpPr txBox="1"/>
          <p:nvPr/>
        </p:nvSpPr>
        <p:spPr>
          <a:xfrm>
            <a:off x="6599583" y="2711137"/>
            <a:ext cx="4885290" cy="1200329"/>
          </a:xfrm>
          <a:prstGeom prst="rect">
            <a:avLst/>
          </a:prstGeom>
          <a:noFill/>
        </p:spPr>
        <p:txBody>
          <a:bodyPr wrap="square" rtlCol="0">
            <a:spAutoFit/>
          </a:bodyPr>
          <a:lstStyle/>
          <a:p>
            <a:pPr marL="285750" indent="-285750">
              <a:buFont typeface="Wingdings" panose="05000000000000000000" pitchFamily="2" charset="2"/>
              <a:buChar char="Ø"/>
            </a:pPr>
            <a:r>
              <a:rPr lang="en-IN" dirty="0"/>
              <a:t>4</a:t>
            </a:r>
            <a:r>
              <a:rPr lang="en-IN" baseline="30000" dirty="0"/>
              <a:t>th</a:t>
            </a:r>
            <a:r>
              <a:rPr lang="en-IN" dirty="0"/>
              <a:t> Quarter was best Quarter in terms of sales with 71K items sold whereas 1</a:t>
            </a:r>
            <a:r>
              <a:rPr lang="en-IN" baseline="30000" dirty="0"/>
              <a:t>st</a:t>
            </a:r>
            <a:r>
              <a:rPr lang="en-IN" dirty="0"/>
              <a:t> and 3</a:t>
            </a:r>
            <a:r>
              <a:rPr lang="en-IN" baseline="30000" dirty="0"/>
              <a:t>rd</a:t>
            </a:r>
            <a:r>
              <a:rPr lang="en-IN" dirty="0"/>
              <a:t> Quarters were worst and just sold 82K items combined.</a:t>
            </a:r>
          </a:p>
        </p:txBody>
      </p:sp>
    </p:spTree>
    <p:extLst>
      <p:ext uri="{BB962C8B-B14F-4D97-AF65-F5344CB8AC3E}">
        <p14:creationId xmlns:p14="http://schemas.microsoft.com/office/powerpoint/2010/main" val="5782363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140</TotalTime>
  <Words>490</Words>
  <Application>Microsoft Office PowerPoint</Application>
  <PresentationFormat>Widescreen</PresentationFormat>
  <Paragraphs>47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Calibri</vt:lpstr>
      <vt:lpstr>Rockwell</vt:lpstr>
      <vt:lpstr>Wingdings</vt:lpstr>
      <vt:lpstr>Damask</vt:lpstr>
      <vt:lpstr>Amazon Sales and revenue</vt:lpstr>
      <vt:lpstr>Content</vt:lpstr>
      <vt:lpstr>About the project</vt:lpstr>
      <vt:lpstr>About the data</vt:lpstr>
      <vt:lpstr>Data Transformation and EDA </vt:lpstr>
      <vt:lpstr>PowerPoint Presentation</vt:lpstr>
      <vt:lpstr>Visual Analytics and Key Insights</vt:lpstr>
      <vt:lpstr>PowerPoint Presentation</vt:lpstr>
      <vt:lpstr>PowerPoint Presentation</vt:lpstr>
      <vt:lpstr>PowerPoint Presentation</vt:lpstr>
      <vt:lpstr>PowerPoint Presentation</vt:lpstr>
      <vt:lpstr>PowerPoint Presentation</vt:lpstr>
      <vt:lpstr>PowerPoint Presentation</vt:lpstr>
      <vt:lpstr>Dashboards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and revenue</dc:title>
  <dc:creator>Amit Sangwan</dc:creator>
  <cp:lastModifiedBy>Amit Sangwan</cp:lastModifiedBy>
  <cp:revision>2</cp:revision>
  <dcterms:created xsi:type="dcterms:W3CDTF">2022-01-25T03:53:08Z</dcterms:created>
  <dcterms:modified xsi:type="dcterms:W3CDTF">2022-01-25T06:13:56Z</dcterms:modified>
</cp:coreProperties>
</file>